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256" r:id="rId2"/>
    <p:sldId id="463" r:id="rId3"/>
    <p:sldId id="464" r:id="rId4"/>
    <p:sldId id="305" r:id="rId5"/>
    <p:sldId id="466" r:id="rId6"/>
    <p:sldId id="467" r:id="rId7"/>
    <p:sldId id="468" r:id="rId8"/>
    <p:sldId id="469" r:id="rId9"/>
    <p:sldId id="470" r:id="rId10"/>
    <p:sldId id="471" r:id="rId11"/>
    <p:sldId id="472" r:id="rId12"/>
    <p:sldId id="473" r:id="rId13"/>
    <p:sldId id="440" r:id="rId14"/>
    <p:sldId id="474" r:id="rId15"/>
    <p:sldId id="451" r:id="rId16"/>
    <p:sldId id="475" r:id="rId17"/>
    <p:sldId id="455" r:id="rId18"/>
    <p:sldId id="477" r:id="rId19"/>
    <p:sldId id="476" r:id="rId20"/>
    <p:sldId id="478" r:id="rId21"/>
    <p:sldId id="479" r:id="rId22"/>
    <p:sldId id="480" r:id="rId23"/>
    <p:sldId id="481" r:id="rId24"/>
    <p:sldId id="482" r:id="rId25"/>
    <p:sldId id="483" r:id="rId26"/>
    <p:sldId id="484" r:id="rId27"/>
    <p:sldId id="485" r:id="rId28"/>
    <p:sldId id="486" r:id="rId29"/>
    <p:sldId id="487" r:id="rId30"/>
    <p:sldId id="490" r:id="rId31"/>
    <p:sldId id="491" r:id="rId32"/>
    <p:sldId id="489" r:id="rId33"/>
    <p:sldId id="456" r:id="rId34"/>
    <p:sldId id="457" r:id="rId35"/>
    <p:sldId id="458" r:id="rId36"/>
    <p:sldId id="446" r:id="rId37"/>
    <p:sldId id="493" r:id="rId38"/>
    <p:sldId id="494" r:id="rId39"/>
    <p:sldId id="447" r:id="rId40"/>
    <p:sldId id="452" r:id="rId41"/>
    <p:sldId id="448" r:id="rId42"/>
    <p:sldId id="492" r:id="rId43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503DC04-8885-F203-73B8-728DA730423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68A051D-CC9C-6215-59A2-C89A95A722C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BB216CFF-1989-09AF-7B94-8D73AB10EFA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DAC868B2-98F5-7C8B-2189-2C251685314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4C90B413-9BC7-484F-8ED9-7AA9ECDC4DA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65B0F558-BC86-241D-8B5C-03E7FEF2FCF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D6827C37-5FBA-A846-A45E-1F9A7CD8140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6421BB90-5108-CA40-5DCD-DCF403291775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9DFA6C53-2B57-8293-67C7-D4CD08C709D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90893E02-01CF-2B7E-F441-97BB47F4C23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EC6B4437-1AAA-0C35-8920-BF2D6D4BB7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DF1CBDF-5450-424F-91B5-5995BCF246B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61406B6D-B32B-691A-B438-9BCACC62CC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2785A3-0B0C-2440-8D3C-ABD905B2F9A3}" type="slidenum">
              <a:rPr lang="en-US" altLang="zh-CN">
                <a:latin typeface="Arial" panose="020B0604020202020204" pitchFamily="34" charset="0"/>
              </a:rPr>
              <a:pPr eaLnBrk="1" hangingPunct="1"/>
              <a:t>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2A33BD07-817C-61FF-E67D-16F0A6EE8FD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EA424635-2A43-1C7C-80FD-1536980A5D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3B705A3-D424-C211-9A79-214C81C4E088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A8B5AA35-4375-9513-E5DF-78C7B59E49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9670A7E2-0C55-8B7C-42F1-9BC239735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4FF61FE0-4AD0-2B7D-3AB2-BFDE9C8F2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69001401-1A77-747B-DEAE-D18E1B4CB0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75B5B09-E81B-9698-A3F1-7CE3C5118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EF5F9BA-10EC-549A-A8E0-A5C66D532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BEF0EFE9-8FF8-D92E-439B-C12C138B2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F68887E4-9303-3676-D013-776297783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6EADBD12-8B9D-1CA2-2B38-2215D38D936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4349B44B-C7F3-986B-772F-570AC94EEE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98006E02-AE0E-22E6-7AD4-B777C53F51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D11E7C77-92B7-2D3E-8CEC-88EF9606FC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BC2DF84-2A9E-804D-8AAB-4E4408D20B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571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79ACD94-8544-FE87-C7A7-6656C42B19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34BDBCA-14C0-9145-D833-9EDD08487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DDBBA58-DE99-E0C0-1239-77381EF0E3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44F093-8B14-B94A-A08B-91CE4822AD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41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10FE117-8113-AE7E-81F0-DD718397EB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4F14216-BA78-1F7D-9769-B66B505858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F7107D6-6214-6294-746C-E5FCE74F76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78BC5-62D9-8F4B-B420-3CD7695FDE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0780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55C203D-3E01-6D97-A7E3-480AF5A087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39360BC-C9A9-3A3C-C3EA-11ABB7ABA3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70577CC-5ECC-BF82-5CC2-086B8CED89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C1AB1A-42B1-964B-9511-46FD985438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636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9374D7A-0E2C-B2B5-2126-62B5DB66BC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12EBF4E-07C0-37C2-51AD-4E70FA144F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EA49690-69B0-9685-42CB-58B99B885D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2DBD5-251B-6E4F-9F07-369279D88E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676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8240ADD-6879-7A89-86D7-F6B6C7F93F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1D28832-F3CC-FF42-2CA5-5A2D77A692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1AC15E4-C300-FBEC-0247-32D67BC6A9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4E8F14-29EF-2D46-9AD4-8B2ACB3E6E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27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FE900321-2022-F86F-3F4B-2590611B0B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40B1DFE1-F20E-4174-F183-DC901FCA6D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14274480-1BE1-774B-B874-94EA6A9648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0DF506-35A2-AA43-B76D-BBD47B8E14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458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9CC2EAB5-DB70-ECA2-8EF8-3BB50BE1C3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56E38A37-2964-AB04-15E2-3494193081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A519F3C-0C65-8C47-BA5A-9DBAFBAF15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1CC56E-1420-8D45-ABC3-EBC286C3BE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245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DD6B671C-CABC-1969-F584-41762F05DB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878DAC73-41E5-8282-3361-C1BFE92269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858C0C8F-A695-4E97-EEDB-6676F01820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DC2BB5-4117-4646-826B-1BF68190FE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884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919F0DC-BFC2-AAFF-01CB-A5D67A6673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7E94761-3CB9-3D4E-7F42-34A5BD3EAA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EEC7812-D226-90C9-0038-5636B41B99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732E75-FFB3-E74D-AFE6-357A20F464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7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9156387-F477-8637-E260-4849E416C7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E3751CA-889C-A65E-D811-EF8E522FD8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947ECA9-26B2-59CF-D789-8E466FA7F0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DCC72-A896-244E-A7EA-342D545555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907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444CF7C-C419-F0AB-B440-E10A8A90F13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BFE28A4-E213-DE55-0434-90FF90B8D24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E31F40EC-07B8-4385-B21E-8ADA48F2BD5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B2862077-6E21-9484-8012-F5A0EFCFAAB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7FCA23D3-55E4-7734-D381-68EFCC09111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F1CD3D9C-31DF-A81C-3FB8-B8C05F9602E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47BBFBCA-BD20-D0C8-2A51-FE0D3EC3E1F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CF2AE3E6-0CAB-74E1-C1F2-5BA8D39A0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DFD9A41C-DB2E-7B24-E23D-7F0F280239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28B62F34-5543-61C2-95DF-B0F7A7461DF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219A8A6B-0199-C268-BF75-65CD00714A3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B20DF476-27DF-C4B2-6644-1F2BD2C2476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2B5A5F6-F8AA-B24B-8F16-E6DCE3DBCE3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6A19270-E2F0-3204-D754-66DB7DB68E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br>
              <a:rPr lang="en-US" altLang="zh-CN"/>
            </a:br>
            <a:r>
              <a:rPr lang="en-US" altLang="zh-CN"/>
              <a:t>Closure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0AB0F3E-5F50-5A63-FFA7-EEBB1748FFF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3600"/>
              <a:t>Compiler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800"/>
              <a:t>Baojian Hua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376555D-4FCE-7547-10BA-74640D9B63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altLang="zh-CN"/>
              <a:t>λ</a:t>
            </a:r>
            <a:r>
              <a:rPr lang="en-US" altLang="zh-CN"/>
              <a:t> is NOT a code pointer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51CA99F-E6CC-03D5-CA72-1DA7C85C51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017713"/>
            <a:ext cx="39624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add = lambda(int x):int-&gt;int{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h =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lambda(int y):int{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        return x+y;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return h;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g = add(3);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n = g(4);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12292" name="Rectangle 5">
            <a:extLst>
              <a:ext uri="{FF2B5EF4-FFF2-40B4-BE49-F238E27FC236}">
                <a16:creationId xmlns:a16="http://schemas.microsoft.com/office/drawing/2014/main" id="{8625CCB2-E911-251A-506E-DEBB8EFF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86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...</a:t>
            </a:r>
            <a:endParaRPr lang="en-US" altLang="zh-CN" sz="2000"/>
          </a:p>
        </p:txBody>
      </p:sp>
      <p:sp>
        <p:nvSpPr>
          <p:cNvPr id="12293" name="Rectangle 9">
            <a:extLst>
              <a:ext uri="{FF2B5EF4-FFF2-40B4-BE49-F238E27FC236}">
                <a16:creationId xmlns:a16="http://schemas.microsoft.com/office/drawing/2014/main" id="{D8C9DD97-7F64-7A6C-40EC-61273CC26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743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F187E7A-E953-64A2-50B3-0D64D71F6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200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x==3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8654FFC-605A-B05D-F626-AF32A446E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6576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ret addr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FFA2CF8E-425D-AF01-834D-010E48646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148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old bp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A6011E1F-3D23-8BE4-C5B7-7C31E74BF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72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h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945D67E2-5373-4DFE-553D-E65B1D6F5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029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>
              <a:solidFill>
                <a:schemeClr val="hlink"/>
              </a:solidFill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7CB399C3-FB06-797E-4F2D-7583E7424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486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00D8C0E4-0BDD-3EB6-F655-F44316557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5720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bp</a:t>
            </a: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68053AA2-B065-295F-3C4B-E359BFE07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4102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sp</a:t>
            </a:r>
          </a:p>
        </p:txBody>
      </p:sp>
      <p:sp>
        <p:nvSpPr>
          <p:cNvPr id="14" name="Line 18">
            <a:extLst>
              <a:ext uri="{FF2B5EF4-FFF2-40B4-BE49-F238E27FC236}">
                <a16:creationId xmlns:a16="http://schemas.microsoft.com/office/drawing/2014/main" id="{B526EF88-691C-7278-1673-AE746F4B07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4572000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9">
            <a:extLst>
              <a:ext uri="{FF2B5EF4-FFF2-40B4-BE49-F238E27FC236}">
                <a16:creationId xmlns:a16="http://schemas.microsoft.com/office/drawing/2014/main" id="{F12ECE24-040D-79D9-3A27-342213BC8B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6388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59E0EED1-69C0-E404-5658-F14744C69BC7}"/>
              </a:ext>
            </a:extLst>
          </p:cNvPr>
          <p:cNvSpPr/>
          <p:nvPr/>
        </p:nvSpPr>
        <p:spPr>
          <a:xfrm>
            <a:off x="76200" y="44958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B3876863-2521-1BF6-E832-75253885AD06}"/>
              </a:ext>
            </a:extLst>
          </p:cNvPr>
          <p:cNvCxnSpPr/>
          <p:nvPr/>
        </p:nvCxnSpPr>
        <p:spPr>
          <a:xfrm rot="10800000">
            <a:off x="838200" y="2743200"/>
            <a:ext cx="3962400" cy="2057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5">
            <a:extLst>
              <a:ext uri="{FF2B5EF4-FFF2-40B4-BE49-F238E27FC236}">
                <a16:creationId xmlns:a16="http://schemas.microsoft.com/office/drawing/2014/main" id="{3E58B8DE-66E6-E93C-4EA7-704EAF02C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286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...</a:t>
            </a:r>
            <a:endParaRPr lang="en-US" altLang="zh-CN" sz="2000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7FA85DEF-C2C7-4B6D-D421-48A86D204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43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0399FD6C-4B33-6728-5FA8-4FEFB0A026E4}"/>
              </a:ext>
            </a:extLst>
          </p:cNvPr>
          <p:cNvSpPr/>
          <p:nvPr/>
        </p:nvSpPr>
        <p:spPr>
          <a:xfrm>
            <a:off x="76200" y="48006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5DC29D53-0399-2325-5CFC-B83F7D88B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286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...</a:t>
            </a:r>
            <a:endParaRPr lang="en-US" altLang="zh-CN" sz="2000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1906B7EE-B0B2-0963-3000-061C674FC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743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B8CE1038-CCDF-A97A-368A-78A236F2F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200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y==4</a:t>
            </a:r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73A3B83B-617E-8E95-9303-2160AC90F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ret addr</a:t>
            </a:r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14126B78-4317-FA60-56C2-2D399DFFA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1148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old bp</a:t>
            </a:r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22C62E67-6137-734B-AA19-1F0AD3A3B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572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019B885B-B305-864B-EDA1-81C666E46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029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>
              <a:solidFill>
                <a:schemeClr val="hlink"/>
              </a:solidFill>
            </a:endParaRPr>
          </a:p>
        </p:txBody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4B32BED8-7F10-F67C-BA44-C1863626C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486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A71A8C-2774-B2BF-A9CF-C06412196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6096000"/>
            <a:ext cx="243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But where to find “x”?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D43ECBD3-82F4-0A03-E297-135B1C3D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Key observation</a:t>
            </a:r>
            <a:endParaRPr lang="zh-CN" altLang="en-US"/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34CBDD70-A0D7-AF0F-6241-64BDD3B40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altLang="zh-CN" sz="2800"/>
              <a:t>λ</a:t>
            </a:r>
            <a:r>
              <a:rPr lang="en-US" altLang="zh-CN" sz="2800"/>
              <a:t> arguments or locals may live </a:t>
            </a:r>
            <a:r>
              <a:rPr lang="en-US" altLang="zh-CN" sz="2800">
                <a:solidFill>
                  <a:srgbClr val="0000FF"/>
                </a:solidFill>
              </a:rPr>
              <a:t>longer</a:t>
            </a:r>
            <a:r>
              <a:rPr lang="en-US" altLang="zh-CN" sz="2800"/>
              <a:t> than </a:t>
            </a:r>
            <a:r>
              <a:rPr lang="el-GR" altLang="zh-CN" sz="2800"/>
              <a:t>λ </a:t>
            </a:r>
            <a:r>
              <a:rPr lang="en-US" altLang="zh-CN" sz="2800"/>
              <a:t>itself</a:t>
            </a:r>
          </a:p>
          <a:p>
            <a:pPr lvl="1"/>
            <a:r>
              <a:rPr lang="en-US" altLang="zh-CN" sz="2400"/>
              <a:t>we say these arguments or locals </a:t>
            </a:r>
            <a:r>
              <a:rPr lang="en-US" altLang="zh-CN" sz="2400">
                <a:solidFill>
                  <a:srgbClr val="0000FF"/>
                </a:solidFill>
              </a:rPr>
              <a:t>escaped</a:t>
            </a:r>
          </a:p>
          <a:p>
            <a:pPr lvl="1"/>
            <a:r>
              <a:rPr lang="en-US" altLang="zh-CN" sz="2400"/>
              <a:t>escaped vars should be allocated in heap, but not on call stack</a:t>
            </a:r>
          </a:p>
          <a:p>
            <a:pPr lvl="2"/>
            <a:r>
              <a:rPr lang="en-US" altLang="zh-CN" sz="2000"/>
              <a:t>thus can live long enough</a:t>
            </a:r>
          </a:p>
          <a:p>
            <a:pPr lvl="2"/>
            <a:r>
              <a:rPr lang="en-US" altLang="zh-CN" sz="2000"/>
              <a:t>GC takes care of their lifetime</a:t>
            </a:r>
          </a:p>
          <a:p>
            <a:r>
              <a:rPr lang="en-US" altLang="zh-CN" sz="2800"/>
              <a:t>Pack </a:t>
            </a:r>
            <a:r>
              <a:rPr lang="el-GR" altLang="zh-CN" sz="2800"/>
              <a:t>λ</a:t>
            </a:r>
            <a:r>
              <a:rPr lang="en-US" altLang="zh-CN" sz="2800"/>
              <a:t> with its free vars into a data structure, called closures</a:t>
            </a:r>
          </a:p>
          <a:p>
            <a:pPr lvl="1"/>
            <a:r>
              <a:rPr lang="en-US" altLang="zh-CN" sz="2400">
                <a:solidFill>
                  <a:srgbClr val="0000FF"/>
                </a:solidFill>
              </a:rPr>
              <a:t>closure=code pointer+free vars</a:t>
            </a:r>
            <a:endParaRPr lang="zh-CN" altLang="en-US"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E9F9CD1-0201-6B53-63AA-A2FB38B1D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Heap allocating escaped vars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7B1A1F7-B9AF-008A-9F97-086B88C44A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017713"/>
            <a:ext cx="39624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add = lambda(int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):int-&gt;int{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h =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lambda(int y):int{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        return x+y;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return h;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g = add(3);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//g==h_closure;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n = g(4);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14340" name="Rectangle 5">
            <a:extLst>
              <a:ext uri="{FF2B5EF4-FFF2-40B4-BE49-F238E27FC236}">
                <a16:creationId xmlns:a16="http://schemas.microsoft.com/office/drawing/2014/main" id="{93B74D8A-F4CE-B11C-DA6C-D7BD9DEAB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86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...</a:t>
            </a:r>
            <a:endParaRPr lang="en-US" altLang="zh-CN" sz="2000"/>
          </a:p>
        </p:txBody>
      </p:sp>
      <p:sp>
        <p:nvSpPr>
          <p:cNvPr id="14341" name="Rectangle 9">
            <a:extLst>
              <a:ext uri="{FF2B5EF4-FFF2-40B4-BE49-F238E27FC236}">
                <a16:creationId xmlns:a16="http://schemas.microsoft.com/office/drawing/2014/main" id="{B95C10CF-CDCF-AB82-DB94-73CD38D74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743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979D49B-3408-F61A-C5C0-DDA28125B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200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x: 3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DFC8370A-6638-CF90-4556-0EFCDBB22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6576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ret addr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5971E356-4306-C602-5F26-D20200FE4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148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old bp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AAAFDD84-8DDC-D239-184A-30F9BCD8E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72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65FCF8B3-8426-2E07-4E97-9ABF58892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029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h_closure</a:t>
            </a: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8580E62A-9246-99AC-0F4D-2BCC7AB27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486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5A6CF545-04E0-A860-E534-ABB001419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5720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bp</a:t>
            </a: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F749F68A-ACEE-B9D6-4711-1445883BA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4102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sp</a:t>
            </a:r>
          </a:p>
        </p:txBody>
      </p:sp>
      <p:sp>
        <p:nvSpPr>
          <p:cNvPr id="14" name="Line 18">
            <a:extLst>
              <a:ext uri="{FF2B5EF4-FFF2-40B4-BE49-F238E27FC236}">
                <a16:creationId xmlns:a16="http://schemas.microsoft.com/office/drawing/2014/main" id="{944A478A-B980-11EF-3030-6080562554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4572000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9">
            <a:extLst>
              <a:ext uri="{FF2B5EF4-FFF2-40B4-BE49-F238E27FC236}">
                <a16:creationId xmlns:a16="http://schemas.microsoft.com/office/drawing/2014/main" id="{39E64624-349E-9F8C-4435-182FA1E6DB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6388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8755DE62-B794-E695-2FEF-7A06329F22E2}"/>
              </a:ext>
            </a:extLst>
          </p:cNvPr>
          <p:cNvSpPr/>
          <p:nvPr/>
        </p:nvSpPr>
        <p:spPr>
          <a:xfrm>
            <a:off x="76200" y="44958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5A130D10-C1A5-AEE1-6EA2-60326326C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286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...</a:t>
            </a:r>
            <a:endParaRPr lang="en-US" altLang="zh-CN" sz="2000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2262E5BC-13DA-5057-2940-37763038D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43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D3385ADF-4046-7465-EFD7-00A6D9F0FC04}"/>
              </a:ext>
            </a:extLst>
          </p:cNvPr>
          <p:cNvSpPr/>
          <p:nvPr/>
        </p:nvSpPr>
        <p:spPr>
          <a:xfrm>
            <a:off x="76200" y="51816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356" name="Rectangle 5">
            <a:extLst>
              <a:ext uri="{FF2B5EF4-FFF2-40B4-BE49-F238E27FC236}">
                <a16:creationId xmlns:a16="http://schemas.microsoft.com/office/drawing/2014/main" id="{B08C31A5-A815-608D-F035-D2342E716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286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...</a:t>
            </a:r>
            <a:endParaRPr lang="en-US" altLang="zh-CN" sz="2000"/>
          </a:p>
        </p:txBody>
      </p:sp>
      <p:sp>
        <p:nvSpPr>
          <p:cNvPr id="14357" name="Rectangle 9">
            <a:extLst>
              <a:ext uri="{FF2B5EF4-FFF2-40B4-BE49-F238E27FC236}">
                <a16:creationId xmlns:a16="http://schemas.microsoft.com/office/drawing/2014/main" id="{9E2EB508-2AB4-19C5-9D94-F1527F8D1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743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F38D260D-E057-8FFA-54F1-04C8AC503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200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y: 4</a:t>
            </a:r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B053A757-E8F6-BA6F-26E0-23BF18E1C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FF0000"/>
                </a:solidFill>
              </a:rPr>
              <a:t>env</a:t>
            </a:r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1682F88D-56E3-8BF1-6247-6885A3961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1148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ret addr</a:t>
            </a:r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AED12542-65F5-2504-6C5E-FF6AD6EE4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572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old bp</a:t>
            </a:r>
          </a:p>
        </p:txBody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F0263D8B-921D-3D7E-9373-6B567DFB6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029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>
              <a:solidFill>
                <a:schemeClr val="hlink"/>
              </a:solidFill>
            </a:endParaRPr>
          </a:p>
        </p:txBody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ECFF7C28-BB30-9973-FA0A-EE48077DD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486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EA56BAFF-53B6-4C39-D1B2-6B3EEF684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495800"/>
            <a:ext cx="7620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x: 3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3463EE9-DE6B-CF4D-FC04-371D69793D2D}"/>
              </a:ext>
            </a:extLst>
          </p:cNvPr>
          <p:cNvCxnSpPr>
            <a:endCxn id="33" idx="1"/>
          </p:cNvCxnSpPr>
          <p:nvPr/>
        </p:nvCxnSpPr>
        <p:spPr>
          <a:xfrm flipV="1">
            <a:off x="5410200" y="47244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16">
            <a:extLst>
              <a:ext uri="{FF2B5EF4-FFF2-40B4-BE49-F238E27FC236}">
                <a16:creationId xmlns:a16="http://schemas.microsoft.com/office/drawing/2014/main" id="{A5116872-BF47-5FE1-0155-EAE72524C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334000"/>
            <a:ext cx="7620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972FB262-185F-64B4-C788-69A0C5341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791200"/>
            <a:ext cx="7620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h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4579449-F6AE-7BA9-7F6C-9BFDBE252385}"/>
              </a:ext>
            </a:extLst>
          </p:cNvPr>
          <p:cNvCxnSpPr/>
          <p:nvPr/>
        </p:nvCxnSpPr>
        <p:spPr>
          <a:xfrm>
            <a:off x="5562600" y="5257800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曲线连接符 40">
            <a:extLst>
              <a:ext uri="{FF2B5EF4-FFF2-40B4-BE49-F238E27FC236}">
                <a16:creationId xmlns:a16="http://schemas.microsoft.com/office/drawing/2014/main" id="{4630DF97-87EE-C701-4186-A61BDD1AF588}"/>
              </a:ext>
            </a:extLst>
          </p:cNvPr>
          <p:cNvCxnSpPr>
            <a:stCxn id="36" idx="3"/>
            <a:endCxn id="33" idx="3"/>
          </p:cNvCxnSpPr>
          <p:nvPr/>
        </p:nvCxnSpPr>
        <p:spPr>
          <a:xfrm flipV="1">
            <a:off x="6781800" y="4724400"/>
            <a:ext cx="12700" cy="8382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CB99E5-C44E-7EA6-DF99-EF9EFDB4C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429000"/>
            <a:ext cx="1447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 hidden argument</a:t>
            </a:r>
            <a:endParaRPr lang="zh-CN" altLang="en-US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57D879B-C7B6-FDAA-5919-6EAFC4806A51}"/>
              </a:ext>
            </a:extLst>
          </p:cNvPr>
          <p:cNvCxnSpPr/>
          <p:nvPr/>
        </p:nvCxnSpPr>
        <p:spPr>
          <a:xfrm>
            <a:off x="7010400" y="3733800"/>
            <a:ext cx="914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6" grpId="0" animBg="1"/>
      <p:bldP spid="37" grpId="0" animBg="1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0045A48-983B-9117-7B35-595BF0F384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To make the conversion explicit at IR level</a:t>
            </a: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2BCF7CD7-6728-B321-18C2-DE6A3AAD4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590800"/>
            <a:ext cx="1295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frame 0</a:t>
            </a:r>
          </a:p>
        </p:txBody>
      </p:sp>
      <p:sp>
        <p:nvSpPr>
          <p:cNvPr id="15364" name="Rectangle 7">
            <a:extLst>
              <a:ext uri="{FF2B5EF4-FFF2-40B4-BE49-F238E27FC236}">
                <a16:creationId xmlns:a16="http://schemas.microsoft.com/office/drawing/2014/main" id="{258495D5-9932-0606-F3EF-312F83284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733800"/>
            <a:ext cx="1295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y==4</a:t>
            </a:r>
          </a:p>
          <a:p>
            <a:pPr algn="ctr" eaLnBrk="1" hangingPunct="1"/>
            <a:r>
              <a:rPr lang="en-US" altLang="zh-CN" sz="2000"/>
              <a:t>env</a:t>
            </a:r>
          </a:p>
          <a:p>
            <a:pPr algn="ctr" eaLnBrk="1" hangingPunct="1"/>
            <a:endParaRPr lang="en-US" altLang="zh-CN" sz="2000"/>
          </a:p>
        </p:txBody>
      </p:sp>
      <p:sp>
        <p:nvSpPr>
          <p:cNvPr id="15365" name="Line 13">
            <a:extLst>
              <a:ext uri="{FF2B5EF4-FFF2-40B4-BE49-F238E27FC236}">
                <a16:creationId xmlns:a16="http://schemas.microsoft.com/office/drawing/2014/main" id="{B06EE678-63E9-3664-0707-AF7BB9F05F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3124200"/>
            <a:ext cx="9906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6" name="Rectangle 15">
            <a:extLst>
              <a:ext uri="{FF2B5EF4-FFF2-40B4-BE49-F238E27FC236}">
                <a16:creationId xmlns:a16="http://schemas.microsoft.com/office/drawing/2014/main" id="{5C7EC1A0-D75D-C536-7A2B-84FBAA777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2133600"/>
            <a:ext cx="5638800" cy="4114800"/>
          </a:xfrm>
          <a:noFill/>
        </p:spPr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add = lambda(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env,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int x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):int-&gt;int{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h = new{env=new{env, x},  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code=h_code};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h;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g = add(3);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//g==h_closure;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n = g(4);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// n = (#code g)((#env g), 4);</a:t>
            </a:r>
          </a:p>
        </p:txBody>
      </p:sp>
      <p:sp>
        <p:nvSpPr>
          <p:cNvPr id="15367" name="Rectangle 16">
            <a:extLst>
              <a:ext uri="{FF2B5EF4-FFF2-40B4-BE49-F238E27FC236}">
                <a16:creationId xmlns:a16="http://schemas.microsoft.com/office/drawing/2014/main" id="{AB30E60E-E9C0-A052-7CBB-854D59C20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590800"/>
            <a:ext cx="5108575" cy="1016000"/>
          </a:xfrm>
          <a:prstGeom prst="rec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h_code = lambda(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env,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y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):int{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y + (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env-&gt;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x);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      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284691" name="Text Box 19">
            <a:extLst>
              <a:ext uri="{FF2B5EF4-FFF2-40B4-BE49-F238E27FC236}">
                <a16:creationId xmlns:a16="http://schemas.microsoft.com/office/drawing/2014/main" id="{0E97198A-06D5-501F-F73D-ACA914C9A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1148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g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D85893C8-9AE7-7BC5-98E6-57AF5DC25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895600"/>
            <a:ext cx="762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link</a:t>
            </a: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3AA83CA1-7ACD-95FF-FC82-C75049B8A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281488"/>
            <a:ext cx="7620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2BB81591-DDB8-7281-A323-D133E8A46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876800"/>
            <a:ext cx="7620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code</a:t>
            </a:r>
          </a:p>
        </p:txBody>
      </p:sp>
      <p:sp>
        <p:nvSpPr>
          <p:cNvPr id="16" name="Freeform 20">
            <a:extLst>
              <a:ext uri="{FF2B5EF4-FFF2-40B4-BE49-F238E27FC236}">
                <a16:creationId xmlns:a16="http://schemas.microsoft.com/office/drawing/2014/main" id="{F6670E56-4814-5E49-E451-ED730E2D8756}"/>
              </a:ext>
            </a:extLst>
          </p:cNvPr>
          <p:cNvSpPr>
            <a:spLocks/>
          </p:cNvSpPr>
          <p:nvPr/>
        </p:nvSpPr>
        <p:spPr bwMode="auto">
          <a:xfrm>
            <a:off x="7391400" y="3429000"/>
            <a:ext cx="558800" cy="990600"/>
          </a:xfrm>
          <a:custGeom>
            <a:avLst/>
            <a:gdLst>
              <a:gd name="T0" fmla="*/ 2147483647 w 448"/>
              <a:gd name="T1" fmla="*/ 2147483647 h 1440"/>
              <a:gd name="T2" fmla="*/ 2147483647 w 448"/>
              <a:gd name="T3" fmla="*/ 2147483647 h 1440"/>
              <a:gd name="T4" fmla="*/ 2147483647 w 448"/>
              <a:gd name="T5" fmla="*/ 2147483647 h 1440"/>
              <a:gd name="T6" fmla="*/ 2147483647 w 448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1440"/>
              <a:gd name="T14" fmla="*/ 448 w 44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1440">
                <a:moveTo>
                  <a:pt x="448" y="1440"/>
                </a:moveTo>
                <a:cubicBezTo>
                  <a:pt x="288" y="1372"/>
                  <a:pt x="128" y="1304"/>
                  <a:pt x="64" y="1104"/>
                </a:cubicBezTo>
                <a:cubicBezTo>
                  <a:pt x="0" y="904"/>
                  <a:pt x="24" y="424"/>
                  <a:pt x="64" y="240"/>
                </a:cubicBezTo>
                <a:cubicBezTo>
                  <a:pt x="104" y="56"/>
                  <a:pt x="264" y="40"/>
                  <a:pt x="30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3" name="Line 13">
            <a:extLst>
              <a:ext uri="{FF2B5EF4-FFF2-40B4-BE49-F238E27FC236}">
                <a16:creationId xmlns:a16="http://schemas.microsoft.com/office/drawing/2014/main" id="{D52E2006-0F24-3995-68C5-A765179C50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7600" y="5334000"/>
            <a:ext cx="381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4" name="TextBox 17">
            <a:extLst>
              <a:ext uri="{FF2B5EF4-FFF2-40B4-BE49-F238E27FC236}">
                <a16:creationId xmlns:a16="http://schemas.microsoft.com/office/drawing/2014/main" id="{8FE91E70-EC82-8F13-8085-E1A877FC4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6096000"/>
            <a:ext cx="243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h_code=lambda()...</a:t>
            </a:r>
            <a:endParaRPr lang="zh-CN" altLang="en-US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DF23CD0B-8D1A-A78E-F406-6881BAF4B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362200"/>
            <a:ext cx="762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73D31DC-0716-BBD1-4662-679C63969322}"/>
              </a:ext>
            </a:extLst>
          </p:cNvPr>
          <p:cNvCxnSpPr/>
          <p:nvPr/>
        </p:nvCxnSpPr>
        <p:spPr>
          <a:xfrm flipV="1">
            <a:off x="3124200" y="28956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BB5DB4A-C21D-D6C4-C0B1-48DBF862A759}"/>
              </a:ext>
            </a:extLst>
          </p:cNvPr>
          <p:cNvCxnSpPr/>
          <p:nvPr/>
        </p:nvCxnSpPr>
        <p:spPr>
          <a:xfrm flipH="1" flipV="1">
            <a:off x="2667000" y="2438400"/>
            <a:ext cx="3810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91" grpId="0"/>
      <p:bldP spid="13" grpId="0" animBg="1"/>
      <p:bldP spid="14" grpId="0" animBg="1"/>
      <p:bldP spid="15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AC6301F8-AB42-0DDF-CA4D-A96C4EBA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0481BC2B-9104-99DD-C298-F25C0E18D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r>
              <a:rPr lang="en-US" altLang="zh-CN"/>
              <a:t>Closure Conversion</a:t>
            </a:r>
          </a:p>
          <a:p>
            <a:pPr algn="ctr">
              <a:buFont typeface="Wingdings" pitchFamily="2" charset="0"/>
              <a:buNone/>
            </a:pPr>
            <a:r>
              <a:rPr lang="en-US" altLang="zh-CN"/>
              <a:t>(Linked Closure)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7E75D00-A78A-0D35-6396-A69ECF0C8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Closure Conversion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65992C9-C8C1-ADBA-7846-6D89A5A35B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By heap allocating function frames, inner functions can access variables in outer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even after the outer functions returned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relying on the GC to reclaim heap frames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We can also make closure and its conversion </a:t>
            </a:r>
            <a:r>
              <a:rPr lang="en-US" altLang="zh-CN">
                <a:solidFill>
                  <a:srgbClr val="3333CC"/>
                </a:solidFill>
              </a:rPr>
              <a:t>explicit</a:t>
            </a:r>
            <a:r>
              <a:rPr lang="en-US" altLang="zh-CN"/>
              <a:t> at high-level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on AST or IRs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such IR is called a </a:t>
            </a:r>
            <a:r>
              <a:rPr lang="en-US" altLang="zh-CN">
                <a:solidFill>
                  <a:schemeClr val="folHlink"/>
                </a:solidFill>
              </a:rPr>
              <a:t>closure passing style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produce unnested first-order functions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E967D89-34A7-12DF-999E-52D55414B8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Algorithms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E19712E-3ED3-92F5-ECF7-A697BC5072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Step #1: free variable calculation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for each </a:t>
            </a:r>
            <a:r>
              <a:rPr lang="el-GR" altLang="zh-CN"/>
              <a:t>λ</a:t>
            </a:r>
            <a:r>
              <a:rPr lang="en-US" altLang="zh-CN"/>
              <a:t>, calculate a set of free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frea each free vars, mark its nest level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Step #2: closure conversion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C830711-2643-A1DD-EB90-86A5783FD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Free var algorithm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0136E1A-DCCD-1B0B-AFDF-5667F58196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88392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Ʃ</a:t>
            </a:r>
            <a:r>
              <a:rPr lang="en-US" altLang="zh-CN" sz="2000" b="1">
                <a:latin typeface="Courier New" panose="02070309020205020404" pitchFamily="49" charset="0"/>
              </a:rPr>
              <a:t>(e) = {vars}, where e is an expression, and {vars}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is a set of free variables occuring in e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Ʃ(n) = {}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Ʃ(x) = {x}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Ʃ(e1+e2) = Ʃ(e1)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∪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Ʃ(e2)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Ʃ(lambda(x:T):T{S*}) = Ʃ(S*)-{x}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Ʃ(e1(e2)) = Ʃ(e1)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∪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Ʃ(e2)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... other cases similar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A2D5727-37CA-71F7-365C-5D39D370C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Free var example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165FD5A-5588-57AD-0450-8CF3F2A0C3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88392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...;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a = lambda(int w):int{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return lambda(int x):int{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     return lambda(int y):int{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              return lambda(int z):int{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                       return w + x + y + z;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               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      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b = a(33);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c = b(44);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d = c(55)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e = d(66);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BED0B5-BEAA-6098-408F-33E79A29B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124200"/>
            <a:ext cx="1084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{w, x, y}</a:t>
            </a:r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A8B547-7B32-9FEF-A58F-FF30140DE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743200"/>
            <a:ext cx="825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{w, x}</a:t>
            </a:r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4BE93B-9E8E-9E70-CAB3-3D6FE1234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438400"/>
            <a:ext cx="577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{w}</a:t>
            </a:r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036DF-4BA8-4060-E293-9CA47BC9B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133600"/>
            <a:ext cx="40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{}</a:t>
            </a:r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F430E-2255-7A2E-4438-10AED2B7C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1663" y="3581400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BF108F-6087-2441-AB2D-D6A94014F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581400"/>
            <a:ext cx="33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13DF0-2948-2665-AD25-ABA076312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863" y="3581400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5A7EB0-A388-0E2B-11AE-FF16DFDB2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572000"/>
            <a:ext cx="2590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Two side effects:</a:t>
            </a:r>
          </a:p>
          <a:p>
            <a:pPr eaLnBrk="1" hangingPunct="1"/>
            <a:r>
              <a:rPr lang="en-US" altLang="zh-CN"/>
              <a:t>1. Mark the nest level for each free vars; and,</a:t>
            </a:r>
          </a:p>
          <a:p>
            <a:pPr eaLnBrk="1" hangingPunct="1"/>
            <a:r>
              <a:rPr lang="en-US" altLang="zh-CN"/>
              <a:t>2. Mark the escaped vars.</a:t>
            </a:r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81F54D1-BAD3-2A33-DCF6-F517F337BFBC}"/>
              </a:ext>
            </a:extLst>
          </p:cNvPr>
          <p:cNvCxnSpPr/>
          <p:nvPr/>
        </p:nvCxnSpPr>
        <p:spPr>
          <a:xfrm flipH="1" flipV="1">
            <a:off x="5943600" y="3886200"/>
            <a:ext cx="990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B3BED8D2-2139-8D61-64E0-520953F4D1A5}"/>
              </a:ext>
            </a:extLst>
          </p:cNvPr>
          <p:cNvSpPr/>
          <p:nvPr/>
        </p:nvSpPr>
        <p:spPr>
          <a:xfrm>
            <a:off x="2362200" y="23622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9969D65-F9BC-3D58-0A15-9BEADCD2886A}"/>
              </a:ext>
            </a:extLst>
          </p:cNvPr>
          <p:cNvSpPr/>
          <p:nvPr/>
        </p:nvSpPr>
        <p:spPr>
          <a:xfrm>
            <a:off x="3124200" y="26670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A9CD8FA-AFA5-36AB-33CC-ED59FE4F867A}"/>
              </a:ext>
            </a:extLst>
          </p:cNvPr>
          <p:cNvSpPr/>
          <p:nvPr/>
        </p:nvSpPr>
        <p:spPr>
          <a:xfrm>
            <a:off x="4495800" y="29718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/>
      <p:bldP spid="16" grpId="0" animBg="1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563FDDE-216D-98CB-7C0B-50CF023B0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Closure conversion algorithm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758A007-8E3C-4CEB-C688-CEEDDD0A86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89154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>
                <a:latin typeface="Courier New" panose="02070309020205020404" pitchFamily="49" charset="0"/>
              </a:rPr>
              <a:t>(e) = e’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Ψ(n) = n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Ψ(x) = link-&gt;...-&gt;link-&gt;x  </a:t>
            </a:r>
            <a:r>
              <a:rPr lang="en-US" altLang="zh-CN" sz="2000" b="1">
                <a:latin typeface="Courier New" panose="02070309020205020404" pitchFamily="49" charset="0"/>
              </a:rPr>
              <a:t>//where #-&gt; == nest levels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Ψ(e1+e2) = Ψ(e1) + Ψ(e2)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Ψ(lambda(T x):T{S*}) =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lam_code(env, T x){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Ψ(S*);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lam_env = new{env, escaped_vars};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new{lam_env, lam_code};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Ψ(e1(e2)) =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closure = Ψ(e1);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v = Ψ(e2);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(#lam_code closure)((#lam_env closure), v)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F9AF0F2-F3E6-957F-669D-38109F7F03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Middle End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9E8B247-B317-6881-B83E-427D9EEEB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5029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0" name="AutoShape 4">
            <a:extLst>
              <a:ext uri="{FF2B5EF4-FFF2-40B4-BE49-F238E27FC236}">
                <a16:creationId xmlns:a16="http://schemas.microsoft.com/office/drawing/2014/main" id="{981C4D0D-67C7-F81C-3E23-1A52D1FA3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2954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Front</a:t>
            </a:r>
          </a:p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end</a:t>
            </a:r>
          </a:p>
        </p:txBody>
      </p:sp>
      <p:sp>
        <p:nvSpPr>
          <p:cNvPr id="4101" name="AutoShape 6">
            <a:extLst>
              <a:ext uri="{FF2B5EF4-FFF2-40B4-BE49-F238E27FC236}">
                <a16:creationId xmlns:a16="http://schemas.microsoft.com/office/drawing/2014/main" id="{395BDB2B-9B2F-A85A-4E02-A0C535B35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1336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cxnSp>
        <p:nvCxnSpPr>
          <p:cNvPr id="4102" name="AutoShape 7">
            <a:extLst>
              <a:ext uri="{FF2B5EF4-FFF2-40B4-BE49-F238E27FC236}">
                <a16:creationId xmlns:a16="http://schemas.microsoft.com/office/drawing/2014/main" id="{7BD34C68-D0F3-1447-024D-A5C6A2C5D976}"/>
              </a:ext>
            </a:extLst>
          </p:cNvPr>
          <p:cNvCxnSpPr>
            <a:cxnSpLocks noChangeShapeType="1"/>
            <a:stCxn id="4100" idx="3"/>
            <a:endCxn id="4101" idx="1"/>
          </p:cNvCxnSpPr>
          <p:nvPr/>
        </p:nvCxnSpPr>
        <p:spPr bwMode="auto">
          <a:xfrm>
            <a:off x="1676400" y="2663825"/>
            <a:ext cx="9906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AutoShape 8">
            <a:extLst>
              <a:ext uri="{FF2B5EF4-FFF2-40B4-BE49-F238E27FC236}">
                <a16:creationId xmlns:a16="http://schemas.microsoft.com/office/drawing/2014/main" id="{6BA01633-A1C5-D2BD-FB44-9F3E3FB6034E}"/>
              </a:ext>
            </a:extLst>
          </p:cNvPr>
          <p:cNvCxnSpPr>
            <a:cxnSpLocks noChangeShapeType="1"/>
            <a:endCxn id="4112" idx="1"/>
          </p:cNvCxnSpPr>
          <p:nvPr/>
        </p:nvCxnSpPr>
        <p:spPr bwMode="auto">
          <a:xfrm>
            <a:off x="4191000" y="4267200"/>
            <a:ext cx="609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4" name="AutoShape 10">
            <a:extLst>
              <a:ext uri="{FF2B5EF4-FFF2-40B4-BE49-F238E27FC236}">
                <a16:creationId xmlns:a16="http://schemas.microsoft.com/office/drawing/2014/main" id="{275F5AFE-E20B-A6E5-D189-35AF8D463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IR1</a:t>
            </a:r>
          </a:p>
        </p:txBody>
      </p:sp>
      <p:cxnSp>
        <p:nvCxnSpPr>
          <p:cNvPr id="4105" name="AutoShape 11">
            <a:extLst>
              <a:ext uri="{FF2B5EF4-FFF2-40B4-BE49-F238E27FC236}">
                <a16:creationId xmlns:a16="http://schemas.microsoft.com/office/drawing/2014/main" id="{875DE27C-0EBC-0B3F-55D7-E63A7D871D2D}"/>
              </a:ext>
            </a:extLst>
          </p:cNvPr>
          <p:cNvCxnSpPr>
            <a:cxnSpLocks noChangeShapeType="1"/>
            <a:stCxn id="4101" idx="3"/>
            <a:endCxn id="4104" idx="1"/>
          </p:cNvCxnSpPr>
          <p:nvPr/>
        </p:nvCxnSpPr>
        <p:spPr bwMode="auto">
          <a:xfrm>
            <a:off x="4343400" y="26670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6" name="AutoShape 12">
            <a:extLst>
              <a:ext uri="{FF2B5EF4-FFF2-40B4-BE49-F238E27FC236}">
                <a16:creationId xmlns:a16="http://schemas.microsoft.com/office/drawing/2014/main" id="{F90123D4-61F9-8FC7-B60C-933442F9A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86400"/>
            <a:ext cx="11430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Back</a:t>
            </a:r>
          </a:p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end</a:t>
            </a:r>
          </a:p>
        </p:txBody>
      </p:sp>
      <p:cxnSp>
        <p:nvCxnSpPr>
          <p:cNvPr id="4107" name="AutoShape 13">
            <a:extLst>
              <a:ext uri="{FF2B5EF4-FFF2-40B4-BE49-F238E27FC236}">
                <a16:creationId xmlns:a16="http://schemas.microsoft.com/office/drawing/2014/main" id="{93CA412D-7BA8-7512-6A4F-37200C0B2390}"/>
              </a:ext>
            </a:extLst>
          </p:cNvPr>
          <p:cNvCxnSpPr>
            <a:cxnSpLocks noChangeShapeType="1"/>
            <a:stCxn id="4108" idx="3"/>
            <a:endCxn id="4106" idx="1"/>
          </p:cNvCxnSpPr>
          <p:nvPr/>
        </p:nvCxnSpPr>
        <p:spPr bwMode="auto">
          <a:xfrm>
            <a:off x="4267200" y="5791200"/>
            <a:ext cx="3200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8" name="AutoShape 14">
            <a:extLst>
              <a:ext uri="{FF2B5EF4-FFF2-40B4-BE49-F238E27FC236}">
                <a16:creationId xmlns:a16="http://schemas.microsoft.com/office/drawing/2014/main" id="{DE3FC706-075A-A315-8EB5-6628194AE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16002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more IR and translation</a:t>
            </a:r>
          </a:p>
        </p:txBody>
      </p:sp>
      <p:cxnSp>
        <p:nvCxnSpPr>
          <p:cNvPr id="4109" name="AutoShape 15">
            <a:extLst>
              <a:ext uri="{FF2B5EF4-FFF2-40B4-BE49-F238E27FC236}">
                <a16:creationId xmlns:a16="http://schemas.microsoft.com/office/drawing/2014/main" id="{7BF0B588-5D5B-0EF8-3AEC-229ED7962364}"/>
              </a:ext>
            </a:extLst>
          </p:cNvPr>
          <p:cNvCxnSpPr>
            <a:cxnSpLocks noChangeShapeType="1"/>
            <a:stCxn id="4104" idx="3"/>
          </p:cNvCxnSpPr>
          <p:nvPr/>
        </p:nvCxnSpPr>
        <p:spPr bwMode="auto">
          <a:xfrm flipH="1">
            <a:off x="3581400" y="2667000"/>
            <a:ext cx="2362200" cy="1066800"/>
          </a:xfrm>
          <a:prstGeom prst="bentConnector4">
            <a:avLst>
              <a:gd name="adj1" fmla="val -9676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0" name="AutoShape 16">
            <a:extLst>
              <a:ext uri="{FF2B5EF4-FFF2-40B4-BE49-F238E27FC236}">
                <a16:creationId xmlns:a16="http://schemas.microsoft.com/office/drawing/2014/main" id="{E79EE1FD-865F-7267-C21E-65ACCCE57666}"/>
              </a:ext>
            </a:extLst>
          </p:cNvPr>
          <p:cNvCxnSpPr>
            <a:cxnSpLocks noChangeShapeType="1"/>
            <a:stCxn id="4112" idx="3"/>
            <a:endCxn id="4108" idx="0"/>
          </p:cNvCxnSpPr>
          <p:nvPr/>
        </p:nvCxnSpPr>
        <p:spPr bwMode="auto">
          <a:xfrm flipH="1">
            <a:off x="3467100" y="4267200"/>
            <a:ext cx="2552700" cy="990600"/>
          </a:xfrm>
          <a:prstGeom prst="bentConnector4">
            <a:avLst>
              <a:gd name="adj1" fmla="val -8954"/>
              <a:gd name="adj2" fmla="val 65384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1" name="AutoShape 17">
            <a:extLst>
              <a:ext uri="{FF2B5EF4-FFF2-40B4-BE49-F238E27FC236}">
                <a16:creationId xmlns:a16="http://schemas.microsoft.com/office/drawing/2014/main" id="{179D8B56-B4DA-DDDB-FF39-98D1A2D77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338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sp>
        <p:nvSpPr>
          <p:cNvPr id="4112" name="AutoShape 18">
            <a:extLst>
              <a:ext uri="{FF2B5EF4-FFF2-40B4-BE49-F238E27FC236}">
                <a16:creationId xmlns:a16="http://schemas.microsoft.com/office/drawing/2014/main" id="{91D1BEAB-E654-088D-574E-BDC7AFEB1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9624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0622940-3D8C-8267-A25F-B5C48BAC92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Clousure conversion example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FD31166-8BFE-63DE-CBB5-74BC23C25C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88392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a = lambda(int w):int{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return lambda(int x):int{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     return lambda(int y):int{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              return lambda(int z):int{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                       return w + x + y + z;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               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      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22532" name="TextBox 7">
            <a:extLst>
              <a:ext uri="{FF2B5EF4-FFF2-40B4-BE49-F238E27FC236}">
                <a16:creationId xmlns:a16="http://schemas.microsoft.com/office/drawing/2014/main" id="{28C2D00F-DCF5-34D5-658B-EF5F53254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1663" y="3276600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533" name="TextBox 9">
            <a:extLst>
              <a:ext uri="{FF2B5EF4-FFF2-40B4-BE49-F238E27FC236}">
                <a16:creationId xmlns:a16="http://schemas.microsoft.com/office/drawing/2014/main" id="{F065B7EF-67C2-7CCB-56EA-59F64A019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76600"/>
            <a:ext cx="33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534" name="TextBox 10">
            <a:extLst>
              <a:ext uri="{FF2B5EF4-FFF2-40B4-BE49-F238E27FC236}">
                <a16:creationId xmlns:a16="http://schemas.microsoft.com/office/drawing/2014/main" id="{0F75A525-FF6B-AD62-063D-91FCBDB05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863" y="3276600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0A7DF46-5E61-F7B2-D8BB-D582F31756A8}"/>
              </a:ext>
            </a:extLst>
          </p:cNvPr>
          <p:cNvSpPr/>
          <p:nvPr/>
        </p:nvSpPr>
        <p:spPr>
          <a:xfrm>
            <a:off x="2362200" y="20574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BD87CC4-0C77-4C00-EF25-8445601599F9}"/>
              </a:ext>
            </a:extLst>
          </p:cNvPr>
          <p:cNvSpPr/>
          <p:nvPr/>
        </p:nvSpPr>
        <p:spPr>
          <a:xfrm>
            <a:off x="3124200" y="23622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44784AF-40BF-2634-CA87-C2A88C02A10D}"/>
              </a:ext>
            </a:extLst>
          </p:cNvPr>
          <p:cNvSpPr/>
          <p:nvPr/>
        </p:nvSpPr>
        <p:spPr>
          <a:xfrm>
            <a:off x="4495800" y="26670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28C6CDE-7992-67C5-1EDD-C97653AF73B0}"/>
              </a:ext>
            </a:extLst>
          </p:cNvPr>
          <p:cNvSpPr/>
          <p:nvPr/>
        </p:nvSpPr>
        <p:spPr>
          <a:xfrm>
            <a:off x="381000" y="2057400"/>
            <a:ext cx="7696200" cy="2743200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507C92E-9500-6C12-906F-BE3827464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Clousure conversion example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E9DAA09-AD95-4740-E7D5-9FF31F20BF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88392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lam_code1(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env,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int w):int{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return lambda(int x):int{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     return lambda(int y):int{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              return lambda(int z):int{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                       return w + x + y + z;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               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      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C00000"/>
                </a:solidFill>
                <a:latin typeface="Courier New" panose="02070309020205020404" pitchFamily="49" charset="0"/>
              </a:rPr>
              <a:t>env = new{NULL, NULL};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C00000"/>
                </a:solidFill>
                <a:latin typeface="Courier New" panose="02070309020205020404" pitchFamily="49" charset="0"/>
              </a:rPr>
              <a:t>a = closure = new{env, lam_code1};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23556" name="TextBox 7">
            <a:extLst>
              <a:ext uri="{FF2B5EF4-FFF2-40B4-BE49-F238E27FC236}">
                <a16:creationId xmlns:a16="http://schemas.microsoft.com/office/drawing/2014/main" id="{131B40EE-46B5-2024-157E-4E9632455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1663" y="3276600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557" name="TextBox 9">
            <a:extLst>
              <a:ext uri="{FF2B5EF4-FFF2-40B4-BE49-F238E27FC236}">
                <a16:creationId xmlns:a16="http://schemas.microsoft.com/office/drawing/2014/main" id="{5289D1B6-EBCD-9364-CA91-346846392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76600"/>
            <a:ext cx="33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558" name="TextBox 10">
            <a:extLst>
              <a:ext uri="{FF2B5EF4-FFF2-40B4-BE49-F238E27FC236}">
                <a16:creationId xmlns:a16="http://schemas.microsoft.com/office/drawing/2014/main" id="{88A4DF78-2A81-827E-194E-647D8C932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863" y="3276600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C01F6E8-1EBE-EBDF-2C98-49BAA993559E}"/>
              </a:ext>
            </a:extLst>
          </p:cNvPr>
          <p:cNvSpPr/>
          <p:nvPr/>
        </p:nvSpPr>
        <p:spPr>
          <a:xfrm>
            <a:off x="2971800" y="20574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2A7F6CC-AB78-9AAF-BF95-57FD8AEE5C84}"/>
              </a:ext>
            </a:extLst>
          </p:cNvPr>
          <p:cNvSpPr/>
          <p:nvPr/>
        </p:nvSpPr>
        <p:spPr>
          <a:xfrm>
            <a:off x="3124200" y="23622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14CB9ED-B3D4-9BB8-8441-CFAFE246562B}"/>
              </a:ext>
            </a:extLst>
          </p:cNvPr>
          <p:cNvSpPr/>
          <p:nvPr/>
        </p:nvSpPr>
        <p:spPr>
          <a:xfrm>
            <a:off x="4495800" y="26670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964F572-BE44-D0EF-5516-276C61F61873}"/>
              </a:ext>
            </a:extLst>
          </p:cNvPr>
          <p:cNvSpPr/>
          <p:nvPr/>
        </p:nvSpPr>
        <p:spPr>
          <a:xfrm>
            <a:off x="381000" y="2362200"/>
            <a:ext cx="7696200" cy="2133600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CE8E401-A66D-E687-C407-0D1E7C833C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Clousure conversion example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1552C03-D204-64E7-B8AE-04F9B957D6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88392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lam_code1(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env,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int w):int{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lam_code2(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env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, int x):int{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     return lambda(int y):int{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              return lambda(int z):int{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                       return w + x + y + z;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               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      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rgbClr val="C00000"/>
                </a:solidFill>
                <a:latin typeface="Courier New" panose="02070309020205020404" pitchFamily="49" charset="0"/>
              </a:rPr>
              <a:t>env = new{env, w};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C00000"/>
                </a:solidFill>
                <a:latin typeface="Courier New" panose="02070309020205020404" pitchFamily="49" charset="0"/>
              </a:rPr>
              <a:t>  return closure = new{env, lam_code2};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C00000"/>
                </a:solidFill>
                <a:latin typeface="Courier New" panose="02070309020205020404" pitchFamily="49" charset="0"/>
              </a:rPr>
              <a:t>env = new{NULL, NULL};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C00000"/>
                </a:solidFill>
                <a:latin typeface="Courier New" panose="02070309020205020404" pitchFamily="49" charset="0"/>
              </a:rPr>
              <a:t>a = closure = new{env, lam_code1};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24580" name="TextBox 7">
            <a:extLst>
              <a:ext uri="{FF2B5EF4-FFF2-40B4-BE49-F238E27FC236}">
                <a16:creationId xmlns:a16="http://schemas.microsoft.com/office/drawing/2014/main" id="{0A8BB931-6A70-E72C-7BF1-BC39759EE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1663" y="3276600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581" name="TextBox 9">
            <a:extLst>
              <a:ext uri="{FF2B5EF4-FFF2-40B4-BE49-F238E27FC236}">
                <a16:creationId xmlns:a16="http://schemas.microsoft.com/office/drawing/2014/main" id="{C63CAC15-11D0-8D61-E85E-9CB990175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76600"/>
            <a:ext cx="33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582" name="TextBox 10">
            <a:extLst>
              <a:ext uri="{FF2B5EF4-FFF2-40B4-BE49-F238E27FC236}">
                <a16:creationId xmlns:a16="http://schemas.microsoft.com/office/drawing/2014/main" id="{8B7095AF-F078-1005-62EF-A56DAA547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863" y="3276600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2E860F5-A79C-3936-B6E4-ACD6A52C164C}"/>
              </a:ext>
            </a:extLst>
          </p:cNvPr>
          <p:cNvSpPr/>
          <p:nvPr/>
        </p:nvSpPr>
        <p:spPr>
          <a:xfrm>
            <a:off x="2971800" y="20574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72828DB-5CE3-A0A2-EE76-61AFF07C97B9}"/>
              </a:ext>
            </a:extLst>
          </p:cNvPr>
          <p:cNvSpPr/>
          <p:nvPr/>
        </p:nvSpPr>
        <p:spPr>
          <a:xfrm>
            <a:off x="3276600" y="23622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2EE2773-3C7A-2098-1543-F692597C5041}"/>
              </a:ext>
            </a:extLst>
          </p:cNvPr>
          <p:cNvSpPr/>
          <p:nvPr/>
        </p:nvSpPr>
        <p:spPr>
          <a:xfrm>
            <a:off x="4495800" y="26670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47E90DB-9397-B9DB-25CC-356747613040}"/>
              </a:ext>
            </a:extLst>
          </p:cNvPr>
          <p:cNvSpPr/>
          <p:nvPr/>
        </p:nvSpPr>
        <p:spPr>
          <a:xfrm>
            <a:off x="1752600" y="2667000"/>
            <a:ext cx="6324600" cy="1524000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71739E1-A2C6-89D2-F78B-DC15285551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Clousure conversion example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349289E-7CA6-3446-C474-B2A980D2B0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88392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lam_code1(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env,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int w):int{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lam_code2(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env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, int x):int{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lam_code3(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env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, int y):int{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              return lambda(int z):int{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                       return w + x + y + z;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               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2000" b="1">
                <a:solidFill>
                  <a:srgbClr val="C00000"/>
                </a:solidFill>
                <a:latin typeface="Courier New" panose="02070309020205020404" pitchFamily="49" charset="0"/>
              </a:rPr>
              <a:t>env = new{env, x};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C00000"/>
                </a:solidFill>
                <a:latin typeface="Courier New" panose="02070309020205020404" pitchFamily="49" charset="0"/>
              </a:rPr>
              <a:t>      return closure = new{env, lam_code3};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rgbClr val="C00000"/>
                </a:solidFill>
                <a:latin typeface="Courier New" panose="02070309020205020404" pitchFamily="49" charset="0"/>
              </a:rPr>
              <a:t>env = new{env, w};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C00000"/>
                </a:solidFill>
                <a:latin typeface="Courier New" panose="02070309020205020404" pitchFamily="49" charset="0"/>
              </a:rPr>
              <a:t>  return closure = new{env, lam_code2};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C00000"/>
                </a:solidFill>
                <a:latin typeface="Courier New" panose="02070309020205020404" pitchFamily="49" charset="0"/>
              </a:rPr>
              <a:t>env = new{NULL, NULL};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C00000"/>
                </a:solidFill>
                <a:latin typeface="Courier New" panose="02070309020205020404" pitchFamily="49" charset="0"/>
              </a:rPr>
              <a:t>a = cloure = new{env, lam_code1};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25604" name="TextBox 7">
            <a:extLst>
              <a:ext uri="{FF2B5EF4-FFF2-40B4-BE49-F238E27FC236}">
                <a16:creationId xmlns:a16="http://schemas.microsoft.com/office/drawing/2014/main" id="{A44A2E5C-A426-7D0A-1198-8769AAF71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1663" y="3276600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05" name="TextBox 9">
            <a:extLst>
              <a:ext uri="{FF2B5EF4-FFF2-40B4-BE49-F238E27FC236}">
                <a16:creationId xmlns:a16="http://schemas.microsoft.com/office/drawing/2014/main" id="{324D2875-346B-D632-796E-9C8271AB9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76600"/>
            <a:ext cx="33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06" name="TextBox 10">
            <a:extLst>
              <a:ext uri="{FF2B5EF4-FFF2-40B4-BE49-F238E27FC236}">
                <a16:creationId xmlns:a16="http://schemas.microsoft.com/office/drawing/2014/main" id="{DFFD6D38-371B-1D15-C9CB-FCFF7D5EA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863" y="3276600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331589E-EAB1-FB6D-D9BA-BC27257AEEAD}"/>
              </a:ext>
            </a:extLst>
          </p:cNvPr>
          <p:cNvSpPr/>
          <p:nvPr/>
        </p:nvSpPr>
        <p:spPr>
          <a:xfrm>
            <a:off x="2971800" y="20574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5B1DAF1-43B2-9C05-2346-176BE2CA378C}"/>
              </a:ext>
            </a:extLst>
          </p:cNvPr>
          <p:cNvSpPr/>
          <p:nvPr/>
        </p:nvSpPr>
        <p:spPr>
          <a:xfrm>
            <a:off x="3276600" y="23622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B70CECE-9370-9116-A178-18C17214EB2A}"/>
              </a:ext>
            </a:extLst>
          </p:cNvPr>
          <p:cNvSpPr/>
          <p:nvPr/>
        </p:nvSpPr>
        <p:spPr>
          <a:xfrm>
            <a:off x="3886200" y="26670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8580FDA-E0DC-FFAD-7574-EB00DC0F7B69}"/>
              </a:ext>
            </a:extLst>
          </p:cNvPr>
          <p:cNvSpPr/>
          <p:nvPr/>
        </p:nvSpPr>
        <p:spPr>
          <a:xfrm>
            <a:off x="3200400" y="2971800"/>
            <a:ext cx="4876800" cy="914400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405AE3B-D82C-664F-EB97-F9D0B52E12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Clousure conversion example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AE6D884-9165-C2DF-94AA-76CCBCF04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88392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lam_code1(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env,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int w):int{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lam_code2(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env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, int x):int{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lam_code3(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env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, int y):int{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lam_code4(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env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, int z):int{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2000" b="1">
                <a:solidFill>
                  <a:srgbClr val="C00000"/>
                </a:solidFill>
                <a:latin typeface="Courier New" panose="02070309020205020404" pitchFamily="49" charset="0"/>
              </a:rPr>
              <a:t>return env-&gt;env-&gt;env-&gt;w + env-&gt;env-&gt;x +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C00000"/>
                </a:solidFill>
                <a:latin typeface="Courier New" panose="02070309020205020404" pitchFamily="49" charset="0"/>
              </a:rPr>
              <a:t>               env-&gt;y + z;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2000" b="1">
                <a:solidFill>
                  <a:srgbClr val="C00000"/>
                </a:solidFill>
                <a:latin typeface="Courier New" panose="02070309020205020404" pitchFamily="49" charset="0"/>
              </a:rPr>
              <a:t>env=new{env, y}; return closure=new{env,lam_code4};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>
                <a:solidFill>
                  <a:srgbClr val="C00000"/>
                </a:solidFill>
                <a:latin typeface="Courier New" panose="02070309020205020404" pitchFamily="49" charset="0"/>
              </a:rPr>
              <a:t>env = new{env, x}; return closure=new{env,lam_code3};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rgbClr val="C00000"/>
                </a:solidFill>
                <a:latin typeface="Courier New" panose="02070309020205020404" pitchFamily="49" charset="0"/>
              </a:rPr>
              <a:t>env = new{env, w};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C00000"/>
                </a:solidFill>
                <a:latin typeface="Courier New" panose="02070309020205020404" pitchFamily="49" charset="0"/>
              </a:rPr>
              <a:t>  return closure = new{env, lam_code2};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};</a:t>
            </a:r>
            <a:endParaRPr lang="en-US" altLang="zh-CN" sz="2000" b="1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C00000"/>
                </a:solidFill>
                <a:latin typeface="Courier New" panose="02070309020205020404" pitchFamily="49" charset="0"/>
              </a:rPr>
              <a:t>env = new{NULL, NULL};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C00000"/>
                </a:solidFill>
                <a:latin typeface="Courier New" panose="02070309020205020404" pitchFamily="49" charset="0"/>
              </a:rPr>
              <a:t>a = closure = new{env, lam_code1};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FB7FFE3-D38C-D784-B5E6-EE3874E973EE}"/>
              </a:ext>
            </a:extLst>
          </p:cNvPr>
          <p:cNvSpPr/>
          <p:nvPr/>
        </p:nvSpPr>
        <p:spPr>
          <a:xfrm>
            <a:off x="2971800" y="20574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B2AE550-6CF6-130F-886B-7EAE097226BE}"/>
              </a:ext>
            </a:extLst>
          </p:cNvPr>
          <p:cNvSpPr/>
          <p:nvPr/>
        </p:nvSpPr>
        <p:spPr>
          <a:xfrm>
            <a:off x="3276600" y="23622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2A724BA-C601-83DF-01DF-D1BD519F0ED7}"/>
              </a:ext>
            </a:extLst>
          </p:cNvPr>
          <p:cNvSpPr/>
          <p:nvPr/>
        </p:nvSpPr>
        <p:spPr>
          <a:xfrm>
            <a:off x="3581400" y="26670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5746A1-CEB3-2CB5-4F09-BD11B305223B}"/>
              </a:ext>
            </a:extLst>
          </p:cNvPr>
          <p:cNvSpPr/>
          <p:nvPr/>
        </p:nvSpPr>
        <p:spPr>
          <a:xfrm>
            <a:off x="152400" y="1981200"/>
            <a:ext cx="8915400" cy="4343400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C50A1C5-A088-F230-3B26-F72FF4DC2534}"/>
              </a:ext>
            </a:extLst>
          </p:cNvPr>
          <p:cNvSpPr/>
          <p:nvPr/>
        </p:nvSpPr>
        <p:spPr>
          <a:xfrm>
            <a:off x="457200" y="2286000"/>
            <a:ext cx="8458200" cy="3124200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AEE535E-E100-F259-9AE4-1370AE222CC1}"/>
              </a:ext>
            </a:extLst>
          </p:cNvPr>
          <p:cNvSpPr/>
          <p:nvPr/>
        </p:nvSpPr>
        <p:spPr>
          <a:xfrm>
            <a:off x="762000" y="2590800"/>
            <a:ext cx="8153400" cy="2209800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32D3D91-261B-5340-A1B8-77CA71704536}"/>
              </a:ext>
            </a:extLst>
          </p:cNvPr>
          <p:cNvSpPr/>
          <p:nvPr/>
        </p:nvSpPr>
        <p:spPr>
          <a:xfrm>
            <a:off x="1066800" y="2971800"/>
            <a:ext cx="7239000" cy="1219200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0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4949F1F-139E-1FAF-7997-AB79DD79BF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Flattening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C74C7BBF-54FA-CB87-35FB-75624C1D65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88392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lam_code4(env, int z):int{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return env-&gt;env-&gt;env-&gt;w + env-&gt;env-&gt;x + env-&gt;y + z;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lam_code3(env, int y):int{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env=new{env, y};return closure=new{env, lam_code4};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lam_code2(env, int x):int{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env = new{env, x}; return closure=new{env, lam_code3};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lam_code1(env, int w):int{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env = new{env, w};return closure = new{env,lam_code2};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env = new{NULL, NULL};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a = closure = new{env, lam_code1};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3373890-8115-8146-830A-969DCA59E2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Closure invocation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52A847E-0EBA-1215-ABA2-2F2CF3E36D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41148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>
                <a:solidFill>
                  <a:srgbClr val="3333CC"/>
                </a:solidFill>
                <a:latin typeface="Courier New" panose="02070309020205020404" pitchFamily="49" charset="0"/>
              </a:rPr>
              <a:t>lam_code4(env, int z):int{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>
                <a:solidFill>
                  <a:srgbClr val="3333CC"/>
                </a:solidFill>
                <a:latin typeface="Courier New" panose="02070309020205020404" pitchFamily="49" charset="0"/>
              </a:rPr>
              <a:t>  return env-&gt;env-&gt;env-&gt;w + env-&gt;env-&gt;x + env-&gt;y + z;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>
                <a:solidFill>
                  <a:srgbClr val="3333CC"/>
                </a:solidFill>
                <a:latin typeface="Courier New" panose="02070309020205020404" pitchFamily="49" charset="0"/>
              </a:rPr>
              <a:t>lam_code3(env, int y):int{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>
                <a:solidFill>
                  <a:srgbClr val="3333CC"/>
                </a:solidFill>
                <a:latin typeface="Courier New" panose="02070309020205020404" pitchFamily="49" charset="0"/>
              </a:rPr>
              <a:t>  env=new{env, y}; return closure=new{env, lam_code4};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>
                <a:solidFill>
                  <a:srgbClr val="3333CC"/>
                </a:solidFill>
                <a:latin typeface="Courier New" panose="02070309020205020404" pitchFamily="49" charset="0"/>
              </a:rPr>
              <a:t>lam_code2(env, int x):int{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>
                <a:solidFill>
                  <a:srgbClr val="3333CC"/>
                </a:solidFill>
                <a:latin typeface="Courier New" panose="02070309020205020404" pitchFamily="49" charset="0"/>
              </a:rPr>
              <a:t>  env = new{env, x}; return closure=new{env, lam_code3};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>
                <a:solidFill>
                  <a:srgbClr val="3333CC"/>
                </a:solidFill>
                <a:latin typeface="Courier New" panose="02070309020205020404" pitchFamily="49" charset="0"/>
              </a:rPr>
              <a:t>lam_code1(env, int w):int{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>
                <a:solidFill>
                  <a:srgbClr val="3333CC"/>
                </a:solidFill>
                <a:latin typeface="Courier New" panose="02070309020205020404" pitchFamily="49" charset="0"/>
              </a:rPr>
              <a:t>  env = new{env, w};return closure = new{env, lam_code2};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>
                <a:solidFill>
                  <a:srgbClr val="3333CC"/>
                </a:solidFill>
                <a:latin typeface="Courier New" panose="02070309020205020404" pitchFamily="49" charset="0"/>
              </a:rPr>
              <a:t>env = new{NULL, NULL};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>
                <a:solidFill>
                  <a:srgbClr val="3333CC"/>
                </a:solidFill>
                <a:latin typeface="Courier New" panose="02070309020205020404" pitchFamily="49" charset="0"/>
              </a:rPr>
              <a:t>a = cloure = new{env, lam_code1};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1600" b="1">
              <a:latin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6590D5-69D7-6E2B-227B-4D2241974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981200"/>
            <a:ext cx="4114800" cy="445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b="1">
                <a:latin typeface="Courier New" panose="02070309020205020404" pitchFamily="49" charset="0"/>
              </a:rPr>
              <a:t>b = a(33);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solidFill>
                  <a:srgbClr val="3333CC"/>
                </a:solidFill>
                <a:latin typeface="Courier New" panose="02070309020205020404" pitchFamily="49" charset="0"/>
              </a:rPr>
              <a:t>b = lam_code1(env, 33);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latin typeface="Courier New" panose="02070309020205020404" pitchFamily="49" charset="0"/>
              </a:rPr>
              <a:t>c = b(44);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solidFill>
                  <a:srgbClr val="3333CC"/>
                </a:solidFill>
                <a:latin typeface="Courier New" panose="02070309020205020404" pitchFamily="49" charset="0"/>
              </a:rPr>
              <a:t>c = lam_code2(env, 44);</a:t>
            </a:r>
          </a:p>
          <a:p>
            <a:pPr eaLnBrk="1" hangingPunct="1">
              <a:lnSpc>
                <a:spcPct val="80000"/>
              </a:lnSpc>
            </a:pPr>
            <a:endParaRPr lang="en-US" altLang="zh-CN" b="1">
              <a:solidFill>
                <a:srgbClr val="3333CC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62CA4C38-4E31-07A6-1232-EB78EA11C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6670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5146DDA3-B450-260D-57B9-B8A3E2F07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0038" y="3519488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8" name="Freeform 20">
            <a:extLst>
              <a:ext uri="{FF2B5EF4-FFF2-40B4-BE49-F238E27FC236}">
                <a16:creationId xmlns:a16="http://schemas.microsoft.com/office/drawing/2014/main" id="{3D5DA5EE-C389-0571-C0AC-E67795F710AB}"/>
              </a:ext>
            </a:extLst>
          </p:cNvPr>
          <p:cNvSpPr>
            <a:spLocks/>
          </p:cNvSpPr>
          <p:nvPr/>
        </p:nvSpPr>
        <p:spPr bwMode="auto">
          <a:xfrm>
            <a:off x="7781925" y="3048000"/>
            <a:ext cx="533400" cy="609600"/>
          </a:xfrm>
          <a:custGeom>
            <a:avLst/>
            <a:gdLst>
              <a:gd name="T0" fmla="*/ 2147483647 w 448"/>
              <a:gd name="T1" fmla="*/ 2147483647 h 1440"/>
              <a:gd name="T2" fmla="*/ 2147483647 w 448"/>
              <a:gd name="T3" fmla="*/ 2147483647 h 1440"/>
              <a:gd name="T4" fmla="*/ 2147483647 w 448"/>
              <a:gd name="T5" fmla="*/ 2147483647 h 1440"/>
              <a:gd name="T6" fmla="*/ 2147483647 w 448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1440"/>
              <a:gd name="T14" fmla="*/ 448 w 44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1440">
                <a:moveTo>
                  <a:pt x="448" y="1440"/>
                </a:moveTo>
                <a:cubicBezTo>
                  <a:pt x="288" y="1372"/>
                  <a:pt x="128" y="1304"/>
                  <a:pt x="64" y="1104"/>
                </a:cubicBezTo>
                <a:cubicBezTo>
                  <a:pt x="0" y="904"/>
                  <a:pt x="24" y="424"/>
                  <a:pt x="64" y="240"/>
                </a:cubicBezTo>
                <a:cubicBezTo>
                  <a:pt x="104" y="56"/>
                  <a:pt x="264" y="40"/>
                  <a:pt x="30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FF76C6A8-6AC1-97B9-7885-E1C91522B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1336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C274DF-D058-99C2-EE02-91999FA08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8100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EF0AB48A-9444-1B9A-755A-45A494CB6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114800"/>
            <a:ext cx="471488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l_2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BA887CEC-F71B-2106-F2F5-CE5B13FA87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Closure invocation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9923AA-1D58-2184-9C8E-21C59C62C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981200"/>
            <a:ext cx="4114800" cy="445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b="1">
                <a:latin typeface="Courier New" panose="02070309020205020404" pitchFamily="49" charset="0"/>
              </a:rPr>
              <a:t>b = a(33);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solidFill>
                  <a:srgbClr val="3333CC"/>
                </a:solidFill>
                <a:latin typeface="Courier New" panose="02070309020205020404" pitchFamily="49" charset="0"/>
              </a:rPr>
              <a:t>b = lam_code1(env, 33);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latin typeface="Courier New" panose="02070309020205020404" pitchFamily="49" charset="0"/>
              </a:rPr>
              <a:t>c = b(44);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solidFill>
                  <a:srgbClr val="3333CC"/>
                </a:solidFill>
                <a:latin typeface="Courier New" panose="02070309020205020404" pitchFamily="49" charset="0"/>
              </a:rPr>
              <a:t>c = lam_code2(env, 44);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latin typeface="Courier New" panose="02070309020205020404" pitchFamily="49" charset="0"/>
              </a:rPr>
              <a:t>d = c(55)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solidFill>
                  <a:srgbClr val="3333CC"/>
                </a:solidFill>
                <a:latin typeface="Courier New" panose="02070309020205020404" pitchFamily="49" charset="0"/>
              </a:rPr>
              <a:t>d = lam_code3(env, 55);</a:t>
            </a:r>
          </a:p>
          <a:p>
            <a:pPr eaLnBrk="1" hangingPunct="1">
              <a:lnSpc>
                <a:spcPct val="80000"/>
              </a:lnSpc>
            </a:pPr>
            <a:endParaRPr lang="en-US" altLang="zh-CN" b="1">
              <a:solidFill>
                <a:srgbClr val="3333CC"/>
              </a:solidFill>
              <a:latin typeface="Courier New" panose="02070309020205020404" pitchFamily="49" charset="0"/>
            </a:endParaRPr>
          </a:p>
        </p:txBody>
      </p:sp>
      <p:sp>
        <p:nvSpPr>
          <p:cNvPr id="29700" name="Rectangle 14">
            <a:extLst>
              <a:ext uri="{FF2B5EF4-FFF2-40B4-BE49-F238E27FC236}">
                <a16:creationId xmlns:a16="http://schemas.microsoft.com/office/drawing/2014/main" id="{B9274053-A58E-A749-82DA-02A234E94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6670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29701" name="Rectangle 15">
            <a:extLst>
              <a:ext uri="{FF2B5EF4-FFF2-40B4-BE49-F238E27FC236}">
                <a16:creationId xmlns:a16="http://schemas.microsoft.com/office/drawing/2014/main" id="{9A5AC810-C401-4A91-91C3-487EF12C1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0038" y="4891088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29702" name="Rectangle 16">
            <a:extLst>
              <a:ext uri="{FF2B5EF4-FFF2-40B4-BE49-F238E27FC236}">
                <a16:creationId xmlns:a16="http://schemas.microsoft.com/office/drawing/2014/main" id="{2EC851A2-C892-E1F6-19CA-7434467AF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486400"/>
            <a:ext cx="447675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l_3</a:t>
            </a:r>
          </a:p>
        </p:txBody>
      </p:sp>
      <p:sp>
        <p:nvSpPr>
          <p:cNvPr id="29703" name="Freeform 20">
            <a:extLst>
              <a:ext uri="{FF2B5EF4-FFF2-40B4-BE49-F238E27FC236}">
                <a16:creationId xmlns:a16="http://schemas.microsoft.com/office/drawing/2014/main" id="{6D5C6B66-B40C-2BE6-EE91-9780FAAD8CAD}"/>
              </a:ext>
            </a:extLst>
          </p:cNvPr>
          <p:cNvSpPr>
            <a:spLocks/>
          </p:cNvSpPr>
          <p:nvPr/>
        </p:nvSpPr>
        <p:spPr bwMode="auto">
          <a:xfrm>
            <a:off x="7781925" y="4419600"/>
            <a:ext cx="533400" cy="609600"/>
          </a:xfrm>
          <a:custGeom>
            <a:avLst/>
            <a:gdLst>
              <a:gd name="T0" fmla="*/ 2147483647 w 448"/>
              <a:gd name="T1" fmla="*/ 2147483647 h 1440"/>
              <a:gd name="T2" fmla="*/ 2147483647 w 448"/>
              <a:gd name="T3" fmla="*/ 2147483647 h 1440"/>
              <a:gd name="T4" fmla="*/ 2147483647 w 448"/>
              <a:gd name="T5" fmla="*/ 2147483647 h 1440"/>
              <a:gd name="T6" fmla="*/ 2147483647 w 448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1440"/>
              <a:gd name="T14" fmla="*/ 448 w 44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1440">
                <a:moveTo>
                  <a:pt x="448" y="1440"/>
                </a:moveTo>
                <a:cubicBezTo>
                  <a:pt x="288" y="1372"/>
                  <a:pt x="128" y="1304"/>
                  <a:pt x="64" y="1104"/>
                </a:cubicBezTo>
                <a:cubicBezTo>
                  <a:pt x="0" y="904"/>
                  <a:pt x="24" y="424"/>
                  <a:pt x="64" y="240"/>
                </a:cubicBezTo>
                <a:cubicBezTo>
                  <a:pt x="104" y="56"/>
                  <a:pt x="264" y="40"/>
                  <a:pt x="30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4" name="Rectangle 14">
            <a:extLst>
              <a:ext uri="{FF2B5EF4-FFF2-40B4-BE49-F238E27FC236}">
                <a16:creationId xmlns:a16="http://schemas.microsoft.com/office/drawing/2014/main" id="{5E49E463-F542-78D5-0313-7AC7C7E9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1336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33</a:t>
            </a:r>
          </a:p>
        </p:txBody>
      </p:sp>
      <p:sp>
        <p:nvSpPr>
          <p:cNvPr id="29705" name="Rectangle 14">
            <a:extLst>
              <a:ext uri="{FF2B5EF4-FFF2-40B4-BE49-F238E27FC236}">
                <a16:creationId xmlns:a16="http://schemas.microsoft.com/office/drawing/2014/main" id="{73007F96-672C-8AA4-B82A-9B5CC7190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9624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29706" name="Rectangle 14">
            <a:extLst>
              <a:ext uri="{FF2B5EF4-FFF2-40B4-BE49-F238E27FC236}">
                <a16:creationId xmlns:a16="http://schemas.microsoft.com/office/drawing/2014/main" id="{C39055A2-AF94-A824-C250-08BC26F64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4290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44</a:t>
            </a:r>
          </a:p>
        </p:txBody>
      </p:sp>
      <p:sp>
        <p:nvSpPr>
          <p:cNvPr id="29707" name="Freeform 20">
            <a:extLst>
              <a:ext uri="{FF2B5EF4-FFF2-40B4-BE49-F238E27FC236}">
                <a16:creationId xmlns:a16="http://schemas.microsoft.com/office/drawing/2014/main" id="{1D737AF5-DDB7-F01C-D246-2F12F23A5BB9}"/>
              </a:ext>
            </a:extLst>
          </p:cNvPr>
          <p:cNvSpPr>
            <a:spLocks/>
          </p:cNvSpPr>
          <p:nvPr/>
        </p:nvSpPr>
        <p:spPr bwMode="auto">
          <a:xfrm>
            <a:off x="7772400" y="3124200"/>
            <a:ext cx="533400" cy="1066800"/>
          </a:xfrm>
          <a:custGeom>
            <a:avLst/>
            <a:gdLst>
              <a:gd name="T0" fmla="*/ 2147483647 w 448"/>
              <a:gd name="T1" fmla="*/ 2147483647 h 1440"/>
              <a:gd name="T2" fmla="*/ 2147483647 w 448"/>
              <a:gd name="T3" fmla="*/ 2147483647 h 1440"/>
              <a:gd name="T4" fmla="*/ 2147483647 w 448"/>
              <a:gd name="T5" fmla="*/ 2147483647 h 1440"/>
              <a:gd name="T6" fmla="*/ 2147483647 w 448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1440"/>
              <a:gd name="T14" fmla="*/ 448 w 44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1440">
                <a:moveTo>
                  <a:pt x="448" y="1440"/>
                </a:moveTo>
                <a:cubicBezTo>
                  <a:pt x="288" y="1372"/>
                  <a:pt x="128" y="1304"/>
                  <a:pt x="64" y="1104"/>
                </a:cubicBezTo>
                <a:cubicBezTo>
                  <a:pt x="0" y="904"/>
                  <a:pt x="24" y="424"/>
                  <a:pt x="64" y="240"/>
                </a:cubicBezTo>
                <a:cubicBezTo>
                  <a:pt x="104" y="56"/>
                  <a:pt x="264" y="40"/>
                  <a:pt x="30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8" name="Rectangle 15">
            <a:extLst>
              <a:ext uri="{FF2B5EF4-FFF2-40B4-BE49-F238E27FC236}">
                <a16:creationId xmlns:a16="http://schemas.microsoft.com/office/drawing/2014/main" id="{B53F3186-23DA-9CF8-2CEE-8BDE338E7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33528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29709" name="Rectangle 16">
            <a:extLst>
              <a:ext uri="{FF2B5EF4-FFF2-40B4-BE49-F238E27FC236}">
                <a16:creationId xmlns:a16="http://schemas.microsoft.com/office/drawing/2014/main" id="{BEA67154-7798-F746-72A3-396E88D39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962400"/>
            <a:ext cx="447675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l_2</a:t>
            </a:r>
          </a:p>
        </p:txBody>
      </p:sp>
      <p:cxnSp>
        <p:nvCxnSpPr>
          <p:cNvPr id="16" name="形状 15">
            <a:extLst>
              <a:ext uri="{FF2B5EF4-FFF2-40B4-BE49-F238E27FC236}">
                <a16:creationId xmlns:a16="http://schemas.microsoft.com/office/drawing/2014/main" id="{1F9C9E8C-34A2-2C3D-263B-72560C8C6237}"/>
              </a:ext>
            </a:extLst>
          </p:cNvPr>
          <p:cNvCxnSpPr>
            <a:stCxn id="29708" idx="0"/>
            <a:endCxn id="29700" idx="1"/>
          </p:cNvCxnSpPr>
          <p:nvPr/>
        </p:nvCxnSpPr>
        <p:spPr>
          <a:xfrm rot="5400000" flipH="1" flipV="1">
            <a:off x="7216775" y="2416175"/>
            <a:ext cx="419100" cy="1454150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11" name="TextBox 16">
            <a:extLst>
              <a:ext uri="{FF2B5EF4-FFF2-40B4-BE49-F238E27FC236}">
                <a16:creationId xmlns:a16="http://schemas.microsoft.com/office/drawing/2014/main" id="{1E46AB86-105C-D3B3-A111-146B3AE9F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9712" name="TextBox 17">
            <a:extLst>
              <a:ext uri="{FF2B5EF4-FFF2-40B4-BE49-F238E27FC236}">
                <a16:creationId xmlns:a16="http://schemas.microsoft.com/office/drawing/2014/main" id="{D56B69A0-D186-64F3-2FD3-192C44C30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2578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89A1A22E-E80E-BC4F-FF91-DD26A4C60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017713"/>
            <a:ext cx="4114800" cy="445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lam_code4(env, int z):int{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return env-&gt;env-&gt;env-&gt;w + env-&gt;env-&gt;x + env-&gt;y + z;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lam_code3(env, int y):int{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env=new{env, y}; return closure=new{env, lam_code4};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lam_code2(env, int x):int{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env = new{env, x}; return closure=new{env, lam_code3};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lam_code1(env, int w):int{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env = new{env, w};return closure = new{env, lam_code2};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env = new{NULL, NULL};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a = cloure = new{env, lam_code1};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1600" b="1" kern="0" dirty="0">
              <a:latin typeface="Courier New" pitchFamily="49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3DD7C75-D17F-AFDB-AFF1-BAEC31B0A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Closure invocation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28A6465-3E0D-787D-613A-85EC5C684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981200"/>
            <a:ext cx="4114800" cy="445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b="1">
                <a:latin typeface="Courier New" panose="02070309020205020404" pitchFamily="49" charset="0"/>
              </a:rPr>
              <a:t>b = a(33);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solidFill>
                  <a:srgbClr val="3333CC"/>
                </a:solidFill>
                <a:latin typeface="Courier New" panose="02070309020205020404" pitchFamily="49" charset="0"/>
              </a:rPr>
              <a:t>b = lam_code1(env, 33);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latin typeface="Courier New" panose="02070309020205020404" pitchFamily="49" charset="0"/>
              </a:rPr>
              <a:t>c = b(44);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solidFill>
                  <a:srgbClr val="3333CC"/>
                </a:solidFill>
                <a:latin typeface="Courier New" panose="02070309020205020404" pitchFamily="49" charset="0"/>
              </a:rPr>
              <a:t>c = lam_code2(env, 44);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latin typeface="Courier New" panose="02070309020205020404" pitchFamily="49" charset="0"/>
              </a:rPr>
              <a:t>d = c(55)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solidFill>
                  <a:srgbClr val="3333CC"/>
                </a:solidFill>
                <a:latin typeface="Courier New" panose="02070309020205020404" pitchFamily="49" charset="0"/>
              </a:rPr>
              <a:t>d = lam_code3(env, 55);</a:t>
            </a:r>
          </a:p>
          <a:p>
            <a:pPr eaLnBrk="1" hangingPunct="1">
              <a:lnSpc>
                <a:spcPct val="80000"/>
              </a:lnSpc>
            </a:pPr>
            <a:endParaRPr lang="en-US" altLang="zh-CN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latin typeface="Courier New" panose="02070309020205020404" pitchFamily="49" charset="0"/>
              </a:rPr>
              <a:t>e = d(66)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solidFill>
                  <a:srgbClr val="3333CC"/>
                </a:solidFill>
                <a:latin typeface="Courier New" panose="02070309020205020404" pitchFamily="49" charset="0"/>
              </a:rPr>
              <a:t>e = lam_code4(env, 66);</a:t>
            </a:r>
          </a:p>
          <a:p>
            <a:pPr eaLnBrk="1" hangingPunct="1">
              <a:lnSpc>
                <a:spcPct val="80000"/>
              </a:lnSpc>
            </a:pPr>
            <a:endParaRPr lang="en-US" altLang="zh-CN" b="1">
              <a:solidFill>
                <a:srgbClr val="3333CC"/>
              </a:solidFill>
              <a:latin typeface="Courier New" panose="02070309020205020404" pitchFamily="49" charset="0"/>
            </a:endParaRPr>
          </a:p>
        </p:txBody>
      </p:sp>
      <p:sp>
        <p:nvSpPr>
          <p:cNvPr id="30724" name="Rectangle 14">
            <a:extLst>
              <a:ext uri="{FF2B5EF4-FFF2-40B4-BE49-F238E27FC236}">
                <a16:creationId xmlns:a16="http://schemas.microsoft.com/office/drawing/2014/main" id="{31D542A0-BFD0-5E71-A437-F067C02EC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6670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30725" name="Rectangle 15">
            <a:extLst>
              <a:ext uri="{FF2B5EF4-FFF2-40B4-BE49-F238E27FC236}">
                <a16:creationId xmlns:a16="http://schemas.microsoft.com/office/drawing/2014/main" id="{298466B5-3FD7-8280-D377-FFD4B3B49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0038" y="60198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30726" name="Rectangle 16">
            <a:extLst>
              <a:ext uri="{FF2B5EF4-FFF2-40B4-BE49-F238E27FC236}">
                <a16:creationId xmlns:a16="http://schemas.microsoft.com/office/drawing/2014/main" id="{A136DB60-B6C8-C54D-8450-92D5C8511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1525" y="6019800"/>
            <a:ext cx="447675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l_4</a:t>
            </a:r>
          </a:p>
        </p:txBody>
      </p:sp>
      <p:sp>
        <p:nvSpPr>
          <p:cNvPr id="30727" name="Freeform 20">
            <a:extLst>
              <a:ext uri="{FF2B5EF4-FFF2-40B4-BE49-F238E27FC236}">
                <a16:creationId xmlns:a16="http://schemas.microsoft.com/office/drawing/2014/main" id="{5AF9F9DD-462E-A769-E421-822714EC0074}"/>
              </a:ext>
            </a:extLst>
          </p:cNvPr>
          <p:cNvSpPr>
            <a:spLocks/>
          </p:cNvSpPr>
          <p:nvPr/>
        </p:nvSpPr>
        <p:spPr bwMode="auto">
          <a:xfrm>
            <a:off x="7781925" y="5548313"/>
            <a:ext cx="533400" cy="609600"/>
          </a:xfrm>
          <a:custGeom>
            <a:avLst/>
            <a:gdLst>
              <a:gd name="T0" fmla="*/ 2147483647 w 448"/>
              <a:gd name="T1" fmla="*/ 2147483647 h 1440"/>
              <a:gd name="T2" fmla="*/ 2147483647 w 448"/>
              <a:gd name="T3" fmla="*/ 2147483647 h 1440"/>
              <a:gd name="T4" fmla="*/ 2147483647 w 448"/>
              <a:gd name="T5" fmla="*/ 2147483647 h 1440"/>
              <a:gd name="T6" fmla="*/ 2147483647 w 448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1440"/>
              <a:gd name="T14" fmla="*/ 448 w 44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1440">
                <a:moveTo>
                  <a:pt x="448" y="1440"/>
                </a:moveTo>
                <a:cubicBezTo>
                  <a:pt x="288" y="1372"/>
                  <a:pt x="128" y="1304"/>
                  <a:pt x="64" y="1104"/>
                </a:cubicBezTo>
                <a:cubicBezTo>
                  <a:pt x="0" y="904"/>
                  <a:pt x="24" y="424"/>
                  <a:pt x="64" y="240"/>
                </a:cubicBezTo>
                <a:cubicBezTo>
                  <a:pt x="104" y="56"/>
                  <a:pt x="264" y="40"/>
                  <a:pt x="30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8" name="Rectangle 14">
            <a:extLst>
              <a:ext uri="{FF2B5EF4-FFF2-40B4-BE49-F238E27FC236}">
                <a16:creationId xmlns:a16="http://schemas.microsoft.com/office/drawing/2014/main" id="{C4E6CAE7-9676-34D6-59DB-9251E0B8E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1336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33</a:t>
            </a:r>
          </a:p>
        </p:txBody>
      </p:sp>
      <p:sp>
        <p:nvSpPr>
          <p:cNvPr id="30729" name="Rectangle 14">
            <a:extLst>
              <a:ext uri="{FF2B5EF4-FFF2-40B4-BE49-F238E27FC236}">
                <a16:creationId xmlns:a16="http://schemas.microsoft.com/office/drawing/2014/main" id="{DA99BCD9-F27E-AF1E-DD3F-7C711EA32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9624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30730" name="Rectangle 14">
            <a:extLst>
              <a:ext uri="{FF2B5EF4-FFF2-40B4-BE49-F238E27FC236}">
                <a16:creationId xmlns:a16="http://schemas.microsoft.com/office/drawing/2014/main" id="{DE1D47D8-592B-A509-C4F8-706DE3A0D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4290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44</a:t>
            </a:r>
          </a:p>
        </p:txBody>
      </p:sp>
      <p:sp>
        <p:nvSpPr>
          <p:cNvPr id="30731" name="Freeform 20">
            <a:extLst>
              <a:ext uri="{FF2B5EF4-FFF2-40B4-BE49-F238E27FC236}">
                <a16:creationId xmlns:a16="http://schemas.microsoft.com/office/drawing/2014/main" id="{DF20F60A-A86B-9E3B-E054-3B8AC7DE70A6}"/>
              </a:ext>
            </a:extLst>
          </p:cNvPr>
          <p:cNvSpPr>
            <a:spLocks/>
          </p:cNvSpPr>
          <p:nvPr/>
        </p:nvSpPr>
        <p:spPr bwMode="auto">
          <a:xfrm>
            <a:off x="7772400" y="3124200"/>
            <a:ext cx="533400" cy="1066800"/>
          </a:xfrm>
          <a:custGeom>
            <a:avLst/>
            <a:gdLst>
              <a:gd name="T0" fmla="*/ 2147483647 w 448"/>
              <a:gd name="T1" fmla="*/ 2147483647 h 1440"/>
              <a:gd name="T2" fmla="*/ 2147483647 w 448"/>
              <a:gd name="T3" fmla="*/ 2147483647 h 1440"/>
              <a:gd name="T4" fmla="*/ 2147483647 w 448"/>
              <a:gd name="T5" fmla="*/ 2147483647 h 1440"/>
              <a:gd name="T6" fmla="*/ 2147483647 w 448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1440"/>
              <a:gd name="T14" fmla="*/ 448 w 44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1440">
                <a:moveTo>
                  <a:pt x="448" y="1440"/>
                </a:moveTo>
                <a:cubicBezTo>
                  <a:pt x="288" y="1372"/>
                  <a:pt x="128" y="1304"/>
                  <a:pt x="64" y="1104"/>
                </a:cubicBezTo>
                <a:cubicBezTo>
                  <a:pt x="0" y="904"/>
                  <a:pt x="24" y="424"/>
                  <a:pt x="64" y="240"/>
                </a:cubicBezTo>
                <a:cubicBezTo>
                  <a:pt x="104" y="56"/>
                  <a:pt x="264" y="40"/>
                  <a:pt x="30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2" name="Rectangle 15">
            <a:extLst>
              <a:ext uri="{FF2B5EF4-FFF2-40B4-BE49-F238E27FC236}">
                <a16:creationId xmlns:a16="http://schemas.microsoft.com/office/drawing/2014/main" id="{B8AFC3F7-C216-4F33-F669-979159706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33528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30733" name="Rectangle 16">
            <a:extLst>
              <a:ext uri="{FF2B5EF4-FFF2-40B4-BE49-F238E27FC236}">
                <a16:creationId xmlns:a16="http://schemas.microsoft.com/office/drawing/2014/main" id="{9C120AF7-09CC-98D5-B47A-4E0BFBBC2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352800"/>
            <a:ext cx="447675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l_2</a:t>
            </a:r>
          </a:p>
        </p:txBody>
      </p:sp>
      <p:cxnSp>
        <p:nvCxnSpPr>
          <p:cNvPr id="16" name="形状 15">
            <a:extLst>
              <a:ext uri="{FF2B5EF4-FFF2-40B4-BE49-F238E27FC236}">
                <a16:creationId xmlns:a16="http://schemas.microsoft.com/office/drawing/2014/main" id="{CAF3857A-0941-0DAF-436F-9538F02C332E}"/>
              </a:ext>
            </a:extLst>
          </p:cNvPr>
          <p:cNvCxnSpPr>
            <a:stCxn id="30732" idx="0"/>
            <a:endCxn id="30724" idx="1"/>
          </p:cNvCxnSpPr>
          <p:nvPr/>
        </p:nvCxnSpPr>
        <p:spPr>
          <a:xfrm rot="5400000" flipH="1" flipV="1">
            <a:off x="7216775" y="2416175"/>
            <a:ext cx="419100" cy="1454150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35" name="Rectangle 14">
            <a:extLst>
              <a:ext uri="{FF2B5EF4-FFF2-40B4-BE49-F238E27FC236}">
                <a16:creationId xmlns:a16="http://schemas.microsoft.com/office/drawing/2014/main" id="{D4922200-E812-A02B-2F1F-3C979B465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1816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30736" name="Rectangle 14">
            <a:extLst>
              <a:ext uri="{FF2B5EF4-FFF2-40B4-BE49-F238E27FC236}">
                <a16:creationId xmlns:a16="http://schemas.microsoft.com/office/drawing/2014/main" id="{DF89B168-FDCD-8F31-C6E8-A56DAFE53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6482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55</a:t>
            </a:r>
          </a:p>
        </p:txBody>
      </p:sp>
      <p:sp>
        <p:nvSpPr>
          <p:cNvPr id="30737" name="Freeform 20">
            <a:extLst>
              <a:ext uri="{FF2B5EF4-FFF2-40B4-BE49-F238E27FC236}">
                <a16:creationId xmlns:a16="http://schemas.microsoft.com/office/drawing/2014/main" id="{924106DD-64D0-1C21-FACC-D3FED03EF9E3}"/>
              </a:ext>
            </a:extLst>
          </p:cNvPr>
          <p:cNvSpPr>
            <a:spLocks/>
          </p:cNvSpPr>
          <p:nvPr/>
        </p:nvSpPr>
        <p:spPr bwMode="auto">
          <a:xfrm>
            <a:off x="7772400" y="4343400"/>
            <a:ext cx="533400" cy="1066800"/>
          </a:xfrm>
          <a:custGeom>
            <a:avLst/>
            <a:gdLst>
              <a:gd name="T0" fmla="*/ 2147483647 w 448"/>
              <a:gd name="T1" fmla="*/ 2147483647 h 1440"/>
              <a:gd name="T2" fmla="*/ 2147483647 w 448"/>
              <a:gd name="T3" fmla="*/ 2147483647 h 1440"/>
              <a:gd name="T4" fmla="*/ 2147483647 w 448"/>
              <a:gd name="T5" fmla="*/ 2147483647 h 1440"/>
              <a:gd name="T6" fmla="*/ 2147483647 w 448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1440"/>
              <a:gd name="T14" fmla="*/ 448 w 44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1440">
                <a:moveTo>
                  <a:pt x="448" y="1440"/>
                </a:moveTo>
                <a:cubicBezTo>
                  <a:pt x="288" y="1372"/>
                  <a:pt x="128" y="1304"/>
                  <a:pt x="64" y="1104"/>
                </a:cubicBezTo>
                <a:cubicBezTo>
                  <a:pt x="0" y="904"/>
                  <a:pt x="24" y="424"/>
                  <a:pt x="64" y="240"/>
                </a:cubicBezTo>
                <a:cubicBezTo>
                  <a:pt x="104" y="56"/>
                  <a:pt x="264" y="40"/>
                  <a:pt x="30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8" name="Rectangle 15">
            <a:extLst>
              <a:ext uri="{FF2B5EF4-FFF2-40B4-BE49-F238E27FC236}">
                <a16:creationId xmlns:a16="http://schemas.microsoft.com/office/drawing/2014/main" id="{2A6BBB15-8EE9-2278-21BA-42AFE9D6F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46482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30739" name="Rectangle 16">
            <a:extLst>
              <a:ext uri="{FF2B5EF4-FFF2-40B4-BE49-F238E27FC236}">
                <a16:creationId xmlns:a16="http://schemas.microsoft.com/office/drawing/2014/main" id="{2FC0E19F-86CD-653C-2D90-DEC4C578C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47675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l_3</a:t>
            </a:r>
          </a:p>
        </p:txBody>
      </p:sp>
      <p:cxnSp>
        <p:nvCxnSpPr>
          <p:cNvPr id="22" name="形状 21">
            <a:extLst>
              <a:ext uri="{FF2B5EF4-FFF2-40B4-BE49-F238E27FC236}">
                <a16:creationId xmlns:a16="http://schemas.microsoft.com/office/drawing/2014/main" id="{4C8BB781-5A64-1FF6-6EA3-1E9B861407EA}"/>
              </a:ext>
            </a:extLst>
          </p:cNvPr>
          <p:cNvCxnSpPr>
            <a:stCxn id="30738" idx="0"/>
          </p:cNvCxnSpPr>
          <p:nvPr/>
        </p:nvCxnSpPr>
        <p:spPr>
          <a:xfrm rot="5400000" flipH="1" flipV="1">
            <a:off x="7216775" y="3711575"/>
            <a:ext cx="419100" cy="1454150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41" name="TextBox 22">
            <a:extLst>
              <a:ext uri="{FF2B5EF4-FFF2-40B4-BE49-F238E27FC236}">
                <a16:creationId xmlns:a16="http://schemas.microsoft.com/office/drawing/2014/main" id="{8BCEDE92-078E-D38F-DFE9-C64F6FDAB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6576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30742" name="TextBox 23">
            <a:extLst>
              <a:ext uri="{FF2B5EF4-FFF2-40B4-BE49-F238E27FC236}">
                <a16:creationId xmlns:a16="http://schemas.microsoft.com/office/drawing/2014/main" id="{CF9A38B1-8EB7-BD69-6992-9EB029173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9530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30743" name="TextBox 24">
            <a:extLst>
              <a:ext uri="{FF2B5EF4-FFF2-40B4-BE49-F238E27FC236}">
                <a16:creationId xmlns:a16="http://schemas.microsoft.com/office/drawing/2014/main" id="{5A05F5DA-3F5D-EA64-32BB-938DC97E0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76F642F8-B07B-66D9-EB8B-13CAE614E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017713"/>
            <a:ext cx="4114800" cy="445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lam_code4(env, int z):int{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return env-&gt;env-&gt;env-&gt;w + env-&gt;env-&gt;x + env-&gt;y + z;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lam_code3(env, int y):int{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env=new{env, y}; return closure=new{env, lam_code4};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lam_code2(env, int x):int{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env = new{env, x}; return closure=new{env, lam_code3};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lam_code1(env, int w):int{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env = new{env, w};return closure = new{env, lam_code2};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env = new{NULL, NULL};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a = cloure = new{env, lam_code1};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1600" b="1" kern="0" dirty="0">
              <a:latin typeface="Courier New" pitchFamily="49" charset="0"/>
              <a:ea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674CA3FF-3A15-549A-07DA-1F81BF2D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  <a:endParaRPr lang="zh-CN" altLang="en-US"/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359B5A15-76CC-0650-EE2B-1A1989B29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/>
              <a:t>A </a:t>
            </a:r>
            <a:r>
              <a:rPr lang="en-US" altLang="zh-CN" sz="2800">
                <a:solidFill>
                  <a:srgbClr val="3333CC"/>
                </a:solidFill>
              </a:rPr>
              <a:t>linked</a:t>
            </a:r>
            <a:r>
              <a:rPr lang="en-US" altLang="zh-CN" sz="2800"/>
              <a:t> representation of closures is essentially heap-allocated stack frames</a:t>
            </a:r>
          </a:p>
          <a:p>
            <a:pPr lvl="1"/>
            <a:r>
              <a:rPr lang="en-US" altLang="zh-CN" sz="2400"/>
              <a:t>only for the escaped vars</a:t>
            </a:r>
          </a:p>
          <a:p>
            <a:r>
              <a:rPr lang="en-US" altLang="zh-CN" sz="2800"/>
              <a:t>Pros:</a:t>
            </a:r>
          </a:p>
          <a:p>
            <a:pPr lvl="1"/>
            <a:r>
              <a:rPr lang="en-US" altLang="zh-CN" sz="2400"/>
              <a:t>space efficient: vars not duplicated</a:t>
            </a:r>
          </a:p>
          <a:p>
            <a:pPr lvl="1"/>
            <a:r>
              <a:rPr lang="en-US" altLang="zh-CN" sz="2400"/>
              <a:t>For </a:t>
            </a:r>
            <a:r>
              <a:rPr lang="el-GR" altLang="zh-CN" sz="2400"/>
              <a:t>λ</a:t>
            </a:r>
            <a:r>
              <a:rPr lang="en-US" altLang="zh-CN" sz="2400"/>
              <a:t> in C++ or Python (with imperative features), this is pretty feasible</a:t>
            </a:r>
          </a:p>
          <a:p>
            <a:r>
              <a:rPr lang="en-US" altLang="zh-CN" sz="2800"/>
              <a:t>Cons:</a:t>
            </a:r>
            <a:endParaRPr lang="zh-CN" altLang="en-US" sz="2800"/>
          </a:p>
          <a:p>
            <a:pPr lvl="1"/>
            <a:r>
              <a:rPr lang="en-US" altLang="zh-CN" sz="2400"/>
              <a:t>slow: must crawl through the “link” to access non-local vars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8546455-2077-9A88-AF53-D2D242126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IRs are diverse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88867EB-F9D5-FD21-E75E-29F0BA3A7F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/>
              <a:t>Many different forms: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Stack machine code (bytecode)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Directed acyclic graph (DAG)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3-address code (TAC)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Control-flow graph (CFG)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Static single-assignment form (SSA)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Program dependency graphs (PDG)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Continuation-passing style (CPS)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Typed intermediate languages (TIL)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...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/>
              <a:t>Which one is better or best?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/>
              <a:t>Art more than science</a:t>
            </a:r>
          </a:p>
          <a:p>
            <a:pPr eaLnBrk="1" hangingPunct="1">
              <a:lnSpc>
                <a:spcPct val="80000"/>
              </a:lnSpc>
            </a:pP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5B4D133D-6141-BCBE-B53D-B6CF58FD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4C8665C5-3FFD-57C8-AE44-432955D9D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r>
              <a:rPr lang="en-US" altLang="zh-CN"/>
              <a:t>Closure Conversion</a:t>
            </a:r>
          </a:p>
          <a:p>
            <a:pPr algn="ctr">
              <a:buFont typeface="Wingdings" pitchFamily="2" charset="0"/>
              <a:buNone/>
            </a:pPr>
            <a:r>
              <a:rPr lang="en-US" altLang="zh-CN"/>
              <a:t>(Flat Closure)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3ACC572D-C86C-D18A-0DAB-3F88B136E9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altLang="zh-CN"/>
              <a:t>λ</a:t>
            </a:r>
            <a:r>
              <a:rPr lang="en-US" altLang="zh-CN"/>
              <a:t>P-C--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3807536-6067-DC30-3936-910ECA35C3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84582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 pure functional language </a:t>
            </a:r>
            <a:r>
              <a:rPr lang="el-GR" altLang="zh-CN" sz="2000" b="1">
                <a:latin typeface="Courier New" panose="02070309020205020404" pitchFamily="49" charset="0"/>
              </a:rPr>
              <a:t>λ</a:t>
            </a:r>
            <a:r>
              <a:rPr lang="en-US" altLang="zh-CN" sz="2000" b="1">
                <a:latin typeface="Courier New" panose="02070309020205020404" pitchFamily="49" charset="0"/>
              </a:rPr>
              <a:t>P</a:t>
            </a:r>
            <a:r>
              <a:rPr lang="el-GR" altLang="zh-CN" sz="2000" b="1">
                <a:latin typeface="Courier New" panose="02070309020205020404" pitchFamily="49" charset="0"/>
              </a:rPr>
              <a:t>-</a:t>
            </a:r>
            <a:r>
              <a:rPr lang="en-US" altLang="zh-CN" sz="2000" b="1">
                <a:latin typeface="Courier New" panose="02070309020205020404" pitchFamily="49" charset="0"/>
              </a:rPr>
              <a:t>C--: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P := F*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T := int | bool | T-&gt;T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F := T f(T x){E}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E := n | id | true | false | E B E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|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lambda(T x):T{E}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|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 E(E)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|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 if(E,E,E)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|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 let x=E in E end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B := + | - | * | / | &amp;&amp; | || | ! | &lt; | &gt; | == | != |...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99849A2C-DD24-BAEA-A6D2-01840BBA3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876800"/>
            <a:ext cx="3581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local variable binding (not assignment!)</a:t>
            </a: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748F3DD4-C0C8-78BD-6218-73BE66B19F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41148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0949A3F1-6021-EB64-275B-22AF1959F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800600"/>
            <a:ext cx="3505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if expression (not statement!)</a:t>
            </a:r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8D56F1BC-2547-8DD9-039E-07D3A60233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3810000"/>
            <a:ext cx="152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FE95E849-4400-A00A-57D2-4DC00DA2B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059488"/>
            <a:ext cx="8001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This is a pure functional programming, without imperative features, like assigment, loops, etc..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4152881-523A-D9C8-BBB9-16651C61C222}"/>
              </a:ext>
            </a:extLst>
          </p:cNvPr>
          <p:cNvCxnSpPr/>
          <p:nvPr/>
        </p:nvCxnSpPr>
        <p:spPr>
          <a:xfrm>
            <a:off x="1295400" y="4114800"/>
            <a:ext cx="99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8350B30-3040-6B6C-9B7A-8E9799995E6F}"/>
              </a:ext>
            </a:extLst>
          </p:cNvPr>
          <p:cNvCxnSpPr/>
          <p:nvPr/>
        </p:nvCxnSpPr>
        <p:spPr>
          <a:xfrm>
            <a:off x="2362200" y="4114800"/>
            <a:ext cx="1447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A68DF87-CA75-63A3-8ACC-F741E97BE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Closure conversion algorithm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846EFFC-D39F-E2FB-0EF3-32774C2909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89154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>
                <a:latin typeface="Courier New" panose="02070309020205020404" pitchFamily="49" charset="0"/>
              </a:rPr>
              <a:t>(e) = e’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Ψ(n) = n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Ψ(x) = x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Ψ(e1+e2) = Ψ(e1) + Ψ(e2)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Ψ(lambda(T x):T{E}) =  </a:t>
            </a:r>
            <a:r>
              <a:rPr lang="en-US" altLang="zh-CN" sz="2000" b="1">
                <a:latin typeface="Courier New" panose="02070309020205020404" pitchFamily="49" charset="0"/>
              </a:rPr>
              <a:t>// y1,...,yn are free vars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lam_code(env, T x){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y1 = #y1 env; ...; yn = #yn env;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Ψ(E);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env = new{y1, ..., yn};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new{env, lam_code}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Ψ(e1(e2)) =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closure = Ψ(e1);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v = Ψ(e2);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(#lam_code closure)((#lam_env closure), v)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D0FD8DC-FA1D-2B0F-6E03-4007220D46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Closure conversion examples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BB71014-7283-943E-9497-1A1126371B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38100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a =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(int x):int-&gt;int-&gt;int{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(int y):int-&gt;int{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(int z):int{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x+y+z;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k = a 3 4 5;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EE6C05EF-CCD0-466F-4414-27FFABF95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905000"/>
            <a:ext cx="4953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3333CC"/>
                </a:solidFill>
                <a:latin typeface="Courier New" pitchFamily="49" charset="0"/>
              </a:rPr>
              <a:t>Ψ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(</a:t>
            </a:r>
            <a:r>
              <a:rPr lang="el-GR" altLang="zh-CN" sz="2000" b="1" dirty="0">
                <a:solidFill>
                  <a:srgbClr val="3333CC"/>
                </a:solidFill>
                <a:latin typeface="Courier New" pitchFamily="49" charset="0"/>
              </a:rPr>
              <a:t>λ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(int x){...}, [])=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lam_code1(env, int x){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Ψ(</a:t>
            </a:r>
            <a:r>
              <a:rPr lang="el-GR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λ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(int y){...})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clos1 = new{new{}, lam_code1};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40F3EC1-3D23-2E58-35E2-F8188C1B8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581400"/>
            <a:ext cx="4953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lam_code2(env, int y){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x = #x env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Ψ(</a:t>
            </a:r>
            <a:r>
              <a:rPr lang="el-GR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λ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(int z){...})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clos2 = (new{x}, lam_code2)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B043648-548D-E03C-6DC5-EE0A4A4FD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181600"/>
            <a:ext cx="5181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lam_code3(env, int z){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x = #x env; y = #y env;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return x+y+z;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clos3 = new{new{x, y}, lam_code3}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F3F5774-9A45-5F64-FE35-C23C06D36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Putting all together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2AB1A6F-B805-1A5C-84ED-C1E1FB2AB5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34290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a =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(int x):int-&gt;int-&gt;int{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(int y):int-&gt;int{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(int z):int{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x+y+z;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k = a 3 4 5;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2E9FC43-9D6B-B79C-11F7-9115327E7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905000"/>
            <a:ext cx="4953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lam_code1(env, int x){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lam_code2(env, int y){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 x = #x env;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 lam_code3(env, int z){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   x = #x env;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   y = #y env;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   return x+y+z;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 return new{new{x, y},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              lam_code3}};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return new{new{x}, lam_code2};</a:t>
            </a: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a = new{new{}, lam_code1};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A6D41A0-0584-6B4E-D008-5875991D24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Flattening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2C9A00CF-B696-1069-1186-17FDFB020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34290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a =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(int x):int-&gt;int-&gt;int{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(int y):int-&gt;int{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(int z):int{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x+y+z;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k = ((a(3)))(4))(5);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51BE594E-5815-4A8B-B9A0-E89225C7C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828800"/>
            <a:ext cx="5334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lam_code1(env, int x){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return new{new{x}, lam_code2};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a = new{new{}, lam_code1};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lam_code2(env, int y){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x = #x env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return new{new{x, y},lam_code3};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lam_code3(env, int z){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x = #x env;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y = #y env;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return x+y+z;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4B141C9-08C4-9A14-D9AF-E8A6DB03EE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Flat Closures</a:t>
            </a:r>
          </a:p>
        </p:txBody>
      </p:sp>
      <p:sp>
        <p:nvSpPr>
          <p:cNvPr id="38915" name="Rectangle 15">
            <a:extLst>
              <a:ext uri="{FF2B5EF4-FFF2-40B4-BE49-F238E27FC236}">
                <a16:creationId xmlns:a16="http://schemas.microsoft.com/office/drawing/2014/main" id="{8147669B-F60C-3F82-C49D-B0084E94B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3" y="43434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38916" name="Freeform 20">
            <a:extLst>
              <a:ext uri="{FF2B5EF4-FFF2-40B4-BE49-F238E27FC236}">
                <a16:creationId xmlns:a16="http://schemas.microsoft.com/office/drawing/2014/main" id="{883CAD4D-75B3-A9CC-75DE-539CF3B98B34}"/>
              </a:ext>
            </a:extLst>
          </p:cNvPr>
          <p:cNvSpPr>
            <a:spLocks/>
          </p:cNvSpPr>
          <p:nvPr/>
        </p:nvSpPr>
        <p:spPr bwMode="auto">
          <a:xfrm>
            <a:off x="609600" y="3871913"/>
            <a:ext cx="533400" cy="609600"/>
          </a:xfrm>
          <a:custGeom>
            <a:avLst/>
            <a:gdLst>
              <a:gd name="T0" fmla="*/ 2147483647 w 448"/>
              <a:gd name="T1" fmla="*/ 2147483647 h 1440"/>
              <a:gd name="T2" fmla="*/ 2147483647 w 448"/>
              <a:gd name="T3" fmla="*/ 2147483647 h 1440"/>
              <a:gd name="T4" fmla="*/ 2147483647 w 448"/>
              <a:gd name="T5" fmla="*/ 2147483647 h 1440"/>
              <a:gd name="T6" fmla="*/ 2147483647 w 448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1440"/>
              <a:gd name="T14" fmla="*/ 448 w 44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1440">
                <a:moveTo>
                  <a:pt x="448" y="1440"/>
                </a:moveTo>
                <a:cubicBezTo>
                  <a:pt x="288" y="1372"/>
                  <a:pt x="128" y="1304"/>
                  <a:pt x="64" y="1104"/>
                </a:cubicBezTo>
                <a:cubicBezTo>
                  <a:pt x="0" y="904"/>
                  <a:pt x="24" y="424"/>
                  <a:pt x="64" y="240"/>
                </a:cubicBezTo>
                <a:cubicBezTo>
                  <a:pt x="104" y="56"/>
                  <a:pt x="264" y="40"/>
                  <a:pt x="30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7" name="Rectangle 14">
            <a:extLst>
              <a:ext uri="{FF2B5EF4-FFF2-40B4-BE49-F238E27FC236}">
                <a16:creationId xmlns:a16="http://schemas.microsoft.com/office/drawing/2014/main" id="{06CD8BA7-B086-CDCB-DCEB-222560C57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75" y="35052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38918" name="Rectangle 14">
            <a:extLst>
              <a:ext uri="{FF2B5EF4-FFF2-40B4-BE49-F238E27FC236}">
                <a16:creationId xmlns:a16="http://schemas.microsoft.com/office/drawing/2014/main" id="{1306A6EB-D30F-F3B0-18CD-6BCB567D0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5052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38919" name="Rectangle 14">
            <a:extLst>
              <a:ext uri="{FF2B5EF4-FFF2-40B4-BE49-F238E27FC236}">
                <a16:creationId xmlns:a16="http://schemas.microsoft.com/office/drawing/2014/main" id="{A65A9446-67C1-FE87-AF38-CD4E8BFE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9718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4</a:t>
            </a:r>
          </a:p>
        </p:txBody>
      </p:sp>
      <p:sp>
        <p:nvSpPr>
          <p:cNvPr id="38920" name="Rectangle 14">
            <a:extLst>
              <a:ext uri="{FF2B5EF4-FFF2-40B4-BE49-F238E27FC236}">
                <a16:creationId xmlns:a16="http://schemas.microsoft.com/office/drawing/2014/main" id="{1B70E0DA-9698-CB3C-6314-B84AF41AD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052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38921" name="Rectangle 14">
            <a:extLst>
              <a:ext uri="{FF2B5EF4-FFF2-40B4-BE49-F238E27FC236}">
                <a16:creationId xmlns:a16="http://schemas.microsoft.com/office/drawing/2014/main" id="{D2BF993A-180A-A9B0-51C9-56E38CAF1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9718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4</a:t>
            </a:r>
          </a:p>
        </p:txBody>
      </p:sp>
      <p:sp>
        <p:nvSpPr>
          <p:cNvPr id="38922" name="Rectangle 14">
            <a:extLst>
              <a:ext uri="{FF2B5EF4-FFF2-40B4-BE49-F238E27FC236}">
                <a16:creationId xmlns:a16="http://schemas.microsoft.com/office/drawing/2014/main" id="{7D9C9F3D-200B-F86B-EF50-CCC201F5C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4384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38923" name="TextBox 41">
            <a:extLst>
              <a:ext uri="{FF2B5EF4-FFF2-40B4-BE49-F238E27FC236}">
                <a16:creationId xmlns:a16="http://schemas.microsoft.com/office/drawing/2014/main" id="{510D24E0-BDB3-8378-0DE6-CD3408F3D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668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/\</a:t>
            </a:r>
            <a:endParaRPr lang="zh-CN" altLang="en-US"/>
          </a:p>
        </p:txBody>
      </p:sp>
      <p:sp>
        <p:nvSpPr>
          <p:cNvPr id="38924" name="Rectangle 15">
            <a:extLst>
              <a:ext uri="{FF2B5EF4-FFF2-40B4-BE49-F238E27FC236}">
                <a16:creationId xmlns:a16="http://schemas.microsoft.com/office/drawing/2014/main" id="{73C83CC1-7A52-3986-0933-4C418387A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3" y="49530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l_1</a:t>
            </a:r>
          </a:p>
        </p:txBody>
      </p:sp>
      <p:sp>
        <p:nvSpPr>
          <p:cNvPr id="38925" name="Rectangle 15">
            <a:extLst>
              <a:ext uri="{FF2B5EF4-FFF2-40B4-BE49-F238E27FC236}">
                <a16:creationId xmlns:a16="http://schemas.microsoft.com/office/drawing/2014/main" id="{860BBF9C-83D8-A3E1-6007-0DB83DB52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913" y="43434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38926" name="Rectangle 15">
            <a:extLst>
              <a:ext uri="{FF2B5EF4-FFF2-40B4-BE49-F238E27FC236}">
                <a16:creationId xmlns:a16="http://schemas.microsoft.com/office/drawing/2014/main" id="{82E0902C-9F68-6C5B-ED90-BF9A41CA6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913" y="49530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l_2</a:t>
            </a:r>
          </a:p>
        </p:txBody>
      </p:sp>
      <p:sp>
        <p:nvSpPr>
          <p:cNvPr id="38927" name="Freeform 20">
            <a:extLst>
              <a:ext uri="{FF2B5EF4-FFF2-40B4-BE49-F238E27FC236}">
                <a16:creationId xmlns:a16="http://schemas.microsoft.com/office/drawing/2014/main" id="{39553D58-52BB-29AF-ED13-4C106562019A}"/>
              </a:ext>
            </a:extLst>
          </p:cNvPr>
          <p:cNvSpPr>
            <a:spLocks/>
          </p:cNvSpPr>
          <p:nvPr/>
        </p:nvSpPr>
        <p:spPr bwMode="auto">
          <a:xfrm>
            <a:off x="2438400" y="3871913"/>
            <a:ext cx="533400" cy="609600"/>
          </a:xfrm>
          <a:custGeom>
            <a:avLst/>
            <a:gdLst>
              <a:gd name="T0" fmla="*/ 2147483647 w 448"/>
              <a:gd name="T1" fmla="*/ 2147483647 h 1440"/>
              <a:gd name="T2" fmla="*/ 2147483647 w 448"/>
              <a:gd name="T3" fmla="*/ 2147483647 h 1440"/>
              <a:gd name="T4" fmla="*/ 2147483647 w 448"/>
              <a:gd name="T5" fmla="*/ 2147483647 h 1440"/>
              <a:gd name="T6" fmla="*/ 2147483647 w 448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1440"/>
              <a:gd name="T14" fmla="*/ 448 w 44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1440">
                <a:moveTo>
                  <a:pt x="448" y="1440"/>
                </a:moveTo>
                <a:cubicBezTo>
                  <a:pt x="288" y="1372"/>
                  <a:pt x="128" y="1304"/>
                  <a:pt x="64" y="1104"/>
                </a:cubicBezTo>
                <a:cubicBezTo>
                  <a:pt x="0" y="904"/>
                  <a:pt x="24" y="424"/>
                  <a:pt x="64" y="240"/>
                </a:cubicBezTo>
                <a:cubicBezTo>
                  <a:pt x="104" y="56"/>
                  <a:pt x="264" y="40"/>
                  <a:pt x="30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8" name="Rectangle 15">
            <a:extLst>
              <a:ext uri="{FF2B5EF4-FFF2-40B4-BE49-F238E27FC236}">
                <a16:creationId xmlns:a16="http://schemas.microsoft.com/office/drawing/2014/main" id="{399D0BBF-4D21-21A3-442D-8681136C6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513" y="43434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38929" name="Rectangle 15">
            <a:extLst>
              <a:ext uri="{FF2B5EF4-FFF2-40B4-BE49-F238E27FC236}">
                <a16:creationId xmlns:a16="http://schemas.microsoft.com/office/drawing/2014/main" id="{429E45FE-4B57-12E5-3BBE-F8F177B6B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513" y="49530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l_3</a:t>
            </a:r>
          </a:p>
        </p:txBody>
      </p:sp>
      <p:sp>
        <p:nvSpPr>
          <p:cNvPr id="38930" name="Rectangle 15">
            <a:extLst>
              <a:ext uri="{FF2B5EF4-FFF2-40B4-BE49-F238E27FC236}">
                <a16:creationId xmlns:a16="http://schemas.microsoft.com/office/drawing/2014/main" id="{99CC31A2-F1A2-175C-4F51-AAF06D3FC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13" y="43434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38931" name="Rectangle 15">
            <a:extLst>
              <a:ext uri="{FF2B5EF4-FFF2-40B4-BE49-F238E27FC236}">
                <a16:creationId xmlns:a16="http://schemas.microsoft.com/office/drawing/2014/main" id="{2962B3C2-FE2E-FCA2-7EE7-C8C634723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13" y="49530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l_4</a:t>
            </a:r>
          </a:p>
        </p:txBody>
      </p:sp>
      <p:sp>
        <p:nvSpPr>
          <p:cNvPr id="38932" name="Freeform 20">
            <a:extLst>
              <a:ext uri="{FF2B5EF4-FFF2-40B4-BE49-F238E27FC236}">
                <a16:creationId xmlns:a16="http://schemas.microsoft.com/office/drawing/2014/main" id="{709D7B14-2DB8-2E3C-3234-805BA9DD3E12}"/>
              </a:ext>
            </a:extLst>
          </p:cNvPr>
          <p:cNvSpPr>
            <a:spLocks/>
          </p:cNvSpPr>
          <p:nvPr/>
        </p:nvSpPr>
        <p:spPr bwMode="auto">
          <a:xfrm>
            <a:off x="4276725" y="3871913"/>
            <a:ext cx="533400" cy="609600"/>
          </a:xfrm>
          <a:custGeom>
            <a:avLst/>
            <a:gdLst>
              <a:gd name="T0" fmla="*/ 2147483647 w 448"/>
              <a:gd name="T1" fmla="*/ 2147483647 h 1440"/>
              <a:gd name="T2" fmla="*/ 2147483647 w 448"/>
              <a:gd name="T3" fmla="*/ 2147483647 h 1440"/>
              <a:gd name="T4" fmla="*/ 2147483647 w 448"/>
              <a:gd name="T5" fmla="*/ 2147483647 h 1440"/>
              <a:gd name="T6" fmla="*/ 2147483647 w 448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1440"/>
              <a:gd name="T14" fmla="*/ 448 w 44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1440">
                <a:moveTo>
                  <a:pt x="448" y="1440"/>
                </a:moveTo>
                <a:cubicBezTo>
                  <a:pt x="288" y="1372"/>
                  <a:pt x="128" y="1304"/>
                  <a:pt x="64" y="1104"/>
                </a:cubicBezTo>
                <a:cubicBezTo>
                  <a:pt x="0" y="904"/>
                  <a:pt x="24" y="424"/>
                  <a:pt x="64" y="240"/>
                </a:cubicBezTo>
                <a:cubicBezTo>
                  <a:pt x="104" y="56"/>
                  <a:pt x="264" y="40"/>
                  <a:pt x="30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3" name="Freeform 20">
            <a:extLst>
              <a:ext uri="{FF2B5EF4-FFF2-40B4-BE49-F238E27FC236}">
                <a16:creationId xmlns:a16="http://schemas.microsoft.com/office/drawing/2014/main" id="{5475038E-C977-9896-405E-2925EE0513DD}"/>
              </a:ext>
            </a:extLst>
          </p:cNvPr>
          <p:cNvSpPr>
            <a:spLocks/>
          </p:cNvSpPr>
          <p:nvPr/>
        </p:nvSpPr>
        <p:spPr bwMode="auto">
          <a:xfrm>
            <a:off x="5953125" y="3871913"/>
            <a:ext cx="533400" cy="609600"/>
          </a:xfrm>
          <a:custGeom>
            <a:avLst/>
            <a:gdLst>
              <a:gd name="T0" fmla="*/ 2147483647 w 448"/>
              <a:gd name="T1" fmla="*/ 2147483647 h 1440"/>
              <a:gd name="T2" fmla="*/ 2147483647 w 448"/>
              <a:gd name="T3" fmla="*/ 2147483647 h 1440"/>
              <a:gd name="T4" fmla="*/ 2147483647 w 448"/>
              <a:gd name="T5" fmla="*/ 2147483647 h 1440"/>
              <a:gd name="T6" fmla="*/ 2147483647 w 448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1440"/>
              <a:gd name="T14" fmla="*/ 448 w 44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1440">
                <a:moveTo>
                  <a:pt x="448" y="1440"/>
                </a:moveTo>
                <a:cubicBezTo>
                  <a:pt x="288" y="1372"/>
                  <a:pt x="128" y="1304"/>
                  <a:pt x="64" y="1104"/>
                </a:cubicBezTo>
                <a:cubicBezTo>
                  <a:pt x="0" y="904"/>
                  <a:pt x="24" y="424"/>
                  <a:pt x="64" y="240"/>
                </a:cubicBezTo>
                <a:cubicBezTo>
                  <a:pt x="104" y="56"/>
                  <a:pt x="264" y="40"/>
                  <a:pt x="30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B4BF9808-A244-CA7C-5CEE-7CF13ACB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  <a:endParaRPr lang="zh-CN" altLang="en-US"/>
          </a:p>
        </p:txBody>
      </p:sp>
      <p:sp>
        <p:nvSpPr>
          <p:cNvPr id="39939" name="内容占位符 2">
            <a:extLst>
              <a:ext uri="{FF2B5EF4-FFF2-40B4-BE49-F238E27FC236}">
                <a16:creationId xmlns:a16="http://schemas.microsoft.com/office/drawing/2014/main" id="{D5502A92-8D39-CF1E-791A-A5CC20CB9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3333CC"/>
                </a:solidFill>
              </a:rPr>
              <a:t>Flat </a:t>
            </a:r>
            <a:r>
              <a:rPr lang="en-US" altLang="zh-CN"/>
              <a:t>representation of closures</a:t>
            </a:r>
          </a:p>
          <a:p>
            <a:pPr lvl="1"/>
            <a:r>
              <a:rPr lang="en-US" altLang="zh-CN"/>
              <a:t>Space inefficient: vars duplicated</a:t>
            </a:r>
          </a:p>
          <a:p>
            <a:pPr lvl="1"/>
            <a:r>
              <a:rPr lang="en-US" altLang="zh-CN"/>
              <a:t>data access are efficient: vars are local, constant access time</a:t>
            </a:r>
          </a:p>
          <a:p>
            <a:r>
              <a:rPr lang="en-US" altLang="zh-CN"/>
              <a:t>Generally good for fully functional languages</a:t>
            </a:r>
          </a:p>
          <a:p>
            <a:pPr lvl="1"/>
            <a:r>
              <a:rPr lang="en-US" altLang="zh-CN"/>
              <a:t>variables immutable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F8C1E5E1-8976-9F59-92FD-1F8BAAFD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40963" name="内容占位符 2">
            <a:extLst>
              <a:ext uri="{FF2B5EF4-FFF2-40B4-BE49-F238E27FC236}">
                <a16:creationId xmlns:a16="http://schemas.microsoft.com/office/drawing/2014/main" id="{8B3E1342-293F-1C51-B6ED-14099B9F4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r>
              <a:rPr lang="en-US" altLang="zh-CN"/>
              <a:t>Closures ≡ Objects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0041045-5007-E484-D493-7234AE65F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From Closure to Inner Class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9D18B068-6257-2F9C-4764-186EBCF823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2286000"/>
            <a:ext cx="3846513" cy="4114800"/>
          </a:xfrm>
        </p:spPr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h = λ(int x){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</a:t>
            </a:r>
            <a:r>
              <a:rPr lang="el-GR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(int y){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x+y;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 = h(3);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b = a(4);</a:t>
            </a:r>
          </a:p>
        </p:txBody>
      </p:sp>
      <p:sp>
        <p:nvSpPr>
          <p:cNvPr id="41988" name="Rectangle 6">
            <a:extLst>
              <a:ext uri="{FF2B5EF4-FFF2-40B4-BE49-F238E27FC236}">
                <a16:creationId xmlns:a16="http://schemas.microsoft.com/office/drawing/2014/main" id="{9F61C282-3D87-E3EA-92E5-71A29EE69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5088" y="1752600"/>
            <a:ext cx="38465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class F{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x;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class G{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int y;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int doit(int y){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this.y = y;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return x+y;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void doit(int x){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this.x = x;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new G();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1989" name="Rectangle 8">
            <a:extLst>
              <a:ext uri="{FF2B5EF4-FFF2-40B4-BE49-F238E27FC236}">
                <a16:creationId xmlns:a16="http://schemas.microsoft.com/office/drawing/2014/main" id="{3E524FD9-03F9-BCC7-C640-254D567DC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67000"/>
            <a:ext cx="2514600" cy="1066800"/>
          </a:xfrm>
          <a:prstGeom prst="rec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990" name="Rectangle 9">
            <a:extLst>
              <a:ext uri="{FF2B5EF4-FFF2-40B4-BE49-F238E27FC236}">
                <a16:creationId xmlns:a16="http://schemas.microsoft.com/office/drawing/2014/main" id="{1F6B0A24-D042-1528-4802-E93733217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514600"/>
            <a:ext cx="2971800" cy="2514600"/>
          </a:xfrm>
          <a:prstGeom prst="rec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2874" name="Text Box 10">
            <a:extLst>
              <a:ext uri="{FF2B5EF4-FFF2-40B4-BE49-F238E27FC236}">
                <a16:creationId xmlns:a16="http://schemas.microsoft.com/office/drawing/2014/main" id="{4586D69A-97CF-9FB5-8F0E-B6D6B5B80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334000"/>
            <a:ext cx="25908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h = new F();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a = h.doit(3);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b = a.doit(4);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5B8D750-2151-00FB-B4B8-BA4030E29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Closure-passing style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FE0B378-A0B1-F965-C166-E179CC6336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An implementation technique traditionally for functional languages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Lisp, Scheme, Haskell, OCaml, F#,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To compile </a:t>
            </a:r>
            <a:r>
              <a:rPr lang="en-US" altLang="zh-CN">
                <a:solidFill>
                  <a:srgbClr val="3333CC"/>
                </a:solidFill>
              </a:rPr>
              <a:t>higher-order</a:t>
            </a:r>
            <a:r>
              <a:rPr lang="en-US" altLang="zh-CN"/>
              <a:t> </a:t>
            </a:r>
            <a:r>
              <a:rPr lang="en-US" altLang="zh-CN">
                <a:solidFill>
                  <a:srgbClr val="3333CC"/>
                </a:solidFill>
              </a:rPr>
              <a:t>nested</a:t>
            </a:r>
            <a:r>
              <a:rPr lang="en-US" altLang="zh-CN"/>
              <a:t> functions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But more popular in recent (even OO) languages, as they introduce </a:t>
            </a:r>
            <a:r>
              <a:rPr lang="el-GR" altLang="zh-CN">
                <a:solidFill>
                  <a:srgbClr val="3333CC"/>
                </a:solidFill>
              </a:rPr>
              <a:t>λ</a:t>
            </a:r>
            <a:endParaRPr lang="en-US" altLang="zh-CN">
              <a:solidFill>
                <a:srgbClr val="3333CC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C++ 11, C# 3.5, Java 8.0, Python, ...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60C4AAC-548D-1432-B55A-6FD5AE42A5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From Closure to Inner Class</a:t>
            </a:r>
          </a:p>
        </p:txBody>
      </p:sp>
      <p:sp>
        <p:nvSpPr>
          <p:cNvPr id="43011" name="AutoShape 9">
            <a:extLst>
              <a:ext uri="{FF2B5EF4-FFF2-40B4-BE49-F238E27FC236}">
                <a16:creationId xmlns:a16="http://schemas.microsoft.com/office/drawing/2014/main" id="{73836E30-EA47-C265-CCDF-326A6FD16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4102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9018" name="Rectangle 10">
            <a:extLst>
              <a:ext uri="{FF2B5EF4-FFF2-40B4-BE49-F238E27FC236}">
                <a16:creationId xmlns:a16="http://schemas.microsoft.com/office/drawing/2014/main" id="{46B16393-46AA-C410-E9A8-AEF7234D9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514600"/>
            <a:ext cx="8382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vptr</a:t>
            </a:r>
          </a:p>
        </p:txBody>
      </p:sp>
      <p:sp>
        <p:nvSpPr>
          <p:cNvPr id="299019" name="Rectangle 11">
            <a:extLst>
              <a:ext uri="{FF2B5EF4-FFF2-40B4-BE49-F238E27FC236}">
                <a16:creationId xmlns:a16="http://schemas.microsoft.com/office/drawing/2014/main" id="{42154E3A-31F3-DF56-404B-F5AE71712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048000"/>
            <a:ext cx="838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sp>
        <p:nvSpPr>
          <p:cNvPr id="299021" name="Rectangle 13">
            <a:extLst>
              <a:ext uri="{FF2B5EF4-FFF2-40B4-BE49-F238E27FC236}">
                <a16:creationId xmlns:a16="http://schemas.microsoft.com/office/drawing/2014/main" id="{9C4125A8-9A6B-3649-DA07-863B4D437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895600"/>
            <a:ext cx="8382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outer</a:t>
            </a:r>
          </a:p>
        </p:txBody>
      </p:sp>
      <p:sp>
        <p:nvSpPr>
          <p:cNvPr id="299022" name="Rectangle 14">
            <a:extLst>
              <a:ext uri="{FF2B5EF4-FFF2-40B4-BE49-F238E27FC236}">
                <a16:creationId xmlns:a16="http://schemas.microsoft.com/office/drawing/2014/main" id="{0D9EC90B-0A02-E37B-CE06-09C0A493E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429000"/>
            <a:ext cx="838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y</a:t>
            </a:r>
          </a:p>
        </p:txBody>
      </p:sp>
      <p:sp>
        <p:nvSpPr>
          <p:cNvPr id="299024" name="Line 16">
            <a:extLst>
              <a:ext uri="{FF2B5EF4-FFF2-40B4-BE49-F238E27FC236}">
                <a16:creationId xmlns:a16="http://schemas.microsoft.com/office/drawing/2014/main" id="{B9C1A4A8-9B33-7509-5581-1E33A5C8D6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21336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9025" name="Text Box 17">
            <a:extLst>
              <a:ext uri="{FF2B5EF4-FFF2-40B4-BE49-F238E27FC236}">
                <a16:creationId xmlns:a16="http://schemas.microsoft.com/office/drawing/2014/main" id="{65199F1A-BBD2-A0C9-596F-AD001225F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574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a</a:t>
            </a:r>
          </a:p>
        </p:txBody>
      </p:sp>
      <p:sp>
        <p:nvSpPr>
          <p:cNvPr id="23565" name="AutoShape 18">
            <a:extLst>
              <a:ext uri="{FF2B5EF4-FFF2-40B4-BE49-F238E27FC236}">
                <a16:creationId xmlns:a16="http://schemas.microsoft.com/office/drawing/2014/main" id="{D090BA2E-DAE4-A2AF-BA5C-D690C77CF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7912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9028" name="Rectangle 20">
            <a:extLst>
              <a:ext uri="{FF2B5EF4-FFF2-40B4-BE49-F238E27FC236}">
                <a16:creationId xmlns:a16="http://schemas.microsoft.com/office/drawing/2014/main" id="{A2037F70-B6C9-253B-359A-B4E52FF2C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905000"/>
            <a:ext cx="838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F_doit</a:t>
            </a:r>
          </a:p>
        </p:txBody>
      </p:sp>
      <p:sp>
        <p:nvSpPr>
          <p:cNvPr id="299030" name="Rectangle 22">
            <a:extLst>
              <a:ext uri="{FF2B5EF4-FFF2-40B4-BE49-F238E27FC236}">
                <a16:creationId xmlns:a16="http://schemas.microsoft.com/office/drawing/2014/main" id="{67CD436B-0417-BA7A-52E9-656A85A32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362200"/>
            <a:ext cx="8382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vptr</a:t>
            </a:r>
          </a:p>
        </p:txBody>
      </p:sp>
      <p:sp>
        <p:nvSpPr>
          <p:cNvPr id="299031" name="Rectangle 23">
            <a:extLst>
              <a:ext uri="{FF2B5EF4-FFF2-40B4-BE49-F238E27FC236}">
                <a16:creationId xmlns:a16="http://schemas.microsoft.com/office/drawing/2014/main" id="{2F72068A-BA88-FE27-97AA-A430D68DC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905000"/>
            <a:ext cx="838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G_doit</a:t>
            </a:r>
          </a:p>
        </p:txBody>
      </p:sp>
      <p:sp>
        <p:nvSpPr>
          <p:cNvPr id="299032" name="Line 24">
            <a:extLst>
              <a:ext uri="{FF2B5EF4-FFF2-40B4-BE49-F238E27FC236}">
                <a16:creationId xmlns:a16="http://schemas.microsoft.com/office/drawing/2014/main" id="{89A56575-3901-217D-E484-FF1A962C48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2133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3" name="Line 25">
            <a:extLst>
              <a:ext uri="{FF2B5EF4-FFF2-40B4-BE49-F238E27FC236}">
                <a16:creationId xmlns:a16="http://schemas.microsoft.com/office/drawing/2014/main" id="{AE7A5267-7739-31DD-266E-A86F9DCE8A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2667000"/>
            <a:ext cx="1447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9034" name="Line 26">
            <a:extLst>
              <a:ext uri="{FF2B5EF4-FFF2-40B4-BE49-F238E27FC236}">
                <a16:creationId xmlns:a16="http://schemas.microsoft.com/office/drawing/2014/main" id="{E7937916-A961-CECC-C489-B4D789AF1F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24384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5" name="Rectangle 6">
            <a:extLst>
              <a:ext uri="{FF2B5EF4-FFF2-40B4-BE49-F238E27FC236}">
                <a16:creationId xmlns:a16="http://schemas.microsoft.com/office/drawing/2014/main" id="{54747F2E-07C9-751C-DA5D-45C03DE89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752600"/>
            <a:ext cx="335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class F{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x;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class G{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int y;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int doit(int y){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this.y = y;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return x+y;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void doit(int x){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this.x = x;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new G();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3026" name="Rectangle 9">
            <a:extLst>
              <a:ext uri="{FF2B5EF4-FFF2-40B4-BE49-F238E27FC236}">
                <a16:creationId xmlns:a16="http://schemas.microsoft.com/office/drawing/2014/main" id="{869C28C6-6CE1-9216-8A5F-423F7C49F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025" y="2514600"/>
            <a:ext cx="2873375" cy="2514600"/>
          </a:xfrm>
          <a:prstGeom prst="rec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Text Box 10">
            <a:extLst>
              <a:ext uri="{FF2B5EF4-FFF2-40B4-BE49-F238E27FC236}">
                <a16:creationId xmlns:a16="http://schemas.microsoft.com/office/drawing/2014/main" id="{27B6E849-CE58-B707-BE07-C53A76E94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334000"/>
            <a:ext cx="25908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h = new F();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a = h.doit(3);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b = a.doit(4);</a:t>
            </a:r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22A84F77-F5E9-E692-E23A-557272005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59436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24C69BC8-763B-81E2-EC3C-834E96B95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943600"/>
            <a:ext cx="447675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G</a:t>
            </a:r>
          </a:p>
        </p:txBody>
      </p:sp>
      <p:sp>
        <p:nvSpPr>
          <p:cNvPr id="26" name="Freeform 20">
            <a:extLst>
              <a:ext uri="{FF2B5EF4-FFF2-40B4-BE49-F238E27FC236}">
                <a16:creationId xmlns:a16="http://schemas.microsoft.com/office/drawing/2014/main" id="{16CFFE5A-9EDA-DE53-5808-05EEFB259AA8}"/>
              </a:ext>
            </a:extLst>
          </p:cNvPr>
          <p:cNvSpPr>
            <a:spLocks/>
          </p:cNvSpPr>
          <p:nvPr/>
        </p:nvSpPr>
        <p:spPr bwMode="auto">
          <a:xfrm>
            <a:off x="76200" y="5472113"/>
            <a:ext cx="533400" cy="609600"/>
          </a:xfrm>
          <a:custGeom>
            <a:avLst/>
            <a:gdLst>
              <a:gd name="T0" fmla="*/ 2147483647 w 448"/>
              <a:gd name="T1" fmla="*/ 2147483647 h 1440"/>
              <a:gd name="T2" fmla="*/ 2147483647 w 448"/>
              <a:gd name="T3" fmla="*/ 2147483647 h 1440"/>
              <a:gd name="T4" fmla="*/ 2147483647 w 448"/>
              <a:gd name="T5" fmla="*/ 2147483647 h 1440"/>
              <a:gd name="T6" fmla="*/ 2147483647 w 448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1440"/>
              <a:gd name="T14" fmla="*/ 448 w 44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1440">
                <a:moveTo>
                  <a:pt x="448" y="1440"/>
                </a:moveTo>
                <a:cubicBezTo>
                  <a:pt x="288" y="1372"/>
                  <a:pt x="128" y="1304"/>
                  <a:pt x="64" y="1104"/>
                </a:cubicBezTo>
                <a:cubicBezTo>
                  <a:pt x="0" y="904"/>
                  <a:pt x="24" y="424"/>
                  <a:pt x="64" y="240"/>
                </a:cubicBezTo>
                <a:cubicBezTo>
                  <a:pt x="104" y="56"/>
                  <a:pt x="264" y="40"/>
                  <a:pt x="30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202A576B-3A63-C058-1C3A-B7F903F6D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" y="51054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link</a:t>
            </a:r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8E0112C9-D45E-DCB7-F677-4AF4D307F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" y="45720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5EE33C61-5B54-1154-3EFF-69FC61E91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59436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13E7FC6E-B8C4-37ED-179D-1ABA1F894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5943600"/>
            <a:ext cx="447675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F</a:t>
            </a:r>
          </a:p>
        </p:txBody>
      </p:sp>
      <p:sp>
        <p:nvSpPr>
          <p:cNvPr id="31" name="Freeform 20">
            <a:extLst>
              <a:ext uri="{FF2B5EF4-FFF2-40B4-BE49-F238E27FC236}">
                <a16:creationId xmlns:a16="http://schemas.microsoft.com/office/drawing/2014/main" id="{3F3AF662-BCF4-9E7E-731C-E6BC747AC95A}"/>
              </a:ext>
            </a:extLst>
          </p:cNvPr>
          <p:cNvSpPr>
            <a:spLocks/>
          </p:cNvSpPr>
          <p:nvPr/>
        </p:nvSpPr>
        <p:spPr bwMode="auto">
          <a:xfrm>
            <a:off x="1609725" y="5472113"/>
            <a:ext cx="533400" cy="609600"/>
          </a:xfrm>
          <a:custGeom>
            <a:avLst/>
            <a:gdLst>
              <a:gd name="T0" fmla="*/ 2147483647 w 448"/>
              <a:gd name="T1" fmla="*/ 2147483647 h 1440"/>
              <a:gd name="T2" fmla="*/ 2147483647 w 448"/>
              <a:gd name="T3" fmla="*/ 2147483647 h 1440"/>
              <a:gd name="T4" fmla="*/ 2147483647 w 448"/>
              <a:gd name="T5" fmla="*/ 2147483647 h 1440"/>
              <a:gd name="T6" fmla="*/ 2147483647 w 448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1440"/>
              <a:gd name="T14" fmla="*/ 448 w 44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1440">
                <a:moveTo>
                  <a:pt x="448" y="1440"/>
                </a:moveTo>
                <a:cubicBezTo>
                  <a:pt x="288" y="1372"/>
                  <a:pt x="128" y="1304"/>
                  <a:pt x="64" y="1104"/>
                </a:cubicBezTo>
                <a:cubicBezTo>
                  <a:pt x="0" y="904"/>
                  <a:pt x="24" y="424"/>
                  <a:pt x="64" y="240"/>
                </a:cubicBezTo>
                <a:cubicBezTo>
                  <a:pt x="104" y="56"/>
                  <a:pt x="264" y="40"/>
                  <a:pt x="30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DC8A075B-E6FA-40E1-F29D-1E53EB39C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1054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link</a:t>
            </a: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56CF6F13-F13C-D1C3-C89D-507455EEA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5720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71B08AB1-2CDC-A2A1-2033-FBD277E128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5257800"/>
            <a:ext cx="9906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9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9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9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9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9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9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99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9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8" grpId="0" animBg="1"/>
      <p:bldP spid="299019" grpId="0" animBg="1"/>
      <p:bldP spid="299021" grpId="0" animBg="1"/>
      <p:bldP spid="299022" grpId="0" animBg="1"/>
      <p:bldP spid="299025" grpId="0"/>
      <p:bldP spid="23565" grpId="0" animBg="1"/>
      <p:bldP spid="299028" grpId="0" animBg="1"/>
      <p:bldP spid="299030" grpId="0" animBg="1"/>
      <p:bldP spid="299031" grpId="0" animBg="1"/>
      <p:bldP spid="23" grpId="0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C58C4C67-A6DE-DEE1-A999-FB02EC26C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Method Local Inner Class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3C5D949-412F-3CD1-8E49-6129E01895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846512" cy="4114800"/>
          </a:xfrm>
        </p:spPr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class A{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x;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f(){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int y;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class B{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int g(){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return x+y;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}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}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new B();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44036" name="Text Box 9">
            <a:extLst>
              <a:ext uri="{FF2B5EF4-FFF2-40B4-BE49-F238E27FC236}">
                <a16:creationId xmlns:a16="http://schemas.microsoft.com/office/drawing/2014/main" id="{8DD6B473-1580-33DC-2452-A062EA839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209800"/>
            <a:ext cx="44196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To access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y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in the method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g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, y must be heap-allocated (notice var “y” is method f’s local variable). But this violates the JVM semantics, so the Java designers invent the ugly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final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rule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44037" name="Rectangle 10">
            <a:extLst>
              <a:ext uri="{FF2B5EF4-FFF2-40B4-BE49-F238E27FC236}">
                <a16:creationId xmlns:a16="http://schemas.microsoft.com/office/drawing/2014/main" id="{69336291-1685-8B98-E4CD-164D09600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581400"/>
            <a:ext cx="2438400" cy="1828800"/>
          </a:xfrm>
          <a:prstGeom prst="rec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E076DF90-E65C-6D9C-A793-32EE8123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  <a:endParaRPr lang="zh-CN" altLang="en-US"/>
          </a:p>
        </p:txBody>
      </p:sp>
      <p:sp>
        <p:nvSpPr>
          <p:cNvPr id="45059" name="内容占位符 2">
            <a:extLst>
              <a:ext uri="{FF2B5EF4-FFF2-40B4-BE49-F238E27FC236}">
                <a16:creationId xmlns:a16="http://schemas.microsoft.com/office/drawing/2014/main" id="{2C152517-8A37-7CAB-F61C-5EAA274E1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Closures are for compiling of higher-order nested functions</a:t>
            </a:r>
          </a:p>
          <a:p>
            <a:r>
              <a:rPr lang="en-US" altLang="zh-CN"/>
              <a:t>Essentially a data structure holding code pointers + free variables</a:t>
            </a:r>
          </a:p>
          <a:p>
            <a:r>
              <a:rPr lang="en-US" altLang="zh-CN"/>
              <a:t>Closure conversion can be performed on IRs, at compile time</a:t>
            </a:r>
          </a:p>
          <a:p>
            <a:pPr lvl="1"/>
            <a:r>
              <a:rPr lang="en-US" altLang="zh-CN"/>
              <a:t>General rule: source-source conversion always simplify the compiler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F9D5E88-4E75-FC19-24C5-6BBD54F36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Closure Conversion History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23D3F93-C390-B41C-1701-D478EBA894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7515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The first language with higher-order nested function was the </a:t>
            </a:r>
            <a:r>
              <a:rPr lang="el-GR" altLang="zh-CN">
                <a:solidFill>
                  <a:srgbClr val="3333CC"/>
                </a:solidFill>
              </a:rPr>
              <a:t>λ</a:t>
            </a:r>
            <a:r>
              <a:rPr lang="en-US" altLang="zh-CN">
                <a:solidFill>
                  <a:srgbClr val="3333CC"/>
                </a:solidFill>
              </a:rPr>
              <a:t> calculus </a:t>
            </a:r>
            <a:r>
              <a:rPr lang="en-US" altLang="zh-CN"/>
              <a:t>by Alonzo Church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in 1930’, to formalize computation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theoretical equivalent with Turing machine (his Ph.D. student)</a:t>
            </a:r>
          </a:p>
        </p:txBody>
      </p:sp>
      <p:pic>
        <p:nvPicPr>
          <p:cNvPr id="7172" name="图片 3" descr="Church.jpg">
            <a:extLst>
              <a:ext uri="{FF2B5EF4-FFF2-40B4-BE49-F238E27FC236}">
                <a16:creationId xmlns:a16="http://schemas.microsoft.com/office/drawing/2014/main" id="{48B68786-B0D6-9C1E-622D-CBA9DB326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905000"/>
            <a:ext cx="16002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43C6521-A83D-735C-D276-0DEBA95E50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Closure Conversion History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C0E099B-895C-C861-588F-87870644F5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Very old idea date back to 1960’s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P. J. Landin coined the term (1964), </a:t>
            </a:r>
            <a:r>
              <a:rPr lang="en-US" altLang="zh-CN" i="1">
                <a:solidFill>
                  <a:srgbClr val="3333CC"/>
                </a:solidFill>
              </a:rPr>
              <a:t>The mechanical evaluation of expressions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First used in Sussman &amp; Steel’s Scheme compiler (1975)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Used to compile today’s language with </a:t>
            </a:r>
            <a:r>
              <a:rPr lang="el-GR" altLang="zh-CN">
                <a:solidFill>
                  <a:srgbClr val="3333CC"/>
                </a:solidFill>
              </a:rPr>
              <a:t>λ</a:t>
            </a:r>
            <a:endParaRPr lang="en-US" altLang="zh-CN"/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although the names may be different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486C648B-3B4C-0B15-8321-54591D3C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53AE4328-8FEF-ACA7-1B39-C421A36DD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r>
              <a:rPr lang="en-US" altLang="zh-CN"/>
              <a:t>A language with</a:t>
            </a:r>
            <a:r>
              <a:rPr lang="el-GR" altLang="zh-CN">
                <a:solidFill>
                  <a:srgbClr val="3333CC"/>
                </a:solidFill>
              </a:rPr>
              <a:t> λ</a:t>
            </a:r>
            <a:r>
              <a:rPr lang="en-US" altLang="zh-CN"/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93BAE8F-BD74-9AED-C966-DF3F4D5251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altLang="zh-CN"/>
              <a:t>λ</a:t>
            </a:r>
            <a:r>
              <a:rPr lang="en-US" altLang="zh-CN"/>
              <a:t>-C--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82C69D0-F977-A449-B95A-4ED2EBD540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84582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We create a non-pure functional language </a:t>
            </a:r>
            <a:r>
              <a:rPr lang="el-GR" altLang="zh-CN" sz="2000" b="1">
                <a:latin typeface="Courier New" panose="02070309020205020404" pitchFamily="49" charset="0"/>
              </a:rPr>
              <a:t>λ-</a:t>
            </a:r>
            <a:r>
              <a:rPr lang="en-US" altLang="zh-CN" sz="2000" b="1">
                <a:latin typeface="Courier New" panose="02070309020205020404" pitchFamily="49" charset="0"/>
              </a:rPr>
              <a:t>C--: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P := F*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T := int | bool | T-&gt;T | </a:t>
            </a:r>
            <a:r>
              <a:rPr lang="el-GR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T.T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F := T f(D){D* S*}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S := x=E | if(E,S,S) | while(E,S) | return E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E := n | id | true | false | E B E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|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lambda(T x):T{S*} | E(E)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B := + | - | * | / | &amp;&amp; | || | ! | &lt; | &gt; | == | != |...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AF492E9E-C3CD-CD62-A203-4205DF161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410200"/>
            <a:ext cx="5410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lambda header: argument type, argument name, return type! But without function names (an</a:t>
            </a:r>
          </a:p>
        </p:txBody>
      </p:sp>
      <p:sp>
        <p:nvSpPr>
          <p:cNvPr id="7" name="Line 13">
            <a:extLst>
              <a:ext uri="{FF2B5EF4-FFF2-40B4-BE49-F238E27FC236}">
                <a16:creationId xmlns:a16="http://schemas.microsoft.com/office/drawing/2014/main" id="{2F09CDCB-4149-B298-F33E-3B76B30B9C2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43200" y="4191000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D2D21361-A277-9DEB-7FE0-3A0E4B210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876800"/>
            <a:ext cx="3581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lambda abstraction: a new key word “lambda”</a:t>
            </a: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7AF917E8-D13A-5148-1CC4-E8F3798884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41148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9C051EC1-8F4E-745C-87DA-84013BE1D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029200"/>
            <a:ext cx="472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lambda body: a sequence of stamtements.</a:t>
            </a:r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397EE763-2192-708E-117E-5C5EE27EDC0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81400" y="4114800"/>
            <a:ext cx="152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0A9EC12D-493F-5E66-5F40-F34A956BC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059488"/>
            <a:ext cx="8001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This is a non-pure functional programming, we still have imperative features, like assigment, loops, etc..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DF8E469C-41BE-F9AF-2C67-91C652E33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419600"/>
            <a:ext cx="472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lambda call (and also funtion call), note the callee can be an exp.</a:t>
            </a:r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0B07C05E-BBB2-BE08-35DB-8A9F312D94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4114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55D3F0E-8ECB-8F47-5C9B-E21BE2355183}"/>
              </a:ext>
            </a:extLst>
          </p:cNvPr>
          <p:cNvCxnSpPr/>
          <p:nvPr/>
        </p:nvCxnSpPr>
        <p:spPr>
          <a:xfrm>
            <a:off x="1295400" y="4114800"/>
            <a:ext cx="99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356468A-0E05-EC9B-E08A-549858FB05EE}"/>
              </a:ext>
            </a:extLst>
          </p:cNvPr>
          <p:cNvCxnSpPr/>
          <p:nvPr/>
        </p:nvCxnSpPr>
        <p:spPr>
          <a:xfrm>
            <a:off x="2362200" y="4114800"/>
            <a:ext cx="99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Box 12">
            <a:extLst>
              <a:ext uri="{FF2B5EF4-FFF2-40B4-BE49-F238E27FC236}">
                <a16:creationId xmlns:a16="http://schemas.microsoft.com/office/drawing/2014/main" id="{65E0BA6A-FD09-57CB-F3F6-29DA7BDA4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8956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lambda type.</a:t>
            </a:r>
          </a:p>
        </p:txBody>
      </p:sp>
      <p:sp>
        <p:nvSpPr>
          <p:cNvPr id="19" name="Line 13">
            <a:extLst>
              <a:ext uri="{FF2B5EF4-FFF2-40B4-BE49-F238E27FC236}">
                <a16:creationId xmlns:a16="http://schemas.microsoft.com/office/drawing/2014/main" id="{F4DF1747-4C5E-D57C-D1E1-76F616D4F29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95800" y="28956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4" grpId="0"/>
      <p:bldP spid="12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ACF5BE5-4E18-574A-16A7-95FD1354B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altLang="zh-CN"/>
              <a:t>λ</a:t>
            </a:r>
            <a:r>
              <a:rPr lang="en-US" altLang="zh-CN"/>
              <a:t> examples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A3D43D0-C585-28ED-D51C-FBB43637C7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47244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add = lambda(int x):int-&gt;int{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h = lambda(int y):int{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return x+y;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return h;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g = add(3);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n = g(4);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This is called a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Curry-style</a:t>
            </a:r>
            <a:r>
              <a:rPr lang="en-US" altLang="zh-CN" sz="2000" b="1">
                <a:latin typeface="Courier New" panose="02070309020205020404" pitchFamily="49" charset="0"/>
              </a:rPr>
              <a:t>, in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honour of mathematian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H.B. Curry.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785A99F-7300-DEEF-E272-4F82B7F01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057400"/>
            <a:ext cx="3962400" cy="445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a list of int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list = [1, 2, ..., 100]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latin typeface="Courier New" pitchFamily="49" charset="0"/>
              </a:rPr>
              <a:t>// to calculate: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1</a:t>
            </a:r>
            <a:r>
              <a:rPr lang="en-US" altLang="zh-CN" sz="2000" b="1" kern="0" baseline="30000" dirty="0">
                <a:latin typeface="Courier New" pitchFamily="49" charset="0"/>
                <a:ea typeface="+mn-ea"/>
              </a:rPr>
              <a:t>2</a:t>
            </a:r>
            <a:r>
              <a:rPr lang="en-US" altLang="zh-CN" sz="2000" b="1" kern="0" dirty="0">
                <a:latin typeface="Courier New" pitchFamily="49" charset="0"/>
                <a:ea typeface="+mn-ea"/>
              </a:rPr>
              <a:t>+2</a:t>
            </a:r>
            <a:r>
              <a:rPr lang="en-US" altLang="zh-CN" sz="2000" b="1" kern="0" baseline="30000" dirty="0">
                <a:latin typeface="Courier New" pitchFamily="49" charset="0"/>
                <a:ea typeface="+mn-ea"/>
              </a:rPr>
              <a:t>2</a:t>
            </a:r>
            <a:r>
              <a:rPr lang="en-US" altLang="zh-CN" sz="2000" b="1" kern="0" dirty="0">
                <a:latin typeface="Courier New" pitchFamily="49" charset="0"/>
                <a:ea typeface="+mn-ea"/>
              </a:rPr>
              <a:t>+...+100</a:t>
            </a:r>
            <a:r>
              <a:rPr lang="en-US" altLang="zh-CN" sz="2000" b="1" kern="0" baseline="30000" dirty="0">
                <a:latin typeface="Courier New" pitchFamily="49" charset="0"/>
                <a:ea typeface="+mn-ea"/>
              </a:rPr>
              <a:t>2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list2 = map(list,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lambda(int x):int{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  return x*x;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}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int sum =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s = reduce(list2,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lambda(int x):int{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  sum += 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}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31A53A-56F3-19B0-0B18-DB0F63AA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657600"/>
            <a:ext cx="1981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Refer to non-local variables!</a:t>
            </a:r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FF83D04-ED51-5EFC-22AD-BD9C280D103B}"/>
              </a:ext>
            </a:extLst>
          </p:cNvPr>
          <p:cNvCxnSpPr/>
          <p:nvPr/>
        </p:nvCxnSpPr>
        <p:spPr>
          <a:xfrm>
            <a:off x="4191000" y="4114800"/>
            <a:ext cx="175260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8758864-218F-8CE2-47ED-2625220AD5C8}"/>
              </a:ext>
            </a:extLst>
          </p:cNvPr>
          <p:cNvCxnSpPr/>
          <p:nvPr/>
        </p:nvCxnSpPr>
        <p:spPr>
          <a:xfrm flipH="1" flipV="1">
            <a:off x="1905000" y="2895600"/>
            <a:ext cx="1447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6781</TotalTime>
  <Words>3953</Words>
  <Application>Microsoft Macintosh PowerPoint</Application>
  <PresentationFormat>全屏显示(4:3)</PresentationFormat>
  <Paragraphs>672</Paragraphs>
  <Slides>42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9" baseType="lpstr">
      <vt:lpstr>Tahoma</vt:lpstr>
      <vt:lpstr>宋体</vt:lpstr>
      <vt:lpstr>Arial</vt:lpstr>
      <vt:lpstr>Wingdings</vt:lpstr>
      <vt:lpstr>Verdana</vt:lpstr>
      <vt:lpstr>Courier New</vt:lpstr>
      <vt:lpstr>Blends</vt:lpstr>
      <vt:lpstr> Closure</vt:lpstr>
      <vt:lpstr>Middle End</vt:lpstr>
      <vt:lpstr>IRs are diverse</vt:lpstr>
      <vt:lpstr>Closure-passing style</vt:lpstr>
      <vt:lpstr>Closure Conversion History</vt:lpstr>
      <vt:lpstr>Closure Conversion History</vt:lpstr>
      <vt:lpstr> </vt:lpstr>
      <vt:lpstr>λ-C--</vt:lpstr>
      <vt:lpstr>λ examples</vt:lpstr>
      <vt:lpstr>λ is NOT a code pointer</vt:lpstr>
      <vt:lpstr>Key observation</vt:lpstr>
      <vt:lpstr>Heap allocating escaped vars</vt:lpstr>
      <vt:lpstr>To make the conversion explicit at IR level</vt:lpstr>
      <vt:lpstr> </vt:lpstr>
      <vt:lpstr>Closure Conversion</vt:lpstr>
      <vt:lpstr>Algorithms</vt:lpstr>
      <vt:lpstr>Free var algorithm</vt:lpstr>
      <vt:lpstr>Free var example</vt:lpstr>
      <vt:lpstr>Closure conversion algorithm</vt:lpstr>
      <vt:lpstr>Clousure conversion example</vt:lpstr>
      <vt:lpstr>Clousure conversion example</vt:lpstr>
      <vt:lpstr>Clousure conversion example</vt:lpstr>
      <vt:lpstr>Clousure conversion example</vt:lpstr>
      <vt:lpstr>Clousure conversion example</vt:lpstr>
      <vt:lpstr>Flattening</vt:lpstr>
      <vt:lpstr>Closure invocation</vt:lpstr>
      <vt:lpstr>Closure invocation</vt:lpstr>
      <vt:lpstr>Closure invocation</vt:lpstr>
      <vt:lpstr>Moral</vt:lpstr>
      <vt:lpstr> </vt:lpstr>
      <vt:lpstr>λP-C--</vt:lpstr>
      <vt:lpstr>Closure conversion algorithm</vt:lpstr>
      <vt:lpstr>Closure conversion examples</vt:lpstr>
      <vt:lpstr>Putting all together</vt:lpstr>
      <vt:lpstr>Flattening</vt:lpstr>
      <vt:lpstr>Flat Closures</vt:lpstr>
      <vt:lpstr>Moral</vt:lpstr>
      <vt:lpstr> </vt:lpstr>
      <vt:lpstr>From Closure to Inner Class</vt:lpstr>
      <vt:lpstr>From Closure to Inner Class</vt:lpstr>
      <vt:lpstr>Method Local Inner Class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Closure</dc:title>
  <dc:creator>Baojian Hua</dc:creator>
  <cp:lastModifiedBy>Microsoft Office User</cp:lastModifiedBy>
  <cp:revision>3929</cp:revision>
  <cp:lastPrinted>1601-01-01T00:00:00Z</cp:lastPrinted>
  <dcterms:created xsi:type="dcterms:W3CDTF">1601-01-01T00:00:00Z</dcterms:created>
  <dcterms:modified xsi:type="dcterms:W3CDTF">2024-03-14T02:17:09Z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