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7" r:id="rId3"/>
    <p:sldId id="522" r:id="rId4"/>
    <p:sldId id="359" r:id="rId5"/>
    <p:sldId id="566" r:id="rId6"/>
    <p:sldId id="544" r:id="rId7"/>
    <p:sldId id="545" r:id="rId8"/>
    <p:sldId id="543" r:id="rId9"/>
    <p:sldId id="542" r:id="rId10"/>
    <p:sldId id="565" r:id="rId11"/>
    <p:sldId id="525" r:id="rId12"/>
    <p:sldId id="546" r:id="rId13"/>
    <p:sldId id="547" r:id="rId14"/>
    <p:sldId id="561" r:id="rId15"/>
    <p:sldId id="549" r:id="rId16"/>
    <p:sldId id="548" r:id="rId17"/>
    <p:sldId id="550" r:id="rId18"/>
    <p:sldId id="567" r:id="rId19"/>
    <p:sldId id="551" r:id="rId20"/>
    <p:sldId id="552" r:id="rId21"/>
    <p:sldId id="553" r:id="rId22"/>
    <p:sldId id="554" r:id="rId23"/>
    <p:sldId id="568" r:id="rId24"/>
    <p:sldId id="569" r:id="rId25"/>
    <p:sldId id="570" r:id="rId26"/>
    <p:sldId id="536" r:id="rId27"/>
    <p:sldId id="571" r:id="rId28"/>
    <p:sldId id="557" r:id="rId29"/>
    <p:sldId id="558" r:id="rId30"/>
    <p:sldId id="556" r:id="rId31"/>
    <p:sldId id="573" r:id="rId32"/>
    <p:sldId id="564" r:id="rId33"/>
    <p:sldId id="572" r:id="rId34"/>
    <p:sldId id="559" r:id="rId35"/>
    <p:sldId id="574" r:id="rId36"/>
    <p:sldId id="575" r:id="rId37"/>
    <p:sldId id="576" r:id="rId38"/>
    <p:sldId id="577" r:id="rId39"/>
    <p:sldId id="578" r:id="rId40"/>
    <p:sldId id="579" r:id="rId41"/>
    <p:sldId id="580" r:id="rId42"/>
    <p:sldId id="581" r:id="rId4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2A993F-DBAF-854D-B612-4FE829C6C9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AF30FC0-ABBC-22C4-C958-B31C747783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37BE997-4680-F7D3-E264-07650D9356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C2B8B4F-536B-2C2F-8A4D-9730E541D3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F1E13613-851C-1148-B586-031F5A119F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94A6067-F0D4-E921-7157-4ADBA9BE00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DF61B64-4D58-76A9-F1E3-7872C9D2F2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ED16C2C9-AE19-1D1F-1E24-05BD526B74E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05F983CD-B9A1-62AB-6110-F7DABFCA5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EE05CEEE-A6E9-FFC0-D10D-5003E125D5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9B5FB55C-1205-863F-C0CF-0374070E5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2FD380-092A-1643-A098-F95AA36CC9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7803E189-8589-47E7-7239-8DE53CEDA8D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662943F2-49FB-73C0-5ACF-5AA27AD16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18CB639-9110-F9F1-7A4D-CD6E3AADE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1CD223-E063-0784-9AAD-ED8C8137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FE0DB33D-EE08-15E4-1ED5-71F0EEF2C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50290A41-6866-CEA5-2962-8E4002E97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8FE7CA83-75EE-5013-78CF-2ACAE98F1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97D1316C-3F9D-CBF9-C310-5327CFF8F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B8223AF1-C929-14F9-C81A-B2E90003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1ABD4C8A-9E8A-7333-3081-45C986D5E4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9338454-2E87-37DA-EAFD-CE9859A47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3977BCC-6A85-6AEC-13BE-CB33F8C390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0B671F2-6E90-C005-A816-26C9BB1ABF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41BC2C9A-721A-2D88-F670-3DBD4C7B5A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D1C01E20-12CB-863C-99A8-DC05436F08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131292-B998-5B48-94B5-F39368A41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795B-9F82-4F3F-1D39-AB49E6FF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BF6D7-42B4-FF7D-3983-575AB27A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39723-FB62-374A-0D21-2C6A2B44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86AF7-97E7-73FF-5EC5-0E627996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DF418-2C6C-6A8E-F428-818901DB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C7A00-58C1-2445-A102-FADE2A556B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42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41485-80E3-B586-EC5D-E3D4BB85C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7BF70-98C0-A5F8-5D09-F8CBDE47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16784-2F3C-BFFD-40FB-AA18D0F8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7359D-6CC5-1F85-6B13-0005A2A0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02CD6-CA97-A42E-F2D3-EFC25C8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4ECB6-E571-8142-9F45-66B6538C31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8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9992-E3C3-C6BE-9109-58CFA243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5CC24-C008-FACB-103B-27B9F5F0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4D79C-9CA0-B632-57C5-84199267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93F60-4CC2-3745-657C-53401BF4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85661-D33A-B7E7-4837-A114ACEF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D6135-C0D1-3D47-9B8D-E268EE2DF3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79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755A4-234B-9545-FBDA-1DE9C2BF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D0C7E-F2BA-F882-46DC-576D6C2D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0967C-6706-26A2-CAC5-2AB1D750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0172D-31ED-3AAA-5460-6D881AA9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466C0-3D1C-C174-22B0-68D48439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59619-A093-3744-A98C-9D7D9A3868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58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D6353-8A97-93DF-DDF7-905821D4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6882E-D97D-27EF-2737-F016B602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E89C2-DE26-553A-0326-C1A5423A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88D3F-7A22-5BCF-66F9-BC72E2D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EB5D7-0E96-6918-10A8-A2500285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EFCF3-83D3-4F5E-4CE8-6F8FE7F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832CD-39B4-D845-A247-E5B8FE64EE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9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89CEA-D194-7B5A-617A-0F6D4690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F81D9-4F69-188C-C324-3C17CA3E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1D1DD-F8DA-3B93-1B0A-E35DD583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812D8F-C5EB-C151-145D-DAC2232DD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3458A-902E-DCFB-E451-2DBC64FFB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B21199-F757-E8EA-50AE-C66D7191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EA3A1E-0F32-4537-440F-EC86D4B7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FE7389-A325-E153-1735-4D0ED665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02A87-90CE-D341-8CC8-951D8EAD4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92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13B08-E67B-E358-86D2-09B354CA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0A6BE-129E-29C3-103A-4FBAFC54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9F2936-9301-0547-AE24-7D5689AD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2C0B7-F7D2-A182-10DF-2EAF260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CB414-013E-984C-9497-67575E2ED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7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79EFD5-9724-0583-79F0-4AA7A63D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40ABF3-1FE6-0CF4-6FC5-2C575BF7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2F05B-A6BD-D703-F322-E1905F98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0DE71-9AA0-EA49-8E1B-E0B2F263C1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79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DCC6-BDAB-F882-06DF-2B3DAB1D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A178F-B874-3BFA-4CFD-CDC61607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B52E9-6F14-BB0C-B3A5-C263C399F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EDBB2-72B9-B097-EA3D-2EDAC30A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9DCD6-A4A7-025C-5F65-573E7A71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5FF5-DD3E-7733-DE99-AACDED5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5EAF8-68FD-F34A-A8C7-9C6BD90FD8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55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FF005-D414-2877-7337-9F6B3A2B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BB40EE-4E3A-168B-9DD9-EB5F607F0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F06E4-40BA-4435-D9E2-1E99A9E0A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0FEF5-287C-CB30-ED47-5E180293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92754-E4EB-8486-99AF-5A11127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A2301-6733-0B53-7CEB-BEE202B4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1ADB8-2E66-214F-A1E5-56FF6DEF48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8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02A710-7A86-6217-E1BE-28C7C62DAE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D442B0-AFB2-9498-A9CE-F7B7B84255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99B89D1-2E77-57A0-5FE0-C5C25ADBCE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ED94F0B-1154-6E6A-8075-1CDB36C6E4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7D517CF-3549-F42B-F04D-8EDD67F9E5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D63CAB4-560B-B98B-DC81-08861DF58E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1F4B57BD-2E92-04DB-A1C9-05BB9ACE8C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73F3A896-A8E0-3550-B630-C1A57AF2C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A64CD4C-33AD-63D9-737C-B723429F7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601B55F1-35A0-882C-477B-3673B0C7B8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61B12B94-CD65-52AA-CD13-386A1A407C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83EF156-BE88-8175-9DFB-861A13F18E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012A6F-C1F0-054F-BE66-060C69AB25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A3557EE-A3B7-CE6D-2707-54CE7700C1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Control Flow Analysis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C6DCFE6-C793-064C-AA3B-091674FCBB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742210EC-C58E-EE35-BAFF-5D0D1194E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blocks and CFG</a:t>
            </a:r>
          </a:p>
        </p:txBody>
      </p:sp>
      <p:sp>
        <p:nvSpPr>
          <p:cNvPr id="439299" name="Text Box 3">
            <a:extLst>
              <a:ext uri="{FF2B5EF4-FFF2-40B4-BE49-F238E27FC236}">
                <a16:creationId xmlns:a16="http://schemas.microsoft.com/office/drawing/2014/main" id="{13C7AF39-C197-3FEC-50C8-7CA69D2D5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1519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cs typeface="Arial" panose="020B0604020202020204" pitchFamily="34" charset="0"/>
              </a:rPr>
              <a:t>basic blocks</a:t>
            </a:r>
          </a:p>
        </p:txBody>
      </p:sp>
      <p:sp>
        <p:nvSpPr>
          <p:cNvPr id="439300" name="Rectangle 4">
            <a:extLst>
              <a:ext uri="{FF2B5EF4-FFF2-40B4-BE49-F238E27FC236}">
                <a16:creationId xmlns:a16="http://schemas.microsoft.com/office/drawing/2014/main" id="{C061CA97-5C25-F6BD-1194-F6AF09978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Cjmp (x&lt;y, L_1, L_2);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39301" name="Rectangle 5">
            <a:extLst>
              <a:ext uri="{FF2B5EF4-FFF2-40B4-BE49-F238E27FC236}">
                <a16:creationId xmlns:a16="http://schemas.microsoft.com/office/drawing/2014/main" id="{A7AB0F11-46FE-F885-8826-1CD32A8D2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4;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m = 3;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L_3;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39302" name="Rectangle 6">
            <a:extLst>
              <a:ext uri="{FF2B5EF4-FFF2-40B4-BE49-F238E27FC236}">
                <a16:creationId xmlns:a16="http://schemas.microsoft.com/office/drawing/2014/main" id="{773B5944-A8E1-E819-E809-74B6D02C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6;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m = 5;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L_3;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39303" name="Rectangle 7">
            <a:extLst>
              <a:ext uri="{FF2B5EF4-FFF2-40B4-BE49-F238E27FC236}">
                <a16:creationId xmlns:a16="http://schemas.microsoft.com/office/drawing/2014/main" id="{A6D499B8-5E05-2465-33BF-88B51397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39304" name="Line 8">
            <a:extLst>
              <a:ext uri="{FF2B5EF4-FFF2-40B4-BE49-F238E27FC236}">
                <a16:creationId xmlns:a16="http://schemas.microsoft.com/office/drawing/2014/main" id="{B2AF0093-C1C5-A13C-2989-42C256F14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5" name="Line 9">
            <a:extLst>
              <a:ext uri="{FF2B5EF4-FFF2-40B4-BE49-F238E27FC236}">
                <a16:creationId xmlns:a16="http://schemas.microsoft.com/office/drawing/2014/main" id="{68C33D54-A968-29E4-CDE6-0953A42E0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6" name="Line 10">
            <a:extLst>
              <a:ext uri="{FF2B5EF4-FFF2-40B4-BE49-F238E27FC236}">
                <a16:creationId xmlns:a16="http://schemas.microsoft.com/office/drawing/2014/main" id="{662EA69A-9B53-97FB-A073-905C87A3B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7" name="Line 11">
            <a:extLst>
              <a:ext uri="{FF2B5EF4-FFF2-40B4-BE49-F238E27FC236}">
                <a16:creationId xmlns:a16="http://schemas.microsoft.com/office/drawing/2014/main" id="{F3311D3F-EF16-175A-1D24-D6CECEBED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8" name="Text Box 12">
            <a:extLst>
              <a:ext uri="{FF2B5EF4-FFF2-40B4-BE49-F238E27FC236}">
                <a16:creationId xmlns:a16="http://schemas.microsoft.com/office/drawing/2014/main" id="{755989D8-9D4A-F33D-74BD-683E0577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L_3</a:t>
            </a:r>
          </a:p>
        </p:txBody>
      </p:sp>
      <p:sp>
        <p:nvSpPr>
          <p:cNvPr id="439309" name="Text Box 13">
            <a:extLst>
              <a:ext uri="{FF2B5EF4-FFF2-40B4-BE49-F238E27FC236}">
                <a16:creationId xmlns:a16="http://schemas.microsoft.com/office/drawing/2014/main" id="{00782733-27F1-4051-F230-DC43EF105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L_1</a:t>
            </a:r>
          </a:p>
        </p:txBody>
      </p:sp>
      <p:sp>
        <p:nvSpPr>
          <p:cNvPr id="439310" name="Text Box 14">
            <a:extLst>
              <a:ext uri="{FF2B5EF4-FFF2-40B4-BE49-F238E27FC236}">
                <a16:creationId xmlns:a16="http://schemas.microsoft.com/office/drawing/2014/main" id="{2B7AE5DC-2C0D-4E5B-6141-79A81B3F4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L_2</a:t>
            </a:r>
          </a:p>
        </p:txBody>
      </p:sp>
      <p:sp>
        <p:nvSpPr>
          <p:cNvPr id="439311" name="Line 15">
            <a:extLst>
              <a:ext uri="{FF2B5EF4-FFF2-40B4-BE49-F238E27FC236}">
                <a16:creationId xmlns:a16="http://schemas.microsoft.com/office/drawing/2014/main" id="{4494ABE7-2481-21EA-34F7-7499D6FF8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40386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12" name="Text Box 16">
            <a:extLst>
              <a:ext uri="{FF2B5EF4-FFF2-40B4-BE49-F238E27FC236}">
                <a16:creationId xmlns:a16="http://schemas.microsoft.com/office/drawing/2014/main" id="{966B682E-03D7-0F07-9680-65A7AB052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19400"/>
            <a:ext cx="226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cs typeface="Arial" panose="020B0604020202020204" pitchFamily="34" charset="0"/>
              </a:rPr>
              <a:t>block label (name)</a:t>
            </a:r>
          </a:p>
        </p:txBody>
      </p:sp>
      <p:sp>
        <p:nvSpPr>
          <p:cNvPr id="439313" name="Line 17">
            <a:extLst>
              <a:ext uri="{FF2B5EF4-FFF2-40B4-BE49-F238E27FC236}">
                <a16:creationId xmlns:a16="http://schemas.microsoft.com/office/drawing/2014/main" id="{CABA8042-73DE-8714-5A57-D9654323C1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0480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14" name="Text Box 18">
            <a:extLst>
              <a:ext uri="{FF2B5EF4-FFF2-40B4-BE49-F238E27FC236}">
                <a16:creationId xmlns:a16="http://schemas.microsoft.com/office/drawing/2014/main" id="{C3D2EF0E-5006-F803-CDB4-EE5A2F5F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67200"/>
            <a:ext cx="375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cs typeface="Arial" panose="020B0604020202020204" pitchFamily="34" charset="0"/>
              </a:rPr>
              <a:t>ending with a “jump” statement</a:t>
            </a:r>
          </a:p>
        </p:txBody>
      </p:sp>
      <p:sp>
        <p:nvSpPr>
          <p:cNvPr id="439315" name="Line 19">
            <a:extLst>
              <a:ext uri="{FF2B5EF4-FFF2-40B4-BE49-F238E27FC236}">
                <a16:creationId xmlns:a16="http://schemas.microsoft.com/office/drawing/2014/main" id="{276ADCEF-7B42-D7A1-97DA-03D8A2EF87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4958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16" name="Text Box 20">
            <a:extLst>
              <a:ext uri="{FF2B5EF4-FFF2-40B4-BE49-F238E27FC236}">
                <a16:creationId xmlns:a16="http://schemas.microsoft.com/office/drawing/2014/main" id="{1B55D190-25EC-E2CC-2607-B3B56CF4D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72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cs typeface="Arial" panose="020B0604020202020204" pitchFamily="34" charset="0"/>
              </a:rPr>
              <a:t>edge stands for control transfer</a:t>
            </a:r>
          </a:p>
        </p:txBody>
      </p:sp>
      <p:sp>
        <p:nvSpPr>
          <p:cNvPr id="439317" name="Line 21">
            <a:extLst>
              <a:ext uri="{FF2B5EF4-FFF2-40B4-BE49-F238E27FC236}">
                <a16:creationId xmlns:a16="http://schemas.microsoft.com/office/drawing/2014/main" id="{998971AF-F51D-965A-653A-33B5F3239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50292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/>
      <p:bldP spid="439312" grpId="0"/>
      <p:bldP spid="439314" grpId="0"/>
      <p:bldP spid="4393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9B854958-6A17-C8DD-E19D-41F4D8545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Flow Graph</a:t>
            </a:r>
            <a:br>
              <a:rPr lang="en-US" altLang="zh-CN"/>
            </a:br>
            <a:r>
              <a:rPr lang="en-US" altLang="zh-CN"/>
              <a:t>Data Structure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CB3582DB-81DB-2E32-16CF-D86D634D6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Just a refined 3-address code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x = v1 + v2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x = v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x = f (v1, v2, …, vn)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-&gt; Jump 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Cjump (v, L1, L2)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return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-&gt; Label L;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s1; s2; …, sn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j;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-&gt; b1, …, bn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prog -&gt; f1, …, fn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02791F40-5065-9827-778D-758256894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Conversion into CFG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54701F5E-BA98-B1D7-9905-EFEF3BED0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One can start directly from AST or HIL:</a:t>
            </a:r>
          </a:p>
          <a:p>
            <a:pPr lvl="1"/>
            <a:r>
              <a:rPr lang="en-US" altLang="zh-CN" sz="2400"/>
              <a:t>good for language like MiniJava, which has regular control structures</a:t>
            </a:r>
          </a:p>
          <a:p>
            <a:r>
              <a:rPr lang="en-US" altLang="zh-CN" sz="2800"/>
              <a:t>Or one can start from 3-adress code or other IRs:</a:t>
            </a:r>
          </a:p>
          <a:p>
            <a:pPr lvl="1"/>
            <a:r>
              <a:rPr lang="en-US" altLang="zh-CN" sz="2400"/>
              <a:t>may be easier for languages such as C, which have unstructured controls (e.g., goto)</a:t>
            </a:r>
          </a:p>
          <a:p>
            <a:r>
              <a:rPr lang="en-US" altLang="zh-CN" sz="2800"/>
              <a:t>Next, we discuss techniques dealing with CFG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BA94A27C-CAE4-C373-3137-1D9AB5DF9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CFG Traversal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D2B6A9BF-715D-E595-D9AA-0C9A63EFB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Standard graph traversal algorithms: </a:t>
            </a:r>
          </a:p>
          <a:p>
            <a:pPr lvl="1"/>
            <a:r>
              <a:rPr lang="en-US" altLang="zh-CN" sz="2400"/>
              <a:t>DFS, BFS,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r>
              <a:rPr lang="en-US" altLang="zh-CN" sz="2800"/>
              <a:t>Important for linearization of nodes:</a:t>
            </a:r>
          </a:p>
          <a:p>
            <a:pPr lvl="1"/>
            <a:r>
              <a:rPr lang="en-US" altLang="zh-CN" sz="2400"/>
              <a:t>Topo-sort order, quasi-topo-sort order, and reverse top-sort order</a:t>
            </a:r>
          </a:p>
          <a:p>
            <a:pPr lvl="1"/>
            <a:r>
              <a:rPr lang="en-US" altLang="zh-CN" sz="2400"/>
              <a:t>We leave these operations to your algorithm course, and next we discuss two applications:</a:t>
            </a:r>
          </a:p>
          <a:p>
            <a:pPr lvl="2"/>
            <a:r>
              <a:rPr lang="en-US" altLang="zh-CN" sz="2000"/>
              <a:t>dead-code eliminations (optimizations)</a:t>
            </a:r>
          </a:p>
          <a:p>
            <a:pPr lvl="2"/>
            <a:r>
              <a:rPr lang="en-US" altLang="zh-CN" sz="2000"/>
              <a:t>extended basic blocks (EBBs)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FC24F3D7-E553-182F-9F5A-CD2B10DA3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#1: Dead code (block) elimination example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1FCBC2C4-D20F-064A-4CDE-2941A948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 ()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  = 3;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(i&lt;10){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 = i+1;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printi(i);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continue;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printi(i);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5204" name="Text Box 4">
            <a:extLst>
              <a:ext uri="{FF2B5EF4-FFF2-40B4-BE49-F238E27FC236}">
                <a16:creationId xmlns:a16="http://schemas.microsoft.com/office/drawing/2014/main" id="{346FB004-464F-0476-2611-D522B8AE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2362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printi(i)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jump L0</a:t>
            </a:r>
          </a:p>
        </p:txBody>
      </p:sp>
      <p:sp>
        <p:nvSpPr>
          <p:cNvPr id="435205" name="Text Box 5">
            <a:extLst>
              <a:ext uri="{FF2B5EF4-FFF2-40B4-BE49-F238E27FC236}">
                <a16:creationId xmlns:a16="http://schemas.microsoft.com/office/drawing/2014/main" id="{7E4F9C4A-EC45-2BA8-D9CA-F21108588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05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35206" name="Text Box 6">
            <a:extLst>
              <a:ext uri="{FF2B5EF4-FFF2-40B4-BE49-F238E27FC236}">
                <a16:creationId xmlns:a16="http://schemas.microsoft.com/office/drawing/2014/main" id="{53B52350-1940-806D-963F-583E9842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38400"/>
            <a:ext cx="2362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i=3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i&lt;10? L1: L2</a:t>
            </a:r>
          </a:p>
        </p:txBody>
      </p:sp>
      <p:sp>
        <p:nvSpPr>
          <p:cNvPr id="435207" name="Text Box 7">
            <a:extLst>
              <a:ext uri="{FF2B5EF4-FFF2-40B4-BE49-F238E27FC236}">
                <a16:creationId xmlns:a16="http://schemas.microsoft.com/office/drawing/2014/main" id="{657726E4-44B8-E597-2B48-FAF5041F4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46800"/>
            <a:ext cx="2362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</a:t>
            </a:r>
          </a:p>
        </p:txBody>
      </p:sp>
      <p:sp>
        <p:nvSpPr>
          <p:cNvPr id="435208" name="Line 8">
            <a:extLst>
              <a:ext uri="{FF2B5EF4-FFF2-40B4-BE49-F238E27FC236}">
                <a16:creationId xmlns:a16="http://schemas.microsoft.com/office/drawing/2014/main" id="{3D8D7C00-7CC5-E00C-078A-CABD3C42B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09" name="Text Box 9">
            <a:extLst>
              <a:ext uri="{FF2B5EF4-FFF2-40B4-BE49-F238E27FC236}">
                <a16:creationId xmlns:a16="http://schemas.microsoft.com/office/drawing/2014/main" id="{6979E8E4-4196-817B-8E02-732CF116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775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L2</a:t>
            </a:r>
          </a:p>
        </p:txBody>
      </p:sp>
      <p:sp>
        <p:nvSpPr>
          <p:cNvPr id="435210" name="Text Box 10">
            <a:extLst>
              <a:ext uri="{FF2B5EF4-FFF2-40B4-BE49-F238E27FC236}">
                <a16:creationId xmlns:a16="http://schemas.microsoft.com/office/drawing/2014/main" id="{EC7DA770-0EC9-999C-33E7-ED807D6E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27600"/>
            <a:ext cx="24384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printi(i)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jump L2</a:t>
            </a:r>
          </a:p>
        </p:txBody>
      </p:sp>
      <p:sp>
        <p:nvSpPr>
          <p:cNvPr id="435211" name="Text Box 11">
            <a:extLst>
              <a:ext uri="{FF2B5EF4-FFF2-40B4-BE49-F238E27FC236}">
                <a16:creationId xmlns:a16="http://schemas.microsoft.com/office/drawing/2014/main" id="{BB7E1BE0-AACB-04C6-E00E-73A19739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33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L0</a:t>
            </a:r>
          </a:p>
        </p:txBody>
      </p:sp>
      <p:sp>
        <p:nvSpPr>
          <p:cNvPr id="435212" name="Text Box 12">
            <a:extLst>
              <a:ext uri="{FF2B5EF4-FFF2-40B4-BE49-F238E27FC236}">
                <a16:creationId xmlns:a16="http://schemas.microsoft.com/office/drawing/2014/main" id="{2B02999E-0F98-D6B7-3A7D-47C40AF8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L1</a:t>
            </a:r>
          </a:p>
        </p:txBody>
      </p:sp>
      <p:sp>
        <p:nvSpPr>
          <p:cNvPr id="435213" name="Text Box 13">
            <a:extLst>
              <a:ext uri="{FF2B5EF4-FFF2-40B4-BE49-F238E27FC236}">
                <a16:creationId xmlns:a16="http://schemas.microsoft.com/office/drawing/2014/main" id="{D97555FF-D77A-C7E2-116F-1A3ECDCD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08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L3</a:t>
            </a:r>
          </a:p>
        </p:txBody>
      </p:sp>
      <p:sp>
        <p:nvSpPr>
          <p:cNvPr id="435214" name="Freeform 14">
            <a:extLst>
              <a:ext uri="{FF2B5EF4-FFF2-40B4-BE49-F238E27FC236}">
                <a16:creationId xmlns:a16="http://schemas.microsoft.com/office/drawing/2014/main" id="{C63A1660-DF4D-980E-CAA1-9449DEDCED8A}"/>
              </a:ext>
            </a:extLst>
          </p:cNvPr>
          <p:cNvSpPr>
            <a:spLocks/>
          </p:cNvSpPr>
          <p:nvPr/>
        </p:nvSpPr>
        <p:spPr bwMode="auto">
          <a:xfrm>
            <a:off x="4787900" y="3124200"/>
            <a:ext cx="1308100" cy="3124200"/>
          </a:xfrm>
          <a:custGeom>
            <a:avLst/>
            <a:gdLst>
              <a:gd name="T0" fmla="*/ 824 w 824"/>
              <a:gd name="T1" fmla="*/ 0 h 1968"/>
              <a:gd name="T2" fmla="*/ 104 w 824"/>
              <a:gd name="T3" fmla="*/ 480 h 1968"/>
              <a:gd name="T4" fmla="*/ 200 w 824"/>
              <a:gd name="T5" fmla="*/ 1440 h 1968"/>
              <a:gd name="T6" fmla="*/ 824 w 824"/>
              <a:gd name="T7" fmla="*/ 1968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4" h="1968">
                <a:moveTo>
                  <a:pt x="824" y="0"/>
                </a:moveTo>
                <a:cubicBezTo>
                  <a:pt x="516" y="120"/>
                  <a:pt x="208" y="240"/>
                  <a:pt x="104" y="480"/>
                </a:cubicBezTo>
                <a:cubicBezTo>
                  <a:pt x="0" y="720"/>
                  <a:pt x="80" y="1192"/>
                  <a:pt x="200" y="1440"/>
                </a:cubicBezTo>
                <a:cubicBezTo>
                  <a:pt x="320" y="1688"/>
                  <a:pt x="720" y="1880"/>
                  <a:pt x="824" y="1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15" name="Freeform 15">
            <a:extLst>
              <a:ext uri="{FF2B5EF4-FFF2-40B4-BE49-F238E27FC236}">
                <a16:creationId xmlns:a16="http://schemas.microsoft.com/office/drawing/2014/main" id="{D42CABB8-5008-F829-F6D5-1B9B752BDCCF}"/>
              </a:ext>
            </a:extLst>
          </p:cNvPr>
          <p:cNvSpPr>
            <a:spLocks/>
          </p:cNvSpPr>
          <p:nvPr/>
        </p:nvSpPr>
        <p:spPr bwMode="auto">
          <a:xfrm>
            <a:off x="8458200" y="3124200"/>
            <a:ext cx="520700" cy="1219200"/>
          </a:xfrm>
          <a:custGeom>
            <a:avLst/>
            <a:gdLst>
              <a:gd name="T0" fmla="*/ 0 w 328"/>
              <a:gd name="T1" fmla="*/ 720 h 768"/>
              <a:gd name="T2" fmla="*/ 240 w 328"/>
              <a:gd name="T3" fmla="*/ 672 h 768"/>
              <a:gd name="T4" fmla="*/ 288 w 328"/>
              <a:gd name="T5" fmla="*/ 144 h 768"/>
              <a:gd name="T6" fmla="*/ 0 w 328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" h="768">
                <a:moveTo>
                  <a:pt x="0" y="720"/>
                </a:moveTo>
                <a:cubicBezTo>
                  <a:pt x="96" y="744"/>
                  <a:pt x="192" y="768"/>
                  <a:pt x="240" y="672"/>
                </a:cubicBezTo>
                <a:cubicBezTo>
                  <a:pt x="288" y="576"/>
                  <a:pt x="328" y="256"/>
                  <a:pt x="288" y="144"/>
                </a:cubicBezTo>
                <a:cubicBezTo>
                  <a:pt x="248" y="32"/>
                  <a:pt x="48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17" name="Line 17">
            <a:extLst>
              <a:ext uri="{FF2B5EF4-FFF2-40B4-BE49-F238E27FC236}">
                <a16:creationId xmlns:a16="http://schemas.microsoft.com/office/drawing/2014/main" id="{C908AF13-B6F5-9ED9-B446-4F24B5005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19" name="Freeform 19">
            <a:extLst>
              <a:ext uri="{FF2B5EF4-FFF2-40B4-BE49-F238E27FC236}">
                <a16:creationId xmlns:a16="http://schemas.microsoft.com/office/drawing/2014/main" id="{F92CBD15-8E0B-721E-F01F-5430F7A51C19}"/>
              </a:ext>
            </a:extLst>
          </p:cNvPr>
          <p:cNvSpPr>
            <a:spLocks/>
          </p:cNvSpPr>
          <p:nvPr/>
        </p:nvSpPr>
        <p:spPr bwMode="auto">
          <a:xfrm>
            <a:off x="7150100" y="2819400"/>
            <a:ext cx="2006600" cy="3327400"/>
          </a:xfrm>
          <a:custGeom>
            <a:avLst/>
            <a:gdLst>
              <a:gd name="T0" fmla="*/ 104 w 1264"/>
              <a:gd name="T1" fmla="*/ 1872 h 2096"/>
              <a:gd name="T2" fmla="*/ 152 w 1264"/>
              <a:gd name="T3" fmla="*/ 1968 h 2096"/>
              <a:gd name="T4" fmla="*/ 1016 w 1264"/>
              <a:gd name="T5" fmla="*/ 2016 h 2096"/>
              <a:gd name="T6" fmla="*/ 1160 w 1264"/>
              <a:gd name="T7" fmla="*/ 1488 h 2096"/>
              <a:gd name="T8" fmla="*/ 1208 w 1264"/>
              <a:gd name="T9" fmla="*/ 288 h 2096"/>
              <a:gd name="T10" fmla="*/ 824 w 1264"/>
              <a:gd name="T11" fmla="*/ 0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2096">
                <a:moveTo>
                  <a:pt x="104" y="1872"/>
                </a:moveTo>
                <a:cubicBezTo>
                  <a:pt x="52" y="1908"/>
                  <a:pt x="0" y="1944"/>
                  <a:pt x="152" y="1968"/>
                </a:cubicBezTo>
                <a:cubicBezTo>
                  <a:pt x="304" y="1992"/>
                  <a:pt x="848" y="2096"/>
                  <a:pt x="1016" y="2016"/>
                </a:cubicBezTo>
                <a:cubicBezTo>
                  <a:pt x="1184" y="1936"/>
                  <a:pt x="1128" y="1776"/>
                  <a:pt x="1160" y="1488"/>
                </a:cubicBezTo>
                <a:cubicBezTo>
                  <a:pt x="1192" y="1200"/>
                  <a:pt x="1264" y="536"/>
                  <a:pt x="1208" y="288"/>
                </a:cubicBezTo>
                <a:cubicBezTo>
                  <a:pt x="1152" y="40"/>
                  <a:pt x="888" y="48"/>
                  <a:pt x="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3E109EB9-A0DB-02AB-1AD5-AAA01AF31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#1: Dead code (block) elimination algorithm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758C9239-B5D8-09E1-25C9-2CAD492F3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algorithm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input: a CFG g for f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output: a new CFG for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        function f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dfs (g);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for (each node n in g)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(!visited(n))</a:t>
            </a:r>
          </a:p>
          <a:p>
            <a:pPr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delete (n);</a:t>
            </a:r>
          </a:p>
        </p:txBody>
      </p:sp>
      <p:sp>
        <p:nvSpPr>
          <p:cNvPr id="421894" name="Text Box 6">
            <a:extLst>
              <a:ext uri="{FF2B5EF4-FFF2-40B4-BE49-F238E27FC236}">
                <a16:creationId xmlns:a16="http://schemas.microsoft.com/office/drawing/2014/main" id="{5CB5567D-0858-8BA7-C415-4943028FC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2362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printi(i)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jump L0</a:t>
            </a:r>
          </a:p>
        </p:txBody>
      </p:sp>
      <p:sp>
        <p:nvSpPr>
          <p:cNvPr id="421895" name="Text Box 7">
            <a:extLst>
              <a:ext uri="{FF2B5EF4-FFF2-40B4-BE49-F238E27FC236}">
                <a16:creationId xmlns:a16="http://schemas.microsoft.com/office/drawing/2014/main" id="{505A2198-A606-B5D8-2F3A-B18A05A90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05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21896" name="Text Box 8">
            <a:extLst>
              <a:ext uri="{FF2B5EF4-FFF2-40B4-BE49-F238E27FC236}">
                <a16:creationId xmlns:a16="http://schemas.microsoft.com/office/drawing/2014/main" id="{4B63EA73-F20A-E373-E457-0F905D362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38400"/>
            <a:ext cx="2362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i=3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i&lt;10? L1: L2</a:t>
            </a:r>
          </a:p>
        </p:txBody>
      </p:sp>
      <p:sp>
        <p:nvSpPr>
          <p:cNvPr id="421897" name="Text Box 9">
            <a:extLst>
              <a:ext uri="{FF2B5EF4-FFF2-40B4-BE49-F238E27FC236}">
                <a16:creationId xmlns:a16="http://schemas.microsoft.com/office/drawing/2014/main" id="{C81F5E88-7F59-F4E5-849B-C480076DD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46800"/>
            <a:ext cx="2362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</a:t>
            </a:r>
          </a:p>
        </p:txBody>
      </p:sp>
      <p:sp>
        <p:nvSpPr>
          <p:cNvPr id="421900" name="Line 12">
            <a:extLst>
              <a:ext uri="{FF2B5EF4-FFF2-40B4-BE49-F238E27FC236}">
                <a16:creationId xmlns:a16="http://schemas.microsoft.com/office/drawing/2014/main" id="{90CBFD2F-F681-1D39-DEF0-15BB5DBC4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01" name="Text Box 13">
            <a:extLst>
              <a:ext uri="{FF2B5EF4-FFF2-40B4-BE49-F238E27FC236}">
                <a16:creationId xmlns:a16="http://schemas.microsoft.com/office/drawing/2014/main" id="{7AB3B8DD-EEA3-BC77-3B28-F6CA1BF5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775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L2</a:t>
            </a:r>
          </a:p>
        </p:txBody>
      </p:sp>
      <p:sp>
        <p:nvSpPr>
          <p:cNvPr id="421903" name="Text Box 15">
            <a:extLst>
              <a:ext uri="{FF2B5EF4-FFF2-40B4-BE49-F238E27FC236}">
                <a16:creationId xmlns:a16="http://schemas.microsoft.com/office/drawing/2014/main" id="{D12D0539-9445-9F13-C724-7E478F14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27600"/>
            <a:ext cx="24384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printi(i)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jump L2</a:t>
            </a:r>
          </a:p>
        </p:txBody>
      </p:sp>
      <p:sp>
        <p:nvSpPr>
          <p:cNvPr id="421905" name="Text Box 17">
            <a:extLst>
              <a:ext uri="{FF2B5EF4-FFF2-40B4-BE49-F238E27FC236}">
                <a16:creationId xmlns:a16="http://schemas.microsoft.com/office/drawing/2014/main" id="{3D284761-8E4D-4860-ECE2-D1779234C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L0</a:t>
            </a:r>
          </a:p>
        </p:txBody>
      </p:sp>
      <p:sp>
        <p:nvSpPr>
          <p:cNvPr id="421906" name="Text Box 18">
            <a:extLst>
              <a:ext uri="{FF2B5EF4-FFF2-40B4-BE49-F238E27FC236}">
                <a16:creationId xmlns:a16="http://schemas.microsoft.com/office/drawing/2014/main" id="{784272E4-FBEE-9586-9E25-73A25696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29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L1</a:t>
            </a:r>
          </a:p>
        </p:txBody>
      </p:sp>
      <p:sp>
        <p:nvSpPr>
          <p:cNvPr id="421907" name="Text Box 19">
            <a:extLst>
              <a:ext uri="{FF2B5EF4-FFF2-40B4-BE49-F238E27FC236}">
                <a16:creationId xmlns:a16="http://schemas.microsoft.com/office/drawing/2014/main" id="{12BF1E1A-8C9D-F062-19FA-97E868FCD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632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L3</a:t>
            </a:r>
          </a:p>
        </p:txBody>
      </p:sp>
      <p:sp>
        <p:nvSpPr>
          <p:cNvPr id="421908" name="Freeform 20">
            <a:extLst>
              <a:ext uri="{FF2B5EF4-FFF2-40B4-BE49-F238E27FC236}">
                <a16:creationId xmlns:a16="http://schemas.microsoft.com/office/drawing/2014/main" id="{CAEBD7A5-3108-4B88-1ABF-D0EDB6650E86}"/>
              </a:ext>
            </a:extLst>
          </p:cNvPr>
          <p:cNvSpPr>
            <a:spLocks/>
          </p:cNvSpPr>
          <p:nvPr/>
        </p:nvSpPr>
        <p:spPr bwMode="auto">
          <a:xfrm>
            <a:off x="4787900" y="3124200"/>
            <a:ext cx="1308100" cy="3124200"/>
          </a:xfrm>
          <a:custGeom>
            <a:avLst/>
            <a:gdLst>
              <a:gd name="T0" fmla="*/ 824 w 824"/>
              <a:gd name="T1" fmla="*/ 0 h 1968"/>
              <a:gd name="T2" fmla="*/ 104 w 824"/>
              <a:gd name="T3" fmla="*/ 480 h 1968"/>
              <a:gd name="T4" fmla="*/ 200 w 824"/>
              <a:gd name="T5" fmla="*/ 1440 h 1968"/>
              <a:gd name="T6" fmla="*/ 824 w 824"/>
              <a:gd name="T7" fmla="*/ 1968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4" h="1968">
                <a:moveTo>
                  <a:pt x="824" y="0"/>
                </a:moveTo>
                <a:cubicBezTo>
                  <a:pt x="516" y="120"/>
                  <a:pt x="208" y="240"/>
                  <a:pt x="104" y="480"/>
                </a:cubicBezTo>
                <a:cubicBezTo>
                  <a:pt x="0" y="720"/>
                  <a:pt x="80" y="1192"/>
                  <a:pt x="200" y="1440"/>
                </a:cubicBezTo>
                <a:cubicBezTo>
                  <a:pt x="320" y="1688"/>
                  <a:pt x="720" y="1880"/>
                  <a:pt x="824" y="1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09" name="Freeform 21">
            <a:extLst>
              <a:ext uri="{FF2B5EF4-FFF2-40B4-BE49-F238E27FC236}">
                <a16:creationId xmlns:a16="http://schemas.microsoft.com/office/drawing/2014/main" id="{9ACE7C77-99B2-49B9-B498-0834EF536B18}"/>
              </a:ext>
            </a:extLst>
          </p:cNvPr>
          <p:cNvSpPr>
            <a:spLocks/>
          </p:cNvSpPr>
          <p:nvPr/>
        </p:nvSpPr>
        <p:spPr bwMode="auto">
          <a:xfrm>
            <a:off x="8458200" y="3124200"/>
            <a:ext cx="520700" cy="1219200"/>
          </a:xfrm>
          <a:custGeom>
            <a:avLst/>
            <a:gdLst>
              <a:gd name="T0" fmla="*/ 0 w 328"/>
              <a:gd name="T1" fmla="*/ 720 h 768"/>
              <a:gd name="T2" fmla="*/ 240 w 328"/>
              <a:gd name="T3" fmla="*/ 672 h 768"/>
              <a:gd name="T4" fmla="*/ 288 w 328"/>
              <a:gd name="T5" fmla="*/ 144 h 768"/>
              <a:gd name="T6" fmla="*/ 0 w 328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" h="768">
                <a:moveTo>
                  <a:pt x="0" y="720"/>
                </a:moveTo>
                <a:cubicBezTo>
                  <a:pt x="96" y="744"/>
                  <a:pt x="192" y="768"/>
                  <a:pt x="240" y="672"/>
                </a:cubicBezTo>
                <a:cubicBezTo>
                  <a:pt x="288" y="576"/>
                  <a:pt x="328" y="256"/>
                  <a:pt x="288" y="144"/>
                </a:cubicBezTo>
                <a:cubicBezTo>
                  <a:pt x="248" y="32"/>
                  <a:pt x="48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11" name="Line 23">
            <a:extLst>
              <a:ext uri="{FF2B5EF4-FFF2-40B4-BE49-F238E27FC236}">
                <a16:creationId xmlns:a16="http://schemas.microsoft.com/office/drawing/2014/main" id="{DE0EEC21-E198-BCE1-3D8A-5F0D8128D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12" name="Freeform 24">
            <a:extLst>
              <a:ext uri="{FF2B5EF4-FFF2-40B4-BE49-F238E27FC236}">
                <a16:creationId xmlns:a16="http://schemas.microsoft.com/office/drawing/2014/main" id="{40A46356-1678-4CB0-1F8E-51488123936E}"/>
              </a:ext>
            </a:extLst>
          </p:cNvPr>
          <p:cNvSpPr>
            <a:spLocks/>
          </p:cNvSpPr>
          <p:nvPr/>
        </p:nvSpPr>
        <p:spPr bwMode="auto">
          <a:xfrm>
            <a:off x="7150100" y="2819400"/>
            <a:ext cx="2006600" cy="3327400"/>
          </a:xfrm>
          <a:custGeom>
            <a:avLst/>
            <a:gdLst>
              <a:gd name="T0" fmla="*/ 104 w 1264"/>
              <a:gd name="T1" fmla="*/ 1872 h 2096"/>
              <a:gd name="T2" fmla="*/ 152 w 1264"/>
              <a:gd name="T3" fmla="*/ 1968 h 2096"/>
              <a:gd name="T4" fmla="*/ 1016 w 1264"/>
              <a:gd name="T5" fmla="*/ 2016 h 2096"/>
              <a:gd name="T6" fmla="*/ 1160 w 1264"/>
              <a:gd name="T7" fmla="*/ 1488 h 2096"/>
              <a:gd name="T8" fmla="*/ 1208 w 1264"/>
              <a:gd name="T9" fmla="*/ 288 h 2096"/>
              <a:gd name="T10" fmla="*/ 824 w 1264"/>
              <a:gd name="T11" fmla="*/ 0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2096">
                <a:moveTo>
                  <a:pt x="104" y="1872"/>
                </a:moveTo>
                <a:cubicBezTo>
                  <a:pt x="52" y="1908"/>
                  <a:pt x="0" y="1944"/>
                  <a:pt x="152" y="1968"/>
                </a:cubicBezTo>
                <a:cubicBezTo>
                  <a:pt x="304" y="1992"/>
                  <a:pt x="848" y="2096"/>
                  <a:pt x="1016" y="2016"/>
                </a:cubicBezTo>
                <a:cubicBezTo>
                  <a:pt x="1184" y="1936"/>
                  <a:pt x="1128" y="1776"/>
                  <a:pt x="1160" y="1488"/>
                </a:cubicBezTo>
                <a:cubicBezTo>
                  <a:pt x="1192" y="1200"/>
                  <a:pt x="1264" y="536"/>
                  <a:pt x="1208" y="288"/>
                </a:cubicBezTo>
                <a:cubicBezTo>
                  <a:pt x="1152" y="40"/>
                  <a:pt x="888" y="48"/>
                  <a:pt x="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13" name="Oval 25">
            <a:extLst>
              <a:ext uri="{FF2B5EF4-FFF2-40B4-BE49-F238E27FC236}">
                <a16:creationId xmlns:a16="http://schemas.microsoft.com/office/drawing/2014/main" id="{FCD042E7-A564-D1D2-ACFF-57E99DAB5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0574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914" name="Oval 26">
            <a:extLst>
              <a:ext uri="{FF2B5EF4-FFF2-40B4-BE49-F238E27FC236}">
                <a16:creationId xmlns:a16="http://schemas.microsoft.com/office/drawing/2014/main" id="{4FF05711-F62E-BFCC-2D9F-E6E4048A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3528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915" name="Oval 27">
            <a:extLst>
              <a:ext uri="{FF2B5EF4-FFF2-40B4-BE49-F238E27FC236}">
                <a16:creationId xmlns:a16="http://schemas.microsoft.com/office/drawing/2014/main" id="{F5D443C5-021A-95F1-C2A6-9B2D72188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0960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219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21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2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3" grpId="0" animBg="1"/>
      <p:bldP spid="421903" grpId="1" animBg="1"/>
      <p:bldP spid="4219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9738E780-8349-9898-F1B6-38BE74D21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#2: Extended basic blocks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25B33C30-14B1-4D53-E321-47AB5144F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Extended blocks from a block </a:t>
            </a:r>
            <a:r>
              <a:rPr lang="en-US" altLang="zh-CN" i="1"/>
              <a:t>A</a:t>
            </a:r>
            <a:r>
              <a:rPr lang="en-US" altLang="zh-CN"/>
              <a:t> is a maximal set of blocks with no join</a:t>
            </a:r>
          </a:p>
          <a:p>
            <a:pPr lvl="1"/>
            <a:r>
              <a:rPr lang="en-US" altLang="zh-CN"/>
              <a:t>that is, every block (except for A) should have just one predecessor</a:t>
            </a:r>
          </a:p>
          <a:p>
            <a:pPr lvl="1"/>
            <a:r>
              <a:rPr lang="en-US" altLang="zh-CN"/>
              <a:t>e.g., in the following</a:t>
            </a:r>
          </a:p>
          <a:p>
            <a:pPr lvl="1">
              <a:buFont typeface="Wingdings" pitchFamily="2" charset="0"/>
              <a:buNone/>
            </a:pPr>
            <a:r>
              <a:rPr lang="en-US" altLang="zh-CN"/>
              <a:t> graph, extended </a:t>
            </a:r>
          </a:p>
          <a:p>
            <a:pPr lvl="1">
              <a:buFont typeface="Wingdings" pitchFamily="2" charset="0"/>
              <a:buNone/>
            </a:pPr>
            <a:r>
              <a:rPr lang="en-US" altLang="zh-CN"/>
              <a:t>blocks from A are</a:t>
            </a:r>
          </a:p>
          <a:p>
            <a:pPr lvl="1">
              <a:buFont typeface="Wingdings" pitchFamily="2" charset="0"/>
              <a:buNone/>
            </a:pPr>
            <a:r>
              <a:rPr lang="en-US" altLang="zh-CN"/>
              <a:t>{A, B, C}</a:t>
            </a:r>
          </a:p>
        </p:txBody>
      </p:sp>
      <p:sp>
        <p:nvSpPr>
          <p:cNvPr id="420868" name="Oval 4">
            <a:extLst>
              <a:ext uri="{FF2B5EF4-FFF2-40B4-BE49-F238E27FC236}">
                <a16:creationId xmlns:a16="http://schemas.microsoft.com/office/drawing/2014/main" id="{D35F2727-C1BD-2075-55C9-6E6AE365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19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420870" name="Oval 6">
            <a:extLst>
              <a:ext uri="{FF2B5EF4-FFF2-40B4-BE49-F238E27FC236}">
                <a16:creationId xmlns:a16="http://schemas.microsoft.com/office/drawing/2014/main" id="{71F9A114-B156-99A9-8CB5-78E0DC453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420871" name="Oval 7">
            <a:extLst>
              <a:ext uri="{FF2B5EF4-FFF2-40B4-BE49-F238E27FC236}">
                <a16:creationId xmlns:a16="http://schemas.microsoft.com/office/drawing/2014/main" id="{5C720B0E-8EE8-75D8-0006-8E788C474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257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420872" name="Oval 8">
            <a:extLst>
              <a:ext uri="{FF2B5EF4-FFF2-40B4-BE49-F238E27FC236}">
                <a16:creationId xmlns:a16="http://schemas.microsoft.com/office/drawing/2014/main" id="{0F2B8AAD-2978-A9CF-DA02-18E19BBC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2484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420873" name="Line 9">
            <a:extLst>
              <a:ext uri="{FF2B5EF4-FFF2-40B4-BE49-F238E27FC236}">
                <a16:creationId xmlns:a16="http://schemas.microsoft.com/office/drawing/2014/main" id="{2AC44564-B440-43CA-CD31-D5272DB5C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5" name="Line 11">
            <a:extLst>
              <a:ext uri="{FF2B5EF4-FFF2-40B4-BE49-F238E27FC236}">
                <a16:creationId xmlns:a16="http://schemas.microsoft.com/office/drawing/2014/main" id="{DD3D60BD-E846-EF87-B48A-A4E9351C2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876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6" name="Line 12">
            <a:extLst>
              <a:ext uri="{FF2B5EF4-FFF2-40B4-BE49-F238E27FC236}">
                <a16:creationId xmlns:a16="http://schemas.microsoft.com/office/drawing/2014/main" id="{9ADF35BF-2170-7089-36ED-1BFAB0068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867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7" name="Line 13">
            <a:extLst>
              <a:ext uri="{FF2B5EF4-FFF2-40B4-BE49-F238E27FC236}">
                <a16:creationId xmlns:a16="http://schemas.microsoft.com/office/drawing/2014/main" id="{B804B168-9DB0-1F90-D7B3-B5E760B591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5791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8" name="Oval 14">
            <a:extLst>
              <a:ext uri="{FF2B5EF4-FFF2-40B4-BE49-F238E27FC236}">
                <a16:creationId xmlns:a16="http://schemas.microsoft.com/office/drawing/2014/main" id="{1C39E075-864D-154E-8255-F2AAF082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343400"/>
            <a:ext cx="2514600" cy="1828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FEBD759-625F-33DE-3DD7-DD4FF98E6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#2: EBBs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210CCC8D-A92F-8512-1F51-07AF881A7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Algorithm: give a node n,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calculate EBB for this node.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This is just a variant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of DFS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ebb = {};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build_ebb (n: node)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ebb \/= {n};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foreach (successor m of n)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(|pred(m)| ==1 &amp;&amp; m\not\in ebb)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build_ebb (m);</a:t>
            </a:r>
          </a:p>
        </p:txBody>
      </p:sp>
      <p:sp>
        <p:nvSpPr>
          <p:cNvPr id="422916" name="Oval 4">
            <a:extLst>
              <a:ext uri="{FF2B5EF4-FFF2-40B4-BE49-F238E27FC236}">
                <a16:creationId xmlns:a16="http://schemas.microsoft.com/office/drawing/2014/main" id="{ACF2B6EF-9446-F9BC-1D9D-21817A50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28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422917" name="Oval 5">
            <a:extLst>
              <a:ext uri="{FF2B5EF4-FFF2-40B4-BE49-F238E27FC236}">
                <a16:creationId xmlns:a16="http://schemas.microsoft.com/office/drawing/2014/main" id="{625A5CBD-0FD9-FBD6-A4A7-C39E45E7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422918" name="Oval 6">
            <a:extLst>
              <a:ext uri="{FF2B5EF4-FFF2-40B4-BE49-F238E27FC236}">
                <a16:creationId xmlns:a16="http://schemas.microsoft.com/office/drawing/2014/main" id="{06389224-DF7E-F925-D627-A64D8ABD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667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422919" name="Oval 7">
            <a:extLst>
              <a:ext uri="{FF2B5EF4-FFF2-40B4-BE49-F238E27FC236}">
                <a16:creationId xmlns:a16="http://schemas.microsoft.com/office/drawing/2014/main" id="{7E6B2AB7-20AA-7C10-280E-AA9D1277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57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422920" name="Line 8">
            <a:extLst>
              <a:ext uri="{FF2B5EF4-FFF2-40B4-BE49-F238E27FC236}">
                <a16:creationId xmlns:a16="http://schemas.microsoft.com/office/drawing/2014/main" id="{40A126D2-9012-34B3-6B27-6751188D8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286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1" name="Line 9">
            <a:extLst>
              <a:ext uri="{FF2B5EF4-FFF2-40B4-BE49-F238E27FC236}">
                <a16:creationId xmlns:a16="http://schemas.microsoft.com/office/drawing/2014/main" id="{32F8FB37-1E41-6669-D32F-FDED4D09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2" name="Line 10">
            <a:extLst>
              <a:ext uri="{FF2B5EF4-FFF2-40B4-BE49-F238E27FC236}">
                <a16:creationId xmlns:a16="http://schemas.microsoft.com/office/drawing/2014/main" id="{BF385369-EE20-E96D-B471-6697633F6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276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3" name="Line 11">
            <a:extLst>
              <a:ext uri="{FF2B5EF4-FFF2-40B4-BE49-F238E27FC236}">
                <a16:creationId xmlns:a16="http://schemas.microsoft.com/office/drawing/2014/main" id="{91D7D6AD-FDCE-956F-792F-942B9851E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BDCEF972-6D24-BBE9-AB00-5B65D2A3C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EBB42D66-6F13-E78D-C3E1-F5A4BB364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Dominator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24AA843C-B69B-49EE-251C-E2C9AABD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Dominators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B2108420-FD91-7DA7-32B1-013A4884B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node </a:t>
            </a:r>
            <a:r>
              <a:rPr lang="en-US" altLang="zh-CN" i="1"/>
              <a:t>a </a:t>
            </a:r>
            <a:r>
              <a:rPr lang="en-US" altLang="zh-CN" i="1">
                <a:solidFill>
                  <a:schemeClr val="folHlink"/>
                </a:solidFill>
              </a:rPr>
              <a:t>dominates</a:t>
            </a:r>
            <a:r>
              <a:rPr lang="en-US" altLang="zh-CN"/>
              <a:t> a node </a:t>
            </a:r>
            <a:r>
              <a:rPr lang="en-US" altLang="zh-CN" i="1"/>
              <a:t>d,</a:t>
            </a:r>
            <a:r>
              <a:rPr lang="en-US" altLang="zh-CN"/>
              <a:t> iff every path from the entry node </a:t>
            </a:r>
            <a:r>
              <a:rPr lang="en-US" altLang="zh-CN" i="1"/>
              <a:t>s0</a:t>
            </a:r>
            <a:r>
              <a:rPr lang="en-US" altLang="zh-CN"/>
              <a:t>  to the node d goes through the node a</a:t>
            </a:r>
          </a:p>
          <a:p>
            <a:pPr lvl="1">
              <a:lnSpc>
                <a:spcPct val="90000"/>
              </a:lnSpc>
            </a:pPr>
            <a:r>
              <a:rPr lang="en-US" altLang="zh-CN" i="1"/>
              <a:t>a</a:t>
            </a:r>
            <a:r>
              <a:rPr lang="en-US" altLang="zh-CN"/>
              <a:t> is a </a:t>
            </a:r>
            <a:r>
              <a:rPr lang="en-US" altLang="zh-CN">
                <a:solidFill>
                  <a:schemeClr val="folHlink"/>
                </a:solidFill>
              </a:rPr>
              <a:t>dominator</a:t>
            </a:r>
            <a:r>
              <a:rPr lang="en-US" altLang="zh-CN"/>
              <a:t> of node </a:t>
            </a:r>
            <a:r>
              <a:rPr lang="en-US" altLang="zh-CN" i="1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every node dominates itself</a:t>
            </a:r>
          </a:p>
          <a:p>
            <a:pPr>
              <a:lnSpc>
                <a:spcPct val="90000"/>
              </a:lnSpc>
            </a:pPr>
            <a:r>
              <a:rPr lang="en-US" altLang="zh-CN"/>
              <a:t>Dominator relationship is a partial order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that is: reflexive, anti-symmetry, transitive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leave the proof to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70705CDE-9F0F-A9DE-D28C-2CA3B7FA8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Front End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825E9523-6538-166F-90F4-9423E2E0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65" name="AutoShape 5">
            <a:extLst>
              <a:ext uri="{FF2B5EF4-FFF2-40B4-BE49-F238E27FC236}">
                <a16:creationId xmlns:a16="http://schemas.microsoft.com/office/drawing/2014/main" id="{AE196337-22BE-B496-A464-3C2F80952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194566" name="AutoShape 6">
            <a:extLst>
              <a:ext uri="{FF2B5EF4-FFF2-40B4-BE49-F238E27FC236}">
                <a16:creationId xmlns:a16="http://schemas.microsoft.com/office/drawing/2014/main" id="{A24E4D6D-B9AE-259E-8F7A-F140BF75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194567" name="AutoShape 7">
            <a:extLst>
              <a:ext uri="{FF2B5EF4-FFF2-40B4-BE49-F238E27FC236}">
                <a16:creationId xmlns:a16="http://schemas.microsoft.com/office/drawing/2014/main" id="{F9F3C558-4044-65DB-17EB-7EE8949B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194568" name="AutoShape 8">
            <a:extLst>
              <a:ext uri="{FF2B5EF4-FFF2-40B4-BE49-F238E27FC236}">
                <a16:creationId xmlns:a16="http://schemas.microsoft.com/office/drawing/2014/main" id="{28C30829-1F61-41F8-6AD8-B5AC274ACDBE}"/>
              </a:ext>
            </a:extLst>
          </p:cNvPr>
          <p:cNvCxnSpPr>
            <a:cxnSpLocks noChangeShapeType="1"/>
            <a:stCxn id="194565" idx="3"/>
            <a:endCxn id="194567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69" name="AutoShape 9">
            <a:extLst>
              <a:ext uri="{FF2B5EF4-FFF2-40B4-BE49-F238E27FC236}">
                <a16:creationId xmlns:a16="http://schemas.microsoft.com/office/drawing/2014/main" id="{95EC5681-034B-C06B-1CF8-DAB63BE0AC47}"/>
              </a:ext>
            </a:extLst>
          </p:cNvPr>
          <p:cNvCxnSpPr>
            <a:cxnSpLocks noChangeShapeType="1"/>
            <a:stCxn id="194570" idx="3"/>
            <a:endCxn id="194566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0" name="AutoShape 10">
            <a:extLst>
              <a:ext uri="{FF2B5EF4-FFF2-40B4-BE49-F238E27FC236}">
                <a16:creationId xmlns:a16="http://schemas.microsoft.com/office/drawing/2014/main" id="{A50DA8C5-00EB-004E-4C81-82092EC9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194571" name="AutoShape 11">
            <a:extLst>
              <a:ext uri="{FF2B5EF4-FFF2-40B4-BE49-F238E27FC236}">
                <a16:creationId xmlns:a16="http://schemas.microsoft.com/office/drawing/2014/main" id="{6D60B279-1338-FC45-BEB0-0EED51FF9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194572" name="AutoShape 12">
            <a:extLst>
              <a:ext uri="{FF2B5EF4-FFF2-40B4-BE49-F238E27FC236}">
                <a16:creationId xmlns:a16="http://schemas.microsoft.com/office/drawing/2014/main" id="{DCEAC2DD-FBF4-4533-9D35-DE02E82A32B1}"/>
              </a:ext>
            </a:extLst>
          </p:cNvPr>
          <p:cNvCxnSpPr>
            <a:cxnSpLocks noChangeShapeType="1"/>
            <a:stCxn id="194567" idx="3"/>
            <a:endCxn id="194571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3" name="AutoShape 13">
            <a:extLst>
              <a:ext uri="{FF2B5EF4-FFF2-40B4-BE49-F238E27FC236}">
                <a16:creationId xmlns:a16="http://schemas.microsoft.com/office/drawing/2014/main" id="{9D82F9C6-2374-8D0A-57FD-F9B29121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194574" name="AutoShape 14">
            <a:extLst>
              <a:ext uri="{FF2B5EF4-FFF2-40B4-BE49-F238E27FC236}">
                <a16:creationId xmlns:a16="http://schemas.microsoft.com/office/drawing/2014/main" id="{70CD95F8-D658-C0C1-7927-694AC36AB52A}"/>
              </a:ext>
            </a:extLst>
          </p:cNvPr>
          <p:cNvCxnSpPr>
            <a:cxnSpLocks noChangeShapeType="1"/>
            <a:stCxn id="194575" idx="3"/>
            <a:endCxn id="194573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5" name="AutoShape 15">
            <a:extLst>
              <a:ext uri="{FF2B5EF4-FFF2-40B4-BE49-F238E27FC236}">
                <a16:creationId xmlns:a16="http://schemas.microsoft.com/office/drawing/2014/main" id="{FBEB5BF9-C75E-13FA-A8CF-BA5C261DA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194576" name="AutoShape 16">
            <a:extLst>
              <a:ext uri="{FF2B5EF4-FFF2-40B4-BE49-F238E27FC236}">
                <a16:creationId xmlns:a16="http://schemas.microsoft.com/office/drawing/2014/main" id="{41B35E73-865B-B9CF-FB79-0F0BE991DC7D}"/>
              </a:ext>
            </a:extLst>
          </p:cNvPr>
          <p:cNvCxnSpPr>
            <a:cxnSpLocks noChangeShapeType="1"/>
            <a:stCxn id="194571" idx="3"/>
            <a:endCxn id="194570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7" name="AutoShape 17">
            <a:extLst>
              <a:ext uri="{FF2B5EF4-FFF2-40B4-BE49-F238E27FC236}">
                <a16:creationId xmlns:a16="http://schemas.microsoft.com/office/drawing/2014/main" id="{C8A39F31-63CA-D101-9316-D63642A6DF00}"/>
              </a:ext>
            </a:extLst>
          </p:cNvPr>
          <p:cNvCxnSpPr>
            <a:cxnSpLocks noChangeShapeType="1"/>
            <a:stCxn id="194566" idx="3"/>
            <a:endCxn id="194575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F201B24D-9076-3378-E596-59B73DF49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24964" name="Oval 4">
            <a:extLst>
              <a:ext uri="{FF2B5EF4-FFF2-40B4-BE49-F238E27FC236}">
                <a16:creationId xmlns:a16="http://schemas.microsoft.com/office/drawing/2014/main" id="{ED8F573D-7C16-1138-0D35-C9DF155B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24965" name="Oval 5">
            <a:extLst>
              <a:ext uri="{FF2B5EF4-FFF2-40B4-BE49-F238E27FC236}">
                <a16:creationId xmlns:a16="http://schemas.microsoft.com/office/drawing/2014/main" id="{186FD8C6-2644-7A1B-FA1E-7F21E033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4966" name="Oval 6">
            <a:extLst>
              <a:ext uri="{FF2B5EF4-FFF2-40B4-BE49-F238E27FC236}">
                <a16:creationId xmlns:a16="http://schemas.microsoft.com/office/drawing/2014/main" id="{C8FBDA48-C81B-1C08-9162-0E88EB37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24967" name="Oval 7">
            <a:extLst>
              <a:ext uri="{FF2B5EF4-FFF2-40B4-BE49-F238E27FC236}">
                <a16:creationId xmlns:a16="http://schemas.microsoft.com/office/drawing/2014/main" id="{68CDFAC0-62E8-01C8-0B23-1656850A8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4968" name="Oval 8">
            <a:extLst>
              <a:ext uri="{FF2B5EF4-FFF2-40B4-BE49-F238E27FC236}">
                <a16:creationId xmlns:a16="http://schemas.microsoft.com/office/drawing/2014/main" id="{62683751-4D0E-279B-7E39-5BC8F42C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24969" name="Oval 9">
            <a:extLst>
              <a:ext uri="{FF2B5EF4-FFF2-40B4-BE49-F238E27FC236}">
                <a16:creationId xmlns:a16="http://schemas.microsoft.com/office/drawing/2014/main" id="{FCADB2FC-C36E-24E1-ADE7-7CB726F6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24970" name="Oval 10">
            <a:extLst>
              <a:ext uri="{FF2B5EF4-FFF2-40B4-BE49-F238E27FC236}">
                <a16:creationId xmlns:a16="http://schemas.microsoft.com/office/drawing/2014/main" id="{4B3E9306-797F-04C9-98C7-3FFE8E12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24971" name="Oval 11">
            <a:extLst>
              <a:ext uri="{FF2B5EF4-FFF2-40B4-BE49-F238E27FC236}">
                <a16:creationId xmlns:a16="http://schemas.microsoft.com/office/drawing/2014/main" id="{EB4192A7-6702-3CEE-4569-DCCF1E3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24972" name="Oval 12">
            <a:extLst>
              <a:ext uri="{FF2B5EF4-FFF2-40B4-BE49-F238E27FC236}">
                <a16:creationId xmlns:a16="http://schemas.microsoft.com/office/drawing/2014/main" id="{B668910F-86F3-C4BA-22CA-13D6579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24973" name="Oval 13">
            <a:extLst>
              <a:ext uri="{FF2B5EF4-FFF2-40B4-BE49-F238E27FC236}">
                <a16:creationId xmlns:a16="http://schemas.microsoft.com/office/drawing/2014/main" id="{13E3028C-F6F3-1AF0-3D74-08C75312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24974" name="Oval 14">
            <a:extLst>
              <a:ext uri="{FF2B5EF4-FFF2-40B4-BE49-F238E27FC236}">
                <a16:creationId xmlns:a16="http://schemas.microsoft.com/office/drawing/2014/main" id="{3B07B8E2-9BBD-921C-EDBE-C8540E22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24975" name="Oval 15">
            <a:extLst>
              <a:ext uri="{FF2B5EF4-FFF2-40B4-BE49-F238E27FC236}">
                <a16:creationId xmlns:a16="http://schemas.microsoft.com/office/drawing/2014/main" id="{50DF5F40-6525-E428-E2B9-286B80A8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24976" name="Line 16">
            <a:extLst>
              <a:ext uri="{FF2B5EF4-FFF2-40B4-BE49-F238E27FC236}">
                <a16:creationId xmlns:a16="http://schemas.microsoft.com/office/drawing/2014/main" id="{1A9BA760-6979-7DBE-C430-03F351792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7" name="Line 17">
            <a:extLst>
              <a:ext uri="{FF2B5EF4-FFF2-40B4-BE49-F238E27FC236}">
                <a16:creationId xmlns:a16="http://schemas.microsoft.com/office/drawing/2014/main" id="{2287E600-F6F1-BA6E-83A5-B5E6659519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8" name="Line 18">
            <a:extLst>
              <a:ext uri="{FF2B5EF4-FFF2-40B4-BE49-F238E27FC236}">
                <a16:creationId xmlns:a16="http://schemas.microsoft.com/office/drawing/2014/main" id="{ADF3FBFE-1EE4-AC52-909D-589552345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9" name="Line 19">
            <a:extLst>
              <a:ext uri="{FF2B5EF4-FFF2-40B4-BE49-F238E27FC236}">
                <a16:creationId xmlns:a16="http://schemas.microsoft.com/office/drawing/2014/main" id="{DE3C192A-E975-B977-0C41-EFDC265CC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0" name="Line 20">
            <a:extLst>
              <a:ext uri="{FF2B5EF4-FFF2-40B4-BE49-F238E27FC236}">
                <a16:creationId xmlns:a16="http://schemas.microsoft.com/office/drawing/2014/main" id="{651ADB10-B2FE-3368-5D5F-763D777052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1" name="Line 21">
            <a:extLst>
              <a:ext uri="{FF2B5EF4-FFF2-40B4-BE49-F238E27FC236}">
                <a16:creationId xmlns:a16="http://schemas.microsoft.com/office/drawing/2014/main" id="{25C842C6-8434-468C-AA7F-FF22CC972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2" name="Line 22">
            <a:extLst>
              <a:ext uri="{FF2B5EF4-FFF2-40B4-BE49-F238E27FC236}">
                <a16:creationId xmlns:a16="http://schemas.microsoft.com/office/drawing/2014/main" id="{EED92CC0-A89F-3B4D-0F3A-65F3A7968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3" name="Line 23">
            <a:extLst>
              <a:ext uri="{FF2B5EF4-FFF2-40B4-BE49-F238E27FC236}">
                <a16:creationId xmlns:a16="http://schemas.microsoft.com/office/drawing/2014/main" id="{3E6F2C32-8B13-3410-C54B-7AC8749888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4" name="Line 24">
            <a:extLst>
              <a:ext uri="{FF2B5EF4-FFF2-40B4-BE49-F238E27FC236}">
                <a16:creationId xmlns:a16="http://schemas.microsoft.com/office/drawing/2014/main" id="{C0D55DEA-D49B-FD06-602C-008487C09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5" name="Line 25">
            <a:extLst>
              <a:ext uri="{FF2B5EF4-FFF2-40B4-BE49-F238E27FC236}">
                <a16:creationId xmlns:a16="http://schemas.microsoft.com/office/drawing/2014/main" id="{B54243ED-CC18-6E09-8BC3-2C04135A2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6" name="Line 26">
            <a:extLst>
              <a:ext uri="{FF2B5EF4-FFF2-40B4-BE49-F238E27FC236}">
                <a16:creationId xmlns:a16="http://schemas.microsoft.com/office/drawing/2014/main" id="{79F78E0A-CCAA-55D7-C249-2AB6E92A4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7" name="Line 27">
            <a:extLst>
              <a:ext uri="{FF2B5EF4-FFF2-40B4-BE49-F238E27FC236}">
                <a16:creationId xmlns:a16="http://schemas.microsoft.com/office/drawing/2014/main" id="{713B19E5-55F5-361F-7A37-93656F563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8" name="Line 28">
            <a:extLst>
              <a:ext uri="{FF2B5EF4-FFF2-40B4-BE49-F238E27FC236}">
                <a16:creationId xmlns:a16="http://schemas.microsoft.com/office/drawing/2014/main" id="{19B25F14-5A33-B364-D4D6-32B736CBD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9" name="Freeform 29">
            <a:extLst>
              <a:ext uri="{FF2B5EF4-FFF2-40B4-BE49-F238E27FC236}">
                <a16:creationId xmlns:a16="http://schemas.microsoft.com/office/drawing/2014/main" id="{FB1A8497-5261-9C07-1F8C-407012A08671}"/>
              </a:ext>
            </a:extLst>
          </p:cNvPr>
          <p:cNvSpPr>
            <a:spLocks/>
          </p:cNvSpPr>
          <p:nvPr/>
        </p:nvSpPr>
        <p:spPr bwMode="auto">
          <a:xfrm>
            <a:off x="30480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0" name="Freeform 30">
            <a:extLst>
              <a:ext uri="{FF2B5EF4-FFF2-40B4-BE49-F238E27FC236}">
                <a16:creationId xmlns:a16="http://schemas.microsoft.com/office/drawing/2014/main" id="{A4CD66FE-B098-BDDA-94ED-726B6CA843BE}"/>
              </a:ext>
            </a:extLst>
          </p:cNvPr>
          <p:cNvSpPr>
            <a:spLocks/>
          </p:cNvSpPr>
          <p:nvPr/>
        </p:nvSpPr>
        <p:spPr bwMode="auto">
          <a:xfrm>
            <a:off x="14732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3" name="Freeform 33">
            <a:extLst>
              <a:ext uri="{FF2B5EF4-FFF2-40B4-BE49-F238E27FC236}">
                <a16:creationId xmlns:a16="http://schemas.microsoft.com/office/drawing/2014/main" id="{F889EB48-B21E-5F6F-2483-3403DC1A04AF}"/>
              </a:ext>
            </a:extLst>
          </p:cNvPr>
          <p:cNvSpPr>
            <a:spLocks/>
          </p:cNvSpPr>
          <p:nvPr/>
        </p:nvSpPr>
        <p:spPr bwMode="auto">
          <a:xfrm>
            <a:off x="1397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4" name="Freeform 34">
            <a:extLst>
              <a:ext uri="{FF2B5EF4-FFF2-40B4-BE49-F238E27FC236}">
                <a16:creationId xmlns:a16="http://schemas.microsoft.com/office/drawing/2014/main" id="{46815718-3E1F-2AF9-B9FD-8FA5768ED6E9}"/>
              </a:ext>
            </a:extLst>
          </p:cNvPr>
          <p:cNvSpPr>
            <a:spLocks/>
          </p:cNvSpPr>
          <p:nvPr/>
        </p:nvSpPr>
        <p:spPr bwMode="auto">
          <a:xfrm>
            <a:off x="9144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000" name="Line 40">
            <a:extLst>
              <a:ext uri="{FF2B5EF4-FFF2-40B4-BE49-F238E27FC236}">
                <a16:creationId xmlns:a16="http://schemas.microsoft.com/office/drawing/2014/main" id="{BD06333F-13E9-4D95-415E-732D35B90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001" name="Text Box 41">
            <a:extLst>
              <a:ext uri="{FF2B5EF4-FFF2-40B4-BE49-F238E27FC236}">
                <a16:creationId xmlns:a16="http://schemas.microsoft.com/office/drawing/2014/main" id="{8217D03C-5358-8594-76DF-E09AE99C7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81200"/>
            <a:ext cx="4038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 node </a:t>
            </a:r>
            <a:r>
              <a:rPr lang="en-US" altLang="zh-CN" sz="2000" i="1"/>
              <a:t>a </a:t>
            </a:r>
            <a:r>
              <a:rPr lang="en-US" altLang="zh-CN" sz="2000" i="1">
                <a:solidFill>
                  <a:schemeClr val="folHlink"/>
                </a:solidFill>
              </a:rPr>
              <a:t>dominates</a:t>
            </a:r>
            <a:r>
              <a:rPr lang="en-US" altLang="zh-CN" sz="2000"/>
              <a:t> a node </a:t>
            </a:r>
            <a:r>
              <a:rPr lang="en-US" altLang="zh-CN" sz="2000" i="1"/>
              <a:t>d,</a:t>
            </a:r>
            <a:r>
              <a:rPr lang="en-US" altLang="zh-CN" sz="2000"/>
              <a:t> iff every path from the entry node </a:t>
            </a:r>
            <a:r>
              <a:rPr lang="en-US" altLang="zh-CN" sz="2000" i="1"/>
              <a:t>s0</a:t>
            </a:r>
            <a:r>
              <a:rPr lang="en-US" altLang="zh-CN" sz="2000"/>
              <a:t>  to the node d goes through the node a. We write it as: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                a dom d</a:t>
            </a:r>
          </a:p>
        </p:txBody>
      </p:sp>
      <p:sp>
        <p:nvSpPr>
          <p:cNvPr id="425002" name="Text Box 42">
            <a:extLst>
              <a:ext uri="{FF2B5EF4-FFF2-40B4-BE49-F238E27FC236}">
                <a16:creationId xmlns:a16="http://schemas.microsoft.com/office/drawing/2014/main" id="{0C38F6CA-5133-DF46-4979-4DC361CEA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1 dom 2</a:t>
            </a:r>
          </a:p>
        </p:txBody>
      </p:sp>
      <p:sp>
        <p:nvSpPr>
          <p:cNvPr id="425003" name="Text Box 43">
            <a:extLst>
              <a:ext uri="{FF2B5EF4-FFF2-40B4-BE49-F238E27FC236}">
                <a16:creationId xmlns:a16="http://schemas.microsoft.com/office/drawing/2014/main" id="{CFEFA0EE-E1C3-E4C9-432D-5E3050EB4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513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2 dom 4</a:t>
            </a:r>
          </a:p>
        </p:txBody>
      </p:sp>
      <p:sp>
        <p:nvSpPr>
          <p:cNvPr id="425004" name="Text Box 44">
            <a:extLst>
              <a:ext uri="{FF2B5EF4-FFF2-40B4-BE49-F238E27FC236}">
                <a16:creationId xmlns:a16="http://schemas.microsoft.com/office/drawing/2014/main" id="{2A93E1DD-F5DA-701A-A779-E74158A43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847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2 dom 7</a:t>
            </a:r>
          </a:p>
        </p:txBody>
      </p:sp>
      <p:sp>
        <p:nvSpPr>
          <p:cNvPr id="425005" name="Text Box 45">
            <a:extLst>
              <a:ext uri="{FF2B5EF4-FFF2-40B4-BE49-F238E27FC236}">
                <a16:creationId xmlns:a16="http://schemas.microsoft.com/office/drawing/2014/main" id="{31B7C8C7-68DF-1F3F-E34F-E37238C8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419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4 dom 7</a:t>
            </a:r>
          </a:p>
        </p:txBody>
      </p:sp>
      <p:sp>
        <p:nvSpPr>
          <p:cNvPr id="425006" name="Text Box 46">
            <a:extLst>
              <a:ext uri="{FF2B5EF4-FFF2-40B4-BE49-F238E27FC236}">
                <a16:creationId xmlns:a16="http://schemas.microsoft.com/office/drawing/2014/main" id="{C69D6127-A737-8C5C-21E1-32A2B244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991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6 dom 7  ???</a:t>
            </a:r>
          </a:p>
        </p:txBody>
      </p:sp>
      <p:sp>
        <p:nvSpPr>
          <p:cNvPr id="425007" name="Text Box 47">
            <a:extLst>
              <a:ext uri="{FF2B5EF4-FFF2-40B4-BE49-F238E27FC236}">
                <a16:creationId xmlns:a16="http://schemas.microsoft.com/office/drawing/2014/main" id="{58B54172-E483-6A13-A62F-AB6175BE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1722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D[n]={all nodes x | x dom n}</a:t>
            </a:r>
          </a:p>
        </p:txBody>
      </p:sp>
      <p:sp>
        <p:nvSpPr>
          <p:cNvPr id="425008" name="Oval 48">
            <a:extLst>
              <a:ext uri="{FF2B5EF4-FFF2-40B4-BE49-F238E27FC236}">
                <a16:creationId xmlns:a16="http://schemas.microsoft.com/office/drawing/2014/main" id="{D734D7AD-1746-37D5-9C6F-76AE5908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D[5]</a:t>
            </a:r>
          </a:p>
        </p:txBody>
      </p:sp>
      <p:sp>
        <p:nvSpPr>
          <p:cNvPr id="425009" name="Oval 49">
            <a:extLst>
              <a:ext uri="{FF2B5EF4-FFF2-40B4-BE49-F238E27FC236}">
                <a16:creationId xmlns:a16="http://schemas.microsoft.com/office/drawing/2014/main" id="{DBE59307-F1CC-9F35-DA9D-88EF49238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D[6]</a:t>
            </a:r>
          </a:p>
        </p:txBody>
      </p:sp>
      <p:sp>
        <p:nvSpPr>
          <p:cNvPr id="425010" name="Oval 50">
            <a:extLst>
              <a:ext uri="{FF2B5EF4-FFF2-40B4-BE49-F238E27FC236}">
                <a16:creationId xmlns:a16="http://schemas.microsoft.com/office/drawing/2014/main" id="{58666662-E876-8E80-C76C-C3911AE4E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054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D[7]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001" grpId="0"/>
      <p:bldP spid="425002" grpId="0"/>
      <p:bldP spid="425003" grpId="0"/>
      <p:bldP spid="425004" grpId="0"/>
      <p:bldP spid="425005" grpId="0"/>
      <p:bldP spid="425006" grpId="0"/>
      <p:bldP spid="425007" grpId="0"/>
      <p:bldP spid="425008" grpId="0" animBg="1"/>
      <p:bldP spid="425009" grpId="0" animBg="1"/>
      <p:bldP spid="4250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6908427E-4767-815C-F981-5D242CF36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Equation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02F0AD88-5D1F-8F6D-3618-34D67B129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4495800"/>
            <a:ext cx="7772400" cy="2017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Fix-point algorithm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Can be accelerated by first ordering the nodes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quasi-topo sort order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Or by Tarjan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algorithm (nearly linear time)</a:t>
            </a:r>
          </a:p>
        </p:txBody>
      </p:sp>
      <p:graphicFrame>
        <p:nvGraphicFramePr>
          <p:cNvPr id="425988" name="Object 4">
            <a:extLst>
              <a:ext uri="{FF2B5EF4-FFF2-40B4-BE49-F238E27FC236}">
                <a16:creationId xmlns:a16="http://schemas.microsoft.com/office/drawing/2014/main" id="{83509694-EDA9-8640-514A-67652A93A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765300"/>
          <a:ext cx="56642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0" imgH="14922500" progId="Equation.DSMT4">
                  <p:embed/>
                </p:oleObj>
              </mc:Choice>
              <mc:Fallback>
                <p:oleObj name="Equation" r:id="rId2" imgW="32766000" imgH="14922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765300"/>
                        <a:ext cx="56642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B6B4BE61-BF99-149A-2287-DC88934EE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#1: initialization</a:t>
            </a:r>
          </a:p>
        </p:txBody>
      </p:sp>
      <p:sp>
        <p:nvSpPr>
          <p:cNvPr id="427011" name="Oval 3">
            <a:extLst>
              <a:ext uri="{FF2B5EF4-FFF2-40B4-BE49-F238E27FC236}">
                <a16:creationId xmlns:a16="http://schemas.microsoft.com/office/drawing/2014/main" id="{C6D59DC7-3AD5-526A-13C2-8B58C017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27012" name="Oval 4">
            <a:extLst>
              <a:ext uri="{FF2B5EF4-FFF2-40B4-BE49-F238E27FC236}">
                <a16:creationId xmlns:a16="http://schemas.microsoft.com/office/drawing/2014/main" id="{0DA942E1-946F-EAAC-551E-61C83E3E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7013" name="Oval 5">
            <a:extLst>
              <a:ext uri="{FF2B5EF4-FFF2-40B4-BE49-F238E27FC236}">
                <a16:creationId xmlns:a16="http://schemas.microsoft.com/office/drawing/2014/main" id="{8F801FA6-3F36-8DF7-0E53-34FF2299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27014" name="Oval 6">
            <a:extLst>
              <a:ext uri="{FF2B5EF4-FFF2-40B4-BE49-F238E27FC236}">
                <a16:creationId xmlns:a16="http://schemas.microsoft.com/office/drawing/2014/main" id="{255E8C55-244D-EEA0-76B2-03348D34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7015" name="Oval 7">
            <a:extLst>
              <a:ext uri="{FF2B5EF4-FFF2-40B4-BE49-F238E27FC236}">
                <a16:creationId xmlns:a16="http://schemas.microsoft.com/office/drawing/2014/main" id="{BE51A934-B1E0-948B-4748-508F391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27016" name="Oval 8">
            <a:extLst>
              <a:ext uri="{FF2B5EF4-FFF2-40B4-BE49-F238E27FC236}">
                <a16:creationId xmlns:a16="http://schemas.microsoft.com/office/drawing/2014/main" id="{3B393373-D890-BCBE-4EA3-3D2EAD6C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27017" name="Oval 9">
            <a:extLst>
              <a:ext uri="{FF2B5EF4-FFF2-40B4-BE49-F238E27FC236}">
                <a16:creationId xmlns:a16="http://schemas.microsoft.com/office/drawing/2014/main" id="{F34DB85A-C9DA-4B95-0DEA-EB632037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27018" name="Oval 10">
            <a:extLst>
              <a:ext uri="{FF2B5EF4-FFF2-40B4-BE49-F238E27FC236}">
                <a16:creationId xmlns:a16="http://schemas.microsoft.com/office/drawing/2014/main" id="{417062C8-FEA2-2137-140A-59F59D5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27019" name="Oval 11">
            <a:extLst>
              <a:ext uri="{FF2B5EF4-FFF2-40B4-BE49-F238E27FC236}">
                <a16:creationId xmlns:a16="http://schemas.microsoft.com/office/drawing/2014/main" id="{DA0E80B0-056D-B23F-C82A-8B3A615C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27020" name="Oval 12">
            <a:extLst>
              <a:ext uri="{FF2B5EF4-FFF2-40B4-BE49-F238E27FC236}">
                <a16:creationId xmlns:a16="http://schemas.microsoft.com/office/drawing/2014/main" id="{9E751078-E223-73D1-4E60-EAB60175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27021" name="Oval 13">
            <a:extLst>
              <a:ext uri="{FF2B5EF4-FFF2-40B4-BE49-F238E27FC236}">
                <a16:creationId xmlns:a16="http://schemas.microsoft.com/office/drawing/2014/main" id="{259668D3-434B-8430-69FC-994502B7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27022" name="Oval 14">
            <a:extLst>
              <a:ext uri="{FF2B5EF4-FFF2-40B4-BE49-F238E27FC236}">
                <a16:creationId xmlns:a16="http://schemas.microsoft.com/office/drawing/2014/main" id="{0F4C3E3D-4F5D-B9EC-1330-374A81A8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27023" name="Line 15">
            <a:extLst>
              <a:ext uri="{FF2B5EF4-FFF2-40B4-BE49-F238E27FC236}">
                <a16:creationId xmlns:a16="http://schemas.microsoft.com/office/drawing/2014/main" id="{65E9E242-7A72-F14E-9C81-D95C06897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4" name="Line 16">
            <a:extLst>
              <a:ext uri="{FF2B5EF4-FFF2-40B4-BE49-F238E27FC236}">
                <a16:creationId xmlns:a16="http://schemas.microsoft.com/office/drawing/2014/main" id="{EDF4AC87-9AB9-C181-763E-1944D16CC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5" name="Line 17">
            <a:extLst>
              <a:ext uri="{FF2B5EF4-FFF2-40B4-BE49-F238E27FC236}">
                <a16:creationId xmlns:a16="http://schemas.microsoft.com/office/drawing/2014/main" id="{FE42F06B-D450-329D-F65E-A572D094D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6" name="Line 18">
            <a:extLst>
              <a:ext uri="{FF2B5EF4-FFF2-40B4-BE49-F238E27FC236}">
                <a16:creationId xmlns:a16="http://schemas.microsoft.com/office/drawing/2014/main" id="{9F4777F1-7576-E2AD-3EFC-77AF76F72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7" name="Line 19">
            <a:extLst>
              <a:ext uri="{FF2B5EF4-FFF2-40B4-BE49-F238E27FC236}">
                <a16:creationId xmlns:a16="http://schemas.microsoft.com/office/drawing/2014/main" id="{68153593-6F8B-8E95-7B7A-18123C811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8" name="Line 20">
            <a:extLst>
              <a:ext uri="{FF2B5EF4-FFF2-40B4-BE49-F238E27FC236}">
                <a16:creationId xmlns:a16="http://schemas.microsoft.com/office/drawing/2014/main" id="{320F3D5B-38FB-F7C4-E4E9-B22844E056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9" name="Line 21">
            <a:extLst>
              <a:ext uri="{FF2B5EF4-FFF2-40B4-BE49-F238E27FC236}">
                <a16:creationId xmlns:a16="http://schemas.microsoft.com/office/drawing/2014/main" id="{B15B41F3-2B56-9315-87F7-F8CA31C302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0" name="Line 22">
            <a:extLst>
              <a:ext uri="{FF2B5EF4-FFF2-40B4-BE49-F238E27FC236}">
                <a16:creationId xmlns:a16="http://schemas.microsoft.com/office/drawing/2014/main" id="{4C57278B-D44B-8D30-056E-234BE75129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1" name="Line 23">
            <a:extLst>
              <a:ext uri="{FF2B5EF4-FFF2-40B4-BE49-F238E27FC236}">
                <a16:creationId xmlns:a16="http://schemas.microsoft.com/office/drawing/2014/main" id="{0FEA4537-7C4B-3E30-0493-588823DC19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2" name="Line 24">
            <a:extLst>
              <a:ext uri="{FF2B5EF4-FFF2-40B4-BE49-F238E27FC236}">
                <a16:creationId xmlns:a16="http://schemas.microsoft.com/office/drawing/2014/main" id="{DACBDCD8-AEF1-CE5E-0A39-835F9F00B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3" name="Line 25">
            <a:extLst>
              <a:ext uri="{FF2B5EF4-FFF2-40B4-BE49-F238E27FC236}">
                <a16:creationId xmlns:a16="http://schemas.microsoft.com/office/drawing/2014/main" id="{C632AF37-CFF6-7ED9-C3A3-7084E8007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4" name="Line 26">
            <a:extLst>
              <a:ext uri="{FF2B5EF4-FFF2-40B4-BE49-F238E27FC236}">
                <a16:creationId xmlns:a16="http://schemas.microsoft.com/office/drawing/2014/main" id="{CF5D76AB-36CD-344A-CDFD-9F56F0C6E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5" name="Line 27">
            <a:extLst>
              <a:ext uri="{FF2B5EF4-FFF2-40B4-BE49-F238E27FC236}">
                <a16:creationId xmlns:a16="http://schemas.microsoft.com/office/drawing/2014/main" id="{07FE07E7-9EA0-4924-9C35-D8466E073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6" name="Freeform 28">
            <a:extLst>
              <a:ext uri="{FF2B5EF4-FFF2-40B4-BE49-F238E27FC236}">
                <a16:creationId xmlns:a16="http://schemas.microsoft.com/office/drawing/2014/main" id="{651F1D02-C287-B740-DA30-182496949FF6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7" name="Freeform 29">
            <a:extLst>
              <a:ext uri="{FF2B5EF4-FFF2-40B4-BE49-F238E27FC236}">
                <a16:creationId xmlns:a16="http://schemas.microsoft.com/office/drawing/2014/main" id="{2DC4E4F5-DA32-B61D-F215-0E477CFBBC7D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8" name="Freeform 30">
            <a:extLst>
              <a:ext uri="{FF2B5EF4-FFF2-40B4-BE49-F238E27FC236}">
                <a16:creationId xmlns:a16="http://schemas.microsoft.com/office/drawing/2014/main" id="{5FED7FB7-71D2-0388-A922-0C405EAD1C94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9" name="Freeform 31">
            <a:extLst>
              <a:ext uri="{FF2B5EF4-FFF2-40B4-BE49-F238E27FC236}">
                <a16:creationId xmlns:a16="http://schemas.microsoft.com/office/drawing/2014/main" id="{8E6A9FF8-4EC1-D485-C493-58BD72EB6917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40" name="Text Box 32">
            <a:extLst>
              <a:ext uri="{FF2B5EF4-FFF2-40B4-BE49-F238E27FC236}">
                <a16:creationId xmlns:a16="http://schemas.microsoft.com/office/drawing/2014/main" id="{74F57F6A-15DE-FDFC-074F-ABA7143B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27041" name="Text Box 33">
            <a:extLst>
              <a:ext uri="{FF2B5EF4-FFF2-40B4-BE49-F238E27FC236}">
                <a16:creationId xmlns:a16="http://schemas.microsoft.com/office/drawing/2014/main" id="{5BB0FF73-587F-380C-93FE-9706ABE4E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2" name="Text Box 34">
            <a:extLst>
              <a:ext uri="{FF2B5EF4-FFF2-40B4-BE49-F238E27FC236}">
                <a16:creationId xmlns:a16="http://schemas.microsoft.com/office/drawing/2014/main" id="{37F136EC-2D46-7997-6A73-6AF95D239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3" name="Text Box 35">
            <a:extLst>
              <a:ext uri="{FF2B5EF4-FFF2-40B4-BE49-F238E27FC236}">
                <a16:creationId xmlns:a16="http://schemas.microsoft.com/office/drawing/2014/main" id="{AAD89C29-33FB-A7EF-2F8A-253F21CF6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4" name="Line 36">
            <a:extLst>
              <a:ext uri="{FF2B5EF4-FFF2-40B4-BE49-F238E27FC236}">
                <a16:creationId xmlns:a16="http://schemas.microsoft.com/office/drawing/2014/main" id="{C68DEB60-664A-4477-ABBC-37EF8BEFD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45" name="Text Box 37">
            <a:extLst>
              <a:ext uri="{FF2B5EF4-FFF2-40B4-BE49-F238E27FC236}">
                <a16:creationId xmlns:a16="http://schemas.microsoft.com/office/drawing/2014/main" id="{81039536-EE5D-594E-CE8E-8E90F4D25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752600"/>
            <a:ext cx="2209800" cy="8540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D[s0]={s0}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D[n]={all nodes}</a:t>
            </a:r>
          </a:p>
        </p:txBody>
      </p:sp>
      <p:sp>
        <p:nvSpPr>
          <p:cNvPr id="427047" name="Text Box 39">
            <a:extLst>
              <a:ext uri="{FF2B5EF4-FFF2-40B4-BE49-F238E27FC236}">
                <a16:creationId xmlns:a16="http://schemas.microsoft.com/office/drawing/2014/main" id="{32710CE8-1893-D50C-1824-B4BBEE90B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8" name="Text Box 40">
            <a:extLst>
              <a:ext uri="{FF2B5EF4-FFF2-40B4-BE49-F238E27FC236}">
                <a16:creationId xmlns:a16="http://schemas.microsoft.com/office/drawing/2014/main" id="{15B73E7A-5FDB-BB7C-6265-BB017655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43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9" name="Text Box 41">
            <a:extLst>
              <a:ext uri="{FF2B5EF4-FFF2-40B4-BE49-F238E27FC236}">
                <a16:creationId xmlns:a16="http://schemas.microsoft.com/office/drawing/2014/main" id="{466CC492-79CD-E6C6-535A-69AC9C867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0" name="Text Box 42">
            <a:extLst>
              <a:ext uri="{FF2B5EF4-FFF2-40B4-BE49-F238E27FC236}">
                <a16:creationId xmlns:a16="http://schemas.microsoft.com/office/drawing/2014/main" id="{D7E51432-E0D3-5713-CC53-E63AF8194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1" name="Text Box 43">
            <a:extLst>
              <a:ext uri="{FF2B5EF4-FFF2-40B4-BE49-F238E27FC236}">
                <a16:creationId xmlns:a16="http://schemas.microsoft.com/office/drawing/2014/main" id="{22EA15B6-AD6B-0318-24F0-996ED8B0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2" name="Text Box 44">
            <a:extLst>
              <a:ext uri="{FF2B5EF4-FFF2-40B4-BE49-F238E27FC236}">
                <a16:creationId xmlns:a16="http://schemas.microsoft.com/office/drawing/2014/main" id="{BEEDB21C-986C-511B-CFB2-4AD16D6E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56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3" name="Text Box 45">
            <a:extLst>
              <a:ext uri="{FF2B5EF4-FFF2-40B4-BE49-F238E27FC236}">
                <a16:creationId xmlns:a16="http://schemas.microsoft.com/office/drawing/2014/main" id="{81E2CC36-D8F0-2F49-3B9D-17E3377F1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4" name="Text Box 46">
            <a:extLst>
              <a:ext uri="{FF2B5EF4-FFF2-40B4-BE49-F238E27FC236}">
                <a16:creationId xmlns:a16="http://schemas.microsoft.com/office/drawing/2014/main" id="{834CF218-C66A-4CCD-868D-E5722243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40" grpId="0"/>
      <p:bldP spid="427041" grpId="0"/>
      <p:bldP spid="427042" grpId="0"/>
      <p:bldP spid="427043" grpId="0"/>
      <p:bldP spid="427047" grpId="0"/>
      <p:bldP spid="427048" grpId="0"/>
      <p:bldP spid="427049" grpId="0"/>
      <p:bldP spid="427050" grpId="0"/>
      <p:bldP spid="427051" grpId="0"/>
      <p:bldP spid="427052" grpId="0"/>
      <p:bldP spid="427053" grpId="0"/>
      <p:bldP spid="4270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99DB7AB6-878D-3347-EDDE-FA139DBC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#2: calculate a quasi-topo sort order</a:t>
            </a:r>
          </a:p>
        </p:txBody>
      </p:sp>
      <p:sp>
        <p:nvSpPr>
          <p:cNvPr id="443395" name="Oval 3">
            <a:extLst>
              <a:ext uri="{FF2B5EF4-FFF2-40B4-BE49-F238E27FC236}">
                <a16:creationId xmlns:a16="http://schemas.microsoft.com/office/drawing/2014/main" id="{471E157E-38A3-E568-C5BE-48F6607E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3396" name="Oval 4">
            <a:extLst>
              <a:ext uri="{FF2B5EF4-FFF2-40B4-BE49-F238E27FC236}">
                <a16:creationId xmlns:a16="http://schemas.microsoft.com/office/drawing/2014/main" id="{9EDB3CA4-F6C6-54A2-2359-86BD80A7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3397" name="Oval 5">
            <a:extLst>
              <a:ext uri="{FF2B5EF4-FFF2-40B4-BE49-F238E27FC236}">
                <a16:creationId xmlns:a16="http://schemas.microsoft.com/office/drawing/2014/main" id="{19776284-DE6A-F2D7-62B3-8CF1B49E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43398" name="Oval 6">
            <a:extLst>
              <a:ext uri="{FF2B5EF4-FFF2-40B4-BE49-F238E27FC236}">
                <a16:creationId xmlns:a16="http://schemas.microsoft.com/office/drawing/2014/main" id="{4A565E4B-BEA1-D1B3-7488-D39AE247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3399" name="Oval 7">
            <a:extLst>
              <a:ext uri="{FF2B5EF4-FFF2-40B4-BE49-F238E27FC236}">
                <a16:creationId xmlns:a16="http://schemas.microsoft.com/office/drawing/2014/main" id="{9A301839-CF11-0BD6-61DA-AE06B62C9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3400" name="Oval 8">
            <a:extLst>
              <a:ext uri="{FF2B5EF4-FFF2-40B4-BE49-F238E27FC236}">
                <a16:creationId xmlns:a16="http://schemas.microsoft.com/office/drawing/2014/main" id="{E99C3FFB-9512-BA1C-1BED-A2414591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3401" name="Oval 9">
            <a:extLst>
              <a:ext uri="{FF2B5EF4-FFF2-40B4-BE49-F238E27FC236}">
                <a16:creationId xmlns:a16="http://schemas.microsoft.com/office/drawing/2014/main" id="{77900CBC-5857-3C5C-79B8-4D376231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43402" name="Oval 10">
            <a:extLst>
              <a:ext uri="{FF2B5EF4-FFF2-40B4-BE49-F238E27FC236}">
                <a16:creationId xmlns:a16="http://schemas.microsoft.com/office/drawing/2014/main" id="{7E219925-E50D-B4DF-34E6-B83BB286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43403" name="Oval 11">
            <a:extLst>
              <a:ext uri="{FF2B5EF4-FFF2-40B4-BE49-F238E27FC236}">
                <a16:creationId xmlns:a16="http://schemas.microsoft.com/office/drawing/2014/main" id="{24DCB090-8328-4BFE-3FB7-A860F0B19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43404" name="Oval 12">
            <a:extLst>
              <a:ext uri="{FF2B5EF4-FFF2-40B4-BE49-F238E27FC236}">
                <a16:creationId xmlns:a16="http://schemas.microsoft.com/office/drawing/2014/main" id="{2EB33B52-A84D-C381-985F-65E345282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43405" name="Oval 13">
            <a:extLst>
              <a:ext uri="{FF2B5EF4-FFF2-40B4-BE49-F238E27FC236}">
                <a16:creationId xmlns:a16="http://schemas.microsoft.com/office/drawing/2014/main" id="{C7A30570-4D11-E203-AE28-1BAD86AE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43406" name="Oval 14">
            <a:extLst>
              <a:ext uri="{FF2B5EF4-FFF2-40B4-BE49-F238E27FC236}">
                <a16:creationId xmlns:a16="http://schemas.microsoft.com/office/drawing/2014/main" id="{CAB0CF04-3A13-E992-205B-D131A3E8E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43407" name="Line 15">
            <a:extLst>
              <a:ext uri="{FF2B5EF4-FFF2-40B4-BE49-F238E27FC236}">
                <a16:creationId xmlns:a16="http://schemas.microsoft.com/office/drawing/2014/main" id="{250F6A1F-0B80-8FBC-CF7E-D52D25DFC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8" name="Line 16">
            <a:extLst>
              <a:ext uri="{FF2B5EF4-FFF2-40B4-BE49-F238E27FC236}">
                <a16:creationId xmlns:a16="http://schemas.microsoft.com/office/drawing/2014/main" id="{B717EB9B-77D1-BE15-2FE6-216F9944D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9" name="Line 17">
            <a:extLst>
              <a:ext uri="{FF2B5EF4-FFF2-40B4-BE49-F238E27FC236}">
                <a16:creationId xmlns:a16="http://schemas.microsoft.com/office/drawing/2014/main" id="{85E0333A-00E6-C25D-FE90-F8C7378BB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0" name="Line 18">
            <a:extLst>
              <a:ext uri="{FF2B5EF4-FFF2-40B4-BE49-F238E27FC236}">
                <a16:creationId xmlns:a16="http://schemas.microsoft.com/office/drawing/2014/main" id="{53BF4968-7CB0-8AE0-205A-E56EA94CE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1" name="Line 19">
            <a:extLst>
              <a:ext uri="{FF2B5EF4-FFF2-40B4-BE49-F238E27FC236}">
                <a16:creationId xmlns:a16="http://schemas.microsoft.com/office/drawing/2014/main" id="{3B6ABFD8-8DE8-D077-EA64-8EE35B2CD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2" name="Line 20">
            <a:extLst>
              <a:ext uri="{FF2B5EF4-FFF2-40B4-BE49-F238E27FC236}">
                <a16:creationId xmlns:a16="http://schemas.microsoft.com/office/drawing/2014/main" id="{5D756061-A6A5-D5D3-5987-1B99FDA9E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3" name="Line 21">
            <a:extLst>
              <a:ext uri="{FF2B5EF4-FFF2-40B4-BE49-F238E27FC236}">
                <a16:creationId xmlns:a16="http://schemas.microsoft.com/office/drawing/2014/main" id="{5B3F59C0-8DDE-5C1B-6869-395121E46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4" name="Line 22">
            <a:extLst>
              <a:ext uri="{FF2B5EF4-FFF2-40B4-BE49-F238E27FC236}">
                <a16:creationId xmlns:a16="http://schemas.microsoft.com/office/drawing/2014/main" id="{0F4F540B-E134-4A46-0C2C-71F46AFE7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5" name="Line 23">
            <a:extLst>
              <a:ext uri="{FF2B5EF4-FFF2-40B4-BE49-F238E27FC236}">
                <a16:creationId xmlns:a16="http://schemas.microsoft.com/office/drawing/2014/main" id="{71206DD1-72EB-B379-C73A-6AF970D2F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6" name="Line 24">
            <a:extLst>
              <a:ext uri="{FF2B5EF4-FFF2-40B4-BE49-F238E27FC236}">
                <a16:creationId xmlns:a16="http://schemas.microsoft.com/office/drawing/2014/main" id="{423938B7-F70E-D053-2A0A-427352FA0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7" name="Line 25">
            <a:extLst>
              <a:ext uri="{FF2B5EF4-FFF2-40B4-BE49-F238E27FC236}">
                <a16:creationId xmlns:a16="http://schemas.microsoft.com/office/drawing/2014/main" id="{5E30F215-B98E-23D4-59E5-21CF2F3D9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8" name="Line 26">
            <a:extLst>
              <a:ext uri="{FF2B5EF4-FFF2-40B4-BE49-F238E27FC236}">
                <a16:creationId xmlns:a16="http://schemas.microsoft.com/office/drawing/2014/main" id="{01EF1688-3740-7777-0B8B-6FD85ECE3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9" name="Line 27">
            <a:extLst>
              <a:ext uri="{FF2B5EF4-FFF2-40B4-BE49-F238E27FC236}">
                <a16:creationId xmlns:a16="http://schemas.microsoft.com/office/drawing/2014/main" id="{7C7C5E92-EB6A-9D0C-5668-EC1B57A6D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0" name="Freeform 28">
            <a:extLst>
              <a:ext uri="{FF2B5EF4-FFF2-40B4-BE49-F238E27FC236}">
                <a16:creationId xmlns:a16="http://schemas.microsoft.com/office/drawing/2014/main" id="{A9FEFA98-6C0E-147C-8EDC-393649FDB969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1" name="Freeform 29">
            <a:extLst>
              <a:ext uri="{FF2B5EF4-FFF2-40B4-BE49-F238E27FC236}">
                <a16:creationId xmlns:a16="http://schemas.microsoft.com/office/drawing/2014/main" id="{0148EB9B-8D45-F572-F228-D93E0CD5DDCE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2" name="Freeform 30">
            <a:extLst>
              <a:ext uri="{FF2B5EF4-FFF2-40B4-BE49-F238E27FC236}">
                <a16:creationId xmlns:a16="http://schemas.microsoft.com/office/drawing/2014/main" id="{A321B342-FB6C-7172-FF39-FB91FCF0E498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3" name="Freeform 31">
            <a:extLst>
              <a:ext uri="{FF2B5EF4-FFF2-40B4-BE49-F238E27FC236}">
                <a16:creationId xmlns:a16="http://schemas.microsoft.com/office/drawing/2014/main" id="{21535F87-D19F-E87A-62C3-31C1F239C17C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4" name="Text Box 32">
            <a:extLst>
              <a:ext uri="{FF2B5EF4-FFF2-40B4-BE49-F238E27FC236}">
                <a16:creationId xmlns:a16="http://schemas.microsoft.com/office/drawing/2014/main" id="{DAD26BFA-6C53-5C33-5E78-1D1DBC3C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43425" name="Text Box 33">
            <a:extLst>
              <a:ext uri="{FF2B5EF4-FFF2-40B4-BE49-F238E27FC236}">
                <a16:creationId xmlns:a16="http://schemas.microsoft.com/office/drawing/2014/main" id="{41EBA104-B764-B92E-32D5-2394AD152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26" name="Text Box 34">
            <a:extLst>
              <a:ext uri="{FF2B5EF4-FFF2-40B4-BE49-F238E27FC236}">
                <a16:creationId xmlns:a16="http://schemas.microsoft.com/office/drawing/2014/main" id="{493D0C89-33EA-940B-B98B-90C6F4964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27" name="Text Box 35">
            <a:extLst>
              <a:ext uri="{FF2B5EF4-FFF2-40B4-BE49-F238E27FC236}">
                <a16:creationId xmlns:a16="http://schemas.microsoft.com/office/drawing/2014/main" id="{866FEBC5-9522-BD0A-E72B-8BFD401C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28" name="Line 36">
            <a:extLst>
              <a:ext uri="{FF2B5EF4-FFF2-40B4-BE49-F238E27FC236}">
                <a16:creationId xmlns:a16="http://schemas.microsoft.com/office/drawing/2014/main" id="{51793FA8-0B22-A65A-E3E7-A720E093C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30" name="Text Box 38">
            <a:extLst>
              <a:ext uri="{FF2B5EF4-FFF2-40B4-BE49-F238E27FC236}">
                <a16:creationId xmlns:a16="http://schemas.microsoft.com/office/drawing/2014/main" id="{CFAB4793-8221-179B-16F6-1BB48AF3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1" name="Text Box 39">
            <a:extLst>
              <a:ext uri="{FF2B5EF4-FFF2-40B4-BE49-F238E27FC236}">
                <a16:creationId xmlns:a16="http://schemas.microsoft.com/office/drawing/2014/main" id="{E18F6227-2CBA-BA5F-6C75-4C062B53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38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2" name="Text Box 40">
            <a:extLst>
              <a:ext uri="{FF2B5EF4-FFF2-40B4-BE49-F238E27FC236}">
                <a16:creationId xmlns:a16="http://schemas.microsoft.com/office/drawing/2014/main" id="{EA50CA13-33ED-C993-8101-112AEAF25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3" name="Text Box 41">
            <a:extLst>
              <a:ext uri="{FF2B5EF4-FFF2-40B4-BE49-F238E27FC236}">
                <a16:creationId xmlns:a16="http://schemas.microsoft.com/office/drawing/2014/main" id="{1B974162-C980-D3A8-9362-9357E1F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4" name="Text Box 42">
            <a:extLst>
              <a:ext uri="{FF2B5EF4-FFF2-40B4-BE49-F238E27FC236}">
                <a16:creationId xmlns:a16="http://schemas.microsoft.com/office/drawing/2014/main" id="{9FEAC007-E699-25DA-23AE-B4C6A1317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5" name="Text Box 43">
            <a:extLst>
              <a:ext uri="{FF2B5EF4-FFF2-40B4-BE49-F238E27FC236}">
                <a16:creationId xmlns:a16="http://schemas.microsoft.com/office/drawing/2014/main" id="{0F6079F9-26AF-56F9-F8FB-DC66E375E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56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6" name="Text Box 44">
            <a:extLst>
              <a:ext uri="{FF2B5EF4-FFF2-40B4-BE49-F238E27FC236}">
                <a16:creationId xmlns:a16="http://schemas.microsoft.com/office/drawing/2014/main" id="{6C9D7A96-4605-2BFE-7BCE-A46B6233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7" name="Text Box 45">
            <a:extLst>
              <a:ext uri="{FF2B5EF4-FFF2-40B4-BE49-F238E27FC236}">
                <a16:creationId xmlns:a16="http://schemas.microsoft.com/office/drawing/2014/main" id="{C273258A-97F7-26C3-D445-EA92ADA3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8" name="Text Box 46">
            <a:extLst>
              <a:ext uri="{FF2B5EF4-FFF2-40B4-BE49-F238E27FC236}">
                <a16:creationId xmlns:a16="http://schemas.microsoft.com/office/drawing/2014/main" id="{2F1652E9-7D9B-BE8C-66E2-AD4279035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95400"/>
            <a:ext cx="2514600" cy="1158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quasi top-sort order: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1, 2, 3, 4, 5, 8, 9, 10, 6, 7, 11, 12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F71220A6-C179-6369-E2C6-0B11B6B8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#3: calculate fix-point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44419" name="Oval 3">
            <a:extLst>
              <a:ext uri="{FF2B5EF4-FFF2-40B4-BE49-F238E27FC236}">
                <a16:creationId xmlns:a16="http://schemas.microsoft.com/office/drawing/2014/main" id="{0D1CADCB-D1CA-AA36-2DD8-53DFF81A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4420" name="Oval 4">
            <a:extLst>
              <a:ext uri="{FF2B5EF4-FFF2-40B4-BE49-F238E27FC236}">
                <a16:creationId xmlns:a16="http://schemas.microsoft.com/office/drawing/2014/main" id="{EA1D791D-A967-4DA7-F484-4BD573D0C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4421" name="Oval 5">
            <a:extLst>
              <a:ext uri="{FF2B5EF4-FFF2-40B4-BE49-F238E27FC236}">
                <a16:creationId xmlns:a16="http://schemas.microsoft.com/office/drawing/2014/main" id="{07894928-3A5C-05F6-FE26-2C904AC71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44422" name="Oval 6">
            <a:extLst>
              <a:ext uri="{FF2B5EF4-FFF2-40B4-BE49-F238E27FC236}">
                <a16:creationId xmlns:a16="http://schemas.microsoft.com/office/drawing/2014/main" id="{84E4FB40-F182-E19C-F6FB-C1DD3A81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4423" name="Oval 7">
            <a:extLst>
              <a:ext uri="{FF2B5EF4-FFF2-40B4-BE49-F238E27FC236}">
                <a16:creationId xmlns:a16="http://schemas.microsoft.com/office/drawing/2014/main" id="{3B127A33-C132-337D-9DD0-6DF2F58D1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4424" name="Oval 8">
            <a:extLst>
              <a:ext uri="{FF2B5EF4-FFF2-40B4-BE49-F238E27FC236}">
                <a16:creationId xmlns:a16="http://schemas.microsoft.com/office/drawing/2014/main" id="{701B63CC-92A6-0ED5-4469-31D5F083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4425" name="Oval 9">
            <a:extLst>
              <a:ext uri="{FF2B5EF4-FFF2-40B4-BE49-F238E27FC236}">
                <a16:creationId xmlns:a16="http://schemas.microsoft.com/office/drawing/2014/main" id="{48642DF1-85D4-5683-8F60-37785FD6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44426" name="Oval 10">
            <a:extLst>
              <a:ext uri="{FF2B5EF4-FFF2-40B4-BE49-F238E27FC236}">
                <a16:creationId xmlns:a16="http://schemas.microsoft.com/office/drawing/2014/main" id="{B87779BB-E729-7AA0-3A32-0965A14E1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436EF21E-2CCE-7378-7870-D95CA668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44428" name="Oval 12">
            <a:extLst>
              <a:ext uri="{FF2B5EF4-FFF2-40B4-BE49-F238E27FC236}">
                <a16:creationId xmlns:a16="http://schemas.microsoft.com/office/drawing/2014/main" id="{B84265CB-1D36-7115-92F5-FA3C8E26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44429" name="Oval 13">
            <a:extLst>
              <a:ext uri="{FF2B5EF4-FFF2-40B4-BE49-F238E27FC236}">
                <a16:creationId xmlns:a16="http://schemas.microsoft.com/office/drawing/2014/main" id="{14D70962-631A-BD60-D781-03663B66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44430" name="Oval 14">
            <a:extLst>
              <a:ext uri="{FF2B5EF4-FFF2-40B4-BE49-F238E27FC236}">
                <a16:creationId xmlns:a16="http://schemas.microsoft.com/office/drawing/2014/main" id="{082774F3-03DA-61B9-4072-ECB27705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44431" name="Line 15">
            <a:extLst>
              <a:ext uri="{FF2B5EF4-FFF2-40B4-BE49-F238E27FC236}">
                <a16:creationId xmlns:a16="http://schemas.microsoft.com/office/drawing/2014/main" id="{856ABAA3-3302-708A-9BB7-435F520E4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2" name="Line 16">
            <a:extLst>
              <a:ext uri="{FF2B5EF4-FFF2-40B4-BE49-F238E27FC236}">
                <a16:creationId xmlns:a16="http://schemas.microsoft.com/office/drawing/2014/main" id="{E121D423-90CD-D21A-5C79-4601ED74F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3" name="Line 17">
            <a:extLst>
              <a:ext uri="{FF2B5EF4-FFF2-40B4-BE49-F238E27FC236}">
                <a16:creationId xmlns:a16="http://schemas.microsoft.com/office/drawing/2014/main" id="{49BA2BBB-8884-AD3E-4366-41A5138A7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4" name="Line 18">
            <a:extLst>
              <a:ext uri="{FF2B5EF4-FFF2-40B4-BE49-F238E27FC236}">
                <a16:creationId xmlns:a16="http://schemas.microsoft.com/office/drawing/2014/main" id="{FE22021E-A169-0931-A707-476644A7A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5" name="Line 19">
            <a:extLst>
              <a:ext uri="{FF2B5EF4-FFF2-40B4-BE49-F238E27FC236}">
                <a16:creationId xmlns:a16="http://schemas.microsoft.com/office/drawing/2014/main" id="{DAED3520-B125-63F3-7258-B77A1BBAE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6" name="Line 20">
            <a:extLst>
              <a:ext uri="{FF2B5EF4-FFF2-40B4-BE49-F238E27FC236}">
                <a16:creationId xmlns:a16="http://schemas.microsoft.com/office/drawing/2014/main" id="{A775353E-8ACE-EFFE-1905-E3AAFD51BF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7" name="Line 21">
            <a:extLst>
              <a:ext uri="{FF2B5EF4-FFF2-40B4-BE49-F238E27FC236}">
                <a16:creationId xmlns:a16="http://schemas.microsoft.com/office/drawing/2014/main" id="{882AD1F2-3FFA-941A-F03C-6EEE2EC9D9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8" name="Line 22">
            <a:extLst>
              <a:ext uri="{FF2B5EF4-FFF2-40B4-BE49-F238E27FC236}">
                <a16:creationId xmlns:a16="http://schemas.microsoft.com/office/drawing/2014/main" id="{BAE2AD4E-F0E4-9F0E-96D3-7A150CB93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9" name="Line 23">
            <a:extLst>
              <a:ext uri="{FF2B5EF4-FFF2-40B4-BE49-F238E27FC236}">
                <a16:creationId xmlns:a16="http://schemas.microsoft.com/office/drawing/2014/main" id="{B97FED52-75B9-1926-4023-16BEF9C9B0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0" name="Line 24">
            <a:extLst>
              <a:ext uri="{FF2B5EF4-FFF2-40B4-BE49-F238E27FC236}">
                <a16:creationId xmlns:a16="http://schemas.microsoft.com/office/drawing/2014/main" id="{B153B844-3E5C-9910-548D-334AB98D1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1" name="Line 25">
            <a:extLst>
              <a:ext uri="{FF2B5EF4-FFF2-40B4-BE49-F238E27FC236}">
                <a16:creationId xmlns:a16="http://schemas.microsoft.com/office/drawing/2014/main" id="{E1AE6F44-9DE3-FDBB-09FB-E7B5D771B4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2" name="Line 26">
            <a:extLst>
              <a:ext uri="{FF2B5EF4-FFF2-40B4-BE49-F238E27FC236}">
                <a16:creationId xmlns:a16="http://schemas.microsoft.com/office/drawing/2014/main" id="{B7B7C701-0D25-0DCE-5816-FEF14BD4F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3" name="Line 27">
            <a:extLst>
              <a:ext uri="{FF2B5EF4-FFF2-40B4-BE49-F238E27FC236}">
                <a16:creationId xmlns:a16="http://schemas.microsoft.com/office/drawing/2014/main" id="{4F51CB31-67C5-6869-2282-8B4A860F2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4" name="Freeform 28">
            <a:extLst>
              <a:ext uri="{FF2B5EF4-FFF2-40B4-BE49-F238E27FC236}">
                <a16:creationId xmlns:a16="http://schemas.microsoft.com/office/drawing/2014/main" id="{400CF3C5-0A82-26BC-CCD7-6BC8E57197A1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5" name="Freeform 29">
            <a:extLst>
              <a:ext uri="{FF2B5EF4-FFF2-40B4-BE49-F238E27FC236}">
                <a16:creationId xmlns:a16="http://schemas.microsoft.com/office/drawing/2014/main" id="{3E149101-567A-3F66-28DC-6A6B62DA6BB8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6" name="Freeform 30">
            <a:extLst>
              <a:ext uri="{FF2B5EF4-FFF2-40B4-BE49-F238E27FC236}">
                <a16:creationId xmlns:a16="http://schemas.microsoft.com/office/drawing/2014/main" id="{BB0015C1-9C83-5844-2141-CE9923784039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7" name="Freeform 31">
            <a:extLst>
              <a:ext uri="{FF2B5EF4-FFF2-40B4-BE49-F238E27FC236}">
                <a16:creationId xmlns:a16="http://schemas.microsoft.com/office/drawing/2014/main" id="{50C7E058-B231-D02A-8A2A-178A45AC6676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8" name="Text Box 32">
            <a:extLst>
              <a:ext uri="{FF2B5EF4-FFF2-40B4-BE49-F238E27FC236}">
                <a16:creationId xmlns:a16="http://schemas.microsoft.com/office/drawing/2014/main" id="{14FD4672-F337-9126-641B-1A042892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44449" name="Text Box 33">
            <a:extLst>
              <a:ext uri="{FF2B5EF4-FFF2-40B4-BE49-F238E27FC236}">
                <a16:creationId xmlns:a16="http://schemas.microsoft.com/office/drawing/2014/main" id="{AD3A1039-EA61-16C4-694A-250C5D93F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0" name="Text Box 34">
            <a:extLst>
              <a:ext uri="{FF2B5EF4-FFF2-40B4-BE49-F238E27FC236}">
                <a16:creationId xmlns:a16="http://schemas.microsoft.com/office/drawing/2014/main" id="{C8CBD66A-EE8F-0F1E-DDA3-180E8154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1" name="Text Box 35">
            <a:extLst>
              <a:ext uri="{FF2B5EF4-FFF2-40B4-BE49-F238E27FC236}">
                <a16:creationId xmlns:a16="http://schemas.microsoft.com/office/drawing/2014/main" id="{7ACC8AFA-7A0F-62E8-773E-16A043D8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2" name="Line 36">
            <a:extLst>
              <a:ext uri="{FF2B5EF4-FFF2-40B4-BE49-F238E27FC236}">
                <a16:creationId xmlns:a16="http://schemas.microsoft.com/office/drawing/2014/main" id="{BD0C0FA0-4E53-A252-806A-84AF6800B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53" name="Text Box 37">
            <a:extLst>
              <a:ext uri="{FF2B5EF4-FFF2-40B4-BE49-F238E27FC236}">
                <a16:creationId xmlns:a16="http://schemas.microsoft.com/office/drawing/2014/main" id="{633EA48C-0563-0D5C-0748-3B08EF071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4" name="Text Box 38">
            <a:extLst>
              <a:ext uri="{FF2B5EF4-FFF2-40B4-BE49-F238E27FC236}">
                <a16:creationId xmlns:a16="http://schemas.microsoft.com/office/drawing/2014/main" id="{079C7AD8-CD00-214F-D4A3-E08A651B9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5" name="Text Box 39">
            <a:extLst>
              <a:ext uri="{FF2B5EF4-FFF2-40B4-BE49-F238E27FC236}">
                <a16:creationId xmlns:a16="http://schemas.microsoft.com/office/drawing/2014/main" id="{2B3E0980-C98E-61E3-95C3-81F7C27CA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6" name="Text Box 40">
            <a:extLst>
              <a:ext uri="{FF2B5EF4-FFF2-40B4-BE49-F238E27FC236}">
                <a16:creationId xmlns:a16="http://schemas.microsoft.com/office/drawing/2014/main" id="{87C674F9-5D3D-829E-6E58-36BD4C25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7" name="Text Box 41">
            <a:extLst>
              <a:ext uri="{FF2B5EF4-FFF2-40B4-BE49-F238E27FC236}">
                <a16:creationId xmlns:a16="http://schemas.microsoft.com/office/drawing/2014/main" id="{CD7DBB92-6380-3222-6AF2-57942AB98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8" name="Text Box 42">
            <a:extLst>
              <a:ext uri="{FF2B5EF4-FFF2-40B4-BE49-F238E27FC236}">
                <a16:creationId xmlns:a16="http://schemas.microsoft.com/office/drawing/2014/main" id="{30DDC2AB-279C-5122-53D8-51301D3B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56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9" name="Text Box 43">
            <a:extLst>
              <a:ext uri="{FF2B5EF4-FFF2-40B4-BE49-F238E27FC236}">
                <a16:creationId xmlns:a16="http://schemas.microsoft.com/office/drawing/2014/main" id="{F6AB5D3B-AA6D-629D-0277-B177CD11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60" name="Text Box 44">
            <a:extLst>
              <a:ext uri="{FF2B5EF4-FFF2-40B4-BE49-F238E27FC236}">
                <a16:creationId xmlns:a16="http://schemas.microsoft.com/office/drawing/2014/main" id="{3AAA5798-E3DD-6F6D-0936-0116A478B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61" name="Text Box 45">
            <a:extLst>
              <a:ext uri="{FF2B5EF4-FFF2-40B4-BE49-F238E27FC236}">
                <a16:creationId xmlns:a16="http://schemas.microsoft.com/office/drawing/2014/main" id="{B5ADA951-7DC4-7E52-8240-F8D455EC6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95400"/>
            <a:ext cx="2514600" cy="1158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quasi top-sort order: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1, 2, 3, 4, 5, 8, 9, 10, 6, 7, 11, 12</a:t>
            </a:r>
          </a:p>
        </p:txBody>
      </p:sp>
      <p:graphicFrame>
        <p:nvGraphicFramePr>
          <p:cNvPr id="444462" name="Object 46">
            <a:extLst>
              <a:ext uri="{FF2B5EF4-FFF2-40B4-BE49-F238E27FC236}">
                <a16:creationId xmlns:a16="http://schemas.microsoft.com/office/drawing/2014/main" id="{A8171626-1368-EF6E-C57E-B5AB0A0F93B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8600" y="2057400"/>
          <a:ext cx="28194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0" imgH="14922500" progId="Equation.DSMT4">
                  <p:embed/>
                </p:oleObj>
              </mc:Choice>
              <mc:Fallback>
                <p:oleObj name="Equation" r:id="rId2" imgW="32766000" imgH="149225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8194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64" name="Text Box 48">
            <a:extLst>
              <a:ext uri="{FF2B5EF4-FFF2-40B4-BE49-F238E27FC236}">
                <a16:creationId xmlns:a16="http://schemas.microsoft.com/office/drawing/2014/main" id="{40088A1F-DC00-A758-F8D3-296028C7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2}</a:t>
            </a:r>
          </a:p>
        </p:txBody>
      </p:sp>
      <p:sp>
        <p:nvSpPr>
          <p:cNvPr id="444465" name="Text Box 49">
            <a:extLst>
              <a:ext uri="{FF2B5EF4-FFF2-40B4-BE49-F238E27FC236}">
                <a16:creationId xmlns:a16="http://schemas.microsoft.com/office/drawing/2014/main" id="{E75872FB-D71F-878D-41F9-3FE4647F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3}</a:t>
            </a:r>
          </a:p>
        </p:txBody>
      </p:sp>
      <p:sp>
        <p:nvSpPr>
          <p:cNvPr id="444467" name="Text Box 51">
            <a:extLst>
              <a:ext uri="{FF2B5EF4-FFF2-40B4-BE49-F238E27FC236}">
                <a16:creationId xmlns:a16="http://schemas.microsoft.com/office/drawing/2014/main" id="{026B1CBC-03B9-8976-1AB9-34C5F169C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76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4}</a:t>
            </a:r>
          </a:p>
        </p:txBody>
      </p:sp>
      <p:sp>
        <p:nvSpPr>
          <p:cNvPr id="444468" name="Text Box 52">
            <a:extLst>
              <a:ext uri="{FF2B5EF4-FFF2-40B4-BE49-F238E27FC236}">
                <a16:creationId xmlns:a16="http://schemas.microsoft.com/office/drawing/2014/main" id="{0C245AEB-0A00-3421-BCBB-85571A6A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941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5}</a:t>
            </a:r>
          </a:p>
        </p:txBody>
      </p:sp>
      <p:sp>
        <p:nvSpPr>
          <p:cNvPr id="444469" name="Text Box 53">
            <a:extLst>
              <a:ext uri="{FF2B5EF4-FFF2-40B4-BE49-F238E27FC236}">
                <a16:creationId xmlns:a16="http://schemas.microsoft.com/office/drawing/2014/main" id="{A59D8510-DE89-E70A-3B65-7E492150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6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6}</a:t>
            </a:r>
          </a:p>
        </p:txBody>
      </p:sp>
      <p:sp>
        <p:nvSpPr>
          <p:cNvPr id="444470" name="Text Box 54">
            <a:extLst>
              <a:ext uri="{FF2B5EF4-FFF2-40B4-BE49-F238E27FC236}">
                <a16:creationId xmlns:a16="http://schemas.microsoft.com/office/drawing/2014/main" id="{8382F682-1192-7A66-B82D-312C5962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08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7}</a:t>
            </a:r>
          </a:p>
        </p:txBody>
      </p:sp>
      <p:sp>
        <p:nvSpPr>
          <p:cNvPr id="444471" name="Text Box 55">
            <a:extLst>
              <a:ext uri="{FF2B5EF4-FFF2-40B4-BE49-F238E27FC236}">
                <a16:creationId xmlns:a16="http://schemas.microsoft.com/office/drawing/2014/main" id="{D0E9A16B-BE04-8DCA-9B2C-B13159C2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5, 8}</a:t>
            </a:r>
          </a:p>
        </p:txBody>
      </p:sp>
      <p:sp>
        <p:nvSpPr>
          <p:cNvPr id="444472" name="Text Box 56">
            <a:extLst>
              <a:ext uri="{FF2B5EF4-FFF2-40B4-BE49-F238E27FC236}">
                <a16:creationId xmlns:a16="http://schemas.microsoft.com/office/drawing/2014/main" id="{001FF4D9-7B38-EFBF-A53F-99D06739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70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5, 8, 9}</a:t>
            </a:r>
          </a:p>
        </p:txBody>
      </p:sp>
      <p:sp>
        <p:nvSpPr>
          <p:cNvPr id="444473" name="Text Box 57">
            <a:extLst>
              <a:ext uri="{FF2B5EF4-FFF2-40B4-BE49-F238E27FC236}">
                <a16:creationId xmlns:a16="http://schemas.microsoft.com/office/drawing/2014/main" id="{09225063-20CD-D82E-44DD-FE5E69573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943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5, 8, 9, 10}</a:t>
            </a:r>
          </a:p>
        </p:txBody>
      </p:sp>
      <p:sp>
        <p:nvSpPr>
          <p:cNvPr id="444474" name="Text Box 58">
            <a:extLst>
              <a:ext uri="{FF2B5EF4-FFF2-40B4-BE49-F238E27FC236}">
                <a16:creationId xmlns:a16="http://schemas.microsoft.com/office/drawing/2014/main" id="{9EE1FFDE-2BD4-ECC6-0493-FF9A41B46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86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7, 11}</a:t>
            </a:r>
          </a:p>
        </p:txBody>
      </p:sp>
      <p:sp>
        <p:nvSpPr>
          <p:cNvPr id="444475" name="Text Box 59">
            <a:extLst>
              <a:ext uri="{FF2B5EF4-FFF2-40B4-BE49-F238E27FC236}">
                <a16:creationId xmlns:a16="http://schemas.microsoft.com/office/drawing/2014/main" id="{C836E075-B120-5678-5A99-C2DB6F78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801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12}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64" grpId="0"/>
      <p:bldP spid="444465" grpId="0"/>
      <p:bldP spid="444467" grpId="0"/>
      <p:bldP spid="444468" grpId="0"/>
      <p:bldP spid="444469" grpId="0"/>
      <p:bldP spid="444470" grpId="0"/>
      <p:bldP spid="444471" grpId="0"/>
      <p:bldP spid="444472" grpId="0"/>
      <p:bldP spid="444473" grpId="0"/>
      <p:bldP spid="444474" grpId="0"/>
      <p:bldP spid="4444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EABA0375-7846-6F95-EF1E-9F93BFA30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#3: calculate fix-point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46467" name="Oval 3">
            <a:extLst>
              <a:ext uri="{FF2B5EF4-FFF2-40B4-BE49-F238E27FC236}">
                <a16:creationId xmlns:a16="http://schemas.microsoft.com/office/drawing/2014/main" id="{13362CD2-7AF0-8D27-327D-540A0BE5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6468" name="Oval 4">
            <a:extLst>
              <a:ext uri="{FF2B5EF4-FFF2-40B4-BE49-F238E27FC236}">
                <a16:creationId xmlns:a16="http://schemas.microsoft.com/office/drawing/2014/main" id="{E39331B9-FAB5-4974-1269-8A988E06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6469" name="Oval 5">
            <a:extLst>
              <a:ext uri="{FF2B5EF4-FFF2-40B4-BE49-F238E27FC236}">
                <a16:creationId xmlns:a16="http://schemas.microsoft.com/office/drawing/2014/main" id="{70234254-72BB-389E-F14C-8E72F6A9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46470" name="Oval 6">
            <a:extLst>
              <a:ext uri="{FF2B5EF4-FFF2-40B4-BE49-F238E27FC236}">
                <a16:creationId xmlns:a16="http://schemas.microsoft.com/office/drawing/2014/main" id="{0A85243B-8B45-5C16-3A71-5B69941B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6471" name="Oval 7">
            <a:extLst>
              <a:ext uri="{FF2B5EF4-FFF2-40B4-BE49-F238E27FC236}">
                <a16:creationId xmlns:a16="http://schemas.microsoft.com/office/drawing/2014/main" id="{D69D3A65-CA45-8384-BBE3-CFD8D9F7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6472" name="Oval 8">
            <a:extLst>
              <a:ext uri="{FF2B5EF4-FFF2-40B4-BE49-F238E27FC236}">
                <a16:creationId xmlns:a16="http://schemas.microsoft.com/office/drawing/2014/main" id="{B1A8990D-5A12-8E0C-240A-8BCC7EB66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6473" name="Oval 9">
            <a:extLst>
              <a:ext uri="{FF2B5EF4-FFF2-40B4-BE49-F238E27FC236}">
                <a16:creationId xmlns:a16="http://schemas.microsoft.com/office/drawing/2014/main" id="{33C9F004-EB56-8C2F-E369-8428C195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46474" name="Oval 10">
            <a:extLst>
              <a:ext uri="{FF2B5EF4-FFF2-40B4-BE49-F238E27FC236}">
                <a16:creationId xmlns:a16="http://schemas.microsoft.com/office/drawing/2014/main" id="{32CC06CD-7EDA-B0D3-262A-F71FF59D2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46475" name="Oval 11">
            <a:extLst>
              <a:ext uri="{FF2B5EF4-FFF2-40B4-BE49-F238E27FC236}">
                <a16:creationId xmlns:a16="http://schemas.microsoft.com/office/drawing/2014/main" id="{8F72D134-32E1-847D-6DDA-76123F49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46476" name="Oval 12">
            <a:extLst>
              <a:ext uri="{FF2B5EF4-FFF2-40B4-BE49-F238E27FC236}">
                <a16:creationId xmlns:a16="http://schemas.microsoft.com/office/drawing/2014/main" id="{04FD0DBA-55CA-AF0E-D951-7324FE54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46477" name="Oval 13">
            <a:extLst>
              <a:ext uri="{FF2B5EF4-FFF2-40B4-BE49-F238E27FC236}">
                <a16:creationId xmlns:a16="http://schemas.microsoft.com/office/drawing/2014/main" id="{41025534-7CFC-28EB-BDEA-136435B5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46478" name="Oval 14">
            <a:extLst>
              <a:ext uri="{FF2B5EF4-FFF2-40B4-BE49-F238E27FC236}">
                <a16:creationId xmlns:a16="http://schemas.microsoft.com/office/drawing/2014/main" id="{B8F68BFA-E865-7B33-75B4-9DCD9ABA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46479" name="Line 15">
            <a:extLst>
              <a:ext uri="{FF2B5EF4-FFF2-40B4-BE49-F238E27FC236}">
                <a16:creationId xmlns:a16="http://schemas.microsoft.com/office/drawing/2014/main" id="{B1795E75-FF30-8863-BAF5-92A06D167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0" name="Line 16">
            <a:extLst>
              <a:ext uri="{FF2B5EF4-FFF2-40B4-BE49-F238E27FC236}">
                <a16:creationId xmlns:a16="http://schemas.microsoft.com/office/drawing/2014/main" id="{96CB2742-6333-4E2F-F1C4-655663B04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1" name="Line 17">
            <a:extLst>
              <a:ext uri="{FF2B5EF4-FFF2-40B4-BE49-F238E27FC236}">
                <a16:creationId xmlns:a16="http://schemas.microsoft.com/office/drawing/2014/main" id="{59A313B7-71F7-2479-B0F7-451467C5E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2" name="Line 18">
            <a:extLst>
              <a:ext uri="{FF2B5EF4-FFF2-40B4-BE49-F238E27FC236}">
                <a16:creationId xmlns:a16="http://schemas.microsoft.com/office/drawing/2014/main" id="{62F59C56-FFD0-6AB4-BC07-615F32285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3" name="Line 19">
            <a:extLst>
              <a:ext uri="{FF2B5EF4-FFF2-40B4-BE49-F238E27FC236}">
                <a16:creationId xmlns:a16="http://schemas.microsoft.com/office/drawing/2014/main" id="{17F63A2E-CF57-FAD1-0059-61A1D8F10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4" name="Line 20">
            <a:extLst>
              <a:ext uri="{FF2B5EF4-FFF2-40B4-BE49-F238E27FC236}">
                <a16:creationId xmlns:a16="http://schemas.microsoft.com/office/drawing/2014/main" id="{BD3EEC8A-3204-C303-0FC2-FA9E4BC8C9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5" name="Line 21">
            <a:extLst>
              <a:ext uri="{FF2B5EF4-FFF2-40B4-BE49-F238E27FC236}">
                <a16:creationId xmlns:a16="http://schemas.microsoft.com/office/drawing/2014/main" id="{C20E9B41-EDDC-545D-CA23-95F4A138E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6" name="Line 22">
            <a:extLst>
              <a:ext uri="{FF2B5EF4-FFF2-40B4-BE49-F238E27FC236}">
                <a16:creationId xmlns:a16="http://schemas.microsoft.com/office/drawing/2014/main" id="{561D7BCF-E8D7-8C53-6415-D4A755769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7" name="Line 23">
            <a:extLst>
              <a:ext uri="{FF2B5EF4-FFF2-40B4-BE49-F238E27FC236}">
                <a16:creationId xmlns:a16="http://schemas.microsoft.com/office/drawing/2014/main" id="{37871DCF-D8FA-042A-357C-A33C807953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8" name="Line 24">
            <a:extLst>
              <a:ext uri="{FF2B5EF4-FFF2-40B4-BE49-F238E27FC236}">
                <a16:creationId xmlns:a16="http://schemas.microsoft.com/office/drawing/2014/main" id="{A7EBACD5-0690-FCC6-53D0-9F328686F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9" name="Line 25">
            <a:extLst>
              <a:ext uri="{FF2B5EF4-FFF2-40B4-BE49-F238E27FC236}">
                <a16:creationId xmlns:a16="http://schemas.microsoft.com/office/drawing/2014/main" id="{345A2281-7272-4767-1BB1-A79DA4A7A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0" name="Line 26">
            <a:extLst>
              <a:ext uri="{FF2B5EF4-FFF2-40B4-BE49-F238E27FC236}">
                <a16:creationId xmlns:a16="http://schemas.microsoft.com/office/drawing/2014/main" id="{D3096594-0398-D479-A0AF-7F244651B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1" name="Line 27">
            <a:extLst>
              <a:ext uri="{FF2B5EF4-FFF2-40B4-BE49-F238E27FC236}">
                <a16:creationId xmlns:a16="http://schemas.microsoft.com/office/drawing/2014/main" id="{EE29FA3E-13C1-7AEF-2567-6182023E9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2" name="Freeform 28">
            <a:extLst>
              <a:ext uri="{FF2B5EF4-FFF2-40B4-BE49-F238E27FC236}">
                <a16:creationId xmlns:a16="http://schemas.microsoft.com/office/drawing/2014/main" id="{FB1B28EB-25BD-C8D7-EA04-488E5CA9E8E8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3" name="Freeform 29">
            <a:extLst>
              <a:ext uri="{FF2B5EF4-FFF2-40B4-BE49-F238E27FC236}">
                <a16:creationId xmlns:a16="http://schemas.microsoft.com/office/drawing/2014/main" id="{4777C077-A5B7-7FC4-98AD-5B705F081A3A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4" name="Freeform 30">
            <a:extLst>
              <a:ext uri="{FF2B5EF4-FFF2-40B4-BE49-F238E27FC236}">
                <a16:creationId xmlns:a16="http://schemas.microsoft.com/office/drawing/2014/main" id="{7BCAA4AE-6137-46F9-B861-CF95F05C3343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5" name="Freeform 31">
            <a:extLst>
              <a:ext uri="{FF2B5EF4-FFF2-40B4-BE49-F238E27FC236}">
                <a16:creationId xmlns:a16="http://schemas.microsoft.com/office/drawing/2014/main" id="{530CEEEB-7D36-1ECC-6EB2-098E91C36743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6" name="Text Box 32">
            <a:extLst>
              <a:ext uri="{FF2B5EF4-FFF2-40B4-BE49-F238E27FC236}">
                <a16:creationId xmlns:a16="http://schemas.microsoft.com/office/drawing/2014/main" id="{3D711B01-58A5-B104-CA04-353B4174F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46497" name="Text Box 33">
            <a:extLst>
              <a:ext uri="{FF2B5EF4-FFF2-40B4-BE49-F238E27FC236}">
                <a16:creationId xmlns:a16="http://schemas.microsoft.com/office/drawing/2014/main" id="{16230714-6C83-E5D3-2517-ECF84B69D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D[2]={1, 2}</a:t>
            </a:r>
          </a:p>
        </p:txBody>
      </p:sp>
      <p:sp>
        <p:nvSpPr>
          <p:cNvPr id="446498" name="Text Box 34">
            <a:extLst>
              <a:ext uri="{FF2B5EF4-FFF2-40B4-BE49-F238E27FC236}">
                <a16:creationId xmlns:a16="http://schemas.microsoft.com/office/drawing/2014/main" id="{9468F2B0-8CD4-4302-D1DD-6B88AA5E7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2, 4}</a:t>
            </a:r>
          </a:p>
        </p:txBody>
      </p:sp>
      <p:sp>
        <p:nvSpPr>
          <p:cNvPr id="446499" name="Text Box 35">
            <a:extLst>
              <a:ext uri="{FF2B5EF4-FFF2-40B4-BE49-F238E27FC236}">
                <a16:creationId xmlns:a16="http://schemas.microsoft.com/office/drawing/2014/main" id="{90E91ECB-ABAC-53B7-065C-FF2085326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2, 3}</a:t>
            </a:r>
          </a:p>
        </p:txBody>
      </p:sp>
      <p:sp>
        <p:nvSpPr>
          <p:cNvPr id="446500" name="Line 36">
            <a:extLst>
              <a:ext uri="{FF2B5EF4-FFF2-40B4-BE49-F238E27FC236}">
                <a16:creationId xmlns:a16="http://schemas.microsoft.com/office/drawing/2014/main" id="{1A37B825-324F-679F-87A7-A1A00E4E4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501" name="Text Box 37">
            <a:extLst>
              <a:ext uri="{FF2B5EF4-FFF2-40B4-BE49-F238E27FC236}">
                <a16:creationId xmlns:a16="http://schemas.microsoft.com/office/drawing/2014/main" id="{0F485D10-D504-75A9-A87E-C8359C0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D[5]={1,2,4,5}</a:t>
            </a:r>
          </a:p>
        </p:txBody>
      </p:sp>
      <p:sp>
        <p:nvSpPr>
          <p:cNvPr id="446502" name="Text Box 38">
            <a:extLst>
              <a:ext uri="{FF2B5EF4-FFF2-40B4-BE49-F238E27FC236}">
                <a16:creationId xmlns:a16="http://schemas.microsoft.com/office/drawing/2014/main" id="{E5F68CCE-87B7-9412-B929-3D814153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2, 4, 6}</a:t>
            </a:r>
          </a:p>
        </p:txBody>
      </p:sp>
      <p:sp>
        <p:nvSpPr>
          <p:cNvPr id="446503" name="Text Box 39">
            <a:extLst>
              <a:ext uri="{FF2B5EF4-FFF2-40B4-BE49-F238E27FC236}">
                <a16:creationId xmlns:a16="http://schemas.microsoft.com/office/drawing/2014/main" id="{8E88FD0A-B5C6-2FF9-B569-DE99F3CD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2, 4, 7}</a:t>
            </a:r>
          </a:p>
        </p:txBody>
      </p:sp>
      <p:sp>
        <p:nvSpPr>
          <p:cNvPr id="446504" name="Text Box 40">
            <a:extLst>
              <a:ext uri="{FF2B5EF4-FFF2-40B4-BE49-F238E27FC236}">
                <a16:creationId xmlns:a16="http://schemas.microsoft.com/office/drawing/2014/main" id="{D94F0C6F-FB7A-7408-2FA7-4B29127EB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D[8]={1,2,4,5,8}</a:t>
            </a:r>
          </a:p>
        </p:txBody>
      </p:sp>
      <p:sp>
        <p:nvSpPr>
          <p:cNvPr id="446505" name="Text Box 41">
            <a:extLst>
              <a:ext uri="{FF2B5EF4-FFF2-40B4-BE49-F238E27FC236}">
                <a16:creationId xmlns:a16="http://schemas.microsoft.com/office/drawing/2014/main" id="{BDAB7B9F-A8DB-3395-BCCC-F0EB8862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D[9]={1,2,4,5,8,9}</a:t>
            </a:r>
          </a:p>
        </p:txBody>
      </p:sp>
      <p:sp>
        <p:nvSpPr>
          <p:cNvPr id="446506" name="Text Box 42">
            <a:extLst>
              <a:ext uri="{FF2B5EF4-FFF2-40B4-BE49-F238E27FC236}">
                <a16:creationId xmlns:a16="http://schemas.microsoft.com/office/drawing/2014/main" id="{0A4ABEFA-7B17-5AD5-5918-763F1AAE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96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D[10]={1,2,4,5,8,9,10}</a:t>
            </a:r>
          </a:p>
        </p:txBody>
      </p:sp>
      <p:sp>
        <p:nvSpPr>
          <p:cNvPr id="446507" name="Text Box 43">
            <a:extLst>
              <a:ext uri="{FF2B5EF4-FFF2-40B4-BE49-F238E27FC236}">
                <a16:creationId xmlns:a16="http://schemas.microsoft.com/office/drawing/2014/main" id="{B1B3D3A3-B082-3DAD-E77D-0DB748DF6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D[11]={1,2,4,7,11}</a:t>
            </a:r>
          </a:p>
        </p:txBody>
      </p:sp>
      <p:sp>
        <p:nvSpPr>
          <p:cNvPr id="446508" name="Text Box 44">
            <a:extLst>
              <a:ext uri="{FF2B5EF4-FFF2-40B4-BE49-F238E27FC236}">
                <a16:creationId xmlns:a16="http://schemas.microsoft.com/office/drawing/2014/main" id="{092FF3D6-3A51-B76D-1A3D-AB480F475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2, 4, 12}</a:t>
            </a:r>
          </a:p>
        </p:txBody>
      </p:sp>
      <p:sp>
        <p:nvSpPr>
          <p:cNvPr id="446509" name="Text Box 45">
            <a:extLst>
              <a:ext uri="{FF2B5EF4-FFF2-40B4-BE49-F238E27FC236}">
                <a16:creationId xmlns:a16="http://schemas.microsoft.com/office/drawing/2014/main" id="{EB7AF159-D21A-9B5B-DA6F-3AE76401D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95400"/>
            <a:ext cx="2514600" cy="1158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quasi top-sort order: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1, 2, 3, 4, 5, 8, 9, 10, 6, 7, 11, 12</a:t>
            </a:r>
          </a:p>
        </p:txBody>
      </p:sp>
      <p:graphicFrame>
        <p:nvGraphicFramePr>
          <p:cNvPr id="446510" name="Object 46">
            <a:extLst>
              <a:ext uri="{FF2B5EF4-FFF2-40B4-BE49-F238E27FC236}">
                <a16:creationId xmlns:a16="http://schemas.microsoft.com/office/drawing/2014/main" id="{A329763D-24DE-0672-E905-248BD47458E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8600" y="2057400"/>
          <a:ext cx="28194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0" imgH="14922500" progId="Equation.DSMT4">
                  <p:embed/>
                </p:oleObj>
              </mc:Choice>
              <mc:Fallback>
                <p:oleObj name="Equation" r:id="rId2" imgW="32766000" imgH="149225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8194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44E24A0C-D832-D41B-F6CC-11AE7179C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dominator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D612A224-89D3-69E9-0679-0643DC607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Intuitively, an </a:t>
            </a:r>
            <a:r>
              <a:rPr lang="en-US" altLang="zh-CN" sz="2800">
                <a:solidFill>
                  <a:schemeClr val="folHlink"/>
                </a:solidFill>
              </a:rPr>
              <a:t>immediate dominator</a:t>
            </a:r>
            <a:r>
              <a:rPr lang="en-US" altLang="zh-CN" sz="2800"/>
              <a:t> </a:t>
            </a:r>
            <a:r>
              <a:rPr lang="en-US" altLang="zh-CN" sz="2800" i="1"/>
              <a:t>x</a:t>
            </a:r>
            <a:r>
              <a:rPr lang="en-US" altLang="zh-CN" sz="2800"/>
              <a:t> for a node </a:t>
            </a:r>
            <a:r>
              <a:rPr lang="en-US" altLang="zh-CN" sz="2800" i="1"/>
              <a:t>n</a:t>
            </a:r>
            <a:r>
              <a:rPr lang="en-US" altLang="zh-CN" sz="2800"/>
              <a:t> is a node that is most </a:t>
            </a:r>
            <a:r>
              <a:rPr lang="en-US" altLang="zh-CN" sz="2800">
                <a:solidFill>
                  <a:schemeClr val="folHlink"/>
                </a:solidFill>
              </a:rPr>
              <a:t>close</a:t>
            </a:r>
            <a:r>
              <a:rPr lang="en-US" altLang="zh-CN" sz="2800"/>
              <a:t> to n</a:t>
            </a:r>
          </a:p>
          <a:p>
            <a:pPr lvl="1"/>
            <a:r>
              <a:rPr lang="en-US" altLang="zh-CN" sz="2400"/>
              <a:t>x dom n, x!=n</a:t>
            </a:r>
          </a:p>
          <a:p>
            <a:pPr lvl="1"/>
            <a:r>
              <a:rPr lang="en-US" altLang="zh-CN" sz="2400"/>
              <a:t>for any y dom n, then y dom x</a:t>
            </a:r>
          </a:p>
          <a:p>
            <a:r>
              <a:rPr lang="en-US" altLang="zh-CN" sz="2800"/>
              <a:t>One can prove a theorem stating that for every node n (except for s0), n has just one immediate dominator</a:t>
            </a:r>
          </a:p>
          <a:p>
            <a:pPr lvl="1"/>
            <a:r>
              <a:rPr lang="en-US" altLang="zh-CN" sz="2400"/>
              <a:t>write n</a:t>
            </a:r>
            <a:r>
              <a:rPr lang="en-US" altLang="zh-CN" sz="2400">
                <a:latin typeface="Verdana" panose="020B0604030504040204" pitchFamily="34" charset="0"/>
              </a:rPr>
              <a:t>’</a:t>
            </a:r>
            <a:r>
              <a:rPr lang="en-US" altLang="zh-CN" sz="2400"/>
              <a:t>s immediate dominator as idom(n)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7A275AE0-DC05-A920-119C-E40DD7C9E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dominator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47491" name="Oval 3">
            <a:extLst>
              <a:ext uri="{FF2B5EF4-FFF2-40B4-BE49-F238E27FC236}">
                <a16:creationId xmlns:a16="http://schemas.microsoft.com/office/drawing/2014/main" id="{969AD6A6-EFDD-11F1-5963-C16539D89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7492" name="Oval 4">
            <a:extLst>
              <a:ext uri="{FF2B5EF4-FFF2-40B4-BE49-F238E27FC236}">
                <a16:creationId xmlns:a16="http://schemas.microsoft.com/office/drawing/2014/main" id="{58D813CD-D02A-4BEE-44FE-5E892F36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7493" name="Oval 5">
            <a:extLst>
              <a:ext uri="{FF2B5EF4-FFF2-40B4-BE49-F238E27FC236}">
                <a16:creationId xmlns:a16="http://schemas.microsoft.com/office/drawing/2014/main" id="{6CC59EAB-B964-EE9F-EA27-EEFF9621B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47494" name="Oval 6">
            <a:extLst>
              <a:ext uri="{FF2B5EF4-FFF2-40B4-BE49-F238E27FC236}">
                <a16:creationId xmlns:a16="http://schemas.microsoft.com/office/drawing/2014/main" id="{D9F083BF-E3AE-9AE0-D035-388140A3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7495" name="Oval 7">
            <a:extLst>
              <a:ext uri="{FF2B5EF4-FFF2-40B4-BE49-F238E27FC236}">
                <a16:creationId xmlns:a16="http://schemas.microsoft.com/office/drawing/2014/main" id="{F61164DF-BFF2-EC4D-955D-726F2C53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7496" name="Oval 8">
            <a:extLst>
              <a:ext uri="{FF2B5EF4-FFF2-40B4-BE49-F238E27FC236}">
                <a16:creationId xmlns:a16="http://schemas.microsoft.com/office/drawing/2014/main" id="{00128536-7640-6DF4-32F2-60153833E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7497" name="Oval 9">
            <a:extLst>
              <a:ext uri="{FF2B5EF4-FFF2-40B4-BE49-F238E27FC236}">
                <a16:creationId xmlns:a16="http://schemas.microsoft.com/office/drawing/2014/main" id="{E347F9C2-DFED-9F91-2AAE-116A97EB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47498" name="Oval 10">
            <a:extLst>
              <a:ext uri="{FF2B5EF4-FFF2-40B4-BE49-F238E27FC236}">
                <a16:creationId xmlns:a16="http://schemas.microsoft.com/office/drawing/2014/main" id="{E1E3B996-B8B0-798A-DAC9-826BD97E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47499" name="Oval 11">
            <a:extLst>
              <a:ext uri="{FF2B5EF4-FFF2-40B4-BE49-F238E27FC236}">
                <a16:creationId xmlns:a16="http://schemas.microsoft.com/office/drawing/2014/main" id="{ED5024AD-A604-6747-1638-ED314BA7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47500" name="Oval 12">
            <a:extLst>
              <a:ext uri="{FF2B5EF4-FFF2-40B4-BE49-F238E27FC236}">
                <a16:creationId xmlns:a16="http://schemas.microsoft.com/office/drawing/2014/main" id="{D29C22ED-0334-FF1B-7509-ACD0D759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47501" name="Oval 13">
            <a:extLst>
              <a:ext uri="{FF2B5EF4-FFF2-40B4-BE49-F238E27FC236}">
                <a16:creationId xmlns:a16="http://schemas.microsoft.com/office/drawing/2014/main" id="{427FC554-FF7E-6103-C2A9-D8205762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47502" name="Oval 14">
            <a:extLst>
              <a:ext uri="{FF2B5EF4-FFF2-40B4-BE49-F238E27FC236}">
                <a16:creationId xmlns:a16="http://schemas.microsoft.com/office/drawing/2014/main" id="{9A85934C-E414-6770-2142-C902093A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47503" name="Line 15">
            <a:extLst>
              <a:ext uri="{FF2B5EF4-FFF2-40B4-BE49-F238E27FC236}">
                <a16:creationId xmlns:a16="http://schemas.microsoft.com/office/drawing/2014/main" id="{011D7405-0565-DA7C-1DF0-6F3D28B32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4" name="Line 16">
            <a:extLst>
              <a:ext uri="{FF2B5EF4-FFF2-40B4-BE49-F238E27FC236}">
                <a16:creationId xmlns:a16="http://schemas.microsoft.com/office/drawing/2014/main" id="{3D68418E-0DC8-5CC3-397A-6BC21D991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5" name="Line 17">
            <a:extLst>
              <a:ext uri="{FF2B5EF4-FFF2-40B4-BE49-F238E27FC236}">
                <a16:creationId xmlns:a16="http://schemas.microsoft.com/office/drawing/2014/main" id="{527E2AFD-0AB5-5F90-32B0-61542E6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6" name="Line 18">
            <a:extLst>
              <a:ext uri="{FF2B5EF4-FFF2-40B4-BE49-F238E27FC236}">
                <a16:creationId xmlns:a16="http://schemas.microsoft.com/office/drawing/2014/main" id="{038BB2C0-974F-B877-99AE-D5FAAAAB0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7" name="Line 19">
            <a:extLst>
              <a:ext uri="{FF2B5EF4-FFF2-40B4-BE49-F238E27FC236}">
                <a16:creationId xmlns:a16="http://schemas.microsoft.com/office/drawing/2014/main" id="{DCC0E53E-50EA-8D0A-7EA2-DFA70C4B14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8" name="Line 20">
            <a:extLst>
              <a:ext uri="{FF2B5EF4-FFF2-40B4-BE49-F238E27FC236}">
                <a16:creationId xmlns:a16="http://schemas.microsoft.com/office/drawing/2014/main" id="{7EAF1CFA-D153-CB4A-6D5A-10358AFBC7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9" name="Line 21">
            <a:extLst>
              <a:ext uri="{FF2B5EF4-FFF2-40B4-BE49-F238E27FC236}">
                <a16:creationId xmlns:a16="http://schemas.microsoft.com/office/drawing/2014/main" id="{D93DD49F-3108-72ED-93D7-76E00583C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0" name="Line 22">
            <a:extLst>
              <a:ext uri="{FF2B5EF4-FFF2-40B4-BE49-F238E27FC236}">
                <a16:creationId xmlns:a16="http://schemas.microsoft.com/office/drawing/2014/main" id="{4BEBC789-B5B3-7C79-CA2B-D31193A1A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1" name="Line 23">
            <a:extLst>
              <a:ext uri="{FF2B5EF4-FFF2-40B4-BE49-F238E27FC236}">
                <a16:creationId xmlns:a16="http://schemas.microsoft.com/office/drawing/2014/main" id="{37A9A836-E106-15A4-DDEC-09BEA2EBB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2" name="Line 24">
            <a:extLst>
              <a:ext uri="{FF2B5EF4-FFF2-40B4-BE49-F238E27FC236}">
                <a16:creationId xmlns:a16="http://schemas.microsoft.com/office/drawing/2014/main" id="{0CEF3941-C820-A47B-C535-6E85AF4E7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3" name="Line 25">
            <a:extLst>
              <a:ext uri="{FF2B5EF4-FFF2-40B4-BE49-F238E27FC236}">
                <a16:creationId xmlns:a16="http://schemas.microsoft.com/office/drawing/2014/main" id="{9958D8C2-EF5C-0E2D-87B8-DCDCC7FF7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4" name="Line 26">
            <a:extLst>
              <a:ext uri="{FF2B5EF4-FFF2-40B4-BE49-F238E27FC236}">
                <a16:creationId xmlns:a16="http://schemas.microsoft.com/office/drawing/2014/main" id="{CF387872-82AD-506D-7C49-2F1E6B2A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5" name="Line 27">
            <a:extLst>
              <a:ext uri="{FF2B5EF4-FFF2-40B4-BE49-F238E27FC236}">
                <a16:creationId xmlns:a16="http://schemas.microsoft.com/office/drawing/2014/main" id="{BA2ADCBC-007B-26C1-10DA-4BE2EEC9F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6" name="Freeform 28">
            <a:extLst>
              <a:ext uri="{FF2B5EF4-FFF2-40B4-BE49-F238E27FC236}">
                <a16:creationId xmlns:a16="http://schemas.microsoft.com/office/drawing/2014/main" id="{4420BC8A-D76B-A34F-0273-20AF438D7442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7" name="Freeform 29">
            <a:extLst>
              <a:ext uri="{FF2B5EF4-FFF2-40B4-BE49-F238E27FC236}">
                <a16:creationId xmlns:a16="http://schemas.microsoft.com/office/drawing/2014/main" id="{47B1B4B2-1755-52C5-2259-355DC8EE90C3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8" name="Freeform 30">
            <a:extLst>
              <a:ext uri="{FF2B5EF4-FFF2-40B4-BE49-F238E27FC236}">
                <a16:creationId xmlns:a16="http://schemas.microsoft.com/office/drawing/2014/main" id="{36EC6E88-C350-F255-597F-8312CE77296B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9" name="Freeform 31">
            <a:extLst>
              <a:ext uri="{FF2B5EF4-FFF2-40B4-BE49-F238E27FC236}">
                <a16:creationId xmlns:a16="http://schemas.microsoft.com/office/drawing/2014/main" id="{608999BE-86A6-B4CE-D463-32FACF7EA15C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20" name="Text Box 32">
            <a:extLst>
              <a:ext uri="{FF2B5EF4-FFF2-40B4-BE49-F238E27FC236}">
                <a16:creationId xmlns:a16="http://schemas.microsoft.com/office/drawing/2014/main" id="{C2D9CB05-2853-7213-5483-FD486941F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47521" name="Text Box 33">
            <a:extLst>
              <a:ext uri="{FF2B5EF4-FFF2-40B4-BE49-F238E27FC236}">
                <a16:creationId xmlns:a16="http://schemas.microsoft.com/office/drawing/2014/main" id="{B0E084D3-0925-AE79-75B5-A25A9BE58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</a:t>
            </a:r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en-US" altLang="zh-CN" sz="2000"/>
              <a:t>, 2}</a:t>
            </a:r>
          </a:p>
        </p:txBody>
      </p:sp>
      <p:sp>
        <p:nvSpPr>
          <p:cNvPr id="447522" name="Text Box 34">
            <a:extLst>
              <a:ext uri="{FF2B5EF4-FFF2-40B4-BE49-F238E27FC236}">
                <a16:creationId xmlns:a16="http://schemas.microsoft.com/office/drawing/2014/main" id="{77C93318-D011-233A-CF82-99C02804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, 4}</a:t>
            </a:r>
          </a:p>
        </p:txBody>
      </p:sp>
      <p:sp>
        <p:nvSpPr>
          <p:cNvPr id="447523" name="Text Box 35">
            <a:extLst>
              <a:ext uri="{FF2B5EF4-FFF2-40B4-BE49-F238E27FC236}">
                <a16:creationId xmlns:a16="http://schemas.microsoft.com/office/drawing/2014/main" id="{9BC6622B-A535-1E93-B151-79D1EF622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, 3}</a:t>
            </a:r>
          </a:p>
        </p:txBody>
      </p:sp>
      <p:sp>
        <p:nvSpPr>
          <p:cNvPr id="447524" name="Line 36">
            <a:extLst>
              <a:ext uri="{FF2B5EF4-FFF2-40B4-BE49-F238E27FC236}">
                <a16:creationId xmlns:a16="http://schemas.microsoft.com/office/drawing/2014/main" id="{A9F52FFA-AC5F-C4FA-D1CF-884F12645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25" name="Text Box 37">
            <a:extLst>
              <a:ext uri="{FF2B5EF4-FFF2-40B4-BE49-F238E27FC236}">
                <a16:creationId xmlns:a16="http://schemas.microsoft.com/office/drawing/2014/main" id="{2B1E2E5F-CA6B-1EA0-B061-EC5FC392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D[5]={1,2,</a:t>
            </a:r>
            <a:r>
              <a:rPr lang="en-US" altLang="zh-CN" sz="2000">
                <a:solidFill>
                  <a:schemeClr val="hlink"/>
                </a:solidFill>
              </a:rPr>
              <a:t>4</a:t>
            </a:r>
            <a:r>
              <a:rPr lang="en-US" altLang="zh-CN" sz="2000"/>
              <a:t>,5}</a:t>
            </a:r>
          </a:p>
        </p:txBody>
      </p:sp>
      <p:sp>
        <p:nvSpPr>
          <p:cNvPr id="447526" name="Text Box 38">
            <a:extLst>
              <a:ext uri="{FF2B5EF4-FFF2-40B4-BE49-F238E27FC236}">
                <a16:creationId xmlns:a16="http://schemas.microsoft.com/office/drawing/2014/main" id="{05BA40E8-E016-1258-D0D2-0AC78DA2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2, </a:t>
            </a:r>
            <a:r>
              <a:rPr lang="en-US" altLang="zh-CN" sz="2000">
                <a:solidFill>
                  <a:schemeClr val="hlink"/>
                </a:solidFill>
              </a:rPr>
              <a:t>4</a:t>
            </a:r>
            <a:r>
              <a:rPr lang="en-US" altLang="zh-CN" sz="2000"/>
              <a:t>, 6}</a:t>
            </a:r>
          </a:p>
        </p:txBody>
      </p:sp>
      <p:sp>
        <p:nvSpPr>
          <p:cNvPr id="447527" name="Text Box 39">
            <a:extLst>
              <a:ext uri="{FF2B5EF4-FFF2-40B4-BE49-F238E27FC236}">
                <a16:creationId xmlns:a16="http://schemas.microsoft.com/office/drawing/2014/main" id="{F7639B48-CC9F-6205-DA5F-FF1EFAF2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2, </a:t>
            </a:r>
            <a:r>
              <a:rPr lang="en-US" altLang="zh-CN" sz="2000">
                <a:solidFill>
                  <a:schemeClr val="hlink"/>
                </a:solidFill>
              </a:rPr>
              <a:t>4</a:t>
            </a:r>
            <a:r>
              <a:rPr lang="en-US" altLang="zh-CN" sz="2000"/>
              <a:t>, 7}</a:t>
            </a:r>
          </a:p>
        </p:txBody>
      </p:sp>
      <p:sp>
        <p:nvSpPr>
          <p:cNvPr id="447528" name="Text Box 40">
            <a:extLst>
              <a:ext uri="{FF2B5EF4-FFF2-40B4-BE49-F238E27FC236}">
                <a16:creationId xmlns:a16="http://schemas.microsoft.com/office/drawing/2014/main" id="{47EC1527-FAC0-B007-BCDB-5E304AAD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D[8]={1,2,4,</a:t>
            </a:r>
            <a:r>
              <a:rPr lang="en-US" altLang="zh-CN" sz="2000">
                <a:solidFill>
                  <a:schemeClr val="hlink"/>
                </a:solidFill>
              </a:rPr>
              <a:t>5</a:t>
            </a:r>
            <a:r>
              <a:rPr lang="en-US" altLang="zh-CN" sz="2000"/>
              <a:t>,8}</a:t>
            </a:r>
          </a:p>
        </p:txBody>
      </p:sp>
      <p:sp>
        <p:nvSpPr>
          <p:cNvPr id="447529" name="Text Box 41">
            <a:extLst>
              <a:ext uri="{FF2B5EF4-FFF2-40B4-BE49-F238E27FC236}">
                <a16:creationId xmlns:a16="http://schemas.microsoft.com/office/drawing/2014/main" id="{890ACCF9-2445-9759-78C8-D76ED18AE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D[9]={1,2,4,5,</a:t>
            </a:r>
            <a:r>
              <a:rPr lang="en-US" altLang="zh-CN" sz="2000">
                <a:solidFill>
                  <a:schemeClr val="hlink"/>
                </a:solidFill>
              </a:rPr>
              <a:t>8</a:t>
            </a:r>
            <a:r>
              <a:rPr lang="en-US" altLang="zh-CN" sz="2000"/>
              <a:t>,9}</a:t>
            </a:r>
          </a:p>
        </p:txBody>
      </p:sp>
      <p:sp>
        <p:nvSpPr>
          <p:cNvPr id="447530" name="Text Box 42">
            <a:extLst>
              <a:ext uri="{FF2B5EF4-FFF2-40B4-BE49-F238E27FC236}">
                <a16:creationId xmlns:a16="http://schemas.microsoft.com/office/drawing/2014/main" id="{D8D8ECE1-C282-016F-4C94-441B2D48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96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D[10]={1,2,4,5,8,</a:t>
            </a:r>
            <a:r>
              <a:rPr lang="en-US" altLang="zh-CN" sz="2000">
                <a:solidFill>
                  <a:schemeClr val="hlink"/>
                </a:solidFill>
              </a:rPr>
              <a:t>9</a:t>
            </a:r>
            <a:r>
              <a:rPr lang="en-US" altLang="zh-CN" sz="2000"/>
              <a:t>,10}</a:t>
            </a:r>
          </a:p>
        </p:txBody>
      </p:sp>
      <p:sp>
        <p:nvSpPr>
          <p:cNvPr id="447531" name="Text Box 43">
            <a:extLst>
              <a:ext uri="{FF2B5EF4-FFF2-40B4-BE49-F238E27FC236}">
                <a16:creationId xmlns:a16="http://schemas.microsoft.com/office/drawing/2014/main" id="{49B0B4F9-D319-C466-6058-FB55B0CC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D[11]={1,2,4,</a:t>
            </a:r>
            <a:r>
              <a:rPr lang="en-US" altLang="zh-CN" sz="2000">
                <a:solidFill>
                  <a:schemeClr val="hlink"/>
                </a:solidFill>
              </a:rPr>
              <a:t>7</a:t>
            </a:r>
            <a:r>
              <a:rPr lang="en-US" altLang="zh-CN" sz="2000"/>
              <a:t>,11}</a:t>
            </a:r>
          </a:p>
        </p:txBody>
      </p:sp>
      <p:sp>
        <p:nvSpPr>
          <p:cNvPr id="447532" name="Text Box 44">
            <a:extLst>
              <a:ext uri="{FF2B5EF4-FFF2-40B4-BE49-F238E27FC236}">
                <a16:creationId xmlns:a16="http://schemas.microsoft.com/office/drawing/2014/main" id="{0FF4935A-B5CC-BFB7-91AC-6FDF122DA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2, </a:t>
            </a:r>
            <a:r>
              <a:rPr lang="en-US" altLang="zh-CN" sz="2000">
                <a:solidFill>
                  <a:schemeClr val="hlink"/>
                </a:solidFill>
              </a:rPr>
              <a:t>4</a:t>
            </a:r>
            <a:r>
              <a:rPr lang="en-US" altLang="zh-CN" sz="2000"/>
              <a:t>, 12}</a:t>
            </a:r>
          </a:p>
        </p:txBody>
      </p:sp>
      <p:sp>
        <p:nvSpPr>
          <p:cNvPr id="447533" name="Text Box 45">
            <a:extLst>
              <a:ext uri="{FF2B5EF4-FFF2-40B4-BE49-F238E27FC236}">
                <a16:creationId xmlns:a16="http://schemas.microsoft.com/office/drawing/2014/main" id="{DB69A9D5-8A09-61F6-BAED-D8B86EFCC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95400"/>
            <a:ext cx="2514600" cy="1158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quasi top-sort order: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1, 2, 3, 4, 5, 8, 9, 10, 6, 7, 11, 12</a:t>
            </a:r>
          </a:p>
        </p:txBody>
      </p:sp>
      <p:graphicFrame>
        <p:nvGraphicFramePr>
          <p:cNvPr id="447534" name="Object 46">
            <a:extLst>
              <a:ext uri="{FF2B5EF4-FFF2-40B4-BE49-F238E27FC236}">
                <a16:creationId xmlns:a16="http://schemas.microsoft.com/office/drawing/2014/main" id="{4D9DA6D5-379C-E1AF-6967-2339BF93711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8600" y="2057400"/>
          <a:ext cx="28194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0" imgH="14922500" progId="Equation.DSMT4">
                  <p:embed/>
                </p:oleObj>
              </mc:Choice>
              <mc:Fallback>
                <p:oleObj name="Equation" r:id="rId2" imgW="32766000" imgH="149225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8194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35" name="Line 47">
            <a:extLst>
              <a:ext uri="{FF2B5EF4-FFF2-40B4-BE49-F238E27FC236}">
                <a16:creationId xmlns:a16="http://schemas.microsoft.com/office/drawing/2014/main" id="{E5EB23D8-4C38-108F-D9A0-A4E602852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0" cy="3048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37" name="Line 49">
            <a:extLst>
              <a:ext uri="{FF2B5EF4-FFF2-40B4-BE49-F238E27FC236}">
                <a16:creationId xmlns:a16="http://schemas.microsoft.com/office/drawing/2014/main" id="{7C3AE1B9-8073-D7E7-535D-C9BF0F64A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200400"/>
            <a:ext cx="4572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38" name="Line 50">
            <a:extLst>
              <a:ext uri="{FF2B5EF4-FFF2-40B4-BE49-F238E27FC236}">
                <a16:creationId xmlns:a16="http://schemas.microsoft.com/office/drawing/2014/main" id="{483C6D6C-ED2D-EE5C-A6A2-B7C6A2619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048000"/>
            <a:ext cx="457200" cy="4572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39" name="Line 51">
            <a:extLst>
              <a:ext uri="{FF2B5EF4-FFF2-40B4-BE49-F238E27FC236}">
                <a16:creationId xmlns:a16="http://schemas.microsoft.com/office/drawing/2014/main" id="{5EFD762A-EEF6-815F-4E9B-322638370C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886200"/>
            <a:ext cx="5334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0" name="Line 52">
            <a:extLst>
              <a:ext uri="{FF2B5EF4-FFF2-40B4-BE49-F238E27FC236}">
                <a16:creationId xmlns:a16="http://schemas.microsoft.com/office/drawing/2014/main" id="{0AF774A8-9643-A00E-C9FE-948DB59CF7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724400"/>
            <a:ext cx="4572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1" name="Line 53">
            <a:extLst>
              <a:ext uri="{FF2B5EF4-FFF2-40B4-BE49-F238E27FC236}">
                <a16:creationId xmlns:a16="http://schemas.microsoft.com/office/drawing/2014/main" id="{C8EBC111-7818-454F-B919-0F1C819347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410200"/>
            <a:ext cx="5334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2" name="Line 54">
            <a:extLst>
              <a:ext uri="{FF2B5EF4-FFF2-40B4-BE49-F238E27FC236}">
                <a16:creationId xmlns:a16="http://schemas.microsoft.com/office/drawing/2014/main" id="{9160CACE-9B56-BA9D-AB66-EC433C977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6096000"/>
            <a:ext cx="533400" cy="3048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3" name="Line 55">
            <a:extLst>
              <a:ext uri="{FF2B5EF4-FFF2-40B4-BE49-F238E27FC236}">
                <a16:creationId xmlns:a16="http://schemas.microsoft.com/office/drawing/2014/main" id="{A5790ED6-8F87-CE0D-1BAF-51B175CB3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962400"/>
            <a:ext cx="2286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4" name="Line 56">
            <a:extLst>
              <a:ext uri="{FF2B5EF4-FFF2-40B4-BE49-F238E27FC236}">
                <a16:creationId xmlns:a16="http://schemas.microsoft.com/office/drawing/2014/main" id="{23D87966-C4CB-3634-2022-2A047E5A6F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962400"/>
            <a:ext cx="0" cy="10668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5" name="Line 57">
            <a:extLst>
              <a:ext uri="{FF2B5EF4-FFF2-40B4-BE49-F238E27FC236}">
                <a16:creationId xmlns:a16="http://schemas.microsoft.com/office/drawing/2014/main" id="{C5AB8875-D4CD-2A4C-C5FB-5A98F4502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334000"/>
            <a:ext cx="3810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6" name="Line 58">
            <a:extLst>
              <a:ext uri="{FF2B5EF4-FFF2-40B4-BE49-F238E27FC236}">
                <a16:creationId xmlns:a16="http://schemas.microsoft.com/office/drawing/2014/main" id="{E1094887-8951-5157-8D01-B513A5CB74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962400"/>
            <a:ext cx="304800" cy="23622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40D43136-2271-495A-D4BD-FFC46330E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Dominator Tree</a:t>
            </a:r>
          </a:p>
        </p:txBody>
      </p:sp>
      <p:sp>
        <p:nvSpPr>
          <p:cNvPr id="430083" name="Oval 3">
            <a:extLst>
              <a:ext uri="{FF2B5EF4-FFF2-40B4-BE49-F238E27FC236}">
                <a16:creationId xmlns:a16="http://schemas.microsoft.com/office/drawing/2014/main" id="{FB862182-E84A-C12E-1BA0-4EFF86A8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30084" name="Oval 4">
            <a:extLst>
              <a:ext uri="{FF2B5EF4-FFF2-40B4-BE49-F238E27FC236}">
                <a16:creationId xmlns:a16="http://schemas.microsoft.com/office/drawing/2014/main" id="{329B36B3-F2FB-56E7-54C0-06A0F6AE1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30085" name="Oval 5">
            <a:extLst>
              <a:ext uri="{FF2B5EF4-FFF2-40B4-BE49-F238E27FC236}">
                <a16:creationId xmlns:a16="http://schemas.microsoft.com/office/drawing/2014/main" id="{F1942524-8586-31A6-3F42-17BFA992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30086" name="Oval 6">
            <a:extLst>
              <a:ext uri="{FF2B5EF4-FFF2-40B4-BE49-F238E27FC236}">
                <a16:creationId xmlns:a16="http://schemas.microsoft.com/office/drawing/2014/main" id="{1A1FAEF4-9891-2548-1874-D7D7131F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30087" name="Oval 7">
            <a:extLst>
              <a:ext uri="{FF2B5EF4-FFF2-40B4-BE49-F238E27FC236}">
                <a16:creationId xmlns:a16="http://schemas.microsoft.com/office/drawing/2014/main" id="{3DCCD0AE-1BF9-C4DB-2B93-EF584626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30088" name="Oval 8">
            <a:extLst>
              <a:ext uri="{FF2B5EF4-FFF2-40B4-BE49-F238E27FC236}">
                <a16:creationId xmlns:a16="http://schemas.microsoft.com/office/drawing/2014/main" id="{58AEF0A2-040C-7C50-518C-CD94E328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30089" name="Oval 9">
            <a:extLst>
              <a:ext uri="{FF2B5EF4-FFF2-40B4-BE49-F238E27FC236}">
                <a16:creationId xmlns:a16="http://schemas.microsoft.com/office/drawing/2014/main" id="{D834EDF5-3305-B8BC-0F40-947A92DA7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30090" name="Oval 10">
            <a:extLst>
              <a:ext uri="{FF2B5EF4-FFF2-40B4-BE49-F238E27FC236}">
                <a16:creationId xmlns:a16="http://schemas.microsoft.com/office/drawing/2014/main" id="{9C8310A8-FD54-C80C-8A55-CE7AE29B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30091" name="Oval 11">
            <a:extLst>
              <a:ext uri="{FF2B5EF4-FFF2-40B4-BE49-F238E27FC236}">
                <a16:creationId xmlns:a16="http://schemas.microsoft.com/office/drawing/2014/main" id="{463BED29-7E61-7226-24E8-853CF022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30092" name="Oval 12">
            <a:extLst>
              <a:ext uri="{FF2B5EF4-FFF2-40B4-BE49-F238E27FC236}">
                <a16:creationId xmlns:a16="http://schemas.microsoft.com/office/drawing/2014/main" id="{0AEB486B-8838-199E-5D31-343E1A8FF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30093" name="Oval 13">
            <a:extLst>
              <a:ext uri="{FF2B5EF4-FFF2-40B4-BE49-F238E27FC236}">
                <a16:creationId xmlns:a16="http://schemas.microsoft.com/office/drawing/2014/main" id="{B8524EF4-42FE-BFA8-DD7E-DE4974C3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30094" name="Oval 14">
            <a:extLst>
              <a:ext uri="{FF2B5EF4-FFF2-40B4-BE49-F238E27FC236}">
                <a16:creationId xmlns:a16="http://schemas.microsoft.com/office/drawing/2014/main" id="{F8E72B53-57C3-4CA8-E95C-B3CAE52A2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30095" name="Line 15">
            <a:extLst>
              <a:ext uri="{FF2B5EF4-FFF2-40B4-BE49-F238E27FC236}">
                <a16:creationId xmlns:a16="http://schemas.microsoft.com/office/drawing/2014/main" id="{E15EE8C1-A8D7-F0BE-06C2-C064C3BC4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6" name="Line 16">
            <a:extLst>
              <a:ext uri="{FF2B5EF4-FFF2-40B4-BE49-F238E27FC236}">
                <a16:creationId xmlns:a16="http://schemas.microsoft.com/office/drawing/2014/main" id="{A2E83ABC-35CD-8AC4-BEAC-245FEE167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7" name="Line 17">
            <a:extLst>
              <a:ext uri="{FF2B5EF4-FFF2-40B4-BE49-F238E27FC236}">
                <a16:creationId xmlns:a16="http://schemas.microsoft.com/office/drawing/2014/main" id="{5A0B5792-F5AE-055C-EBEE-329DD0ED8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8" name="Line 18">
            <a:extLst>
              <a:ext uri="{FF2B5EF4-FFF2-40B4-BE49-F238E27FC236}">
                <a16:creationId xmlns:a16="http://schemas.microsoft.com/office/drawing/2014/main" id="{4C4E9C4F-BE83-ABED-07E9-689A23DA9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9" name="Line 19">
            <a:extLst>
              <a:ext uri="{FF2B5EF4-FFF2-40B4-BE49-F238E27FC236}">
                <a16:creationId xmlns:a16="http://schemas.microsoft.com/office/drawing/2014/main" id="{E771A409-A1E7-7068-4BEC-43E0FD78D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0" name="Line 20">
            <a:extLst>
              <a:ext uri="{FF2B5EF4-FFF2-40B4-BE49-F238E27FC236}">
                <a16:creationId xmlns:a16="http://schemas.microsoft.com/office/drawing/2014/main" id="{9E929DAC-4788-E749-E1D2-60E1207C0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1" name="Line 21">
            <a:extLst>
              <a:ext uri="{FF2B5EF4-FFF2-40B4-BE49-F238E27FC236}">
                <a16:creationId xmlns:a16="http://schemas.microsoft.com/office/drawing/2014/main" id="{CDF871E2-38EB-6FCA-6487-E76F8B5EFA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7" name="Line 27">
            <a:extLst>
              <a:ext uri="{FF2B5EF4-FFF2-40B4-BE49-F238E27FC236}">
                <a16:creationId xmlns:a16="http://schemas.microsoft.com/office/drawing/2014/main" id="{4398E507-7A34-DE87-98A0-E704BB165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6" name="Line 36">
            <a:extLst>
              <a:ext uri="{FF2B5EF4-FFF2-40B4-BE49-F238E27FC236}">
                <a16:creationId xmlns:a16="http://schemas.microsoft.com/office/drawing/2014/main" id="{9845AF90-0B98-20B3-E56B-59ABE21AE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7" name="Line 37">
            <a:extLst>
              <a:ext uri="{FF2B5EF4-FFF2-40B4-BE49-F238E27FC236}">
                <a16:creationId xmlns:a16="http://schemas.microsoft.com/office/drawing/2014/main" id="{322C31D5-E6E9-4813-4B91-98B2C7345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2590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8" name="Line 38">
            <a:extLst>
              <a:ext uri="{FF2B5EF4-FFF2-40B4-BE49-F238E27FC236}">
                <a16:creationId xmlns:a16="http://schemas.microsoft.com/office/drawing/2014/main" id="{1F836B16-DBE2-E4C6-1172-F54EA6B78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9" name="Line 39">
            <a:extLst>
              <a:ext uri="{FF2B5EF4-FFF2-40B4-BE49-F238E27FC236}">
                <a16:creationId xmlns:a16="http://schemas.microsoft.com/office/drawing/2014/main" id="{B1C0DD8B-7170-CDA8-5B49-378878CF8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9E7387F0-96E2-123A-E84C-6AA666773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Dominator Calculation Revisited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4B951488-9F9D-080E-1CB3-F9B016FBB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2005, Cooper et. al, published an interesting paper </a:t>
            </a:r>
          </a:p>
          <a:p>
            <a:pPr lvl="1"/>
            <a:r>
              <a:rPr lang="en-US" altLang="zh-CN"/>
              <a:t>dominator tree-based, easy to implement</a:t>
            </a:r>
          </a:p>
          <a:p>
            <a:pPr lvl="1"/>
            <a:r>
              <a:rPr lang="en-US" altLang="zh-CN"/>
              <a:t>Even comparable with Tarjan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algorithm</a:t>
            </a:r>
          </a:p>
          <a:p>
            <a:r>
              <a:rPr lang="en-US" altLang="zh-CN"/>
              <a:t>Lesson: careful engineering of well-known </a:t>
            </a:r>
            <a:r>
              <a:rPr lang="en-US" altLang="zh-CN">
                <a:solidFill>
                  <a:schemeClr val="folHlink"/>
                </a:solidFill>
              </a:rPr>
              <a:t>slow</a:t>
            </a:r>
            <a:r>
              <a:rPr lang="en-US" altLang="zh-CN"/>
              <a:t> algorithm may be profitable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B6D6C7B3-8087-0F0F-82FE-51AB68D7A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 End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1409B08A-E1E4-E39B-A48D-83B2ECB7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4244" name="AutoShape 4">
            <a:extLst>
              <a:ext uri="{FF2B5EF4-FFF2-40B4-BE49-F238E27FC236}">
                <a16:creationId xmlns:a16="http://schemas.microsoft.com/office/drawing/2014/main" id="{F38677F6-B16B-DCBA-911F-4639FE76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394246" name="AutoShape 6">
            <a:extLst>
              <a:ext uri="{FF2B5EF4-FFF2-40B4-BE49-F238E27FC236}">
                <a16:creationId xmlns:a16="http://schemas.microsoft.com/office/drawing/2014/main" id="{594FD2C8-664F-CED5-78E2-F11F81314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394247" name="AutoShape 7">
            <a:extLst>
              <a:ext uri="{FF2B5EF4-FFF2-40B4-BE49-F238E27FC236}">
                <a16:creationId xmlns:a16="http://schemas.microsoft.com/office/drawing/2014/main" id="{24159A8D-3092-B6B1-A2C1-42E2C0D71AF1}"/>
              </a:ext>
            </a:extLst>
          </p:cNvPr>
          <p:cNvCxnSpPr>
            <a:cxnSpLocks noChangeShapeType="1"/>
            <a:stCxn id="394244" idx="3"/>
            <a:endCxn id="394246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48" name="AutoShape 8">
            <a:extLst>
              <a:ext uri="{FF2B5EF4-FFF2-40B4-BE49-F238E27FC236}">
                <a16:creationId xmlns:a16="http://schemas.microsoft.com/office/drawing/2014/main" id="{01501D9B-6327-D6BC-B01A-740CA88B4D32}"/>
              </a:ext>
            </a:extLst>
          </p:cNvPr>
          <p:cNvCxnSpPr>
            <a:cxnSpLocks noChangeShapeType="1"/>
            <a:endCxn id="394258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0" name="AutoShape 10">
            <a:extLst>
              <a:ext uri="{FF2B5EF4-FFF2-40B4-BE49-F238E27FC236}">
                <a16:creationId xmlns:a16="http://schemas.microsoft.com/office/drawing/2014/main" id="{BED8D239-CF89-DA9D-DD1C-3FC071FB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394251" name="AutoShape 11">
            <a:extLst>
              <a:ext uri="{FF2B5EF4-FFF2-40B4-BE49-F238E27FC236}">
                <a16:creationId xmlns:a16="http://schemas.microsoft.com/office/drawing/2014/main" id="{16BDCCFA-B851-8943-5632-2E90941B0AB8}"/>
              </a:ext>
            </a:extLst>
          </p:cNvPr>
          <p:cNvCxnSpPr>
            <a:cxnSpLocks noChangeShapeType="1"/>
            <a:stCxn id="394246" idx="3"/>
            <a:endCxn id="394250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2" name="AutoShape 12">
            <a:extLst>
              <a:ext uri="{FF2B5EF4-FFF2-40B4-BE49-F238E27FC236}">
                <a16:creationId xmlns:a16="http://schemas.microsoft.com/office/drawing/2014/main" id="{4AB3900B-FEAB-360E-D1D5-5EDB997AC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394253" name="AutoShape 13">
            <a:extLst>
              <a:ext uri="{FF2B5EF4-FFF2-40B4-BE49-F238E27FC236}">
                <a16:creationId xmlns:a16="http://schemas.microsoft.com/office/drawing/2014/main" id="{BF28743B-9F48-E31A-5CC4-89A6C7556A46}"/>
              </a:ext>
            </a:extLst>
          </p:cNvPr>
          <p:cNvCxnSpPr>
            <a:cxnSpLocks noChangeShapeType="1"/>
            <a:stCxn id="394254" idx="3"/>
            <a:endCxn id="394252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4" name="AutoShape 14">
            <a:extLst>
              <a:ext uri="{FF2B5EF4-FFF2-40B4-BE49-F238E27FC236}">
                <a16:creationId xmlns:a16="http://schemas.microsoft.com/office/drawing/2014/main" id="{93C92E95-9A52-E29C-97B0-8AEF3BC6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394255" name="AutoShape 15">
            <a:extLst>
              <a:ext uri="{FF2B5EF4-FFF2-40B4-BE49-F238E27FC236}">
                <a16:creationId xmlns:a16="http://schemas.microsoft.com/office/drawing/2014/main" id="{19B0EF39-978E-B0B8-5A33-565235D43EAC}"/>
              </a:ext>
            </a:extLst>
          </p:cNvPr>
          <p:cNvCxnSpPr>
            <a:cxnSpLocks noChangeShapeType="1"/>
            <a:stCxn id="394250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56" name="AutoShape 16">
            <a:extLst>
              <a:ext uri="{FF2B5EF4-FFF2-40B4-BE49-F238E27FC236}">
                <a16:creationId xmlns:a16="http://schemas.microsoft.com/office/drawing/2014/main" id="{5B43CADC-5CCD-62E2-644F-E36D7FD1CE6E}"/>
              </a:ext>
            </a:extLst>
          </p:cNvPr>
          <p:cNvCxnSpPr>
            <a:cxnSpLocks noChangeShapeType="1"/>
            <a:stCxn id="394258" idx="3"/>
            <a:endCxn id="394254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7" name="AutoShape 17">
            <a:extLst>
              <a:ext uri="{FF2B5EF4-FFF2-40B4-BE49-F238E27FC236}">
                <a16:creationId xmlns:a16="http://schemas.microsoft.com/office/drawing/2014/main" id="{7DE03A20-C3AF-BC90-D148-53063FD7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394258" name="AutoShape 18">
            <a:extLst>
              <a:ext uri="{FF2B5EF4-FFF2-40B4-BE49-F238E27FC236}">
                <a16:creationId xmlns:a16="http://schemas.microsoft.com/office/drawing/2014/main" id="{6764CA63-2ED8-05B3-3166-01D9CCFF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105015B3-F6BA-4A4C-21DF-5FC61DAC2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Strict dominator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2FF2DABB-5028-EC2D-4CCB-770D48F10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Node </a:t>
            </a:r>
            <a:r>
              <a:rPr lang="en-US" altLang="zh-CN" i="1"/>
              <a:t>x</a:t>
            </a:r>
            <a:r>
              <a:rPr lang="en-US" altLang="zh-CN"/>
              <a:t> is a </a:t>
            </a:r>
            <a:r>
              <a:rPr lang="en-US" altLang="zh-CN">
                <a:solidFill>
                  <a:schemeClr val="folHlink"/>
                </a:solidFill>
              </a:rPr>
              <a:t>strict</a:t>
            </a:r>
            <a:r>
              <a:rPr lang="en-US" altLang="zh-CN"/>
              <a:t> dominator of </a:t>
            </a:r>
            <a:r>
              <a:rPr lang="en-US" altLang="zh-CN" i="1"/>
              <a:t>y, </a:t>
            </a:r>
            <a:r>
              <a:rPr lang="en-US" altLang="zh-CN"/>
              <a:t>if</a:t>
            </a:r>
            <a:r>
              <a:rPr lang="en-US" altLang="zh-CN" i="1"/>
              <a:t> x </a:t>
            </a:r>
            <a:r>
              <a:rPr lang="en-US" altLang="zh-CN"/>
              <a:t>dominates </a:t>
            </a:r>
            <a:r>
              <a:rPr lang="en-US" altLang="zh-CN" i="1"/>
              <a:t>y</a:t>
            </a:r>
            <a:r>
              <a:rPr lang="en-US" altLang="zh-CN"/>
              <a:t>, and </a:t>
            </a:r>
            <a:r>
              <a:rPr lang="en-US" altLang="zh-CN" i="1"/>
              <a:t>x</a:t>
            </a:r>
            <a:r>
              <a:rPr lang="en-US" altLang="zh-CN"/>
              <a:t>&lt;&gt;</a:t>
            </a:r>
            <a:r>
              <a:rPr lang="en-US" altLang="zh-CN" i="1"/>
              <a:t>y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i="1"/>
              <a:t>sdom (x) </a:t>
            </a:r>
            <a:r>
              <a:rPr lang="en-US" altLang="zh-CN"/>
              <a:t>=</a:t>
            </a:r>
            <a:r>
              <a:rPr lang="en-US" altLang="zh-CN" i="1"/>
              <a:t> dom(x)-{x}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</a:rPr>
              <a:t>Dominance frontier</a:t>
            </a:r>
            <a:r>
              <a:rPr lang="en-US" altLang="zh-CN"/>
              <a:t> of a node </a:t>
            </a:r>
            <a:r>
              <a:rPr lang="en-US" altLang="zh-CN" i="1"/>
              <a:t>x</a:t>
            </a:r>
            <a:r>
              <a:rPr lang="en-US" altLang="zh-CN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set of nodes </a:t>
            </a:r>
            <a:r>
              <a:rPr lang="en-US" altLang="zh-CN" i="1"/>
              <a:t>y</a:t>
            </a:r>
            <a:r>
              <a:rPr lang="en-US" altLang="zh-CN"/>
              <a:t> such that</a:t>
            </a:r>
            <a:r>
              <a:rPr lang="en-US" altLang="zh-CN" i="1"/>
              <a:t> x</a:t>
            </a:r>
            <a:r>
              <a:rPr lang="en-US" altLang="zh-CN"/>
              <a:t> dominates a predecessor</a:t>
            </a:r>
            <a:r>
              <a:rPr lang="en-US" altLang="zh-CN" i="1"/>
              <a:t> p</a:t>
            </a:r>
            <a:r>
              <a:rPr lang="en-US" altLang="zh-CN"/>
              <a:t> of node </a:t>
            </a:r>
            <a:r>
              <a:rPr lang="en-US" altLang="zh-CN" i="1"/>
              <a:t>y</a:t>
            </a:r>
            <a:r>
              <a:rPr lang="en-US" altLang="zh-CN"/>
              <a:t>, but does not strictly dominates </a:t>
            </a:r>
            <a:r>
              <a:rPr lang="en-US" altLang="zh-CN" i="1"/>
              <a:t>y</a:t>
            </a:r>
          </a:p>
          <a:p>
            <a:pPr lvl="1">
              <a:lnSpc>
                <a:spcPct val="90000"/>
              </a:lnSpc>
            </a:pPr>
            <a:r>
              <a:rPr lang="en-US" altLang="zh-CN" i="1"/>
              <a:t>df(x)=?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read the algorithm in Tiger 19.1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B3BFBBCA-374D-0B69-34D4-D9E47A357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Intuition for Dominance Frontier</a:t>
            </a:r>
          </a:p>
        </p:txBody>
      </p:sp>
      <p:sp>
        <p:nvSpPr>
          <p:cNvPr id="449540" name="Oval 4">
            <a:extLst>
              <a:ext uri="{FF2B5EF4-FFF2-40B4-BE49-F238E27FC236}">
                <a16:creationId xmlns:a16="http://schemas.microsoft.com/office/drawing/2014/main" id="{D98C6E58-BD75-2FC0-CEEE-E2F0E11FE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s0</a:t>
            </a:r>
          </a:p>
        </p:txBody>
      </p:sp>
      <p:sp>
        <p:nvSpPr>
          <p:cNvPr id="449541" name="Oval 5">
            <a:extLst>
              <a:ext uri="{FF2B5EF4-FFF2-40B4-BE49-F238E27FC236}">
                <a16:creationId xmlns:a16="http://schemas.microsoft.com/office/drawing/2014/main" id="{DF94A4EC-8EB1-06A0-4423-9398B4E5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449543" name="Freeform 7">
            <a:extLst>
              <a:ext uri="{FF2B5EF4-FFF2-40B4-BE49-F238E27FC236}">
                <a16:creationId xmlns:a16="http://schemas.microsoft.com/office/drawing/2014/main" id="{F6295465-26B7-43E8-DA08-13E04D3B822D}"/>
              </a:ext>
            </a:extLst>
          </p:cNvPr>
          <p:cNvSpPr>
            <a:spLocks/>
          </p:cNvSpPr>
          <p:nvPr/>
        </p:nvSpPr>
        <p:spPr bwMode="auto">
          <a:xfrm>
            <a:off x="2400300" y="3048000"/>
            <a:ext cx="2933700" cy="2692400"/>
          </a:xfrm>
          <a:custGeom>
            <a:avLst/>
            <a:gdLst>
              <a:gd name="T0" fmla="*/ 1112 w 1848"/>
              <a:gd name="T1" fmla="*/ 488 h 1696"/>
              <a:gd name="T2" fmla="*/ 776 w 1848"/>
              <a:gd name="T3" fmla="*/ 968 h 1696"/>
              <a:gd name="T4" fmla="*/ 200 w 1848"/>
              <a:gd name="T5" fmla="*/ 1208 h 1696"/>
              <a:gd name="T6" fmla="*/ 56 w 1848"/>
              <a:gd name="T7" fmla="*/ 1208 h 1696"/>
              <a:gd name="T8" fmla="*/ 104 w 1848"/>
              <a:gd name="T9" fmla="*/ 1544 h 1696"/>
              <a:gd name="T10" fmla="*/ 680 w 1848"/>
              <a:gd name="T11" fmla="*/ 1640 h 1696"/>
              <a:gd name="T12" fmla="*/ 1496 w 1848"/>
              <a:gd name="T13" fmla="*/ 1208 h 1696"/>
              <a:gd name="T14" fmla="*/ 1784 w 1848"/>
              <a:gd name="T15" fmla="*/ 440 h 1696"/>
              <a:gd name="T16" fmla="*/ 1784 w 1848"/>
              <a:gd name="T17" fmla="*/ 56 h 1696"/>
              <a:gd name="T18" fmla="*/ 1400 w 1848"/>
              <a:gd name="T19" fmla="*/ 104 h 1696"/>
              <a:gd name="T20" fmla="*/ 1112 w 1848"/>
              <a:gd name="T21" fmla="*/ 488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8" h="1696">
                <a:moveTo>
                  <a:pt x="1112" y="488"/>
                </a:moveTo>
                <a:cubicBezTo>
                  <a:pt x="1008" y="632"/>
                  <a:pt x="928" y="848"/>
                  <a:pt x="776" y="968"/>
                </a:cubicBezTo>
                <a:cubicBezTo>
                  <a:pt x="624" y="1088"/>
                  <a:pt x="320" y="1168"/>
                  <a:pt x="200" y="1208"/>
                </a:cubicBezTo>
                <a:cubicBezTo>
                  <a:pt x="80" y="1248"/>
                  <a:pt x="72" y="1152"/>
                  <a:pt x="56" y="1208"/>
                </a:cubicBezTo>
                <a:cubicBezTo>
                  <a:pt x="40" y="1264"/>
                  <a:pt x="0" y="1472"/>
                  <a:pt x="104" y="1544"/>
                </a:cubicBezTo>
                <a:cubicBezTo>
                  <a:pt x="208" y="1616"/>
                  <a:pt x="448" y="1696"/>
                  <a:pt x="680" y="1640"/>
                </a:cubicBezTo>
                <a:cubicBezTo>
                  <a:pt x="912" y="1584"/>
                  <a:pt x="1312" y="1408"/>
                  <a:pt x="1496" y="1208"/>
                </a:cubicBezTo>
                <a:cubicBezTo>
                  <a:pt x="1680" y="1008"/>
                  <a:pt x="1736" y="632"/>
                  <a:pt x="1784" y="440"/>
                </a:cubicBezTo>
                <a:cubicBezTo>
                  <a:pt x="1832" y="248"/>
                  <a:pt x="1848" y="112"/>
                  <a:pt x="1784" y="56"/>
                </a:cubicBezTo>
                <a:cubicBezTo>
                  <a:pt x="1720" y="0"/>
                  <a:pt x="1512" y="32"/>
                  <a:pt x="1400" y="104"/>
                </a:cubicBezTo>
                <a:cubicBezTo>
                  <a:pt x="1288" y="176"/>
                  <a:pt x="1216" y="344"/>
                  <a:pt x="1112" y="488"/>
                </a:cubicBezTo>
                <a:close/>
              </a:path>
            </a:pathLst>
          </a:cu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44" name="Oval 8">
            <a:extLst>
              <a:ext uri="{FF2B5EF4-FFF2-40B4-BE49-F238E27FC236}">
                <a16:creationId xmlns:a16="http://schemas.microsoft.com/office/drawing/2014/main" id="{35949897-D731-6415-83D2-17D1E6CC4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q</a:t>
            </a:r>
          </a:p>
        </p:txBody>
      </p:sp>
      <p:sp>
        <p:nvSpPr>
          <p:cNvPr id="449547" name="Oval 11">
            <a:extLst>
              <a:ext uri="{FF2B5EF4-FFF2-40B4-BE49-F238E27FC236}">
                <a16:creationId xmlns:a16="http://schemas.microsoft.com/office/drawing/2014/main" id="{2DB6749A-F233-7FCE-E680-3D2D1687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814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449548" name="Line 12">
            <a:extLst>
              <a:ext uri="{FF2B5EF4-FFF2-40B4-BE49-F238E27FC236}">
                <a16:creationId xmlns:a16="http://schemas.microsoft.com/office/drawing/2014/main" id="{98EEBB09-25AE-D2E6-B64E-822009B55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49" name="Line 13">
            <a:extLst>
              <a:ext uri="{FF2B5EF4-FFF2-40B4-BE49-F238E27FC236}">
                <a16:creationId xmlns:a16="http://schemas.microsoft.com/office/drawing/2014/main" id="{56EAE5A7-F8B1-554B-6896-DF09FF9A1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0" name="Line 14">
            <a:extLst>
              <a:ext uri="{FF2B5EF4-FFF2-40B4-BE49-F238E27FC236}">
                <a16:creationId xmlns:a16="http://schemas.microsoft.com/office/drawing/2014/main" id="{8844549D-7A07-5C98-BBC1-BE9AF97EE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514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1" name="Line 15">
            <a:extLst>
              <a:ext uri="{FF2B5EF4-FFF2-40B4-BE49-F238E27FC236}">
                <a16:creationId xmlns:a16="http://schemas.microsoft.com/office/drawing/2014/main" id="{6D295094-830C-1121-7172-547672CC8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2" name="Freeform 16">
            <a:extLst>
              <a:ext uri="{FF2B5EF4-FFF2-40B4-BE49-F238E27FC236}">
                <a16:creationId xmlns:a16="http://schemas.microsoft.com/office/drawing/2014/main" id="{30BBFB3E-CFB0-97ED-4010-D28504562C30}"/>
              </a:ext>
            </a:extLst>
          </p:cNvPr>
          <p:cNvSpPr>
            <a:spLocks/>
          </p:cNvSpPr>
          <p:nvPr/>
        </p:nvSpPr>
        <p:spPr bwMode="auto">
          <a:xfrm>
            <a:off x="4724400" y="2819400"/>
            <a:ext cx="2616200" cy="3644900"/>
          </a:xfrm>
          <a:custGeom>
            <a:avLst/>
            <a:gdLst>
              <a:gd name="T0" fmla="*/ 816 w 1648"/>
              <a:gd name="T1" fmla="*/ 520 h 2296"/>
              <a:gd name="T2" fmla="*/ 432 w 1648"/>
              <a:gd name="T3" fmla="*/ 1144 h 2296"/>
              <a:gd name="T4" fmla="*/ 48 w 1648"/>
              <a:gd name="T5" fmla="*/ 1912 h 2296"/>
              <a:gd name="T6" fmla="*/ 144 w 1648"/>
              <a:gd name="T7" fmla="*/ 2296 h 2296"/>
              <a:gd name="T8" fmla="*/ 864 w 1648"/>
              <a:gd name="T9" fmla="*/ 1912 h 2296"/>
              <a:gd name="T10" fmla="*/ 1248 w 1648"/>
              <a:gd name="T11" fmla="*/ 1288 h 2296"/>
              <a:gd name="T12" fmla="*/ 1584 w 1648"/>
              <a:gd name="T13" fmla="*/ 136 h 2296"/>
              <a:gd name="T14" fmla="*/ 864 w 1648"/>
              <a:gd name="T15" fmla="*/ 472 h 2296"/>
              <a:gd name="T16" fmla="*/ 816 w 1648"/>
              <a:gd name="T17" fmla="*/ 52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8" h="2296">
                <a:moveTo>
                  <a:pt x="816" y="520"/>
                </a:moveTo>
                <a:cubicBezTo>
                  <a:pt x="744" y="632"/>
                  <a:pt x="560" y="912"/>
                  <a:pt x="432" y="1144"/>
                </a:cubicBezTo>
                <a:cubicBezTo>
                  <a:pt x="304" y="1376"/>
                  <a:pt x="96" y="1720"/>
                  <a:pt x="48" y="1912"/>
                </a:cubicBezTo>
                <a:cubicBezTo>
                  <a:pt x="0" y="2104"/>
                  <a:pt x="8" y="2296"/>
                  <a:pt x="144" y="2296"/>
                </a:cubicBezTo>
                <a:cubicBezTo>
                  <a:pt x="280" y="2296"/>
                  <a:pt x="680" y="2080"/>
                  <a:pt x="864" y="1912"/>
                </a:cubicBezTo>
                <a:cubicBezTo>
                  <a:pt x="1048" y="1744"/>
                  <a:pt x="1128" y="1584"/>
                  <a:pt x="1248" y="1288"/>
                </a:cubicBezTo>
                <a:cubicBezTo>
                  <a:pt x="1368" y="992"/>
                  <a:pt x="1648" y="272"/>
                  <a:pt x="1584" y="136"/>
                </a:cubicBezTo>
                <a:cubicBezTo>
                  <a:pt x="1520" y="0"/>
                  <a:pt x="992" y="408"/>
                  <a:pt x="864" y="472"/>
                </a:cubicBezTo>
                <a:cubicBezTo>
                  <a:pt x="736" y="536"/>
                  <a:pt x="888" y="408"/>
                  <a:pt x="816" y="520"/>
                </a:cubicBezTo>
                <a:close/>
              </a:path>
            </a:pathLst>
          </a:custGeom>
          <a:solidFill>
            <a:srgbClr val="CCFFCC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3" name="Oval 17">
            <a:extLst>
              <a:ext uri="{FF2B5EF4-FFF2-40B4-BE49-F238E27FC236}">
                <a16:creationId xmlns:a16="http://schemas.microsoft.com/office/drawing/2014/main" id="{A6F1342D-3F9B-CB0A-50DF-0C111C0D5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</a:t>
            </a:r>
          </a:p>
        </p:txBody>
      </p:sp>
      <p:sp>
        <p:nvSpPr>
          <p:cNvPr id="449554" name="Oval 18">
            <a:extLst>
              <a:ext uri="{FF2B5EF4-FFF2-40B4-BE49-F238E27FC236}">
                <a16:creationId xmlns:a16="http://schemas.microsoft.com/office/drawing/2014/main" id="{6E13CFA4-A5C2-8BFF-7836-FFA1BDBDD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</a:t>
            </a:r>
          </a:p>
        </p:txBody>
      </p:sp>
      <p:sp>
        <p:nvSpPr>
          <p:cNvPr id="449555" name="Line 19">
            <a:extLst>
              <a:ext uri="{FF2B5EF4-FFF2-40B4-BE49-F238E27FC236}">
                <a16:creationId xmlns:a16="http://schemas.microsoft.com/office/drawing/2014/main" id="{DE92BA1F-35FC-ED16-BFCA-0A820238D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886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6" name="Line 20">
            <a:extLst>
              <a:ext uri="{FF2B5EF4-FFF2-40B4-BE49-F238E27FC236}">
                <a16:creationId xmlns:a16="http://schemas.microsoft.com/office/drawing/2014/main" id="{12772632-E2E6-4804-9D26-82039D220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49557" name="AutoShape 21">
            <a:extLst>
              <a:ext uri="{FF2B5EF4-FFF2-40B4-BE49-F238E27FC236}">
                <a16:creationId xmlns:a16="http://schemas.microsoft.com/office/drawing/2014/main" id="{DE738479-BA05-8CAF-671E-267602CF6C7B}"/>
              </a:ext>
            </a:extLst>
          </p:cNvPr>
          <p:cNvCxnSpPr>
            <a:cxnSpLocks noChangeShapeType="1"/>
            <a:stCxn id="449540" idx="6"/>
            <a:endCxn id="449553" idx="0"/>
          </p:cNvCxnSpPr>
          <p:nvPr/>
        </p:nvCxnSpPr>
        <p:spPr bwMode="auto">
          <a:xfrm>
            <a:off x="4648200" y="2324100"/>
            <a:ext cx="17907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8" name="Freeform 22">
            <a:extLst>
              <a:ext uri="{FF2B5EF4-FFF2-40B4-BE49-F238E27FC236}">
                <a16:creationId xmlns:a16="http://schemas.microsoft.com/office/drawing/2014/main" id="{336DC120-0D55-886D-5A24-32D662450883}"/>
              </a:ext>
            </a:extLst>
          </p:cNvPr>
          <p:cNvSpPr>
            <a:spLocks/>
          </p:cNvSpPr>
          <p:nvPr/>
        </p:nvSpPr>
        <p:spPr bwMode="auto">
          <a:xfrm>
            <a:off x="4648200" y="1993900"/>
            <a:ext cx="3517900" cy="3886200"/>
          </a:xfrm>
          <a:custGeom>
            <a:avLst/>
            <a:gdLst>
              <a:gd name="T0" fmla="*/ 0 w 2216"/>
              <a:gd name="T1" fmla="*/ 184 h 2448"/>
              <a:gd name="T2" fmla="*/ 240 w 2216"/>
              <a:gd name="T3" fmla="*/ 88 h 2448"/>
              <a:gd name="T4" fmla="*/ 960 w 2216"/>
              <a:gd name="T5" fmla="*/ 88 h 2448"/>
              <a:gd name="T6" fmla="*/ 1920 w 2216"/>
              <a:gd name="T7" fmla="*/ 136 h 2448"/>
              <a:gd name="T8" fmla="*/ 2112 w 2216"/>
              <a:gd name="T9" fmla="*/ 904 h 2448"/>
              <a:gd name="T10" fmla="*/ 2112 w 2216"/>
              <a:gd name="T11" fmla="*/ 2200 h 2448"/>
              <a:gd name="T12" fmla="*/ 1488 w 2216"/>
              <a:gd name="T13" fmla="*/ 2392 h 2448"/>
              <a:gd name="T14" fmla="*/ 912 w 2216"/>
              <a:gd name="T15" fmla="*/ 2152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6" h="2448">
                <a:moveTo>
                  <a:pt x="0" y="184"/>
                </a:moveTo>
                <a:cubicBezTo>
                  <a:pt x="40" y="144"/>
                  <a:pt x="80" y="104"/>
                  <a:pt x="240" y="88"/>
                </a:cubicBezTo>
                <a:cubicBezTo>
                  <a:pt x="400" y="72"/>
                  <a:pt x="680" y="80"/>
                  <a:pt x="960" y="88"/>
                </a:cubicBezTo>
                <a:cubicBezTo>
                  <a:pt x="1240" y="96"/>
                  <a:pt x="1728" y="0"/>
                  <a:pt x="1920" y="136"/>
                </a:cubicBezTo>
                <a:cubicBezTo>
                  <a:pt x="2112" y="272"/>
                  <a:pt x="2080" y="560"/>
                  <a:pt x="2112" y="904"/>
                </a:cubicBezTo>
                <a:cubicBezTo>
                  <a:pt x="2144" y="1248"/>
                  <a:pt x="2216" y="1952"/>
                  <a:pt x="2112" y="2200"/>
                </a:cubicBezTo>
                <a:cubicBezTo>
                  <a:pt x="2008" y="2448"/>
                  <a:pt x="1688" y="2400"/>
                  <a:pt x="1488" y="2392"/>
                </a:cubicBezTo>
                <a:cubicBezTo>
                  <a:pt x="1288" y="2384"/>
                  <a:pt x="1008" y="2192"/>
                  <a:pt x="912" y="215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CF7A9A79-BDEA-7B8E-B7C1-3DA4BCBBB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Dominance Frontier</a:t>
            </a:r>
          </a:p>
        </p:txBody>
      </p:sp>
      <p:sp>
        <p:nvSpPr>
          <p:cNvPr id="438275" name="Oval 3">
            <a:extLst>
              <a:ext uri="{FF2B5EF4-FFF2-40B4-BE49-F238E27FC236}">
                <a16:creationId xmlns:a16="http://schemas.microsoft.com/office/drawing/2014/main" id="{9F380ECD-50CE-1083-71FC-359816C5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38276" name="Oval 4">
            <a:extLst>
              <a:ext uri="{FF2B5EF4-FFF2-40B4-BE49-F238E27FC236}">
                <a16:creationId xmlns:a16="http://schemas.microsoft.com/office/drawing/2014/main" id="{2218AB7B-8EDD-EF56-8928-0BCE6BA9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38277" name="Oval 5">
            <a:extLst>
              <a:ext uri="{FF2B5EF4-FFF2-40B4-BE49-F238E27FC236}">
                <a16:creationId xmlns:a16="http://schemas.microsoft.com/office/drawing/2014/main" id="{378667FD-FDD1-1C5F-579E-C07CED26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38278" name="Oval 6">
            <a:extLst>
              <a:ext uri="{FF2B5EF4-FFF2-40B4-BE49-F238E27FC236}">
                <a16:creationId xmlns:a16="http://schemas.microsoft.com/office/drawing/2014/main" id="{581F9032-76AC-A429-1E82-1FDCFB9C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38279" name="Oval 7">
            <a:extLst>
              <a:ext uri="{FF2B5EF4-FFF2-40B4-BE49-F238E27FC236}">
                <a16:creationId xmlns:a16="http://schemas.microsoft.com/office/drawing/2014/main" id="{B9A36A90-CFFB-0199-10EA-9118F816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38280" name="Oval 8">
            <a:extLst>
              <a:ext uri="{FF2B5EF4-FFF2-40B4-BE49-F238E27FC236}">
                <a16:creationId xmlns:a16="http://schemas.microsoft.com/office/drawing/2014/main" id="{25A024B7-5D35-213B-8CC5-B67B2369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38281" name="Oval 9">
            <a:extLst>
              <a:ext uri="{FF2B5EF4-FFF2-40B4-BE49-F238E27FC236}">
                <a16:creationId xmlns:a16="http://schemas.microsoft.com/office/drawing/2014/main" id="{D8297DA1-10D5-F0A2-6E32-B5D47AE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38282" name="Oval 10">
            <a:extLst>
              <a:ext uri="{FF2B5EF4-FFF2-40B4-BE49-F238E27FC236}">
                <a16:creationId xmlns:a16="http://schemas.microsoft.com/office/drawing/2014/main" id="{ED51604F-898E-D8D4-EDE8-D7F71301C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38283" name="Oval 11">
            <a:extLst>
              <a:ext uri="{FF2B5EF4-FFF2-40B4-BE49-F238E27FC236}">
                <a16:creationId xmlns:a16="http://schemas.microsoft.com/office/drawing/2014/main" id="{345C277D-F2A4-851D-5B2C-9B1A615B0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38284" name="Oval 12">
            <a:extLst>
              <a:ext uri="{FF2B5EF4-FFF2-40B4-BE49-F238E27FC236}">
                <a16:creationId xmlns:a16="http://schemas.microsoft.com/office/drawing/2014/main" id="{1CB416CE-1335-1DBA-1161-7B6E8C37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38285" name="Oval 13">
            <a:extLst>
              <a:ext uri="{FF2B5EF4-FFF2-40B4-BE49-F238E27FC236}">
                <a16:creationId xmlns:a16="http://schemas.microsoft.com/office/drawing/2014/main" id="{D6F39867-0CF7-35E1-0E67-3C70F4E00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38286" name="Oval 14">
            <a:extLst>
              <a:ext uri="{FF2B5EF4-FFF2-40B4-BE49-F238E27FC236}">
                <a16:creationId xmlns:a16="http://schemas.microsoft.com/office/drawing/2014/main" id="{B2D644AC-C3A5-44EC-2B65-59196F69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38287" name="Line 15">
            <a:extLst>
              <a:ext uri="{FF2B5EF4-FFF2-40B4-BE49-F238E27FC236}">
                <a16:creationId xmlns:a16="http://schemas.microsoft.com/office/drawing/2014/main" id="{DDB27F0F-2EE2-A75F-8C5B-797AA3448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88" name="Line 16">
            <a:extLst>
              <a:ext uri="{FF2B5EF4-FFF2-40B4-BE49-F238E27FC236}">
                <a16:creationId xmlns:a16="http://schemas.microsoft.com/office/drawing/2014/main" id="{1BCF93AE-7839-75B4-30A9-B6C92C6E4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89" name="Line 17">
            <a:extLst>
              <a:ext uri="{FF2B5EF4-FFF2-40B4-BE49-F238E27FC236}">
                <a16:creationId xmlns:a16="http://schemas.microsoft.com/office/drawing/2014/main" id="{6D86B961-D3CB-78A8-61FC-4188AD30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0" name="Line 18">
            <a:extLst>
              <a:ext uri="{FF2B5EF4-FFF2-40B4-BE49-F238E27FC236}">
                <a16:creationId xmlns:a16="http://schemas.microsoft.com/office/drawing/2014/main" id="{281817AA-B18F-ADF3-3981-72B52406DD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1" name="Line 19">
            <a:extLst>
              <a:ext uri="{FF2B5EF4-FFF2-40B4-BE49-F238E27FC236}">
                <a16:creationId xmlns:a16="http://schemas.microsoft.com/office/drawing/2014/main" id="{DEE2A1A5-17F3-C748-CF08-1FDDDB0054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2" name="Line 20">
            <a:extLst>
              <a:ext uri="{FF2B5EF4-FFF2-40B4-BE49-F238E27FC236}">
                <a16:creationId xmlns:a16="http://schemas.microsoft.com/office/drawing/2014/main" id="{A218D790-C973-4134-A46A-9B9497B7A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3" name="Line 21">
            <a:extLst>
              <a:ext uri="{FF2B5EF4-FFF2-40B4-BE49-F238E27FC236}">
                <a16:creationId xmlns:a16="http://schemas.microsoft.com/office/drawing/2014/main" id="{0BD338B6-7375-EC3E-8D0B-55D54E019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4" name="Line 22">
            <a:extLst>
              <a:ext uri="{FF2B5EF4-FFF2-40B4-BE49-F238E27FC236}">
                <a16:creationId xmlns:a16="http://schemas.microsoft.com/office/drawing/2014/main" id="{44BA7A7D-C614-6242-3F16-E3134910B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5" name="Line 23">
            <a:extLst>
              <a:ext uri="{FF2B5EF4-FFF2-40B4-BE49-F238E27FC236}">
                <a16:creationId xmlns:a16="http://schemas.microsoft.com/office/drawing/2014/main" id="{08C180E6-4408-A6A8-4097-8514AD89D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6" name="Line 24">
            <a:extLst>
              <a:ext uri="{FF2B5EF4-FFF2-40B4-BE49-F238E27FC236}">
                <a16:creationId xmlns:a16="http://schemas.microsoft.com/office/drawing/2014/main" id="{F1DA77EC-1213-96A8-67C5-FADE9B9A4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7" name="Line 25">
            <a:extLst>
              <a:ext uri="{FF2B5EF4-FFF2-40B4-BE49-F238E27FC236}">
                <a16:creationId xmlns:a16="http://schemas.microsoft.com/office/drawing/2014/main" id="{C4C5D2D7-147C-F247-2F4B-110748F7A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8" name="Line 26">
            <a:extLst>
              <a:ext uri="{FF2B5EF4-FFF2-40B4-BE49-F238E27FC236}">
                <a16:creationId xmlns:a16="http://schemas.microsoft.com/office/drawing/2014/main" id="{31229151-AEBA-01DE-C3C9-C5B580976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9" name="Line 27">
            <a:extLst>
              <a:ext uri="{FF2B5EF4-FFF2-40B4-BE49-F238E27FC236}">
                <a16:creationId xmlns:a16="http://schemas.microsoft.com/office/drawing/2014/main" id="{BAECFE51-5108-C909-DB72-27A653076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0" name="Freeform 28">
            <a:extLst>
              <a:ext uri="{FF2B5EF4-FFF2-40B4-BE49-F238E27FC236}">
                <a16:creationId xmlns:a16="http://schemas.microsoft.com/office/drawing/2014/main" id="{70F6AC5A-2733-E31C-EA40-A6F9BD933370}"/>
              </a:ext>
            </a:extLst>
          </p:cNvPr>
          <p:cNvSpPr>
            <a:spLocks/>
          </p:cNvSpPr>
          <p:nvPr/>
        </p:nvSpPr>
        <p:spPr bwMode="auto">
          <a:xfrm>
            <a:off x="3124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1" name="Freeform 29">
            <a:extLst>
              <a:ext uri="{FF2B5EF4-FFF2-40B4-BE49-F238E27FC236}">
                <a16:creationId xmlns:a16="http://schemas.microsoft.com/office/drawing/2014/main" id="{13AA7CEB-E419-C71E-A273-D1823AF8EC46}"/>
              </a:ext>
            </a:extLst>
          </p:cNvPr>
          <p:cNvSpPr>
            <a:spLocks/>
          </p:cNvSpPr>
          <p:nvPr/>
        </p:nvSpPr>
        <p:spPr bwMode="auto">
          <a:xfrm>
            <a:off x="1549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2" name="Freeform 30">
            <a:extLst>
              <a:ext uri="{FF2B5EF4-FFF2-40B4-BE49-F238E27FC236}">
                <a16:creationId xmlns:a16="http://schemas.microsoft.com/office/drawing/2014/main" id="{C708DE80-5339-7BA5-1322-481623768F8A}"/>
              </a:ext>
            </a:extLst>
          </p:cNvPr>
          <p:cNvSpPr>
            <a:spLocks/>
          </p:cNvSpPr>
          <p:nvPr/>
        </p:nvSpPr>
        <p:spPr bwMode="auto">
          <a:xfrm>
            <a:off x="215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3" name="Freeform 31">
            <a:extLst>
              <a:ext uri="{FF2B5EF4-FFF2-40B4-BE49-F238E27FC236}">
                <a16:creationId xmlns:a16="http://schemas.microsoft.com/office/drawing/2014/main" id="{1CE13A9B-40AB-C62D-A8FD-AE7113C967C0}"/>
              </a:ext>
            </a:extLst>
          </p:cNvPr>
          <p:cNvSpPr>
            <a:spLocks/>
          </p:cNvSpPr>
          <p:nvPr/>
        </p:nvSpPr>
        <p:spPr bwMode="auto">
          <a:xfrm>
            <a:off x="990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4" name="Text Box 32">
            <a:extLst>
              <a:ext uri="{FF2B5EF4-FFF2-40B4-BE49-F238E27FC236}">
                <a16:creationId xmlns:a16="http://schemas.microsoft.com/office/drawing/2014/main" id="{01327FF0-78B1-DA35-D994-BF0729DD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62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df(3)={2}</a:t>
            </a:r>
          </a:p>
        </p:txBody>
      </p:sp>
      <p:sp>
        <p:nvSpPr>
          <p:cNvPr id="438305" name="Text Box 33">
            <a:extLst>
              <a:ext uri="{FF2B5EF4-FFF2-40B4-BE49-F238E27FC236}">
                <a16:creationId xmlns:a16="http://schemas.microsoft.com/office/drawing/2014/main" id="{25509D56-0732-6BD5-4100-E0144859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0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df(10)={5, 12}</a:t>
            </a:r>
          </a:p>
        </p:txBody>
      </p:sp>
      <p:sp>
        <p:nvSpPr>
          <p:cNvPr id="438308" name="Line 36">
            <a:extLst>
              <a:ext uri="{FF2B5EF4-FFF2-40B4-BE49-F238E27FC236}">
                <a16:creationId xmlns:a16="http://schemas.microsoft.com/office/drawing/2014/main" id="{162F0393-4FF7-8DB1-3C3A-670F4E443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10" name="Oval 38">
            <a:extLst>
              <a:ext uri="{FF2B5EF4-FFF2-40B4-BE49-F238E27FC236}">
                <a16:creationId xmlns:a16="http://schemas.microsoft.com/office/drawing/2014/main" id="{9FD4C9DE-2A7C-1E99-A83A-EEF79FB1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38311" name="Oval 39">
            <a:extLst>
              <a:ext uri="{FF2B5EF4-FFF2-40B4-BE49-F238E27FC236}">
                <a16:creationId xmlns:a16="http://schemas.microsoft.com/office/drawing/2014/main" id="{85892486-4DAA-91A9-3A67-97E2894C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38312" name="Oval 40">
            <a:extLst>
              <a:ext uri="{FF2B5EF4-FFF2-40B4-BE49-F238E27FC236}">
                <a16:creationId xmlns:a16="http://schemas.microsoft.com/office/drawing/2014/main" id="{B880AA9E-5719-A30D-442F-31C26293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38313" name="Oval 41">
            <a:extLst>
              <a:ext uri="{FF2B5EF4-FFF2-40B4-BE49-F238E27FC236}">
                <a16:creationId xmlns:a16="http://schemas.microsoft.com/office/drawing/2014/main" id="{C1D03C7D-8C77-7899-67E6-496498E4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38314" name="Oval 42">
            <a:extLst>
              <a:ext uri="{FF2B5EF4-FFF2-40B4-BE49-F238E27FC236}">
                <a16:creationId xmlns:a16="http://schemas.microsoft.com/office/drawing/2014/main" id="{E684012B-19F8-B1EB-4905-470FA3E4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38315" name="Oval 43">
            <a:extLst>
              <a:ext uri="{FF2B5EF4-FFF2-40B4-BE49-F238E27FC236}">
                <a16:creationId xmlns:a16="http://schemas.microsoft.com/office/drawing/2014/main" id="{42F8312B-EEA7-F227-2B75-937F940B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38316" name="Oval 44">
            <a:extLst>
              <a:ext uri="{FF2B5EF4-FFF2-40B4-BE49-F238E27FC236}">
                <a16:creationId xmlns:a16="http://schemas.microsoft.com/office/drawing/2014/main" id="{550AB368-0040-E312-3779-B1DE9F51A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48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38317" name="Oval 45">
            <a:extLst>
              <a:ext uri="{FF2B5EF4-FFF2-40B4-BE49-F238E27FC236}">
                <a16:creationId xmlns:a16="http://schemas.microsoft.com/office/drawing/2014/main" id="{F7BB70B7-0C9D-9D29-9C98-2CCC273A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38318" name="Oval 46">
            <a:extLst>
              <a:ext uri="{FF2B5EF4-FFF2-40B4-BE49-F238E27FC236}">
                <a16:creationId xmlns:a16="http://schemas.microsoft.com/office/drawing/2014/main" id="{D8DF4F09-2C1A-0D16-5948-AB9DE13D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495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38319" name="Oval 47">
            <a:extLst>
              <a:ext uri="{FF2B5EF4-FFF2-40B4-BE49-F238E27FC236}">
                <a16:creationId xmlns:a16="http://schemas.microsoft.com/office/drawing/2014/main" id="{4F532404-07F1-61FB-E896-A0A3E3F8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38320" name="Oval 48">
            <a:extLst>
              <a:ext uri="{FF2B5EF4-FFF2-40B4-BE49-F238E27FC236}">
                <a16:creationId xmlns:a16="http://schemas.microsoft.com/office/drawing/2014/main" id="{818604EF-24C3-150B-FFCF-3E3AF589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38321" name="Oval 49">
            <a:extLst>
              <a:ext uri="{FF2B5EF4-FFF2-40B4-BE49-F238E27FC236}">
                <a16:creationId xmlns:a16="http://schemas.microsoft.com/office/drawing/2014/main" id="{CCFE6824-FB3E-FEA5-A9C0-129FAA4E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248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38322" name="Line 50">
            <a:extLst>
              <a:ext uri="{FF2B5EF4-FFF2-40B4-BE49-F238E27FC236}">
                <a16:creationId xmlns:a16="http://schemas.microsoft.com/office/drawing/2014/main" id="{F9780C09-509A-9A61-7EFF-FDFDDAE4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3" name="Line 51">
            <a:extLst>
              <a:ext uri="{FF2B5EF4-FFF2-40B4-BE49-F238E27FC236}">
                <a16:creationId xmlns:a16="http://schemas.microsoft.com/office/drawing/2014/main" id="{70F66B0E-32F8-4FF4-FE09-9D3A2A684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4" name="Line 52">
            <a:extLst>
              <a:ext uri="{FF2B5EF4-FFF2-40B4-BE49-F238E27FC236}">
                <a16:creationId xmlns:a16="http://schemas.microsoft.com/office/drawing/2014/main" id="{2F76C848-14CF-1559-0B44-99D2F0464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5" name="Line 53">
            <a:extLst>
              <a:ext uri="{FF2B5EF4-FFF2-40B4-BE49-F238E27FC236}">
                <a16:creationId xmlns:a16="http://schemas.microsoft.com/office/drawing/2014/main" id="{CB3C1500-279C-6D51-DDD5-76977AA93F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6" name="Line 54">
            <a:extLst>
              <a:ext uri="{FF2B5EF4-FFF2-40B4-BE49-F238E27FC236}">
                <a16:creationId xmlns:a16="http://schemas.microsoft.com/office/drawing/2014/main" id="{3761119F-7B07-9B3B-DA7C-95C870FEF5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7" name="Line 55">
            <a:extLst>
              <a:ext uri="{FF2B5EF4-FFF2-40B4-BE49-F238E27FC236}">
                <a16:creationId xmlns:a16="http://schemas.microsoft.com/office/drawing/2014/main" id="{A215D034-212A-36B4-730F-70DE8BE0BF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8" name="Line 56">
            <a:extLst>
              <a:ext uri="{FF2B5EF4-FFF2-40B4-BE49-F238E27FC236}">
                <a16:creationId xmlns:a16="http://schemas.microsoft.com/office/drawing/2014/main" id="{C0057A90-A937-F27C-3078-8277195DC7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609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9" name="Line 57">
            <a:extLst>
              <a:ext uri="{FF2B5EF4-FFF2-40B4-BE49-F238E27FC236}">
                <a16:creationId xmlns:a16="http://schemas.microsoft.com/office/drawing/2014/main" id="{DE8DB169-ABE0-5363-EB7B-222479BBE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962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0" name="Line 58">
            <a:extLst>
              <a:ext uri="{FF2B5EF4-FFF2-40B4-BE49-F238E27FC236}">
                <a16:creationId xmlns:a16="http://schemas.microsoft.com/office/drawing/2014/main" id="{CF23D6D7-E1E9-4550-D0B2-7FFC30CF4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962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1" name="Line 59">
            <a:extLst>
              <a:ext uri="{FF2B5EF4-FFF2-40B4-BE49-F238E27FC236}">
                <a16:creationId xmlns:a16="http://schemas.microsoft.com/office/drawing/2014/main" id="{2BF8B2A6-65A6-BC3B-1B25-91460800B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886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2" name="Line 60">
            <a:extLst>
              <a:ext uri="{FF2B5EF4-FFF2-40B4-BE49-F238E27FC236}">
                <a16:creationId xmlns:a16="http://schemas.microsoft.com/office/drawing/2014/main" id="{9BF4ED14-F84E-3567-0A07-7B66B7F8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3" name="Line 61">
            <a:extLst>
              <a:ext uri="{FF2B5EF4-FFF2-40B4-BE49-F238E27FC236}">
                <a16:creationId xmlns:a16="http://schemas.microsoft.com/office/drawing/2014/main" id="{7106413F-E892-1509-AFD6-5F379AF63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5" name="Text Box 63">
            <a:extLst>
              <a:ext uri="{FF2B5EF4-FFF2-40B4-BE49-F238E27FC236}">
                <a16:creationId xmlns:a16="http://schemas.microsoft.com/office/drawing/2014/main" id="{B8A7F6FD-4DFE-CED5-EF5F-FE05568B2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"/>
            <a:ext cx="2514600" cy="1463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Walk the dominator tree in post-order: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3, 10, 9, 8, 5, 6, 11, 7, 12, 4, 2, 1</a:t>
            </a:r>
          </a:p>
        </p:txBody>
      </p:sp>
      <p:sp>
        <p:nvSpPr>
          <p:cNvPr id="438336" name="Text Box 64">
            <a:extLst>
              <a:ext uri="{FF2B5EF4-FFF2-40B4-BE49-F238E27FC236}">
                <a16:creationId xmlns:a16="http://schemas.microsoft.com/office/drawing/2014/main" id="{48C4276D-A297-DE97-48C3-408812E9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03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df(9)={5, 12, 8}</a:t>
            </a:r>
          </a:p>
        </p:txBody>
      </p:sp>
      <p:sp>
        <p:nvSpPr>
          <p:cNvPr id="438337" name="Text Box 65">
            <a:extLst>
              <a:ext uri="{FF2B5EF4-FFF2-40B4-BE49-F238E27FC236}">
                <a16:creationId xmlns:a16="http://schemas.microsoft.com/office/drawing/2014/main" id="{0DD24895-C9A4-C8BB-746F-E0D552376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3181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df(8)={5, 12, 8}</a:t>
            </a:r>
          </a:p>
        </p:txBody>
      </p:sp>
      <p:sp>
        <p:nvSpPr>
          <p:cNvPr id="438338" name="Text Box 66">
            <a:extLst>
              <a:ext uri="{FF2B5EF4-FFF2-40B4-BE49-F238E27FC236}">
                <a16:creationId xmlns:a16="http://schemas.microsoft.com/office/drawing/2014/main" id="{CF4BF5C0-40BC-0E26-7636-DEFDAD03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79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df(5)={5, 12, 7}</a:t>
            </a:r>
          </a:p>
        </p:txBody>
      </p:sp>
      <p:sp>
        <p:nvSpPr>
          <p:cNvPr id="438339" name="Text Box 67">
            <a:extLst>
              <a:ext uri="{FF2B5EF4-FFF2-40B4-BE49-F238E27FC236}">
                <a16:creationId xmlns:a16="http://schemas.microsoft.com/office/drawing/2014/main" id="{813E2321-896A-D6EA-76E2-C7C7A07CE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df(6)={7}</a:t>
            </a:r>
          </a:p>
        </p:txBody>
      </p:sp>
      <p:sp>
        <p:nvSpPr>
          <p:cNvPr id="438340" name="Text Box 68">
            <a:extLst>
              <a:ext uri="{FF2B5EF4-FFF2-40B4-BE49-F238E27FC236}">
                <a16:creationId xmlns:a16="http://schemas.microsoft.com/office/drawing/2014/main" id="{38C3A20E-78FF-FC12-E67F-1445F144F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df(11)={12}</a:t>
            </a:r>
          </a:p>
        </p:txBody>
      </p:sp>
      <p:sp>
        <p:nvSpPr>
          <p:cNvPr id="438341" name="Text Box 69">
            <a:extLst>
              <a:ext uri="{FF2B5EF4-FFF2-40B4-BE49-F238E27FC236}">
                <a16:creationId xmlns:a16="http://schemas.microsoft.com/office/drawing/2014/main" id="{6027AE3F-9A51-9793-36A4-3C9E2F5A1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0895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df(7)={12}</a:t>
            </a:r>
          </a:p>
        </p:txBody>
      </p:sp>
      <p:sp>
        <p:nvSpPr>
          <p:cNvPr id="438342" name="Text Box 70">
            <a:extLst>
              <a:ext uri="{FF2B5EF4-FFF2-40B4-BE49-F238E27FC236}">
                <a16:creationId xmlns:a16="http://schemas.microsoft.com/office/drawing/2014/main" id="{9852B8E4-659A-15ED-1B10-5C908EFA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df(12)={}</a:t>
            </a:r>
          </a:p>
        </p:txBody>
      </p:sp>
      <p:sp>
        <p:nvSpPr>
          <p:cNvPr id="438343" name="Text Box 71">
            <a:extLst>
              <a:ext uri="{FF2B5EF4-FFF2-40B4-BE49-F238E27FC236}">
                <a16:creationId xmlns:a16="http://schemas.microsoft.com/office/drawing/2014/main" id="{E0243115-DA8E-C68B-E5FA-EF8F87F84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45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df(4)={2}</a:t>
            </a:r>
          </a:p>
        </p:txBody>
      </p:sp>
      <p:sp>
        <p:nvSpPr>
          <p:cNvPr id="438344" name="Text Box 72">
            <a:extLst>
              <a:ext uri="{FF2B5EF4-FFF2-40B4-BE49-F238E27FC236}">
                <a16:creationId xmlns:a16="http://schemas.microsoft.com/office/drawing/2014/main" id="{05E35083-5B55-C9AF-A49A-C6A05E146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438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df(2)={2}</a:t>
            </a:r>
          </a:p>
        </p:txBody>
      </p:sp>
      <p:sp>
        <p:nvSpPr>
          <p:cNvPr id="438345" name="Text Box 73">
            <a:extLst>
              <a:ext uri="{FF2B5EF4-FFF2-40B4-BE49-F238E27FC236}">
                <a16:creationId xmlns:a16="http://schemas.microsoft.com/office/drawing/2014/main" id="{CB164DB8-A00D-363D-3EA5-B7A71140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81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df(1)={}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07310831-3FC9-7FA7-7A57-62CE9FBA3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3CA00DC5-03D5-A911-5B1E-921C34F7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Loops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D32315F4-0A04-7C38-99B0-7BE1186B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Natural Loops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657E34E9-71A9-1960-CCB0-5EC04E1E7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Given a back edge </a:t>
            </a:r>
            <a:r>
              <a:rPr lang="en-US" altLang="zh-CN" i="1"/>
              <a:t>m-&gt;h</a:t>
            </a:r>
            <a:r>
              <a:rPr lang="en-US" altLang="zh-CN"/>
              <a:t> (for dominance), the natural loop for </a:t>
            </a:r>
            <a:r>
              <a:rPr lang="en-US" altLang="zh-CN" i="1"/>
              <a:t>m-&gt;h</a:t>
            </a:r>
            <a:r>
              <a:rPr lang="en-US" altLang="zh-CN"/>
              <a:t> is all nodes </a:t>
            </a:r>
            <a:r>
              <a:rPr lang="en-US" altLang="zh-CN" i="1"/>
              <a:t>x</a:t>
            </a:r>
            <a:r>
              <a:rPr lang="en-US" altLang="zh-CN"/>
              <a:t> that dominated by </a:t>
            </a:r>
            <a:r>
              <a:rPr lang="en-US" altLang="zh-CN" i="1"/>
              <a:t>h</a:t>
            </a:r>
            <a:r>
              <a:rPr lang="en-US" altLang="zh-CN"/>
              <a:t> and can reach </a:t>
            </a:r>
            <a:r>
              <a:rPr lang="en-US" altLang="zh-CN" i="1"/>
              <a:t>m</a:t>
            </a:r>
            <a:r>
              <a:rPr lang="en-US" altLang="zh-CN"/>
              <a:t> without going through </a:t>
            </a:r>
            <a:r>
              <a:rPr lang="en-US" altLang="zh-CN" i="1"/>
              <a:t>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42D7EEE7-C66F-8416-CB80-C07F6421F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Natural Loops</a:t>
            </a:r>
          </a:p>
        </p:txBody>
      </p:sp>
      <p:sp>
        <p:nvSpPr>
          <p:cNvPr id="450563" name="Oval 3">
            <a:extLst>
              <a:ext uri="{FF2B5EF4-FFF2-40B4-BE49-F238E27FC236}">
                <a16:creationId xmlns:a16="http://schemas.microsoft.com/office/drawing/2014/main" id="{C6004F67-F36B-3D94-6025-64C327306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0564" name="Oval 4">
            <a:extLst>
              <a:ext uri="{FF2B5EF4-FFF2-40B4-BE49-F238E27FC236}">
                <a16:creationId xmlns:a16="http://schemas.microsoft.com/office/drawing/2014/main" id="{F374B784-C9B5-4EF9-8DD6-DF3131553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0565" name="Oval 5">
            <a:extLst>
              <a:ext uri="{FF2B5EF4-FFF2-40B4-BE49-F238E27FC236}">
                <a16:creationId xmlns:a16="http://schemas.microsoft.com/office/drawing/2014/main" id="{9DED2D5A-4F4F-13BE-8DB2-3004A58A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0566" name="Oval 6">
            <a:extLst>
              <a:ext uri="{FF2B5EF4-FFF2-40B4-BE49-F238E27FC236}">
                <a16:creationId xmlns:a16="http://schemas.microsoft.com/office/drawing/2014/main" id="{B89C3813-696B-0449-3D4F-EF4BF9CB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0567" name="Oval 7">
            <a:extLst>
              <a:ext uri="{FF2B5EF4-FFF2-40B4-BE49-F238E27FC236}">
                <a16:creationId xmlns:a16="http://schemas.microsoft.com/office/drawing/2014/main" id="{806B05E1-600A-C6B4-6C19-F8F7ACA3D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0568" name="Oval 8">
            <a:extLst>
              <a:ext uri="{FF2B5EF4-FFF2-40B4-BE49-F238E27FC236}">
                <a16:creationId xmlns:a16="http://schemas.microsoft.com/office/drawing/2014/main" id="{3525CE38-13F5-02A8-3671-7207F822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0569" name="Oval 9">
            <a:extLst>
              <a:ext uri="{FF2B5EF4-FFF2-40B4-BE49-F238E27FC236}">
                <a16:creationId xmlns:a16="http://schemas.microsoft.com/office/drawing/2014/main" id="{167A2AB0-E521-31D3-010F-3AD72DD1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0570" name="Oval 10">
            <a:extLst>
              <a:ext uri="{FF2B5EF4-FFF2-40B4-BE49-F238E27FC236}">
                <a16:creationId xmlns:a16="http://schemas.microsoft.com/office/drawing/2014/main" id="{00AFC727-628A-8CBE-883E-59CE70EA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50571" name="Oval 11">
            <a:extLst>
              <a:ext uri="{FF2B5EF4-FFF2-40B4-BE49-F238E27FC236}">
                <a16:creationId xmlns:a16="http://schemas.microsoft.com/office/drawing/2014/main" id="{DA15E985-2A13-ACFF-B18E-51B85420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50572" name="Oval 12">
            <a:extLst>
              <a:ext uri="{FF2B5EF4-FFF2-40B4-BE49-F238E27FC236}">
                <a16:creationId xmlns:a16="http://schemas.microsoft.com/office/drawing/2014/main" id="{A9C02079-1C3B-E05A-71C5-26F411DDE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50573" name="Oval 13">
            <a:extLst>
              <a:ext uri="{FF2B5EF4-FFF2-40B4-BE49-F238E27FC236}">
                <a16:creationId xmlns:a16="http://schemas.microsoft.com/office/drawing/2014/main" id="{D56815E8-7299-23DF-B7A1-8F2ABEC2B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50574" name="Oval 14">
            <a:extLst>
              <a:ext uri="{FF2B5EF4-FFF2-40B4-BE49-F238E27FC236}">
                <a16:creationId xmlns:a16="http://schemas.microsoft.com/office/drawing/2014/main" id="{67F035BD-590D-14AA-0B8D-55B13CCB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50575" name="Line 15">
            <a:extLst>
              <a:ext uri="{FF2B5EF4-FFF2-40B4-BE49-F238E27FC236}">
                <a16:creationId xmlns:a16="http://schemas.microsoft.com/office/drawing/2014/main" id="{55A1EACA-0AF6-D5D4-D0BC-AE4020853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76" name="Line 16">
            <a:extLst>
              <a:ext uri="{FF2B5EF4-FFF2-40B4-BE49-F238E27FC236}">
                <a16:creationId xmlns:a16="http://schemas.microsoft.com/office/drawing/2014/main" id="{BBBF7EA0-D737-1845-D41E-8D71971904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77" name="Line 17">
            <a:extLst>
              <a:ext uri="{FF2B5EF4-FFF2-40B4-BE49-F238E27FC236}">
                <a16:creationId xmlns:a16="http://schemas.microsoft.com/office/drawing/2014/main" id="{5C5E5AC3-5D50-53CD-9011-E60B311BC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78" name="Line 18">
            <a:extLst>
              <a:ext uri="{FF2B5EF4-FFF2-40B4-BE49-F238E27FC236}">
                <a16:creationId xmlns:a16="http://schemas.microsoft.com/office/drawing/2014/main" id="{A23D4455-21A2-7315-05EE-4E36062BA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79" name="Line 19">
            <a:extLst>
              <a:ext uri="{FF2B5EF4-FFF2-40B4-BE49-F238E27FC236}">
                <a16:creationId xmlns:a16="http://schemas.microsoft.com/office/drawing/2014/main" id="{893CE84E-8A90-C702-AB84-833B07E07E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0" name="Line 20">
            <a:extLst>
              <a:ext uri="{FF2B5EF4-FFF2-40B4-BE49-F238E27FC236}">
                <a16:creationId xmlns:a16="http://schemas.microsoft.com/office/drawing/2014/main" id="{5360D251-4A6A-D365-13D9-F710D5D6B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1" name="Line 21">
            <a:extLst>
              <a:ext uri="{FF2B5EF4-FFF2-40B4-BE49-F238E27FC236}">
                <a16:creationId xmlns:a16="http://schemas.microsoft.com/office/drawing/2014/main" id="{F45F684C-A224-E7A1-70FD-F70008DC4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2" name="Line 22">
            <a:extLst>
              <a:ext uri="{FF2B5EF4-FFF2-40B4-BE49-F238E27FC236}">
                <a16:creationId xmlns:a16="http://schemas.microsoft.com/office/drawing/2014/main" id="{19B09AF4-7928-9F83-A675-C0B2490A34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3" name="Line 23">
            <a:extLst>
              <a:ext uri="{FF2B5EF4-FFF2-40B4-BE49-F238E27FC236}">
                <a16:creationId xmlns:a16="http://schemas.microsoft.com/office/drawing/2014/main" id="{494E2483-F2C1-011A-78A7-E351FECB1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4" name="Line 24">
            <a:extLst>
              <a:ext uri="{FF2B5EF4-FFF2-40B4-BE49-F238E27FC236}">
                <a16:creationId xmlns:a16="http://schemas.microsoft.com/office/drawing/2014/main" id="{253DDA80-3600-6895-21D8-42F9CE961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5" name="Line 25">
            <a:extLst>
              <a:ext uri="{FF2B5EF4-FFF2-40B4-BE49-F238E27FC236}">
                <a16:creationId xmlns:a16="http://schemas.microsoft.com/office/drawing/2014/main" id="{872C0350-6F98-159C-FB72-80913F3BE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6" name="Line 26">
            <a:extLst>
              <a:ext uri="{FF2B5EF4-FFF2-40B4-BE49-F238E27FC236}">
                <a16:creationId xmlns:a16="http://schemas.microsoft.com/office/drawing/2014/main" id="{40382DCE-F60F-68DD-B4A8-3DDF157F4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7" name="Line 27">
            <a:extLst>
              <a:ext uri="{FF2B5EF4-FFF2-40B4-BE49-F238E27FC236}">
                <a16:creationId xmlns:a16="http://schemas.microsoft.com/office/drawing/2014/main" id="{23DE730B-BC40-16B5-B225-A592BE775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8" name="Freeform 28">
            <a:extLst>
              <a:ext uri="{FF2B5EF4-FFF2-40B4-BE49-F238E27FC236}">
                <a16:creationId xmlns:a16="http://schemas.microsoft.com/office/drawing/2014/main" id="{18F83A0B-4CB8-6E53-3D2A-BEB0FCB7C657}"/>
              </a:ext>
            </a:extLst>
          </p:cNvPr>
          <p:cNvSpPr>
            <a:spLocks/>
          </p:cNvSpPr>
          <p:nvPr/>
        </p:nvSpPr>
        <p:spPr bwMode="auto">
          <a:xfrm>
            <a:off x="3124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9" name="Freeform 29">
            <a:extLst>
              <a:ext uri="{FF2B5EF4-FFF2-40B4-BE49-F238E27FC236}">
                <a16:creationId xmlns:a16="http://schemas.microsoft.com/office/drawing/2014/main" id="{10F40865-C307-9530-8CAA-C8ADE6380C8D}"/>
              </a:ext>
            </a:extLst>
          </p:cNvPr>
          <p:cNvSpPr>
            <a:spLocks/>
          </p:cNvSpPr>
          <p:nvPr/>
        </p:nvSpPr>
        <p:spPr bwMode="auto">
          <a:xfrm>
            <a:off x="1549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0" name="Freeform 30">
            <a:extLst>
              <a:ext uri="{FF2B5EF4-FFF2-40B4-BE49-F238E27FC236}">
                <a16:creationId xmlns:a16="http://schemas.microsoft.com/office/drawing/2014/main" id="{5740DB6E-6271-0036-6ED7-BA183883581E}"/>
              </a:ext>
            </a:extLst>
          </p:cNvPr>
          <p:cNvSpPr>
            <a:spLocks/>
          </p:cNvSpPr>
          <p:nvPr/>
        </p:nvSpPr>
        <p:spPr bwMode="auto">
          <a:xfrm>
            <a:off x="215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1" name="Freeform 31">
            <a:extLst>
              <a:ext uri="{FF2B5EF4-FFF2-40B4-BE49-F238E27FC236}">
                <a16:creationId xmlns:a16="http://schemas.microsoft.com/office/drawing/2014/main" id="{90CC9BD4-4CAC-ABFF-7BF2-152337C653BF}"/>
              </a:ext>
            </a:extLst>
          </p:cNvPr>
          <p:cNvSpPr>
            <a:spLocks/>
          </p:cNvSpPr>
          <p:nvPr/>
        </p:nvSpPr>
        <p:spPr bwMode="auto">
          <a:xfrm>
            <a:off x="990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4" name="Line 34">
            <a:extLst>
              <a:ext uri="{FF2B5EF4-FFF2-40B4-BE49-F238E27FC236}">
                <a16:creationId xmlns:a16="http://schemas.microsoft.com/office/drawing/2014/main" id="{96B8E1B9-5565-D7DE-413C-3366F4103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5" name="Oval 35">
            <a:extLst>
              <a:ext uri="{FF2B5EF4-FFF2-40B4-BE49-F238E27FC236}">
                <a16:creationId xmlns:a16="http://schemas.microsoft.com/office/drawing/2014/main" id="{B52CF4A7-1D00-C09C-E728-9D3A7F68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0596" name="Oval 36">
            <a:extLst>
              <a:ext uri="{FF2B5EF4-FFF2-40B4-BE49-F238E27FC236}">
                <a16:creationId xmlns:a16="http://schemas.microsoft.com/office/drawing/2014/main" id="{0C46BE50-0906-7245-F798-A7BA0ADCF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0597" name="Oval 37">
            <a:extLst>
              <a:ext uri="{FF2B5EF4-FFF2-40B4-BE49-F238E27FC236}">
                <a16:creationId xmlns:a16="http://schemas.microsoft.com/office/drawing/2014/main" id="{3B9199C0-451E-1A25-6702-38B0449F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0598" name="Oval 38">
            <a:extLst>
              <a:ext uri="{FF2B5EF4-FFF2-40B4-BE49-F238E27FC236}">
                <a16:creationId xmlns:a16="http://schemas.microsoft.com/office/drawing/2014/main" id="{0F355435-F6B9-52F7-9911-F7FB1293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0599" name="Oval 39">
            <a:extLst>
              <a:ext uri="{FF2B5EF4-FFF2-40B4-BE49-F238E27FC236}">
                <a16:creationId xmlns:a16="http://schemas.microsoft.com/office/drawing/2014/main" id="{BA8091E0-9B27-2A7A-FE63-44A5509B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0600" name="Oval 40">
            <a:extLst>
              <a:ext uri="{FF2B5EF4-FFF2-40B4-BE49-F238E27FC236}">
                <a16:creationId xmlns:a16="http://schemas.microsoft.com/office/drawing/2014/main" id="{3C5D109C-3CA4-FC8C-459E-DA83D414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0601" name="Oval 41">
            <a:extLst>
              <a:ext uri="{FF2B5EF4-FFF2-40B4-BE49-F238E27FC236}">
                <a16:creationId xmlns:a16="http://schemas.microsoft.com/office/drawing/2014/main" id="{1572D470-1A27-0AFB-5DB0-3BC96171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48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0602" name="Oval 42">
            <a:extLst>
              <a:ext uri="{FF2B5EF4-FFF2-40B4-BE49-F238E27FC236}">
                <a16:creationId xmlns:a16="http://schemas.microsoft.com/office/drawing/2014/main" id="{D5CAADC9-B346-3507-71C5-A5DD01D4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50603" name="Oval 43">
            <a:extLst>
              <a:ext uri="{FF2B5EF4-FFF2-40B4-BE49-F238E27FC236}">
                <a16:creationId xmlns:a16="http://schemas.microsoft.com/office/drawing/2014/main" id="{A4D7785B-7EBD-79C7-F9E3-B1759217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495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50604" name="Oval 44">
            <a:extLst>
              <a:ext uri="{FF2B5EF4-FFF2-40B4-BE49-F238E27FC236}">
                <a16:creationId xmlns:a16="http://schemas.microsoft.com/office/drawing/2014/main" id="{22D0944D-D318-9DF0-51DC-7702B9013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50605" name="Oval 45">
            <a:extLst>
              <a:ext uri="{FF2B5EF4-FFF2-40B4-BE49-F238E27FC236}">
                <a16:creationId xmlns:a16="http://schemas.microsoft.com/office/drawing/2014/main" id="{2791B752-E9C5-C0C4-91F8-E43A7E71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50606" name="Oval 46">
            <a:extLst>
              <a:ext uri="{FF2B5EF4-FFF2-40B4-BE49-F238E27FC236}">
                <a16:creationId xmlns:a16="http://schemas.microsoft.com/office/drawing/2014/main" id="{FBDA468F-9A64-FB14-9E43-BF23ABE3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248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50607" name="Line 47">
            <a:extLst>
              <a:ext uri="{FF2B5EF4-FFF2-40B4-BE49-F238E27FC236}">
                <a16:creationId xmlns:a16="http://schemas.microsoft.com/office/drawing/2014/main" id="{72F40334-C340-B731-3B63-1AAF58F2C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8" name="Line 48">
            <a:extLst>
              <a:ext uri="{FF2B5EF4-FFF2-40B4-BE49-F238E27FC236}">
                <a16:creationId xmlns:a16="http://schemas.microsoft.com/office/drawing/2014/main" id="{22BEDC76-6881-2B5B-64A8-BAF7B3A7BC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9" name="Line 49">
            <a:extLst>
              <a:ext uri="{FF2B5EF4-FFF2-40B4-BE49-F238E27FC236}">
                <a16:creationId xmlns:a16="http://schemas.microsoft.com/office/drawing/2014/main" id="{0F987094-7DBF-51DF-26A9-4F3F38EBA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0" name="Line 50">
            <a:extLst>
              <a:ext uri="{FF2B5EF4-FFF2-40B4-BE49-F238E27FC236}">
                <a16:creationId xmlns:a16="http://schemas.microsoft.com/office/drawing/2014/main" id="{BF1C6594-BB7C-FBD4-E96A-B5A9FF70C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1" name="Line 51">
            <a:extLst>
              <a:ext uri="{FF2B5EF4-FFF2-40B4-BE49-F238E27FC236}">
                <a16:creationId xmlns:a16="http://schemas.microsoft.com/office/drawing/2014/main" id="{16E20412-3CF3-4058-76AC-5EF89289C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2" name="Line 52">
            <a:extLst>
              <a:ext uri="{FF2B5EF4-FFF2-40B4-BE49-F238E27FC236}">
                <a16:creationId xmlns:a16="http://schemas.microsoft.com/office/drawing/2014/main" id="{F5DE6B9A-5CF4-ADE9-9542-7374887E6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3" name="Line 53">
            <a:extLst>
              <a:ext uri="{FF2B5EF4-FFF2-40B4-BE49-F238E27FC236}">
                <a16:creationId xmlns:a16="http://schemas.microsoft.com/office/drawing/2014/main" id="{7ED422F0-FD1F-E526-3A15-C184C5DA28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609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4" name="Line 54">
            <a:extLst>
              <a:ext uri="{FF2B5EF4-FFF2-40B4-BE49-F238E27FC236}">
                <a16:creationId xmlns:a16="http://schemas.microsoft.com/office/drawing/2014/main" id="{F9B67F71-A5DE-7D23-8214-B1E365EB0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962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5" name="Line 55">
            <a:extLst>
              <a:ext uri="{FF2B5EF4-FFF2-40B4-BE49-F238E27FC236}">
                <a16:creationId xmlns:a16="http://schemas.microsoft.com/office/drawing/2014/main" id="{221FE666-3E20-1C68-18E0-2DF33224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962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6" name="Line 56">
            <a:extLst>
              <a:ext uri="{FF2B5EF4-FFF2-40B4-BE49-F238E27FC236}">
                <a16:creationId xmlns:a16="http://schemas.microsoft.com/office/drawing/2014/main" id="{99BFA694-CB9B-7F99-C76E-C0765CCA2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886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7" name="Line 57">
            <a:extLst>
              <a:ext uri="{FF2B5EF4-FFF2-40B4-BE49-F238E27FC236}">
                <a16:creationId xmlns:a16="http://schemas.microsoft.com/office/drawing/2014/main" id="{82676D22-A62E-7855-2AD3-80EC0957B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8" name="Line 58">
            <a:extLst>
              <a:ext uri="{FF2B5EF4-FFF2-40B4-BE49-F238E27FC236}">
                <a16:creationId xmlns:a16="http://schemas.microsoft.com/office/drawing/2014/main" id="{F028A2A3-68E4-85DF-8A58-03B318EC5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0" name="Freeform 70">
            <a:extLst>
              <a:ext uri="{FF2B5EF4-FFF2-40B4-BE49-F238E27FC236}">
                <a16:creationId xmlns:a16="http://schemas.microsoft.com/office/drawing/2014/main" id="{02EE6FE1-CBBE-3210-8EC7-FABF85C91E33}"/>
              </a:ext>
            </a:extLst>
          </p:cNvPr>
          <p:cNvSpPr>
            <a:spLocks/>
          </p:cNvSpPr>
          <p:nvPr/>
        </p:nvSpPr>
        <p:spPr bwMode="auto">
          <a:xfrm>
            <a:off x="5283200" y="27432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1" name="Freeform 71">
            <a:extLst>
              <a:ext uri="{FF2B5EF4-FFF2-40B4-BE49-F238E27FC236}">
                <a16:creationId xmlns:a16="http://schemas.microsoft.com/office/drawing/2014/main" id="{4853DC72-2FB0-E130-4F91-27F4E42CCC96}"/>
              </a:ext>
            </a:extLst>
          </p:cNvPr>
          <p:cNvSpPr>
            <a:spLocks/>
          </p:cNvSpPr>
          <p:nvPr/>
        </p:nvSpPr>
        <p:spPr bwMode="auto">
          <a:xfrm>
            <a:off x="68580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2" name="Freeform 72">
            <a:extLst>
              <a:ext uri="{FF2B5EF4-FFF2-40B4-BE49-F238E27FC236}">
                <a16:creationId xmlns:a16="http://schemas.microsoft.com/office/drawing/2014/main" id="{D23EB1C3-3DB1-F84A-76FC-3F36FD7C8356}"/>
              </a:ext>
            </a:extLst>
          </p:cNvPr>
          <p:cNvSpPr>
            <a:spLocks/>
          </p:cNvSpPr>
          <p:nvPr/>
        </p:nvSpPr>
        <p:spPr bwMode="auto">
          <a:xfrm>
            <a:off x="5295900" y="5105400"/>
            <a:ext cx="342900" cy="685800"/>
          </a:xfrm>
          <a:custGeom>
            <a:avLst/>
            <a:gdLst>
              <a:gd name="T0" fmla="*/ 168 w 216"/>
              <a:gd name="T1" fmla="*/ 432 h 432"/>
              <a:gd name="T2" fmla="*/ 72 w 216"/>
              <a:gd name="T3" fmla="*/ 384 h 432"/>
              <a:gd name="T4" fmla="*/ 24 w 216"/>
              <a:gd name="T5" fmla="*/ 192 h 432"/>
              <a:gd name="T6" fmla="*/ 216 w 216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" h="432">
                <a:moveTo>
                  <a:pt x="168" y="432"/>
                </a:moveTo>
                <a:cubicBezTo>
                  <a:pt x="132" y="428"/>
                  <a:pt x="96" y="424"/>
                  <a:pt x="72" y="384"/>
                </a:cubicBezTo>
                <a:cubicBezTo>
                  <a:pt x="48" y="344"/>
                  <a:pt x="0" y="256"/>
                  <a:pt x="24" y="192"/>
                </a:cubicBezTo>
                <a:cubicBezTo>
                  <a:pt x="48" y="128"/>
                  <a:pt x="184" y="32"/>
                  <a:pt x="216" y="0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3" name="Freeform 73">
            <a:extLst>
              <a:ext uri="{FF2B5EF4-FFF2-40B4-BE49-F238E27FC236}">
                <a16:creationId xmlns:a16="http://schemas.microsoft.com/office/drawing/2014/main" id="{DD0ED23B-F965-E7A5-3FED-752F40EF2FBB}"/>
              </a:ext>
            </a:extLst>
          </p:cNvPr>
          <p:cNvSpPr>
            <a:spLocks/>
          </p:cNvSpPr>
          <p:nvPr/>
        </p:nvSpPr>
        <p:spPr bwMode="auto">
          <a:xfrm>
            <a:off x="4953000" y="4343400"/>
            <a:ext cx="1460500" cy="1981200"/>
          </a:xfrm>
          <a:custGeom>
            <a:avLst/>
            <a:gdLst>
              <a:gd name="T0" fmla="*/ 248 w 920"/>
              <a:gd name="T1" fmla="*/ 1248 h 1248"/>
              <a:gd name="T2" fmla="*/ 104 w 920"/>
              <a:gd name="T3" fmla="*/ 1104 h 1248"/>
              <a:gd name="T4" fmla="*/ 8 w 920"/>
              <a:gd name="T5" fmla="*/ 720 h 1248"/>
              <a:gd name="T6" fmla="*/ 152 w 920"/>
              <a:gd name="T7" fmla="*/ 384 h 1248"/>
              <a:gd name="T8" fmla="*/ 536 w 920"/>
              <a:gd name="T9" fmla="*/ 144 h 1248"/>
              <a:gd name="T10" fmla="*/ 920 w 92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1248">
                <a:moveTo>
                  <a:pt x="248" y="1248"/>
                </a:moveTo>
                <a:cubicBezTo>
                  <a:pt x="196" y="1220"/>
                  <a:pt x="144" y="1192"/>
                  <a:pt x="104" y="1104"/>
                </a:cubicBezTo>
                <a:cubicBezTo>
                  <a:pt x="64" y="1016"/>
                  <a:pt x="0" y="840"/>
                  <a:pt x="8" y="720"/>
                </a:cubicBezTo>
                <a:cubicBezTo>
                  <a:pt x="16" y="600"/>
                  <a:pt x="64" y="480"/>
                  <a:pt x="152" y="384"/>
                </a:cubicBezTo>
                <a:cubicBezTo>
                  <a:pt x="240" y="288"/>
                  <a:pt x="408" y="208"/>
                  <a:pt x="536" y="144"/>
                </a:cubicBezTo>
                <a:cubicBezTo>
                  <a:pt x="664" y="80"/>
                  <a:pt x="856" y="24"/>
                  <a:pt x="920" y="0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4" name="Freeform 74">
            <a:extLst>
              <a:ext uri="{FF2B5EF4-FFF2-40B4-BE49-F238E27FC236}">
                <a16:creationId xmlns:a16="http://schemas.microsoft.com/office/drawing/2014/main" id="{6CF4AB83-E652-8399-3624-5946E22B4D1D}"/>
              </a:ext>
            </a:extLst>
          </p:cNvPr>
          <p:cNvSpPr>
            <a:spLocks/>
          </p:cNvSpPr>
          <p:nvPr/>
        </p:nvSpPr>
        <p:spPr bwMode="auto">
          <a:xfrm>
            <a:off x="6629400" y="4724400"/>
            <a:ext cx="1143000" cy="495300"/>
          </a:xfrm>
          <a:custGeom>
            <a:avLst/>
            <a:gdLst>
              <a:gd name="T0" fmla="*/ 0 w 720"/>
              <a:gd name="T1" fmla="*/ 0 h 312"/>
              <a:gd name="T2" fmla="*/ 48 w 720"/>
              <a:gd name="T3" fmla="*/ 144 h 312"/>
              <a:gd name="T4" fmla="*/ 192 w 720"/>
              <a:gd name="T5" fmla="*/ 288 h 312"/>
              <a:gd name="T6" fmla="*/ 480 w 720"/>
              <a:gd name="T7" fmla="*/ 288 h 312"/>
              <a:gd name="T8" fmla="*/ 720 w 720"/>
              <a:gd name="T9" fmla="*/ 19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312">
                <a:moveTo>
                  <a:pt x="0" y="0"/>
                </a:moveTo>
                <a:cubicBezTo>
                  <a:pt x="8" y="48"/>
                  <a:pt x="16" y="96"/>
                  <a:pt x="48" y="144"/>
                </a:cubicBezTo>
                <a:cubicBezTo>
                  <a:pt x="80" y="192"/>
                  <a:pt x="120" y="264"/>
                  <a:pt x="192" y="288"/>
                </a:cubicBezTo>
                <a:cubicBezTo>
                  <a:pt x="264" y="312"/>
                  <a:pt x="392" y="304"/>
                  <a:pt x="480" y="288"/>
                </a:cubicBezTo>
                <a:cubicBezTo>
                  <a:pt x="568" y="272"/>
                  <a:pt x="680" y="208"/>
                  <a:pt x="720" y="192"/>
                </a:cubicBezTo>
              </a:path>
            </a:pathLst>
          </a:custGeom>
          <a:noFill/>
          <a:ln w="9525" cap="flat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5" name="Freeform 75">
            <a:extLst>
              <a:ext uri="{FF2B5EF4-FFF2-40B4-BE49-F238E27FC236}">
                <a16:creationId xmlns:a16="http://schemas.microsoft.com/office/drawing/2014/main" id="{B272F93A-7702-95C9-EAD6-34F878538100}"/>
              </a:ext>
            </a:extLst>
          </p:cNvPr>
          <p:cNvSpPr>
            <a:spLocks/>
          </p:cNvSpPr>
          <p:nvPr/>
        </p:nvSpPr>
        <p:spPr bwMode="auto">
          <a:xfrm>
            <a:off x="7467600" y="4419600"/>
            <a:ext cx="457200" cy="266700"/>
          </a:xfrm>
          <a:custGeom>
            <a:avLst/>
            <a:gdLst>
              <a:gd name="T0" fmla="*/ 0 w 288"/>
              <a:gd name="T1" fmla="*/ 72 h 168"/>
              <a:gd name="T2" fmla="*/ 96 w 288"/>
              <a:gd name="T3" fmla="*/ 24 h 168"/>
              <a:gd name="T4" fmla="*/ 192 w 288"/>
              <a:gd name="T5" fmla="*/ 24 h 168"/>
              <a:gd name="T6" fmla="*/ 288 w 288"/>
              <a:gd name="T7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168">
                <a:moveTo>
                  <a:pt x="0" y="72"/>
                </a:moveTo>
                <a:cubicBezTo>
                  <a:pt x="32" y="52"/>
                  <a:pt x="64" y="32"/>
                  <a:pt x="96" y="24"/>
                </a:cubicBezTo>
                <a:cubicBezTo>
                  <a:pt x="128" y="16"/>
                  <a:pt x="160" y="0"/>
                  <a:pt x="192" y="24"/>
                </a:cubicBezTo>
                <a:cubicBezTo>
                  <a:pt x="224" y="48"/>
                  <a:pt x="272" y="144"/>
                  <a:pt x="288" y="168"/>
                </a:cubicBezTo>
              </a:path>
            </a:pathLst>
          </a:custGeom>
          <a:noFill/>
          <a:ln w="9525" cap="flat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6" name="Freeform 76">
            <a:extLst>
              <a:ext uri="{FF2B5EF4-FFF2-40B4-BE49-F238E27FC236}">
                <a16:creationId xmlns:a16="http://schemas.microsoft.com/office/drawing/2014/main" id="{0D059D7E-5E72-FACE-1CAB-251A7A19C0D5}"/>
              </a:ext>
            </a:extLst>
          </p:cNvPr>
          <p:cNvSpPr>
            <a:spLocks/>
          </p:cNvSpPr>
          <p:nvPr/>
        </p:nvSpPr>
        <p:spPr bwMode="auto">
          <a:xfrm>
            <a:off x="8229600" y="4953000"/>
            <a:ext cx="546100" cy="762000"/>
          </a:xfrm>
          <a:custGeom>
            <a:avLst/>
            <a:gdLst>
              <a:gd name="T0" fmla="*/ 0 w 344"/>
              <a:gd name="T1" fmla="*/ 480 h 480"/>
              <a:gd name="T2" fmla="*/ 288 w 344"/>
              <a:gd name="T3" fmla="*/ 384 h 480"/>
              <a:gd name="T4" fmla="*/ 336 w 344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480">
                <a:moveTo>
                  <a:pt x="0" y="480"/>
                </a:moveTo>
                <a:cubicBezTo>
                  <a:pt x="116" y="472"/>
                  <a:pt x="232" y="464"/>
                  <a:pt x="288" y="384"/>
                </a:cubicBezTo>
                <a:cubicBezTo>
                  <a:pt x="344" y="304"/>
                  <a:pt x="328" y="64"/>
                  <a:pt x="336" y="0"/>
                </a:cubicBezTo>
              </a:path>
            </a:pathLst>
          </a:custGeom>
          <a:noFill/>
          <a:ln w="9525" cap="flat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7" name="Freeform 77">
            <a:extLst>
              <a:ext uri="{FF2B5EF4-FFF2-40B4-BE49-F238E27FC236}">
                <a16:creationId xmlns:a16="http://schemas.microsoft.com/office/drawing/2014/main" id="{D9F9AF99-06CD-9D69-12A2-27FB0141DC68}"/>
              </a:ext>
            </a:extLst>
          </p:cNvPr>
          <p:cNvSpPr>
            <a:spLocks/>
          </p:cNvSpPr>
          <p:nvPr/>
        </p:nvSpPr>
        <p:spPr bwMode="auto">
          <a:xfrm>
            <a:off x="6019800" y="4876800"/>
            <a:ext cx="3073400" cy="1765300"/>
          </a:xfrm>
          <a:custGeom>
            <a:avLst/>
            <a:gdLst>
              <a:gd name="T0" fmla="*/ 0 w 1936"/>
              <a:gd name="T1" fmla="*/ 1056 h 1112"/>
              <a:gd name="T2" fmla="*/ 480 w 1936"/>
              <a:gd name="T3" fmla="*/ 1104 h 1112"/>
              <a:gd name="T4" fmla="*/ 1488 w 1936"/>
              <a:gd name="T5" fmla="*/ 1008 h 1112"/>
              <a:gd name="T6" fmla="*/ 1872 w 1936"/>
              <a:gd name="T7" fmla="*/ 864 h 1112"/>
              <a:gd name="T8" fmla="*/ 1872 w 1936"/>
              <a:gd name="T9" fmla="*/ 192 h 1112"/>
              <a:gd name="T10" fmla="*/ 1824 w 1936"/>
              <a:gd name="T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6" h="1112">
                <a:moveTo>
                  <a:pt x="0" y="1056"/>
                </a:moveTo>
                <a:cubicBezTo>
                  <a:pt x="116" y="1084"/>
                  <a:pt x="232" y="1112"/>
                  <a:pt x="480" y="1104"/>
                </a:cubicBezTo>
                <a:cubicBezTo>
                  <a:pt x="728" y="1096"/>
                  <a:pt x="1256" y="1048"/>
                  <a:pt x="1488" y="1008"/>
                </a:cubicBezTo>
                <a:cubicBezTo>
                  <a:pt x="1720" y="968"/>
                  <a:pt x="1808" y="1000"/>
                  <a:pt x="1872" y="864"/>
                </a:cubicBezTo>
                <a:cubicBezTo>
                  <a:pt x="1936" y="728"/>
                  <a:pt x="1880" y="336"/>
                  <a:pt x="1872" y="192"/>
                </a:cubicBezTo>
                <a:cubicBezTo>
                  <a:pt x="1864" y="48"/>
                  <a:pt x="1832" y="32"/>
                  <a:pt x="1824" y="0"/>
                </a:cubicBezTo>
              </a:path>
            </a:pathLst>
          </a:custGeom>
          <a:noFill/>
          <a:ln w="9525" cap="flat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8" name="Text Box 78">
            <a:extLst>
              <a:ext uri="{FF2B5EF4-FFF2-40B4-BE49-F238E27FC236}">
                <a16:creationId xmlns:a16="http://schemas.microsoft.com/office/drawing/2014/main" id="{32770D05-E770-882B-77A6-955A2BC6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76200"/>
            <a:ext cx="3124200" cy="17684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Loops(3-&gt;2)={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, 3}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Loops(4-&gt;2)={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, 4}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Loops(10-&gt;5)={</a:t>
            </a:r>
            <a:r>
              <a:rPr lang="en-US" altLang="zh-CN" sz="2000">
                <a:solidFill>
                  <a:schemeClr val="hlink"/>
                </a:solidFill>
              </a:rPr>
              <a:t>5</a:t>
            </a:r>
            <a:r>
              <a:rPr lang="en-US" altLang="zh-CN" sz="2000"/>
              <a:t>,8,9,10}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Loops(9-&gt;8)={</a:t>
            </a:r>
            <a:r>
              <a:rPr lang="en-US" altLang="zh-CN" sz="2000">
                <a:solidFill>
                  <a:schemeClr val="hlink"/>
                </a:solidFill>
              </a:rPr>
              <a:t>8</a:t>
            </a:r>
            <a:r>
              <a:rPr lang="en-US" altLang="zh-CN" sz="2000"/>
              <a:t>, 9}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6C20E7CB-8508-2DDE-FB34-9A390068F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4BB58475-E41D-4B30-3E14-73778E4AA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Control-Dependency Graph (CDG)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AB5C52C1-7F20-0F01-764A-5B4F349AA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</a:p>
        </p:txBody>
      </p:sp>
      <p:sp>
        <p:nvSpPr>
          <p:cNvPr id="453635" name="Oval 3">
            <a:extLst>
              <a:ext uri="{FF2B5EF4-FFF2-40B4-BE49-F238E27FC236}">
                <a16:creationId xmlns:a16="http://schemas.microsoft.com/office/drawing/2014/main" id="{2926FFA9-4B0C-E8F6-A7CC-6A8741C0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3636" name="Oval 4">
            <a:extLst>
              <a:ext uri="{FF2B5EF4-FFF2-40B4-BE49-F238E27FC236}">
                <a16:creationId xmlns:a16="http://schemas.microsoft.com/office/drawing/2014/main" id="{00A31A90-8A53-96F8-B122-E2C0764B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5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3638" name="Oval 6">
            <a:extLst>
              <a:ext uri="{FF2B5EF4-FFF2-40B4-BE49-F238E27FC236}">
                <a16:creationId xmlns:a16="http://schemas.microsoft.com/office/drawing/2014/main" id="{2F43EA51-76E7-A66D-931F-E8C85C6D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572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3664" name="Line 32">
            <a:extLst>
              <a:ext uri="{FF2B5EF4-FFF2-40B4-BE49-F238E27FC236}">
                <a16:creationId xmlns:a16="http://schemas.microsoft.com/office/drawing/2014/main" id="{F9839C96-5D97-E884-B55F-A0D09F9BD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98" name="Line 66">
            <a:extLst>
              <a:ext uri="{FF2B5EF4-FFF2-40B4-BE49-F238E27FC236}">
                <a16:creationId xmlns:a16="http://schemas.microsoft.com/office/drawing/2014/main" id="{2693D483-B6BB-5A1F-0936-37AD69865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200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99" name="Line 67">
            <a:extLst>
              <a:ext uri="{FF2B5EF4-FFF2-40B4-BE49-F238E27FC236}">
                <a16:creationId xmlns:a16="http://schemas.microsoft.com/office/drawing/2014/main" id="{26BBEA61-C1E5-354A-D096-B4597BFD2C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01" name="Freeform 69">
            <a:extLst>
              <a:ext uri="{FF2B5EF4-FFF2-40B4-BE49-F238E27FC236}">
                <a16:creationId xmlns:a16="http://schemas.microsoft.com/office/drawing/2014/main" id="{EA4A2A93-13A4-66F5-B5E7-ADD9EEEDC568}"/>
              </a:ext>
            </a:extLst>
          </p:cNvPr>
          <p:cNvSpPr>
            <a:spLocks/>
          </p:cNvSpPr>
          <p:nvPr/>
        </p:nvSpPr>
        <p:spPr bwMode="auto">
          <a:xfrm>
            <a:off x="901700" y="3124200"/>
            <a:ext cx="469900" cy="1600200"/>
          </a:xfrm>
          <a:custGeom>
            <a:avLst/>
            <a:gdLst>
              <a:gd name="T0" fmla="*/ 296 w 296"/>
              <a:gd name="T1" fmla="*/ 0 h 1008"/>
              <a:gd name="T2" fmla="*/ 56 w 296"/>
              <a:gd name="T3" fmla="*/ 240 h 1008"/>
              <a:gd name="T4" fmla="*/ 8 w 296"/>
              <a:gd name="T5" fmla="*/ 528 h 1008"/>
              <a:gd name="T6" fmla="*/ 104 w 296"/>
              <a:gd name="T7" fmla="*/ 768 h 1008"/>
              <a:gd name="T8" fmla="*/ 296 w 296"/>
              <a:gd name="T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008">
                <a:moveTo>
                  <a:pt x="296" y="0"/>
                </a:moveTo>
                <a:cubicBezTo>
                  <a:pt x="200" y="76"/>
                  <a:pt x="104" y="152"/>
                  <a:pt x="56" y="240"/>
                </a:cubicBezTo>
                <a:cubicBezTo>
                  <a:pt x="8" y="328"/>
                  <a:pt x="0" y="440"/>
                  <a:pt x="8" y="528"/>
                </a:cubicBezTo>
                <a:cubicBezTo>
                  <a:pt x="16" y="616"/>
                  <a:pt x="56" y="688"/>
                  <a:pt x="104" y="768"/>
                </a:cubicBezTo>
                <a:cubicBezTo>
                  <a:pt x="152" y="848"/>
                  <a:pt x="264" y="968"/>
                  <a:pt x="296" y="10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02" name="Text Box 70">
            <a:extLst>
              <a:ext uri="{FF2B5EF4-FFF2-40B4-BE49-F238E27FC236}">
                <a16:creationId xmlns:a16="http://schemas.microsoft.com/office/drawing/2014/main" id="{2CAE15C8-72BB-0685-F9ED-ABEDA404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3657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Suppose we are running this program on a two-core CPU with core C0, C1. Then can we run node 1 on C0 and node2 on C1? (</a:t>
            </a:r>
            <a:r>
              <a:rPr lang="en-US" altLang="zh-CN" sz="2000">
                <a:solidFill>
                  <a:schemeClr val="folHlink"/>
                </a:solidFill>
              </a:rPr>
              <a:t>Parallelization</a:t>
            </a:r>
            <a:r>
              <a:rPr lang="en-US" altLang="zh-CN" sz="2000"/>
              <a:t>!)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3703" name="Text Box 71">
            <a:extLst>
              <a:ext uri="{FF2B5EF4-FFF2-40B4-BE49-F238E27FC236}">
                <a16:creationId xmlns:a16="http://schemas.microsoft.com/office/drawing/2014/main" id="{81F421E3-4C00-152B-030C-44F4B4A40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43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A[0] = 0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3704" name="Text Box 72">
            <a:extLst>
              <a:ext uri="{FF2B5EF4-FFF2-40B4-BE49-F238E27FC236}">
                <a16:creationId xmlns:a16="http://schemas.microsoft.com/office/drawing/2014/main" id="{9DEB1A59-4845-26E4-AAE0-139027A0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57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A[1] = 1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3705" name="Oval 73">
            <a:extLst>
              <a:ext uri="{FF2B5EF4-FFF2-40B4-BE49-F238E27FC236}">
                <a16:creationId xmlns:a16="http://schemas.microsoft.com/office/drawing/2014/main" id="{92D56A00-E311-11B0-A704-04315393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3706" name="Oval 74">
            <a:extLst>
              <a:ext uri="{FF2B5EF4-FFF2-40B4-BE49-F238E27FC236}">
                <a16:creationId xmlns:a16="http://schemas.microsoft.com/office/drawing/2014/main" id="{E6B39B44-4BDB-2F75-E15F-A58F8CB3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65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3707" name="Oval 75">
            <a:extLst>
              <a:ext uri="{FF2B5EF4-FFF2-40B4-BE49-F238E27FC236}">
                <a16:creationId xmlns:a16="http://schemas.microsoft.com/office/drawing/2014/main" id="{0E4C5C0E-B398-A30D-C63A-3788CAB8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3708" name="Line 76">
            <a:extLst>
              <a:ext uri="{FF2B5EF4-FFF2-40B4-BE49-F238E27FC236}">
                <a16:creationId xmlns:a16="http://schemas.microsoft.com/office/drawing/2014/main" id="{A6AEED6F-7A16-9AF3-8807-8CB3CF2BD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09" name="Line 77">
            <a:extLst>
              <a:ext uri="{FF2B5EF4-FFF2-40B4-BE49-F238E27FC236}">
                <a16:creationId xmlns:a16="http://schemas.microsoft.com/office/drawing/2014/main" id="{3954308F-FE4E-4F74-F6BD-DBECC068A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200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10" name="Line 78">
            <a:extLst>
              <a:ext uri="{FF2B5EF4-FFF2-40B4-BE49-F238E27FC236}">
                <a16:creationId xmlns:a16="http://schemas.microsoft.com/office/drawing/2014/main" id="{105A0586-1930-1080-3D17-F64859D4B3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11" name="Freeform 79">
            <a:extLst>
              <a:ext uri="{FF2B5EF4-FFF2-40B4-BE49-F238E27FC236}">
                <a16:creationId xmlns:a16="http://schemas.microsoft.com/office/drawing/2014/main" id="{81080071-1ACF-207F-7190-33CF3AD940B9}"/>
              </a:ext>
            </a:extLst>
          </p:cNvPr>
          <p:cNvSpPr>
            <a:spLocks/>
          </p:cNvSpPr>
          <p:nvPr/>
        </p:nvSpPr>
        <p:spPr bwMode="auto">
          <a:xfrm>
            <a:off x="6997700" y="3124200"/>
            <a:ext cx="469900" cy="1600200"/>
          </a:xfrm>
          <a:custGeom>
            <a:avLst/>
            <a:gdLst>
              <a:gd name="T0" fmla="*/ 296 w 296"/>
              <a:gd name="T1" fmla="*/ 0 h 1008"/>
              <a:gd name="T2" fmla="*/ 56 w 296"/>
              <a:gd name="T3" fmla="*/ 240 h 1008"/>
              <a:gd name="T4" fmla="*/ 8 w 296"/>
              <a:gd name="T5" fmla="*/ 528 h 1008"/>
              <a:gd name="T6" fmla="*/ 104 w 296"/>
              <a:gd name="T7" fmla="*/ 768 h 1008"/>
              <a:gd name="T8" fmla="*/ 296 w 296"/>
              <a:gd name="T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008">
                <a:moveTo>
                  <a:pt x="296" y="0"/>
                </a:moveTo>
                <a:cubicBezTo>
                  <a:pt x="200" y="76"/>
                  <a:pt x="104" y="152"/>
                  <a:pt x="56" y="240"/>
                </a:cubicBezTo>
                <a:cubicBezTo>
                  <a:pt x="8" y="328"/>
                  <a:pt x="0" y="440"/>
                  <a:pt x="8" y="528"/>
                </a:cubicBezTo>
                <a:cubicBezTo>
                  <a:pt x="16" y="616"/>
                  <a:pt x="56" y="688"/>
                  <a:pt x="104" y="768"/>
                </a:cubicBezTo>
                <a:cubicBezTo>
                  <a:pt x="152" y="848"/>
                  <a:pt x="264" y="968"/>
                  <a:pt x="296" y="10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12" name="Text Box 80">
            <a:extLst>
              <a:ext uri="{FF2B5EF4-FFF2-40B4-BE49-F238E27FC236}">
                <a16:creationId xmlns:a16="http://schemas.microsoft.com/office/drawing/2014/main" id="{ACD1BCD2-5CC5-EF85-4CB2-CABA3AF96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514600"/>
            <a:ext cx="2667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Node 1 controls whether or not node 2 will execute. We say node 2 is </a:t>
            </a:r>
            <a:r>
              <a:rPr lang="en-US" altLang="zh-CN" sz="2000">
                <a:solidFill>
                  <a:schemeClr val="folHlink"/>
                </a:solidFill>
              </a:rPr>
              <a:t>control-dependent</a:t>
            </a:r>
            <a:r>
              <a:rPr lang="en-US" altLang="zh-CN" sz="2000"/>
              <a:t> on node 1.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3713" name="Text Box 81">
            <a:extLst>
              <a:ext uri="{FF2B5EF4-FFF2-40B4-BE49-F238E27FC236}">
                <a16:creationId xmlns:a16="http://schemas.microsoft.com/office/drawing/2014/main" id="{4B7CDD98-29B5-DCDF-7B44-A30094719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89525"/>
            <a:ext cx="2667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Node 2 is </a:t>
            </a:r>
            <a:r>
              <a:rPr lang="en-US" altLang="zh-CN" sz="2000">
                <a:solidFill>
                  <a:schemeClr val="folHlink"/>
                </a:solidFill>
              </a:rPr>
              <a:t>control-dependent</a:t>
            </a:r>
            <a:r>
              <a:rPr lang="en-US" altLang="zh-CN" sz="2000"/>
              <a:t> on node 1, iff 1\in DF(2) in the reverse control flow graph.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703" grpId="0"/>
      <p:bldP spid="453704" grpId="0"/>
      <p:bldP spid="453705" grpId="0" animBg="1"/>
      <p:bldP spid="453706" grpId="0" animBg="1"/>
      <p:bldP spid="453707" grpId="0" animBg="1"/>
      <p:bldP spid="453712" grpId="0"/>
      <p:bldP spid="4537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F43CD373-7AC7-DF5E-F415-DB987CB83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Dependency Graph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53547B0A-FA3A-A3A4-08F5-043B8616B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CDG of a CFG G has an edge x-&gt;y, iff y is control-dependent on x</a:t>
            </a:r>
          </a:p>
          <a:p>
            <a:r>
              <a:rPr lang="en-US" altLang="zh-CN"/>
              <a:t>Algorithm:</a:t>
            </a:r>
          </a:p>
          <a:p>
            <a:pPr lvl="1"/>
            <a:r>
              <a:rPr lang="en-US" altLang="zh-CN"/>
              <a:t>construct reverse graph G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of G</a:t>
            </a:r>
          </a:p>
          <a:p>
            <a:pPr lvl="1"/>
            <a:r>
              <a:rPr lang="en-US" altLang="zh-CN"/>
              <a:t>calculate the dominator tree for G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pPr lvl="1"/>
            <a:r>
              <a:rPr lang="en-US" altLang="zh-CN"/>
              <a:t>for each node in G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, calculate the dominance frontier</a:t>
            </a:r>
          </a:p>
          <a:p>
            <a:pPr lvl="2"/>
            <a:r>
              <a:rPr lang="en-US" altLang="zh-CN"/>
              <a:t>draw an edge x-&gt;y in CDG, for x\in DF(y)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94817D78-E29F-2FA9-BFD2-84EA15B5A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55683" name="Oval 3">
            <a:extLst>
              <a:ext uri="{FF2B5EF4-FFF2-40B4-BE49-F238E27FC236}">
                <a16:creationId xmlns:a16="http://schemas.microsoft.com/office/drawing/2014/main" id="{2D6D45DD-4B71-6E0A-7CDC-6A07EE158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8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5684" name="Oval 4">
            <a:extLst>
              <a:ext uri="{FF2B5EF4-FFF2-40B4-BE49-F238E27FC236}">
                <a16:creationId xmlns:a16="http://schemas.microsoft.com/office/drawing/2014/main" id="{60725472-C706-52F0-1049-7C734BA4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5685" name="Oval 5">
            <a:extLst>
              <a:ext uri="{FF2B5EF4-FFF2-40B4-BE49-F238E27FC236}">
                <a16:creationId xmlns:a16="http://schemas.microsoft.com/office/drawing/2014/main" id="{BBF4E270-7E6E-E909-0F39-DDC20618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5686" name="Oval 6">
            <a:extLst>
              <a:ext uri="{FF2B5EF4-FFF2-40B4-BE49-F238E27FC236}">
                <a16:creationId xmlns:a16="http://schemas.microsoft.com/office/drawing/2014/main" id="{71E7A26A-348F-5983-5F1A-D55CEB2A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5687" name="Oval 7">
            <a:extLst>
              <a:ext uri="{FF2B5EF4-FFF2-40B4-BE49-F238E27FC236}">
                <a16:creationId xmlns:a16="http://schemas.microsoft.com/office/drawing/2014/main" id="{6D9069F8-A8DE-38D6-CA88-3FFEBA83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5688" name="Oval 8">
            <a:extLst>
              <a:ext uri="{FF2B5EF4-FFF2-40B4-BE49-F238E27FC236}">
                <a16:creationId xmlns:a16="http://schemas.microsoft.com/office/drawing/2014/main" id="{FFE6367E-00B4-22F3-217D-9419C402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73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5689" name="Oval 9">
            <a:extLst>
              <a:ext uri="{FF2B5EF4-FFF2-40B4-BE49-F238E27FC236}">
                <a16:creationId xmlns:a16="http://schemas.microsoft.com/office/drawing/2014/main" id="{B0AEEEAD-C7DD-D568-0123-E5CF4DFC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11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5692" name="Oval 12">
            <a:extLst>
              <a:ext uri="{FF2B5EF4-FFF2-40B4-BE49-F238E27FC236}">
                <a16:creationId xmlns:a16="http://schemas.microsoft.com/office/drawing/2014/main" id="{A97FF5DD-6F1F-8352-1AD8-D568DED6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5695" name="Line 15">
            <a:extLst>
              <a:ext uri="{FF2B5EF4-FFF2-40B4-BE49-F238E27FC236}">
                <a16:creationId xmlns:a16="http://schemas.microsoft.com/office/drawing/2014/main" id="{3DEB92F0-C7BB-4880-D463-78934A907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96" name="Line 16">
            <a:extLst>
              <a:ext uri="{FF2B5EF4-FFF2-40B4-BE49-F238E27FC236}">
                <a16:creationId xmlns:a16="http://schemas.microsoft.com/office/drawing/2014/main" id="{48E00B00-10B9-2ACF-7F33-9396B2127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97" name="Line 17">
            <a:extLst>
              <a:ext uri="{FF2B5EF4-FFF2-40B4-BE49-F238E27FC236}">
                <a16:creationId xmlns:a16="http://schemas.microsoft.com/office/drawing/2014/main" id="{53031A57-F57F-7B40-F455-CFECE5E6F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07" name="Line 27">
            <a:extLst>
              <a:ext uri="{FF2B5EF4-FFF2-40B4-BE49-F238E27FC236}">
                <a16:creationId xmlns:a16="http://schemas.microsoft.com/office/drawing/2014/main" id="{6BA99CC1-1F83-DD48-FF31-D79C65B9E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9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12" name="Line 32">
            <a:extLst>
              <a:ext uri="{FF2B5EF4-FFF2-40B4-BE49-F238E27FC236}">
                <a16:creationId xmlns:a16="http://schemas.microsoft.com/office/drawing/2014/main" id="{383092F8-201B-4B83-EFE1-82150D499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08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46" name="Line 66">
            <a:extLst>
              <a:ext uri="{FF2B5EF4-FFF2-40B4-BE49-F238E27FC236}">
                <a16:creationId xmlns:a16="http://schemas.microsoft.com/office/drawing/2014/main" id="{D8080776-AD17-F331-FA19-6823F3AE3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47" name="Line 67">
            <a:extLst>
              <a:ext uri="{FF2B5EF4-FFF2-40B4-BE49-F238E27FC236}">
                <a16:creationId xmlns:a16="http://schemas.microsoft.com/office/drawing/2014/main" id="{1D492837-EB03-3495-269C-2453A9DA0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48" name="Line 68">
            <a:extLst>
              <a:ext uri="{FF2B5EF4-FFF2-40B4-BE49-F238E27FC236}">
                <a16:creationId xmlns:a16="http://schemas.microsoft.com/office/drawing/2014/main" id="{7780CA47-1CFD-6CA8-DE4D-B6A56C133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20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49" name="Line 69">
            <a:extLst>
              <a:ext uri="{FF2B5EF4-FFF2-40B4-BE49-F238E27FC236}">
                <a16:creationId xmlns:a16="http://schemas.microsoft.com/office/drawing/2014/main" id="{A264AD28-11BE-75D5-738C-EB5FC51537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13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50" name="Freeform 70">
            <a:extLst>
              <a:ext uri="{FF2B5EF4-FFF2-40B4-BE49-F238E27FC236}">
                <a16:creationId xmlns:a16="http://schemas.microsoft.com/office/drawing/2014/main" id="{4F2C0058-96D5-2493-62F6-4FF77365E6FD}"/>
              </a:ext>
            </a:extLst>
          </p:cNvPr>
          <p:cNvSpPr>
            <a:spLocks/>
          </p:cNvSpPr>
          <p:nvPr/>
        </p:nvSpPr>
        <p:spPr bwMode="auto">
          <a:xfrm>
            <a:off x="330200" y="3251200"/>
            <a:ext cx="2108200" cy="3073400"/>
          </a:xfrm>
          <a:custGeom>
            <a:avLst/>
            <a:gdLst>
              <a:gd name="T0" fmla="*/ 944 w 1328"/>
              <a:gd name="T1" fmla="*/ 1712 h 1936"/>
              <a:gd name="T2" fmla="*/ 896 w 1328"/>
              <a:gd name="T3" fmla="*/ 1856 h 1936"/>
              <a:gd name="T4" fmla="*/ 608 w 1328"/>
              <a:gd name="T5" fmla="*/ 1856 h 1936"/>
              <a:gd name="T6" fmla="*/ 80 w 1328"/>
              <a:gd name="T7" fmla="*/ 1376 h 1936"/>
              <a:gd name="T8" fmla="*/ 128 w 1328"/>
              <a:gd name="T9" fmla="*/ 752 h 1936"/>
              <a:gd name="T10" fmla="*/ 608 w 1328"/>
              <a:gd name="T11" fmla="*/ 224 h 1936"/>
              <a:gd name="T12" fmla="*/ 944 w 1328"/>
              <a:gd name="T13" fmla="*/ 32 h 1936"/>
              <a:gd name="T14" fmla="*/ 1328 w 1328"/>
              <a:gd name="T15" fmla="*/ 32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1936">
                <a:moveTo>
                  <a:pt x="944" y="1712"/>
                </a:moveTo>
                <a:cubicBezTo>
                  <a:pt x="948" y="1772"/>
                  <a:pt x="952" y="1832"/>
                  <a:pt x="896" y="1856"/>
                </a:cubicBezTo>
                <a:cubicBezTo>
                  <a:pt x="840" y="1880"/>
                  <a:pt x="744" y="1936"/>
                  <a:pt x="608" y="1856"/>
                </a:cubicBezTo>
                <a:cubicBezTo>
                  <a:pt x="472" y="1776"/>
                  <a:pt x="160" y="1560"/>
                  <a:pt x="80" y="1376"/>
                </a:cubicBezTo>
                <a:cubicBezTo>
                  <a:pt x="0" y="1192"/>
                  <a:pt x="40" y="944"/>
                  <a:pt x="128" y="752"/>
                </a:cubicBezTo>
                <a:cubicBezTo>
                  <a:pt x="216" y="560"/>
                  <a:pt x="472" y="344"/>
                  <a:pt x="608" y="224"/>
                </a:cubicBezTo>
                <a:cubicBezTo>
                  <a:pt x="744" y="104"/>
                  <a:pt x="824" y="64"/>
                  <a:pt x="944" y="32"/>
                </a:cubicBezTo>
                <a:cubicBezTo>
                  <a:pt x="1064" y="0"/>
                  <a:pt x="1264" y="32"/>
                  <a:pt x="1328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51" name="Oval 71">
            <a:extLst>
              <a:ext uri="{FF2B5EF4-FFF2-40B4-BE49-F238E27FC236}">
                <a16:creationId xmlns:a16="http://schemas.microsoft.com/office/drawing/2014/main" id="{35D57B3F-C18F-BD56-D12E-4C179FFD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8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5752" name="Oval 72">
            <a:extLst>
              <a:ext uri="{FF2B5EF4-FFF2-40B4-BE49-F238E27FC236}">
                <a16:creationId xmlns:a16="http://schemas.microsoft.com/office/drawing/2014/main" id="{1AB75BD3-7F09-D2CE-4C03-2AE5AB17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5753" name="Oval 73">
            <a:extLst>
              <a:ext uri="{FF2B5EF4-FFF2-40B4-BE49-F238E27FC236}">
                <a16:creationId xmlns:a16="http://schemas.microsoft.com/office/drawing/2014/main" id="{B00CDE17-AF9F-A170-8BA4-5EFD53CE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5754" name="Oval 74">
            <a:extLst>
              <a:ext uri="{FF2B5EF4-FFF2-40B4-BE49-F238E27FC236}">
                <a16:creationId xmlns:a16="http://schemas.microsoft.com/office/drawing/2014/main" id="{D8833F9B-BEB6-A928-A819-D59ADB8D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5755" name="Oval 75">
            <a:extLst>
              <a:ext uri="{FF2B5EF4-FFF2-40B4-BE49-F238E27FC236}">
                <a16:creationId xmlns:a16="http://schemas.microsoft.com/office/drawing/2014/main" id="{08F8B7D6-2B7A-3340-BFE2-6A10CCB7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5756" name="Oval 76">
            <a:extLst>
              <a:ext uri="{FF2B5EF4-FFF2-40B4-BE49-F238E27FC236}">
                <a16:creationId xmlns:a16="http://schemas.microsoft.com/office/drawing/2014/main" id="{1ABC27D1-6FC0-0D63-6D6E-36A34E13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673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5757" name="Oval 77">
            <a:extLst>
              <a:ext uri="{FF2B5EF4-FFF2-40B4-BE49-F238E27FC236}">
                <a16:creationId xmlns:a16="http://schemas.microsoft.com/office/drawing/2014/main" id="{58FD15E7-11CF-5D0A-A857-C6A60936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11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5758" name="Oval 78">
            <a:extLst>
              <a:ext uri="{FF2B5EF4-FFF2-40B4-BE49-F238E27FC236}">
                <a16:creationId xmlns:a16="http://schemas.microsoft.com/office/drawing/2014/main" id="{AAB4D7E7-D22B-3E90-E741-0C87C793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5759" name="Line 79">
            <a:extLst>
              <a:ext uri="{FF2B5EF4-FFF2-40B4-BE49-F238E27FC236}">
                <a16:creationId xmlns:a16="http://schemas.microsoft.com/office/drawing/2014/main" id="{CAFDAEF2-A632-7ABB-F02E-5142FB1CD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0" name="Line 80">
            <a:extLst>
              <a:ext uri="{FF2B5EF4-FFF2-40B4-BE49-F238E27FC236}">
                <a16:creationId xmlns:a16="http://schemas.microsoft.com/office/drawing/2014/main" id="{6AA91B70-8B7D-FF92-F456-8AA88B539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1" name="Line 81">
            <a:extLst>
              <a:ext uri="{FF2B5EF4-FFF2-40B4-BE49-F238E27FC236}">
                <a16:creationId xmlns:a16="http://schemas.microsoft.com/office/drawing/2014/main" id="{C76F7AD9-351F-F068-0BC4-98E8D87A3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2" name="Line 82">
            <a:extLst>
              <a:ext uri="{FF2B5EF4-FFF2-40B4-BE49-F238E27FC236}">
                <a16:creationId xmlns:a16="http://schemas.microsoft.com/office/drawing/2014/main" id="{C9A7150B-3B27-3860-DF99-1043044DC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29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4" name="Line 84">
            <a:extLst>
              <a:ext uri="{FF2B5EF4-FFF2-40B4-BE49-F238E27FC236}">
                <a16:creationId xmlns:a16="http://schemas.microsoft.com/office/drawing/2014/main" id="{693DD3C8-D5EC-56CE-4290-383FA311F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5" name="Line 85">
            <a:extLst>
              <a:ext uri="{FF2B5EF4-FFF2-40B4-BE49-F238E27FC236}">
                <a16:creationId xmlns:a16="http://schemas.microsoft.com/office/drawing/2014/main" id="{099C670F-3AC9-E030-4C7C-9250ADF9D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6" name="Line 86">
            <a:extLst>
              <a:ext uri="{FF2B5EF4-FFF2-40B4-BE49-F238E27FC236}">
                <a16:creationId xmlns:a16="http://schemas.microsoft.com/office/drawing/2014/main" id="{E598BAFF-0F55-66AF-58B6-5C2411E90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20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7" name="Line 87">
            <a:extLst>
              <a:ext uri="{FF2B5EF4-FFF2-40B4-BE49-F238E27FC236}">
                <a16:creationId xmlns:a16="http://schemas.microsoft.com/office/drawing/2014/main" id="{AAAEE7B7-257A-10B4-95B4-31362B41D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13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8" name="Freeform 88">
            <a:extLst>
              <a:ext uri="{FF2B5EF4-FFF2-40B4-BE49-F238E27FC236}">
                <a16:creationId xmlns:a16="http://schemas.microsoft.com/office/drawing/2014/main" id="{68B4BBB7-2983-D625-D61E-B56B2B02488D}"/>
              </a:ext>
            </a:extLst>
          </p:cNvPr>
          <p:cNvSpPr>
            <a:spLocks/>
          </p:cNvSpPr>
          <p:nvPr/>
        </p:nvSpPr>
        <p:spPr bwMode="auto">
          <a:xfrm>
            <a:off x="4749800" y="3251200"/>
            <a:ext cx="2108200" cy="3073400"/>
          </a:xfrm>
          <a:custGeom>
            <a:avLst/>
            <a:gdLst>
              <a:gd name="T0" fmla="*/ 944 w 1328"/>
              <a:gd name="T1" fmla="*/ 1712 h 1936"/>
              <a:gd name="T2" fmla="*/ 896 w 1328"/>
              <a:gd name="T3" fmla="*/ 1856 h 1936"/>
              <a:gd name="T4" fmla="*/ 608 w 1328"/>
              <a:gd name="T5" fmla="*/ 1856 h 1936"/>
              <a:gd name="T6" fmla="*/ 80 w 1328"/>
              <a:gd name="T7" fmla="*/ 1376 h 1936"/>
              <a:gd name="T8" fmla="*/ 128 w 1328"/>
              <a:gd name="T9" fmla="*/ 752 h 1936"/>
              <a:gd name="T10" fmla="*/ 608 w 1328"/>
              <a:gd name="T11" fmla="*/ 224 h 1936"/>
              <a:gd name="T12" fmla="*/ 944 w 1328"/>
              <a:gd name="T13" fmla="*/ 32 h 1936"/>
              <a:gd name="T14" fmla="*/ 1328 w 1328"/>
              <a:gd name="T15" fmla="*/ 32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1936">
                <a:moveTo>
                  <a:pt x="944" y="1712"/>
                </a:moveTo>
                <a:cubicBezTo>
                  <a:pt x="948" y="1772"/>
                  <a:pt x="952" y="1832"/>
                  <a:pt x="896" y="1856"/>
                </a:cubicBezTo>
                <a:cubicBezTo>
                  <a:pt x="840" y="1880"/>
                  <a:pt x="744" y="1936"/>
                  <a:pt x="608" y="1856"/>
                </a:cubicBezTo>
                <a:cubicBezTo>
                  <a:pt x="472" y="1776"/>
                  <a:pt x="160" y="1560"/>
                  <a:pt x="80" y="1376"/>
                </a:cubicBezTo>
                <a:cubicBezTo>
                  <a:pt x="0" y="1192"/>
                  <a:pt x="40" y="944"/>
                  <a:pt x="128" y="752"/>
                </a:cubicBezTo>
                <a:cubicBezTo>
                  <a:pt x="216" y="560"/>
                  <a:pt x="472" y="344"/>
                  <a:pt x="608" y="224"/>
                </a:cubicBezTo>
                <a:cubicBezTo>
                  <a:pt x="744" y="104"/>
                  <a:pt x="824" y="64"/>
                  <a:pt x="944" y="32"/>
                </a:cubicBezTo>
                <a:cubicBezTo>
                  <a:pt x="1064" y="0"/>
                  <a:pt x="1264" y="32"/>
                  <a:pt x="1328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9" name="Text Box 89">
            <a:extLst>
              <a:ext uri="{FF2B5EF4-FFF2-40B4-BE49-F238E27FC236}">
                <a16:creationId xmlns:a16="http://schemas.microsoft.com/office/drawing/2014/main" id="{D4DB7C5C-CAC0-A2BE-73D7-CF921EA70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484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CFG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5770" name="Text Box 90">
            <a:extLst>
              <a:ext uri="{FF2B5EF4-FFF2-40B4-BE49-F238E27FC236}">
                <a16:creationId xmlns:a16="http://schemas.microsoft.com/office/drawing/2014/main" id="{60540578-8107-9208-7AA8-25146B5C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Reverse CFG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5771" name="Line 91">
            <a:extLst>
              <a:ext uri="{FF2B5EF4-FFF2-40B4-BE49-F238E27FC236}">
                <a16:creationId xmlns:a16="http://schemas.microsoft.com/office/drawing/2014/main" id="{18A688D6-51DF-8324-9E08-CBC4B5EB8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72" name="Line 92">
            <a:extLst>
              <a:ext uri="{FF2B5EF4-FFF2-40B4-BE49-F238E27FC236}">
                <a16:creationId xmlns:a16="http://schemas.microsoft.com/office/drawing/2014/main" id="{13D88EF0-CB99-4380-EDF6-A2CC3C2AC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51" grpId="0" animBg="1"/>
      <p:bldP spid="455752" grpId="0" animBg="1"/>
      <p:bldP spid="455753" grpId="0" animBg="1"/>
      <p:bldP spid="455754" grpId="0" animBg="1"/>
      <p:bldP spid="455755" grpId="0" animBg="1"/>
      <p:bldP spid="455756" grpId="0" animBg="1"/>
      <p:bldP spid="455757" grpId="0" animBg="1"/>
      <p:bldP spid="455758" grpId="0" animBg="1"/>
      <p:bldP spid="455769" grpId="0"/>
      <p:bldP spid="4557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2B594DCD-D8A7-E721-F777-0F71B23A3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Intermediate Representation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2A2B4E46-B8D5-1391-ECBC-2349915A1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Trees and Dags</a:t>
            </a:r>
          </a:p>
          <a:p>
            <a:pPr lvl="1"/>
            <a:r>
              <a:rPr lang="en-US" altLang="zh-CN"/>
              <a:t>high-level, program structures</a:t>
            </a:r>
          </a:p>
          <a:p>
            <a:r>
              <a:rPr lang="en-US" altLang="zh-CN"/>
              <a:t>3-address code</a:t>
            </a:r>
          </a:p>
          <a:p>
            <a:pPr lvl="1"/>
            <a:r>
              <a:rPr lang="en-US" altLang="zh-CN"/>
              <a:t>low-level, closer to ISA</a:t>
            </a:r>
          </a:p>
          <a:p>
            <a:r>
              <a:rPr lang="en-US" altLang="zh-CN"/>
              <a:t>Today, control-flow graph (CFG)</a:t>
            </a:r>
          </a:p>
          <a:p>
            <a:pPr lvl="1"/>
            <a:r>
              <a:rPr lang="en-US" altLang="zh-CN"/>
              <a:t>more refined 3-address code</a:t>
            </a:r>
          </a:p>
          <a:p>
            <a:pPr lvl="1"/>
            <a:r>
              <a:rPr lang="en-US" altLang="zh-CN"/>
              <a:t>good for optimizations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E1DC2DB5-6003-B4AB-4E37-E338331BD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56725" name="Oval 21">
            <a:extLst>
              <a:ext uri="{FF2B5EF4-FFF2-40B4-BE49-F238E27FC236}">
                <a16:creationId xmlns:a16="http://schemas.microsoft.com/office/drawing/2014/main" id="{D9DCD884-E52D-FDBD-F441-B8895F037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8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6726" name="Oval 22">
            <a:extLst>
              <a:ext uri="{FF2B5EF4-FFF2-40B4-BE49-F238E27FC236}">
                <a16:creationId xmlns:a16="http://schemas.microsoft.com/office/drawing/2014/main" id="{C0A7D8BA-9DC0-0E07-B58D-E789D8AB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6727" name="Oval 23">
            <a:extLst>
              <a:ext uri="{FF2B5EF4-FFF2-40B4-BE49-F238E27FC236}">
                <a16:creationId xmlns:a16="http://schemas.microsoft.com/office/drawing/2014/main" id="{498598DC-B7D2-D4A5-32E3-9E03B882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6728" name="Oval 24">
            <a:extLst>
              <a:ext uri="{FF2B5EF4-FFF2-40B4-BE49-F238E27FC236}">
                <a16:creationId xmlns:a16="http://schemas.microsoft.com/office/drawing/2014/main" id="{902D3C12-0F7F-C71C-45F8-EEBF63B5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6729" name="Oval 25">
            <a:extLst>
              <a:ext uri="{FF2B5EF4-FFF2-40B4-BE49-F238E27FC236}">
                <a16:creationId xmlns:a16="http://schemas.microsoft.com/office/drawing/2014/main" id="{7B437AE7-DCD6-0D36-320D-E7AA1BE9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6730" name="Oval 26">
            <a:extLst>
              <a:ext uri="{FF2B5EF4-FFF2-40B4-BE49-F238E27FC236}">
                <a16:creationId xmlns:a16="http://schemas.microsoft.com/office/drawing/2014/main" id="{4639B941-29B6-1564-CD39-389958D0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673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6731" name="Oval 27">
            <a:extLst>
              <a:ext uri="{FF2B5EF4-FFF2-40B4-BE49-F238E27FC236}">
                <a16:creationId xmlns:a16="http://schemas.microsoft.com/office/drawing/2014/main" id="{222BDE6A-0179-8003-69EF-6DE81DFB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11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6732" name="Oval 28">
            <a:extLst>
              <a:ext uri="{FF2B5EF4-FFF2-40B4-BE49-F238E27FC236}">
                <a16:creationId xmlns:a16="http://schemas.microsoft.com/office/drawing/2014/main" id="{987D068B-34B5-DFEF-8D3B-0C248A082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6733" name="Line 29">
            <a:extLst>
              <a:ext uri="{FF2B5EF4-FFF2-40B4-BE49-F238E27FC236}">
                <a16:creationId xmlns:a16="http://schemas.microsoft.com/office/drawing/2014/main" id="{B74AB4C4-134D-E52F-1FB6-56B44F9B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4" name="Line 30">
            <a:extLst>
              <a:ext uri="{FF2B5EF4-FFF2-40B4-BE49-F238E27FC236}">
                <a16:creationId xmlns:a16="http://schemas.microsoft.com/office/drawing/2014/main" id="{06A6F344-7B8C-8834-2ED3-898F21FB09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5" name="Line 31">
            <a:extLst>
              <a:ext uri="{FF2B5EF4-FFF2-40B4-BE49-F238E27FC236}">
                <a16:creationId xmlns:a16="http://schemas.microsoft.com/office/drawing/2014/main" id="{A7DA8A42-DBE7-D856-492F-3CF0C626E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6" name="Line 32">
            <a:extLst>
              <a:ext uri="{FF2B5EF4-FFF2-40B4-BE49-F238E27FC236}">
                <a16:creationId xmlns:a16="http://schemas.microsoft.com/office/drawing/2014/main" id="{AD6F91F6-A8F7-44AB-F671-FD7EE6AA3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29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7" name="Line 33">
            <a:extLst>
              <a:ext uri="{FF2B5EF4-FFF2-40B4-BE49-F238E27FC236}">
                <a16:creationId xmlns:a16="http://schemas.microsoft.com/office/drawing/2014/main" id="{038429A8-0824-F59B-99EA-89A5E599F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8" name="Line 34">
            <a:extLst>
              <a:ext uri="{FF2B5EF4-FFF2-40B4-BE49-F238E27FC236}">
                <a16:creationId xmlns:a16="http://schemas.microsoft.com/office/drawing/2014/main" id="{4A9CD17B-1285-D0FD-DDC3-254FD201C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9" name="Line 35">
            <a:extLst>
              <a:ext uri="{FF2B5EF4-FFF2-40B4-BE49-F238E27FC236}">
                <a16:creationId xmlns:a16="http://schemas.microsoft.com/office/drawing/2014/main" id="{90371556-847C-E776-47A4-CDE0DD3F1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20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0" name="Line 36">
            <a:extLst>
              <a:ext uri="{FF2B5EF4-FFF2-40B4-BE49-F238E27FC236}">
                <a16:creationId xmlns:a16="http://schemas.microsoft.com/office/drawing/2014/main" id="{6A38B6BB-643D-84FF-088B-FA16F2DA2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13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1" name="Freeform 37">
            <a:extLst>
              <a:ext uri="{FF2B5EF4-FFF2-40B4-BE49-F238E27FC236}">
                <a16:creationId xmlns:a16="http://schemas.microsoft.com/office/drawing/2014/main" id="{75B1031C-3A10-3955-1C9B-16A32AA6D7AF}"/>
              </a:ext>
            </a:extLst>
          </p:cNvPr>
          <p:cNvSpPr>
            <a:spLocks/>
          </p:cNvSpPr>
          <p:nvPr/>
        </p:nvSpPr>
        <p:spPr bwMode="auto">
          <a:xfrm>
            <a:off x="4749800" y="3251200"/>
            <a:ext cx="2108200" cy="3073400"/>
          </a:xfrm>
          <a:custGeom>
            <a:avLst/>
            <a:gdLst>
              <a:gd name="T0" fmla="*/ 944 w 1328"/>
              <a:gd name="T1" fmla="*/ 1712 h 1936"/>
              <a:gd name="T2" fmla="*/ 896 w 1328"/>
              <a:gd name="T3" fmla="*/ 1856 h 1936"/>
              <a:gd name="T4" fmla="*/ 608 w 1328"/>
              <a:gd name="T5" fmla="*/ 1856 h 1936"/>
              <a:gd name="T6" fmla="*/ 80 w 1328"/>
              <a:gd name="T7" fmla="*/ 1376 h 1936"/>
              <a:gd name="T8" fmla="*/ 128 w 1328"/>
              <a:gd name="T9" fmla="*/ 752 h 1936"/>
              <a:gd name="T10" fmla="*/ 608 w 1328"/>
              <a:gd name="T11" fmla="*/ 224 h 1936"/>
              <a:gd name="T12" fmla="*/ 944 w 1328"/>
              <a:gd name="T13" fmla="*/ 32 h 1936"/>
              <a:gd name="T14" fmla="*/ 1328 w 1328"/>
              <a:gd name="T15" fmla="*/ 32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1936">
                <a:moveTo>
                  <a:pt x="944" y="1712"/>
                </a:moveTo>
                <a:cubicBezTo>
                  <a:pt x="948" y="1772"/>
                  <a:pt x="952" y="1832"/>
                  <a:pt x="896" y="1856"/>
                </a:cubicBezTo>
                <a:cubicBezTo>
                  <a:pt x="840" y="1880"/>
                  <a:pt x="744" y="1936"/>
                  <a:pt x="608" y="1856"/>
                </a:cubicBezTo>
                <a:cubicBezTo>
                  <a:pt x="472" y="1776"/>
                  <a:pt x="160" y="1560"/>
                  <a:pt x="80" y="1376"/>
                </a:cubicBezTo>
                <a:cubicBezTo>
                  <a:pt x="0" y="1192"/>
                  <a:pt x="40" y="944"/>
                  <a:pt x="128" y="752"/>
                </a:cubicBezTo>
                <a:cubicBezTo>
                  <a:pt x="216" y="560"/>
                  <a:pt x="472" y="344"/>
                  <a:pt x="608" y="224"/>
                </a:cubicBezTo>
                <a:cubicBezTo>
                  <a:pt x="744" y="104"/>
                  <a:pt x="824" y="64"/>
                  <a:pt x="944" y="32"/>
                </a:cubicBezTo>
                <a:cubicBezTo>
                  <a:pt x="1064" y="0"/>
                  <a:pt x="1264" y="32"/>
                  <a:pt x="1328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3" name="Text Box 39">
            <a:extLst>
              <a:ext uri="{FF2B5EF4-FFF2-40B4-BE49-F238E27FC236}">
                <a16:creationId xmlns:a16="http://schemas.microsoft.com/office/drawing/2014/main" id="{8469A4A7-D622-D5F0-AF87-59623507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Reverse CFG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44" name="Line 40">
            <a:extLst>
              <a:ext uri="{FF2B5EF4-FFF2-40B4-BE49-F238E27FC236}">
                <a16:creationId xmlns:a16="http://schemas.microsoft.com/office/drawing/2014/main" id="{3F678D4A-32CA-F162-92F3-2E355B30E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5" name="Line 41">
            <a:extLst>
              <a:ext uri="{FF2B5EF4-FFF2-40B4-BE49-F238E27FC236}">
                <a16:creationId xmlns:a16="http://schemas.microsoft.com/office/drawing/2014/main" id="{7886DE66-E724-A113-41BF-F17E629EE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6" name="Oval 42">
            <a:extLst>
              <a:ext uri="{FF2B5EF4-FFF2-40B4-BE49-F238E27FC236}">
                <a16:creationId xmlns:a16="http://schemas.microsoft.com/office/drawing/2014/main" id="{3D9FEDD4-3480-9CB5-3272-A18337394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73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6747" name="Oval 43">
            <a:extLst>
              <a:ext uri="{FF2B5EF4-FFF2-40B4-BE49-F238E27FC236}">
                <a16:creationId xmlns:a16="http://schemas.microsoft.com/office/drawing/2014/main" id="{381B8A9F-AB6C-109E-CC13-2D88BE63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35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6748" name="Oval 44">
            <a:extLst>
              <a:ext uri="{FF2B5EF4-FFF2-40B4-BE49-F238E27FC236}">
                <a16:creationId xmlns:a16="http://schemas.microsoft.com/office/drawing/2014/main" id="{E9211154-CE3F-0EA7-FA9F-255C9A4F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90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6749" name="Oval 45">
            <a:extLst>
              <a:ext uri="{FF2B5EF4-FFF2-40B4-BE49-F238E27FC236}">
                <a16:creationId xmlns:a16="http://schemas.microsoft.com/office/drawing/2014/main" id="{5EE3466D-B0FD-8A92-C759-DA2F5888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97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6750" name="Oval 46">
            <a:extLst>
              <a:ext uri="{FF2B5EF4-FFF2-40B4-BE49-F238E27FC236}">
                <a16:creationId xmlns:a16="http://schemas.microsoft.com/office/drawing/2014/main" id="{5AF14676-1B01-7CF9-97EB-FE37FA7F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6751" name="Oval 47">
            <a:extLst>
              <a:ext uri="{FF2B5EF4-FFF2-40B4-BE49-F238E27FC236}">
                <a16:creationId xmlns:a16="http://schemas.microsoft.com/office/drawing/2014/main" id="{33F1393F-D540-7000-35EB-082AA405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5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6752" name="Oval 48">
            <a:extLst>
              <a:ext uri="{FF2B5EF4-FFF2-40B4-BE49-F238E27FC236}">
                <a16:creationId xmlns:a16="http://schemas.microsoft.com/office/drawing/2014/main" id="{DBED86DE-F4EC-31C9-2545-FA36FB190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6753" name="Oval 49">
            <a:extLst>
              <a:ext uri="{FF2B5EF4-FFF2-40B4-BE49-F238E27FC236}">
                <a16:creationId xmlns:a16="http://schemas.microsoft.com/office/drawing/2014/main" id="{8E7685E7-349C-AF3D-B0B1-967B0D30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6754" name="Line 50">
            <a:extLst>
              <a:ext uri="{FF2B5EF4-FFF2-40B4-BE49-F238E27FC236}">
                <a16:creationId xmlns:a16="http://schemas.microsoft.com/office/drawing/2014/main" id="{0C19AEF7-93D4-3D87-9CC2-C2F539894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3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55" name="Line 51">
            <a:extLst>
              <a:ext uri="{FF2B5EF4-FFF2-40B4-BE49-F238E27FC236}">
                <a16:creationId xmlns:a16="http://schemas.microsoft.com/office/drawing/2014/main" id="{0FCB3649-F185-3F07-ECD8-0C2FE8FFC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733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56" name="Line 52">
            <a:extLst>
              <a:ext uri="{FF2B5EF4-FFF2-40B4-BE49-F238E27FC236}">
                <a16:creationId xmlns:a16="http://schemas.microsoft.com/office/drawing/2014/main" id="{2B56E362-31EF-BDE7-83F2-055A318EA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16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57" name="Line 53">
            <a:extLst>
              <a:ext uri="{FF2B5EF4-FFF2-40B4-BE49-F238E27FC236}">
                <a16:creationId xmlns:a16="http://schemas.microsoft.com/office/drawing/2014/main" id="{036FB954-9F9B-8EC0-E6A5-E8A703763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97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59" name="Line 55">
            <a:extLst>
              <a:ext uri="{FF2B5EF4-FFF2-40B4-BE49-F238E27FC236}">
                <a16:creationId xmlns:a16="http://schemas.microsoft.com/office/drawing/2014/main" id="{9684FDFC-AA11-6EBC-AFE0-1B37DD3CE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60" name="Line 56">
            <a:extLst>
              <a:ext uri="{FF2B5EF4-FFF2-40B4-BE49-F238E27FC236}">
                <a16:creationId xmlns:a16="http://schemas.microsoft.com/office/drawing/2014/main" id="{B85B6B79-1F70-D3E6-9D6A-EB173C9C6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61" name="Line 57">
            <a:extLst>
              <a:ext uri="{FF2B5EF4-FFF2-40B4-BE49-F238E27FC236}">
                <a16:creationId xmlns:a16="http://schemas.microsoft.com/office/drawing/2014/main" id="{0DAC61D1-F1A7-869C-2A18-8F14DD980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048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63" name="Line 59">
            <a:extLst>
              <a:ext uri="{FF2B5EF4-FFF2-40B4-BE49-F238E27FC236}">
                <a16:creationId xmlns:a16="http://schemas.microsoft.com/office/drawing/2014/main" id="{0AA417AE-E5A7-AA90-0281-3EF3DB9C31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65" name="Text Box 61">
            <a:extLst>
              <a:ext uri="{FF2B5EF4-FFF2-40B4-BE49-F238E27FC236}">
                <a16:creationId xmlns:a16="http://schemas.microsoft.com/office/drawing/2014/main" id="{35EAFD1A-A7E5-C535-C518-15B17FCDB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17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Dominator tree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66" name="Text Box 62">
            <a:extLst>
              <a:ext uri="{FF2B5EF4-FFF2-40B4-BE49-F238E27FC236}">
                <a16:creationId xmlns:a16="http://schemas.microsoft.com/office/drawing/2014/main" id="{BD05E6B5-5A2F-39BC-399C-C72A72C6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22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DF(6)={3}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67" name="Text Box 63">
            <a:extLst>
              <a:ext uri="{FF2B5EF4-FFF2-40B4-BE49-F238E27FC236}">
                <a16:creationId xmlns:a16="http://schemas.microsoft.com/office/drawing/2014/main" id="{35E199F5-3B4C-0700-3B0C-66FB703E9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DF(3)={2}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68" name="Text Box 64">
            <a:extLst>
              <a:ext uri="{FF2B5EF4-FFF2-40B4-BE49-F238E27FC236}">
                <a16:creationId xmlns:a16="http://schemas.microsoft.com/office/drawing/2014/main" id="{10C9FE3E-6A80-A157-B05E-395B35DE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6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DF(5)={3}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69" name="Text Box 65">
            <a:extLst>
              <a:ext uri="{FF2B5EF4-FFF2-40B4-BE49-F238E27FC236}">
                <a16:creationId xmlns:a16="http://schemas.microsoft.com/office/drawing/2014/main" id="{8B76AD29-B84C-B75B-039F-18632C3D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DF(7)={2}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70" name="Text Box 66">
            <a:extLst>
              <a:ext uri="{FF2B5EF4-FFF2-40B4-BE49-F238E27FC236}">
                <a16:creationId xmlns:a16="http://schemas.microsoft.com/office/drawing/2014/main" id="{653E5B26-1830-B642-F2E0-6E594DF2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743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71" name="Text Box 67">
            <a:extLst>
              <a:ext uri="{FF2B5EF4-FFF2-40B4-BE49-F238E27FC236}">
                <a16:creationId xmlns:a16="http://schemas.microsoft.com/office/drawing/2014/main" id="{1F4AC92C-0141-5BF6-F231-B6F9A4FCC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DF(2)={2}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72" name="Text Box 68">
            <a:extLst>
              <a:ext uri="{FF2B5EF4-FFF2-40B4-BE49-F238E27FC236}">
                <a16:creationId xmlns:a16="http://schemas.microsoft.com/office/drawing/2014/main" id="{2103DADA-78BA-8602-98EE-ED6BA47C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48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DF(4)={}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73" name="Text Box 69">
            <a:extLst>
              <a:ext uri="{FF2B5EF4-FFF2-40B4-BE49-F238E27FC236}">
                <a16:creationId xmlns:a16="http://schemas.microsoft.com/office/drawing/2014/main" id="{8649A147-39DB-D139-51E7-6DF851DC3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DF(e)={}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66" grpId="0"/>
      <p:bldP spid="456767" grpId="0"/>
      <p:bldP spid="456768" grpId="0"/>
      <p:bldP spid="456769" grpId="0"/>
      <p:bldP spid="456770" grpId="0"/>
      <p:bldP spid="456771" grpId="0"/>
      <p:bldP spid="456772" grpId="0"/>
      <p:bldP spid="45677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8B2AC4D8-6E55-1AE3-FFFA-94A4554AA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57731" name="Oval 3">
            <a:extLst>
              <a:ext uri="{FF2B5EF4-FFF2-40B4-BE49-F238E27FC236}">
                <a16:creationId xmlns:a16="http://schemas.microsoft.com/office/drawing/2014/main" id="{D6A42AD3-BEE9-A7C6-A2E3-EB4C21EFB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7732" name="Oval 4">
            <a:extLst>
              <a:ext uri="{FF2B5EF4-FFF2-40B4-BE49-F238E27FC236}">
                <a16:creationId xmlns:a16="http://schemas.microsoft.com/office/drawing/2014/main" id="{6573D938-9F1D-54C0-1D21-35C46D86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7733" name="Oval 5">
            <a:extLst>
              <a:ext uri="{FF2B5EF4-FFF2-40B4-BE49-F238E27FC236}">
                <a16:creationId xmlns:a16="http://schemas.microsoft.com/office/drawing/2014/main" id="{C984E096-91E6-D2E9-BA6F-F7E8E423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7734" name="Oval 6">
            <a:extLst>
              <a:ext uri="{FF2B5EF4-FFF2-40B4-BE49-F238E27FC236}">
                <a16:creationId xmlns:a16="http://schemas.microsoft.com/office/drawing/2014/main" id="{BBFAC8FD-3CBA-C52D-510E-0C84E7BC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00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7735" name="Oval 7">
            <a:extLst>
              <a:ext uri="{FF2B5EF4-FFF2-40B4-BE49-F238E27FC236}">
                <a16:creationId xmlns:a16="http://schemas.microsoft.com/office/drawing/2014/main" id="{4F861F30-9DFD-09B3-A659-9F55A5EA4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7736" name="Oval 8">
            <a:extLst>
              <a:ext uri="{FF2B5EF4-FFF2-40B4-BE49-F238E27FC236}">
                <a16:creationId xmlns:a16="http://schemas.microsoft.com/office/drawing/2014/main" id="{9E9252E9-7B62-E3C6-5E46-8A5070669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86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7737" name="Oval 9">
            <a:extLst>
              <a:ext uri="{FF2B5EF4-FFF2-40B4-BE49-F238E27FC236}">
                <a16:creationId xmlns:a16="http://schemas.microsoft.com/office/drawing/2014/main" id="{B6F81180-E80F-0D45-D42B-9F0A498A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962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7738" name="Oval 10">
            <a:extLst>
              <a:ext uri="{FF2B5EF4-FFF2-40B4-BE49-F238E27FC236}">
                <a16:creationId xmlns:a16="http://schemas.microsoft.com/office/drawing/2014/main" id="{8F0C57BB-51AA-A28F-2F38-D4FF1B9F7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7739" name="Line 11">
            <a:extLst>
              <a:ext uri="{FF2B5EF4-FFF2-40B4-BE49-F238E27FC236}">
                <a16:creationId xmlns:a16="http://schemas.microsoft.com/office/drawing/2014/main" id="{050FD627-9420-8C72-9E93-83865A0D6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0" name="Line 12">
            <a:extLst>
              <a:ext uri="{FF2B5EF4-FFF2-40B4-BE49-F238E27FC236}">
                <a16:creationId xmlns:a16="http://schemas.microsoft.com/office/drawing/2014/main" id="{7C14DD88-7FB7-3AAD-2929-74F5824D9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3" name="Line 15">
            <a:extLst>
              <a:ext uri="{FF2B5EF4-FFF2-40B4-BE49-F238E27FC236}">
                <a16:creationId xmlns:a16="http://schemas.microsoft.com/office/drawing/2014/main" id="{622C16AD-ADCD-CF14-0A4D-922D45FB97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4" name="Line 16">
            <a:extLst>
              <a:ext uri="{FF2B5EF4-FFF2-40B4-BE49-F238E27FC236}">
                <a16:creationId xmlns:a16="http://schemas.microsoft.com/office/drawing/2014/main" id="{4F93684B-CE23-A179-6CC6-6B1555748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5" name="Line 17">
            <a:extLst>
              <a:ext uri="{FF2B5EF4-FFF2-40B4-BE49-F238E27FC236}">
                <a16:creationId xmlns:a16="http://schemas.microsoft.com/office/drawing/2014/main" id="{E4774169-47F7-0AA6-9B6C-4CF02162E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8" name="Text Box 20">
            <a:extLst>
              <a:ext uri="{FF2B5EF4-FFF2-40B4-BE49-F238E27FC236}">
                <a16:creationId xmlns:a16="http://schemas.microsoft.com/office/drawing/2014/main" id="{03E69765-B2F5-44F9-928B-CF655777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CDG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51" name="Oval 23">
            <a:extLst>
              <a:ext uri="{FF2B5EF4-FFF2-40B4-BE49-F238E27FC236}">
                <a16:creationId xmlns:a16="http://schemas.microsoft.com/office/drawing/2014/main" id="{0DA297E2-60F9-71FE-7F9B-656935AFF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73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7752" name="Oval 24">
            <a:extLst>
              <a:ext uri="{FF2B5EF4-FFF2-40B4-BE49-F238E27FC236}">
                <a16:creationId xmlns:a16="http://schemas.microsoft.com/office/drawing/2014/main" id="{E64350C5-3E63-1EDB-C76E-7948149B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35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7753" name="Oval 25">
            <a:extLst>
              <a:ext uri="{FF2B5EF4-FFF2-40B4-BE49-F238E27FC236}">
                <a16:creationId xmlns:a16="http://schemas.microsoft.com/office/drawing/2014/main" id="{C7DAACFC-57A1-3939-176A-332622CF2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90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7754" name="Oval 26">
            <a:extLst>
              <a:ext uri="{FF2B5EF4-FFF2-40B4-BE49-F238E27FC236}">
                <a16:creationId xmlns:a16="http://schemas.microsoft.com/office/drawing/2014/main" id="{01643A3D-98B3-2F58-7CE1-02B8D768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97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7755" name="Oval 27">
            <a:extLst>
              <a:ext uri="{FF2B5EF4-FFF2-40B4-BE49-F238E27FC236}">
                <a16:creationId xmlns:a16="http://schemas.microsoft.com/office/drawing/2014/main" id="{8F501450-C872-0B31-3CEC-0B852875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7756" name="Oval 28">
            <a:extLst>
              <a:ext uri="{FF2B5EF4-FFF2-40B4-BE49-F238E27FC236}">
                <a16:creationId xmlns:a16="http://schemas.microsoft.com/office/drawing/2014/main" id="{F668C0EF-0FC9-2DB0-5FAE-ED82B98FB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5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7757" name="Oval 29">
            <a:extLst>
              <a:ext uri="{FF2B5EF4-FFF2-40B4-BE49-F238E27FC236}">
                <a16:creationId xmlns:a16="http://schemas.microsoft.com/office/drawing/2014/main" id="{E004BEBA-FC7B-D487-51FD-5FAEE15C6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7758" name="Oval 30">
            <a:extLst>
              <a:ext uri="{FF2B5EF4-FFF2-40B4-BE49-F238E27FC236}">
                <a16:creationId xmlns:a16="http://schemas.microsoft.com/office/drawing/2014/main" id="{B478E31D-3DA7-1F3A-297C-1685E98B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7759" name="Line 31">
            <a:extLst>
              <a:ext uri="{FF2B5EF4-FFF2-40B4-BE49-F238E27FC236}">
                <a16:creationId xmlns:a16="http://schemas.microsoft.com/office/drawing/2014/main" id="{84279C89-824B-173C-F046-B21F54010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3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0" name="Line 32">
            <a:extLst>
              <a:ext uri="{FF2B5EF4-FFF2-40B4-BE49-F238E27FC236}">
                <a16:creationId xmlns:a16="http://schemas.microsoft.com/office/drawing/2014/main" id="{2CEE46D5-C501-A3CC-51F5-1D5546952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733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1" name="Line 33">
            <a:extLst>
              <a:ext uri="{FF2B5EF4-FFF2-40B4-BE49-F238E27FC236}">
                <a16:creationId xmlns:a16="http://schemas.microsoft.com/office/drawing/2014/main" id="{E249B602-78C1-BFE5-FD6A-8E2E1CE21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16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2" name="Line 34">
            <a:extLst>
              <a:ext uri="{FF2B5EF4-FFF2-40B4-BE49-F238E27FC236}">
                <a16:creationId xmlns:a16="http://schemas.microsoft.com/office/drawing/2014/main" id="{D429CBED-F515-B20B-1BB5-E298F457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97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3" name="Line 35">
            <a:extLst>
              <a:ext uri="{FF2B5EF4-FFF2-40B4-BE49-F238E27FC236}">
                <a16:creationId xmlns:a16="http://schemas.microsoft.com/office/drawing/2014/main" id="{B4CA1C15-0F2E-F957-C5E4-CAC8F7BCD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4" name="Line 36">
            <a:extLst>
              <a:ext uri="{FF2B5EF4-FFF2-40B4-BE49-F238E27FC236}">
                <a16:creationId xmlns:a16="http://schemas.microsoft.com/office/drawing/2014/main" id="{E7A51A9D-F990-A9D4-5D45-2C2A7C319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5" name="Line 37">
            <a:extLst>
              <a:ext uri="{FF2B5EF4-FFF2-40B4-BE49-F238E27FC236}">
                <a16:creationId xmlns:a16="http://schemas.microsoft.com/office/drawing/2014/main" id="{96B9B6CD-7704-ECA9-F58E-8017C3761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048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6" name="Line 38">
            <a:extLst>
              <a:ext uri="{FF2B5EF4-FFF2-40B4-BE49-F238E27FC236}">
                <a16:creationId xmlns:a16="http://schemas.microsoft.com/office/drawing/2014/main" id="{263E5438-319B-29B0-FF85-D1F24647B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7" name="Text Box 39">
            <a:extLst>
              <a:ext uri="{FF2B5EF4-FFF2-40B4-BE49-F238E27FC236}">
                <a16:creationId xmlns:a16="http://schemas.microsoft.com/office/drawing/2014/main" id="{ABB85737-3E3F-A879-AD20-9F1A4B864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17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Dominator tree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68" name="Text Box 40">
            <a:extLst>
              <a:ext uri="{FF2B5EF4-FFF2-40B4-BE49-F238E27FC236}">
                <a16:creationId xmlns:a16="http://schemas.microsoft.com/office/drawing/2014/main" id="{F963B8B4-6CA8-0BFA-5DE1-6A8134F3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22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DF(6)={3}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69" name="Text Box 41">
            <a:extLst>
              <a:ext uri="{FF2B5EF4-FFF2-40B4-BE49-F238E27FC236}">
                <a16:creationId xmlns:a16="http://schemas.microsoft.com/office/drawing/2014/main" id="{1A37C158-3404-E2D5-399B-02FE28E8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DF(3)={2}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0" name="Text Box 42">
            <a:extLst>
              <a:ext uri="{FF2B5EF4-FFF2-40B4-BE49-F238E27FC236}">
                <a16:creationId xmlns:a16="http://schemas.microsoft.com/office/drawing/2014/main" id="{083ED772-2C00-EA59-B153-25DED6D6D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6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DF(5)={3}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1" name="Text Box 43">
            <a:extLst>
              <a:ext uri="{FF2B5EF4-FFF2-40B4-BE49-F238E27FC236}">
                <a16:creationId xmlns:a16="http://schemas.microsoft.com/office/drawing/2014/main" id="{EF1320F5-DDCA-31CB-6EB1-5AE447CBE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DF(7)={2}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2" name="Text Box 44">
            <a:extLst>
              <a:ext uri="{FF2B5EF4-FFF2-40B4-BE49-F238E27FC236}">
                <a16:creationId xmlns:a16="http://schemas.microsoft.com/office/drawing/2014/main" id="{EE1926AC-FAD8-87AE-0589-8D5CF5BA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743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3" name="Text Box 45">
            <a:extLst>
              <a:ext uri="{FF2B5EF4-FFF2-40B4-BE49-F238E27FC236}">
                <a16:creationId xmlns:a16="http://schemas.microsoft.com/office/drawing/2014/main" id="{622EFCC1-6FFA-E960-16D9-149CD82F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DF(2)={2}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4" name="Text Box 46">
            <a:extLst>
              <a:ext uri="{FF2B5EF4-FFF2-40B4-BE49-F238E27FC236}">
                <a16:creationId xmlns:a16="http://schemas.microsoft.com/office/drawing/2014/main" id="{41025826-0F17-FB8A-D47D-CE5EC941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48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DF(4)={}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5" name="Text Box 47">
            <a:extLst>
              <a:ext uri="{FF2B5EF4-FFF2-40B4-BE49-F238E27FC236}">
                <a16:creationId xmlns:a16="http://schemas.microsoft.com/office/drawing/2014/main" id="{9EC09447-DC3E-2A21-539C-AC08182C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DF(e)={}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7" name="Freeform 49">
            <a:extLst>
              <a:ext uri="{FF2B5EF4-FFF2-40B4-BE49-F238E27FC236}">
                <a16:creationId xmlns:a16="http://schemas.microsoft.com/office/drawing/2014/main" id="{A4FAC1D8-7B8D-9D6A-8620-80E319EDBB52}"/>
              </a:ext>
            </a:extLst>
          </p:cNvPr>
          <p:cNvSpPr>
            <a:spLocks/>
          </p:cNvSpPr>
          <p:nvPr/>
        </p:nvSpPr>
        <p:spPr bwMode="auto">
          <a:xfrm>
            <a:off x="6388100" y="2933700"/>
            <a:ext cx="546100" cy="673100"/>
          </a:xfrm>
          <a:custGeom>
            <a:avLst/>
            <a:gdLst>
              <a:gd name="T0" fmla="*/ 296 w 344"/>
              <a:gd name="T1" fmla="*/ 312 h 424"/>
              <a:gd name="T2" fmla="*/ 152 w 344"/>
              <a:gd name="T3" fmla="*/ 408 h 424"/>
              <a:gd name="T4" fmla="*/ 8 w 344"/>
              <a:gd name="T5" fmla="*/ 216 h 424"/>
              <a:gd name="T6" fmla="*/ 104 w 344"/>
              <a:gd name="T7" fmla="*/ 24 h 424"/>
              <a:gd name="T8" fmla="*/ 248 w 344"/>
              <a:gd name="T9" fmla="*/ 72 h 424"/>
              <a:gd name="T10" fmla="*/ 344 w 344"/>
              <a:gd name="T11" fmla="*/ 168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424">
                <a:moveTo>
                  <a:pt x="296" y="312"/>
                </a:moveTo>
                <a:cubicBezTo>
                  <a:pt x="248" y="368"/>
                  <a:pt x="200" y="424"/>
                  <a:pt x="152" y="408"/>
                </a:cubicBezTo>
                <a:cubicBezTo>
                  <a:pt x="104" y="392"/>
                  <a:pt x="16" y="280"/>
                  <a:pt x="8" y="216"/>
                </a:cubicBezTo>
                <a:cubicBezTo>
                  <a:pt x="0" y="152"/>
                  <a:pt x="64" y="48"/>
                  <a:pt x="104" y="24"/>
                </a:cubicBezTo>
                <a:cubicBezTo>
                  <a:pt x="144" y="0"/>
                  <a:pt x="208" y="48"/>
                  <a:pt x="248" y="72"/>
                </a:cubicBezTo>
                <a:cubicBezTo>
                  <a:pt x="288" y="96"/>
                  <a:pt x="328" y="152"/>
                  <a:pt x="34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68" grpId="0"/>
      <p:bldP spid="457769" grpId="0"/>
      <p:bldP spid="457770" grpId="0"/>
      <p:bldP spid="457771" grpId="0"/>
      <p:bldP spid="457772" grpId="0"/>
      <p:bldP spid="457773" grpId="0"/>
      <p:bldP spid="457774" grpId="0"/>
      <p:bldP spid="4577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7801AEC3-BD28-02BC-FBB1-7037DBF30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58755" name="Oval 3">
            <a:extLst>
              <a:ext uri="{FF2B5EF4-FFF2-40B4-BE49-F238E27FC236}">
                <a16:creationId xmlns:a16="http://schemas.microsoft.com/office/drawing/2014/main" id="{87A85A2D-773F-FD71-8283-EA6188E71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8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8756" name="Oval 4">
            <a:extLst>
              <a:ext uri="{FF2B5EF4-FFF2-40B4-BE49-F238E27FC236}">
                <a16:creationId xmlns:a16="http://schemas.microsoft.com/office/drawing/2014/main" id="{2061BC1B-590C-CD90-09DE-DFE80293C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8757" name="Oval 5">
            <a:extLst>
              <a:ext uri="{FF2B5EF4-FFF2-40B4-BE49-F238E27FC236}">
                <a16:creationId xmlns:a16="http://schemas.microsoft.com/office/drawing/2014/main" id="{12294E2A-01DD-E170-9989-AFA84722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8758" name="Oval 6">
            <a:extLst>
              <a:ext uri="{FF2B5EF4-FFF2-40B4-BE49-F238E27FC236}">
                <a16:creationId xmlns:a16="http://schemas.microsoft.com/office/drawing/2014/main" id="{8F40EAF2-2AE0-18FF-B509-8DAD9AB4F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8759" name="Oval 7">
            <a:extLst>
              <a:ext uri="{FF2B5EF4-FFF2-40B4-BE49-F238E27FC236}">
                <a16:creationId xmlns:a16="http://schemas.microsoft.com/office/drawing/2014/main" id="{FDBBD010-7ADD-28EC-D945-27F6CFEB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8760" name="Oval 8">
            <a:extLst>
              <a:ext uri="{FF2B5EF4-FFF2-40B4-BE49-F238E27FC236}">
                <a16:creationId xmlns:a16="http://schemas.microsoft.com/office/drawing/2014/main" id="{3E7017AC-4482-5484-626D-18415803E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73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8761" name="Oval 9">
            <a:extLst>
              <a:ext uri="{FF2B5EF4-FFF2-40B4-BE49-F238E27FC236}">
                <a16:creationId xmlns:a16="http://schemas.microsoft.com/office/drawing/2014/main" id="{799E0285-9EE2-4346-EA20-D1BD3CAB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11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8762" name="Oval 10">
            <a:extLst>
              <a:ext uri="{FF2B5EF4-FFF2-40B4-BE49-F238E27FC236}">
                <a16:creationId xmlns:a16="http://schemas.microsoft.com/office/drawing/2014/main" id="{1E8D2EF7-3A68-39DC-E875-40E90DFC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8763" name="Line 11">
            <a:extLst>
              <a:ext uri="{FF2B5EF4-FFF2-40B4-BE49-F238E27FC236}">
                <a16:creationId xmlns:a16="http://schemas.microsoft.com/office/drawing/2014/main" id="{893340AA-F11C-E086-C069-08411739C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4" name="Line 12">
            <a:extLst>
              <a:ext uri="{FF2B5EF4-FFF2-40B4-BE49-F238E27FC236}">
                <a16:creationId xmlns:a16="http://schemas.microsoft.com/office/drawing/2014/main" id="{A305AFD6-2977-A8EB-42BB-983C7E096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5" name="Line 13">
            <a:extLst>
              <a:ext uri="{FF2B5EF4-FFF2-40B4-BE49-F238E27FC236}">
                <a16:creationId xmlns:a16="http://schemas.microsoft.com/office/drawing/2014/main" id="{FEBF971D-A7B7-424D-7AB6-B3FF4D274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6" name="Line 14">
            <a:extLst>
              <a:ext uri="{FF2B5EF4-FFF2-40B4-BE49-F238E27FC236}">
                <a16:creationId xmlns:a16="http://schemas.microsoft.com/office/drawing/2014/main" id="{6D01E100-5839-7432-196E-851AA6C77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9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7" name="Line 15">
            <a:extLst>
              <a:ext uri="{FF2B5EF4-FFF2-40B4-BE49-F238E27FC236}">
                <a16:creationId xmlns:a16="http://schemas.microsoft.com/office/drawing/2014/main" id="{C87ED418-8706-DA47-F226-C4295CAC5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08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8" name="Line 16">
            <a:extLst>
              <a:ext uri="{FF2B5EF4-FFF2-40B4-BE49-F238E27FC236}">
                <a16:creationId xmlns:a16="http://schemas.microsoft.com/office/drawing/2014/main" id="{92C51F04-ABFD-25DF-C9E5-BC031063E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9" name="Line 17">
            <a:extLst>
              <a:ext uri="{FF2B5EF4-FFF2-40B4-BE49-F238E27FC236}">
                <a16:creationId xmlns:a16="http://schemas.microsoft.com/office/drawing/2014/main" id="{CBF84B3C-F6B3-BECD-5429-8DE7AAC15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70" name="Line 18">
            <a:extLst>
              <a:ext uri="{FF2B5EF4-FFF2-40B4-BE49-F238E27FC236}">
                <a16:creationId xmlns:a16="http://schemas.microsoft.com/office/drawing/2014/main" id="{B567036A-4867-A207-4B1A-AA7628346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20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71" name="Line 19">
            <a:extLst>
              <a:ext uri="{FF2B5EF4-FFF2-40B4-BE49-F238E27FC236}">
                <a16:creationId xmlns:a16="http://schemas.microsoft.com/office/drawing/2014/main" id="{099A465B-1888-B4E8-C07B-DAF856091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13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72" name="Freeform 20">
            <a:extLst>
              <a:ext uri="{FF2B5EF4-FFF2-40B4-BE49-F238E27FC236}">
                <a16:creationId xmlns:a16="http://schemas.microsoft.com/office/drawing/2014/main" id="{82F5DAA9-3E90-1A8F-EB67-2B149D8335C8}"/>
              </a:ext>
            </a:extLst>
          </p:cNvPr>
          <p:cNvSpPr>
            <a:spLocks/>
          </p:cNvSpPr>
          <p:nvPr/>
        </p:nvSpPr>
        <p:spPr bwMode="auto">
          <a:xfrm>
            <a:off x="330200" y="3251200"/>
            <a:ext cx="2108200" cy="3073400"/>
          </a:xfrm>
          <a:custGeom>
            <a:avLst/>
            <a:gdLst>
              <a:gd name="T0" fmla="*/ 944 w 1328"/>
              <a:gd name="T1" fmla="*/ 1712 h 1936"/>
              <a:gd name="T2" fmla="*/ 896 w 1328"/>
              <a:gd name="T3" fmla="*/ 1856 h 1936"/>
              <a:gd name="T4" fmla="*/ 608 w 1328"/>
              <a:gd name="T5" fmla="*/ 1856 h 1936"/>
              <a:gd name="T6" fmla="*/ 80 w 1328"/>
              <a:gd name="T7" fmla="*/ 1376 h 1936"/>
              <a:gd name="T8" fmla="*/ 128 w 1328"/>
              <a:gd name="T9" fmla="*/ 752 h 1936"/>
              <a:gd name="T10" fmla="*/ 608 w 1328"/>
              <a:gd name="T11" fmla="*/ 224 h 1936"/>
              <a:gd name="T12" fmla="*/ 944 w 1328"/>
              <a:gd name="T13" fmla="*/ 32 h 1936"/>
              <a:gd name="T14" fmla="*/ 1328 w 1328"/>
              <a:gd name="T15" fmla="*/ 32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1936">
                <a:moveTo>
                  <a:pt x="944" y="1712"/>
                </a:moveTo>
                <a:cubicBezTo>
                  <a:pt x="948" y="1772"/>
                  <a:pt x="952" y="1832"/>
                  <a:pt x="896" y="1856"/>
                </a:cubicBezTo>
                <a:cubicBezTo>
                  <a:pt x="840" y="1880"/>
                  <a:pt x="744" y="1936"/>
                  <a:pt x="608" y="1856"/>
                </a:cubicBezTo>
                <a:cubicBezTo>
                  <a:pt x="472" y="1776"/>
                  <a:pt x="160" y="1560"/>
                  <a:pt x="80" y="1376"/>
                </a:cubicBezTo>
                <a:cubicBezTo>
                  <a:pt x="0" y="1192"/>
                  <a:pt x="40" y="944"/>
                  <a:pt x="128" y="752"/>
                </a:cubicBezTo>
                <a:cubicBezTo>
                  <a:pt x="216" y="560"/>
                  <a:pt x="472" y="344"/>
                  <a:pt x="608" y="224"/>
                </a:cubicBezTo>
                <a:cubicBezTo>
                  <a:pt x="744" y="104"/>
                  <a:pt x="824" y="64"/>
                  <a:pt x="944" y="32"/>
                </a:cubicBezTo>
                <a:cubicBezTo>
                  <a:pt x="1064" y="0"/>
                  <a:pt x="1264" y="32"/>
                  <a:pt x="1328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90" name="Text Box 38">
            <a:extLst>
              <a:ext uri="{FF2B5EF4-FFF2-40B4-BE49-F238E27FC236}">
                <a16:creationId xmlns:a16="http://schemas.microsoft.com/office/drawing/2014/main" id="{B246DF11-19DE-28C7-4EA8-2F8462BF0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484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CFG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8794" name="Oval 42">
            <a:extLst>
              <a:ext uri="{FF2B5EF4-FFF2-40B4-BE49-F238E27FC236}">
                <a16:creationId xmlns:a16="http://schemas.microsoft.com/office/drawing/2014/main" id="{4F4F51A6-BA34-E0C1-B07F-DA389BC3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8795" name="Oval 43">
            <a:extLst>
              <a:ext uri="{FF2B5EF4-FFF2-40B4-BE49-F238E27FC236}">
                <a16:creationId xmlns:a16="http://schemas.microsoft.com/office/drawing/2014/main" id="{C936FA03-A800-A558-C4E5-56B4BC1F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8796" name="Oval 44">
            <a:extLst>
              <a:ext uri="{FF2B5EF4-FFF2-40B4-BE49-F238E27FC236}">
                <a16:creationId xmlns:a16="http://schemas.microsoft.com/office/drawing/2014/main" id="{4CED997F-C766-E866-3659-EEAD450B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8797" name="Oval 45">
            <a:extLst>
              <a:ext uri="{FF2B5EF4-FFF2-40B4-BE49-F238E27FC236}">
                <a16:creationId xmlns:a16="http://schemas.microsoft.com/office/drawing/2014/main" id="{6FA1F15D-2320-1068-EC32-A8AF6362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00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8798" name="Oval 46">
            <a:extLst>
              <a:ext uri="{FF2B5EF4-FFF2-40B4-BE49-F238E27FC236}">
                <a16:creationId xmlns:a16="http://schemas.microsoft.com/office/drawing/2014/main" id="{F065537B-D43D-474A-6B7B-80117A97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8799" name="Oval 47">
            <a:extLst>
              <a:ext uri="{FF2B5EF4-FFF2-40B4-BE49-F238E27FC236}">
                <a16:creationId xmlns:a16="http://schemas.microsoft.com/office/drawing/2014/main" id="{A27EB95B-D157-7569-3EBA-CC891F92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86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8800" name="Oval 48">
            <a:extLst>
              <a:ext uri="{FF2B5EF4-FFF2-40B4-BE49-F238E27FC236}">
                <a16:creationId xmlns:a16="http://schemas.microsoft.com/office/drawing/2014/main" id="{43956567-972B-039A-B2E0-351279B11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962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8801" name="Oval 49">
            <a:extLst>
              <a:ext uri="{FF2B5EF4-FFF2-40B4-BE49-F238E27FC236}">
                <a16:creationId xmlns:a16="http://schemas.microsoft.com/office/drawing/2014/main" id="{0F5C4117-2167-E4EF-BAAD-0F340B61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8802" name="Line 50">
            <a:extLst>
              <a:ext uri="{FF2B5EF4-FFF2-40B4-BE49-F238E27FC236}">
                <a16:creationId xmlns:a16="http://schemas.microsoft.com/office/drawing/2014/main" id="{E197A756-096A-A25A-A926-D31312296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3" name="Line 51">
            <a:extLst>
              <a:ext uri="{FF2B5EF4-FFF2-40B4-BE49-F238E27FC236}">
                <a16:creationId xmlns:a16="http://schemas.microsoft.com/office/drawing/2014/main" id="{ED51191A-3910-F560-5932-7FBED316D8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4" name="Line 52">
            <a:extLst>
              <a:ext uri="{FF2B5EF4-FFF2-40B4-BE49-F238E27FC236}">
                <a16:creationId xmlns:a16="http://schemas.microsoft.com/office/drawing/2014/main" id="{81D4F3D5-489E-ABD2-FBBD-8F7A4AC7C1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5" name="Line 53">
            <a:extLst>
              <a:ext uri="{FF2B5EF4-FFF2-40B4-BE49-F238E27FC236}">
                <a16:creationId xmlns:a16="http://schemas.microsoft.com/office/drawing/2014/main" id="{33BADBFC-E74A-1B52-C068-5929A670C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6" name="Line 54">
            <a:extLst>
              <a:ext uri="{FF2B5EF4-FFF2-40B4-BE49-F238E27FC236}">
                <a16:creationId xmlns:a16="http://schemas.microsoft.com/office/drawing/2014/main" id="{45DF51C7-2289-2F62-754A-8780D6F48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7" name="Text Box 55">
            <a:extLst>
              <a:ext uri="{FF2B5EF4-FFF2-40B4-BE49-F238E27FC236}">
                <a16:creationId xmlns:a16="http://schemas.microsoft.com/office/drawing/2014/main" id="{F4DCC496-A117-E986-5837-F263E8DB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CDG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8808" name="Freeform 56">
            <a:extLst>
              <a:ext uri="{FF2B5EF4-FFF2-40B4-BE49-F238E27FC236}">
                <a16:creationId xmlns:a16="http://schemas.microsoft.com/office/drawing/2014/main" id="{F2D38BD9-6160-3FF4-3C74-543B1C935732}"/>
              </a:ext>
            </a:extLst>
          </p:cNvPr>
          <p:cNvSpPr>
            <a:spLocks/>
          </p:cNvSpPr>
          <p:nvPr/>
        </p:nvSpPr>
        <p:spPr bwMode="auto">
          <a:xfrm>
            <a:off x="6388100" y="2933700"/>
            <a:ext cx="546100" cy="673100"/>
          </a:xfrm>
          <a:custGeom>
            <a:avLst/>
            <a:gdLst>
              <a:gd name="T0" fmla="*/ 296 w 344"/>
              <a:gd name="T1" fmla="*/ 312 h 424"/>
              <a:gd name="T2" fmla="*/ 152 w 344"/>
              <a:gd name="T3" fmla="*/ 408 h 424"/>
              <a:gd name="T4" fmla="*/ 8 w 344"/>
              <a:gd name="T5" fmla="*/ 216 h 424"/>
              <a:gd name="T6" fmla="*/ 104 w 344"/>
              <a:gd name="T7" fmla="*/ 24 h 424"/>
              <a:gd name="T8" fmla="*/ 248 w 344"/>
              <a:gd name="T9" fmla="*/ 72 h 424"/>
              <a:gd name="T10" fmla="*/ 344 w 344"/>
              <a:gd name="T11" fmla="*/ 168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424">
                <a:moveTo>
                  <a:pt x="296" y="312"/>
                </a:moveTo>
                <a:cubicBezTo>
                  <a:pt x="248" y="368"/>
                  <a:pt x="200" y="424"/>
                  <a:pt x="152" y="408"/>
                </a:cubicBezTo>
                <a:cubicBezTo>
                  <a:pt x="104" y="392"/>
                  <a:pt x="16" y="280"/>
                  <a:pt x="8" y="216"/>
                </a:cubicBezTo>
                <a:cubicBezTo>
                  <a:pt x="0" y="152"/>
                  <a:pt x="64" y="48"/>
                  <a:pt x="104" y="24"/>
                </a:cubicBezTo>
                <a:cubicBezTo>
                  <a:pt x="144" y="0"/>
                  <a:pt x="208" y="48"/>
                  <a:pt x="248" y="72"/>
                </a:cubicBezTo>
                <a:cubicBezTo>
                  <a:pt x="288" y="96"/>
                  <a:pt x="328" y="152"/>
                  <a:pt x="34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D16E9FC6-0C4E-FD87-06ED-DE854FF05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5053C4A4-6F3D-031D-70D0-C48BE00D8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Control Flow Graph (CFG)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28DF1B43-51AB-744A-1C2C-823DC2C8C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3-address Code: Recap</a:t>
            </a:r>
          </a:p>
        </p:txBody>
      </p:sp>
      <p:sp>
        <p:nvSpPr>
          <p:cNvPr id="416771" name="Text Box 3">
            <a:extLst>
              <a:ext uri="{FF2B5EF4-FFF2-40B4-BE49-F238E27FC236}">
                <a16:creationId xmlns:a16="http://schemas.microsoft.com/office/drawing/2014/main" id="{6B820F3B-9CA7-CC37-CA0B-7B4C21AA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1905000"/>
            <a:ext cx="1860550" cy="35972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 (x &lt; y){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else{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16772" name="Text Box 4">
            <a:extLst>
              <a:ext uri="{FF2B5EF4-FFF2-40B4-BE49-F238E27FC236}">
                <a16:creationId xmlns:a16="http://schemas.microsoft.com/office/drawing/2014/main" id="{F0C1AC78-8F1E-DECE-A96A-3F83DB1F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1905000"/>
            <a:ext cx="3384550" cy="451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 (x&lt;y, L_1, L_2);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jmp L_3;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jmp L_3;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2190F86D-8B86-BFBB-37A4-53127549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Structure</a:t>
            </a:r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AED585BF-BBBE-1B44-6790-25525286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1905000"/>
            <a:ext cx="3384550" cy="451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 (x&lt;y, L_1, L_2);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jmp L_3;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jmp L_3;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7856770E-0B72-A3A0-8325-C793912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Cjmp (x&lt;y, L_1, L_2);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E5C83E84-332F-F2F1-72B6-7F43BF30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4;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m = 3;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L_3;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6DDE326-1211-50D5-A9C3-473D1372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6;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m = 5;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L_3;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B18E54A-3AEA-A453-17F9-F1017DA1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…;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17803" name="Line 11">
            <a:extLst>
              <a:ext uri="{FF2B5EF4-FFF2-40B4-BE49-F238E27FC236}">
                <a16:creationId xmlns:a16="http://schemas.microsoft.com/office/drawing/2014/main" id="{F9BD04D9-4044-C0E0-D23F-A7FD7A348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4" name="Line 12">
            <a:extLst>
              <a:ext uri="{FF2B5EF4-FFF2-40B4-BE49-F238E27FC236}">
                <a16:creationId xmlns:a16="http://schemas.microsoft.com/office/drawing/2014/main" id="{29686D22-DF69-0318-640E-84707E989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5" name="Line 13">
            <a:extLst>
              <a:ext uri="{FF2B5EF4-FFF2-40B4-BE49-F238E27FC236}">
                <a16:creationId xmlns:a16="http://schemas.microsoft.com/office/drawing/2014/main" id="{14A66D8D-167C-545C-7ECB-FFE20C4F3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6" name="Line 14">
            <a:extLst>
              <a:ext uri="{FF2B5EF4-FFF2-40B4-BE49-F238E27FC236}">
                <a16:creationId xmlns:a16="http://schemas.microsoft.com/office/drawing/2014/main" id="{60755D0D-3872-35BB-891E-CAA396AC4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7" name="Text Box 15">
            <a:extLst>
              <a:ext uri="{FF2B5EF4-FFF2-40B4-BE49-F238E27FC236}">
                <a16:creationId xmlns:a16="http://schemas.microsoft.com/office/drawing/2014/main" id="{2A07D5F1-8AEA-B64F-3A4A-796E3EAA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L_3</a:t>
            </a:r>
          </a:p>
        </p:txBody>
      </p:sp>
      <p:sp>
        <p:nvSpPr>
          <p:cNvPr id="417808" name="Text Box 16">
            <a:extLst>
              <a:ext uri="{FF2B5EF4-FFF2-40B4-BE49-F238E27FC236}">
                <a16:creationId xmlns:a16="http://schemas.microsoft.com/office/drawing/2014/main" id="{B9F0494A-60E5-8A98-53BB-E832C38D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L_1</a:t>
            </a:r>
          </a:p>
        </p:txBody>
      </p: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E12705F3-4F6E-88AA-BC47-2CE458E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FE5C1827-5635-16C6-8D42-43D7FC373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BB705262-DEAD-9574-AF95-B824974CB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This graph-based representation is good for many purposes:</a:t>
            </a:r>
          </a:p>
          <a:p>
            <a:pPr lvl="1"/>
            <a:r>
              <a:rPr lang="en-US" altLang="zh-CN" sz="2400"/>
              <a:t>flow analysis: </a:t>
            </a:r>
          </a:p>
          <a:p>
            <a:pPr lvl="2"/>
            <a:r>
              <a:rPr lang="en-US" altLang="zh-CN" sz="2000"/>
              <a:t>for many program analysis, the program internal structure is important</a:t>
            </a:r>
          </a:p>
          <a:p>
            <a:pPr lvl="1"/>
            <a:r>
              <a:rPr lang="en-US" altLang="zh-CN" sz="2400"/>
              <a:t>enable other analysis:</a:t>
            </a:r>
          </a:p>
          <a:p>
            <a:pPr lvl="2"/>
            <a:r>
              <a:rPr lang="en-US" altLang="zh-CN" sz="2000"/>
              <a:t>such as data-flow analysis (to be discussed later)</a:t>
            </a:r>
          </a:p>
          <a:p>
            <a:pPr lvl="1"/>
            <a:r>
              <a:rPr lang="en-US" altLang="zh-CN" sz="2400"/>
              <a:t>scheduling: </a:t>
            </a:r>
          </a:p>
          <a:p>
            <a:pPr lvl="2"/>
            <a:r>
              <a:rPr lang="en-US" altLang="zh-CN" sz="2000"/>
              <a:t>try to minimizing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jump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s by rearranging the program structures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C5D15D0E-269A-9046-0B18-E7CEACCCD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Blocks &amp; </a:t>
            </a:r>
            <a:br>
              <a:rPr lang="en-US" altLang="zh-CN"/>
            </a:br>
            <a:r>
              <a:rPr lang="en-US" altLang="zh-CN"/>
              <a:t>Control Flow Graph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2A11C200-C8BA-BBBD-AAEB-7E597FCEE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>
                <a:solidFill>
                  <a:schemeClr val="folHlink"/>
                </a:solidFill>
              </a:rPr>
              <a:t>basic block</a:t>
            </a:r>
            <a:r>
              <a:rPr lang="en-US" altLang="zh-CN"/>
              <a:t> is a sequence of basic statements, executing from the beginning and exiting at the end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NOT enter the middle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NOT exit the from the middle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 interleaving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jump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or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branch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Control-flow graph is a </a:t>
            </a:r>
            <a:r>
              <a:rPr lang="en-US" altLang="zh-CN">
                <a:solidFill>
                  <a:schemeClr val="folHlink"/>
                </a:solidFill>
              </a:rPr>
              <a:t>graph</a:t>
            </a:r>
            <a:r>
              <a:rPr lang="en-US" altLang="zh-CN"/>
              <a:t> consisting of basic blocks as vertices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9120</TotalTime>
  <Words>2734</Words>
  <Application>Microsoft Macintosh PowerPoint</Application>
  <PresentationFormat>全屏显示(4:3)</PresentationFormat>
  <Paragraphs>609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Tahoma</vt:lpstr>
      <vt:lpstr>Wingdings</vt:lpstr>
      <vt:lpstr>Verdana</vt:lpstr>
      <vt:lpstr>Times New Roman</vt:lpstr>
      <vt:lpstr>Courier New</vt:lpstr>
      <vt:lpstr>Blends</vt:lpstr>
      <vt:lpstr>MathType 6.0 Equation</vt:lpstr>
      <vt:lpstr>Control Flow Analysis</vt:lpstr>
      <vt:lpstr>Front End</vt:lpstr>
      <vt:lpstr>Middle End</vt:lpstr>
      <vt:lpstr>Intermediate Representation</vt:lpstr>
      <vt:lpstr>PowerPoint 演示文稿</vt:lpstr>
      <vt:lpstr>3-address Code: Recap</vt:lpstr>
      <vt:lpstr>Control Structure</vt:lpstr>
      <vt:lpstr>Moral</vt:lpstr>
      <vt:lpstr>Basic Blocks &amp;  Control Flow Graph</vt:lpstr>
      <vt:lpstr>Basic blocks and CFG</vt:lpstr>
      <vt:lpstr>Control Flow Graph Data Structure</vt:lpstr>
      <vt:lpstr>Conversion into CFG</vt:lpstr>
      <vt:lpstr>CFG Traversal</vt:lpstr>
      <vt:lpstr>#1: Dead code (block) elimination example</vt:lpstr>
      <vt:lpstr>#1: Dead code (block) elimination algorithm</vt:lpstr>
      <vt:lpstr>#2: Extended basic blocks</vt:lpstr>
      <vt:lpstr>#2: EBBs</vt:lpstr>
      <vt:lpstr>PowerPoint 演示文稿</vt:lpstr>
      <vt:lpstr>Dominators</vt:lpstr>
      <vt:lpstr>Example</vt:lpstr>
      <vt:lpstr>Equation</vt:lpstr>
      <vt:lpstr>Step #1: initialization</vt:lpstr>
      <vt:lpstr>Step #2: calculate a quasi-topo sort order</vt:lpstr>
      <vt:lpstr>Step #3: calculate fix-point </vt:lpstr>
      <vt:lpstr>Step #3: calculate fix-point </vt:lpstr>
      <vt:lpstr>Immediate dominator</vt:lpstr>
      <vt:lpstr>Immediate dominator </vt:lpstr>
      <vt:lpstr>Dominator Tree</vt:lpstr>
      <vt:lpstr>Dominator Calculation Revisited</vt:lpstr>
      <vt:lpstr>Strict dominator</vt:lpstr>
      <vt:lpstr>Intuition for Dominance Frontier</vt:lpstr>
      <vt:lpstr>Dominance Frontier</vt:lpstr>
      <vt:lpstr>PowerPoint 演示文稿</vt:lpstr>
      <vt:lpstr>Natural Loops</vt:lpstr>
      <vt:lpstr>Natural Loops</vt:lpstr>
      <vt:lpstr>PowerPoint 演示文稿</vt:lpstr>
      <vt:lpstr>Motivation</vt:lpstr>
      <vt:lpstr>Control Dependency Graph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Baojian Hua</dc:creator>
  <cp:lastModifiedBy>Microsoft Office User</cp:lastModifiedBy>
  <cp:revision>4985</cp:revision>
  <cp:lastPrinted>1601-01-01T00:00:00Z</cp:lastPrinted>
  <dcterms:created xsi:type="dcterms:W3CDTF">1601-01-01T00:00:00Z</dcterms:created>
  <dcterms:modified xsi:type="dcterms:W3CDTF">2024-03-14T02:55:41Z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