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9"/>
  </p:notesMasterIdLst>
  <p:handoutMasterIdLst>
    <p:handoutMasterId r:id="rId30"/>
  </p:handoutMasterIdLst>
  <p:sldIdLst>
    <p:sldId id="256" r:id="rId2"/>
    <p:sldId id="522" r:id="rId3"/>
    <p:sldId id="572" r:id="rId4"/>
    <p:sldId id="573" r:id="rId5"/>
    <p:sldId id="574" r:id="rId6"/>
    <p:sldId id="575" r:id="rId7"/>
    <p:sldId id="612" r:id="rId8"/>
    <p:sldId id="576" r:id="rId9"/>
    <p:sldId id="594" r:id="rId10"/>
    <p:sldId id="359" r:id="rId11"/>
    <p:sldId id="565" r:id="rId12"/>
    <p:sldId id="566" r:id="rId13"/>
    <p:sldId id="595" r:id="rId14"/>
    <p:sldId id="596" r:id="rId15"/>
    <p:sldId id="597" r:id="rId16"/>
    <p:sldId id="599" r:id="rId17"/>
    <p:sldId id="598" r:id="rId18"/>
    <p:sldId id="600" r:id="rId19"/>
    <p:sldId id="602" r:id="rId20"/>
    <p:sldId id="603" r:id="rId21"/>
    <p:sldId id="604" r:id="rId22"/>
    <p:sldId id="606" r:id="rId23"/>
    <p:sldId id="605" r:id="rId24"/>
    <p:sldId id="607" r:id="rId25"/>
    <p:sldId id="608" r:id="rId26"/>
    <p:sldId id="610" r:id="rId27"/>
    <p:sldId id="611" r:id="rId28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42" autoAdjust="0"/>
    <p:restoredTop sz="94694"/>
  </p:normalViewPr>
  <p:slideViewPr>
    <p:cSldViewPr>
      <p:cViewPr varScale="1">
        <p:scale>
          <a:sx n="121" d="100"/>
          <a:sy n="121" d="100"/>
        </p:scale>
        <p:origin x="20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A7DA323-4386-24DA-9E7B-719E1E3A175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E9AC51CB-0904-6647-FE40-7BECB3C42831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386719C-35F5-7E79-8448-ABE019D6321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DC72148-B848-1D97-6359-E0CFCC7205D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23B34D9E-5397-B24F-8F4D-9721AACE6B9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CB22E169-9C10-A491-BC74-A09C7FCBE07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A1C6AF36-29B2-C8A3-1472-0246FB28AE2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93DE078D-9C27-EBDB-F896-5BEB1090D2E6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A0EE7A2D-AB4A-3158-BEB8-52F7AAE62FE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7D8C6E96-5979-BCCC-2B23-BB11A211907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2D65F1F5-F2D6-1406-B37F-79443AD4A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1CEC28F2-2855-0E43-86B6-3D6D4FB1C88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A107899-E29D-0D52-84AB-F07BC39E5576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89DBD008-18D6-1020-22F1-340012B691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67D58AA4-6F44-E1F0-9045-09C7466C00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3DFA3E28-9DE8-DD00-36C6-F2ED10E1C5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9DD225DD-9721-94AD-FB0F-37E173BC83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E385775E-EEB6-DB51-BF63-6665F20A6F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745D61B6-C7DD-BF33-00AB-2AB5F490DA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E8F4A942-282D-5A1D-24A6-ED5891CAF1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06E7C289-81EA-7351-D874-401A638C9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E104837E-D7C7-D18E-A81E-3576C2A78B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4B0849EE-F06C-7486-7F24-B8382145BB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A1ED1200-0862-A800-A1B3-6D679C32CE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0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662996AE-974E-EE0F-E66F-85B95508E27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5C08DCB2-62C6-7586-5B11-2A27F56E648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E95AEA1C-A3F4-0ACC-1407-935AD617D7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68BA7-71DD-B541-A342-C45555A9540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132C10-448B-1514-8D91-6786BA2B3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664C10-339A-AEE5-71A3-7E021AAB7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AA26AA-2121-DAD6-BDFD-DA05B953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A824C-07BB-92F0-0B6F-4240626EF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B32191-FA46-E8E7-B270-DC0FAA4A9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ABDED4-9E5F-734C-A7AF-0F02EF0D10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0627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7A1266-9DEE-2584-47F5-34E3532623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B2231-7A2F-05E0-56BB-F36A4EB4D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5E76947-CDA7-E376-84D0-E371E6BE1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425902-2ABB-FC4D-43B2-19DD0462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87AA2-E872-8A3F-6866-4E31EBBA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C63B97-2E60-3643-96B8-472F88627B7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1511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DB20-364E-8CFC-A08F-89B8D887F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A8ED2B-B3DE-F6EC-B093-70CA859AF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694F5F-01B9-2F05-A9DA-AB2617E5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8D985-E49A-94FD-00AA-5431E6C85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C7F051-A364-DC18-2220-E9BD4BD7A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F99EC1-16DE-D84B-962B-BC566453E0F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9114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BA67DC-0093-D5D5-5055-23253C73D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AD09828-150B-9EA4-7C22-8B87D01A6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1DE8BA-F501-1426-3892-9C71934F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8B69E8-7D26-97AE-AA0D-9E7A94FB4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1BE06F-AE7E-80B7-71E7-A0A369356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9476D9-DC9C-DC49-95BB-624BBDBE64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733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E1F995-CF70-092A-DB9B-992536E97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1E1B8-4984-ABE0-BF89-3E4264AC2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FE3A7A-EBA8-3ADE-8015-B42E49A46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D99C4-DCD2-19F5-4D47-05A9759A3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66AFBA-4DD8-B118-40F7-D4FE6C73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0F8221-A222-9421-8C0F-AA8B8DEF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D2F6FB-0CB7-6E41-BDA0-BF6FA15FD4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0661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EC8F7D-1DC8-8F53-EF23-DEEA3B62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B6B8D9B-7431-BB7D-8FC2-3498F4983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DF7B94-B5CD-E7E3-489F-301D332DD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2DAB1-EC1E-A5EF-7603-BF31252D9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F47238E-5CB0-F08F-BCB8-3F3033A96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399BDBD-9612-AFEA-B2E4-78479EA0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0EA9A31-3D0F-78A1-8C5B-8714BBD7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CDDC05-D10C-E137-F8EE-316809F3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FCF7D5-BF4A-E848-BFE1-4556CC5B83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1261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8833A-C78E-2675-F4BA-F9A8B56FA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EE4FC40-6A9F-2B9D-ADFE-11E65FB5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15CE29-A1D4-984C-9F0C-88CAD4A2F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8303E31-B892-B715-EF6A-494849F7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6AFE25-4C1D-4A4D-95FC-B9EC2162AC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408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CB95BA-4D3B-205A-F24D-DBB0268F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DE98877-6A66-D3FF-25D7-814B7286F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1C54B4-8768-4056-E2FB-B0C7DD425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462D2-689A-A44F-A1C2-F0534A276D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1656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C1C4A-2CD1-6179-0B81-6310467C1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C62557-523F-3593-F5FF-65D06BD16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71CC927-FFD4-6E38-C9DE-EF347182F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A926DC-3705-77CB-FD44-08439CD1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6F2325-A692-37F9-887D-F35A0BB99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A1D56E-2C2D-C0B6-2D14-BA1D901D9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A48F63-B177-B04C-B6CB-5F3F3FFCD35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00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A121F3-DEF6-7B53-BB1B-7FF79722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B95A4E6-7785-47BB-EA54-0C5592625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CBF18C-552C-EF6A-5C15-9677B4841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1F015C-CE96-5392-C32A-D4AC0C12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763770A-32C9-FE40-6B2D-978F9845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26D80B-10C4-0D39-7BD6-0EDD72B42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97F6F-722B-7C4F-9736-6132627FDE3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293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C0FD09E-6972-16B8-16CA-8D2E98E012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425975D3-7C96-CBA7-EB49-4AD0478146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6753461-3548-73B6-D7E9-4331E44DF24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3285222-C207-F790-5A45-708D39818C3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FA95337E-A047-2548-8280-1EC3A31303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3ECDC8B5-6081-989D-7EC6-54A1026ED9B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4EFDF0B4-7FD0-0312-1CFF-06978678F7A1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7FC1A34E-2003-EC2F-067D-AC77271B7C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DEAFE40E-27CD-0588-56EF-BAD24F9C7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E755746D-DC88-B9CA-EC4A-465C2A68F34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927FEB9-C186-3482-01B3-05F46AD29E6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D164256A-EE37-702D-70D2-B275D441F72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89A9FA2-8BE5-734A-BB68-26C4BD51914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DA6B5FE-9F58-3CE3-9379-9E36503583B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Optimization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A8FB316F-4856-C5C0-2AFF-B8341C369BC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EB97DA10-30F5-D4BD-01AB-D0D1CF27D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Today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topics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17AF4403-19A1-E4A8-B4A6-695EC0B08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Early optimizations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local, flow-insensitive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so don</a:t>
            </a:r>
            <a:r>
              <a:rPr lang="en-US" altLang="zh-CN" sz="2400">
                <a:latin typeface="Verdana" panose="020B0604030504040204" pitchFamily="34" charset="0"/>
              </a:rPr>
              <a:t>’</a:t>
            </a:r>
            <a:r>
              <a:rPr lang="en-US" altLang="zh-CN" sz="2400"/>
              <a:t>t require analysis (almost)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constant folding, algebraic simplifications, dead-code eliminations, etc.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Flow-sensitive optimization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based on the result of (data-flow) analysis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constant propagation, copy propagation, common-subexpression elimination (CSE), dead-code elimination, etc.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>
            <a:extLst>
              <a:ext uri="{FF2B5EF4-FFF2-40B4-BE49-F238E27FC236}">
                <a16:creationId xmlns:a16="http://schemas.microsoft.com/office/drawing/2014/main" id="{75D1FEC6-B382-B941-8BFF-BB1EAFEF51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39299" name="Rectangle 3">
            <a:extLst>
              <a:ext uri="{FF2B5EF4-FFF2-40B4-BE49-F238E27FC236}">
                <a16:creationId xmlns:a16="http://schemas.microsoft.com/office/drawing/2014/main" id="{A041EF0C-7513-E084-4FEE-D155702BD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Constant Folding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22" name="Rectangle 2">
            <a:extLst>
              <a:ext uri="{FF2B5EF4-FFF2-40B4-BE49-F238E27FC236}">
                <a16:creationId xmlns:a16="http://schemas.microsoft.com/office/drawing/2014/main" id="{28E86829-73C5-BA48-2D4F-1F5F80D738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Folding</a:t>
            </a:r>
          </a:p>
        </p:txBody>
      </p:sp>
      <p:sp>
        <p:nvSpPr>
          <p:cNvPr id="440323" name="Rectangle 3">
            <a:extLst>
              <a:ext uri="{FF2B5EF4-FFF2-40B4-BE49-F238E27FC236}">
                <a16:creationId xmlns:a16="http://schemas.microsoft.com/office/drawing/2014/main" id="{2320500D-5702-6DF0-50F8-6CCB50B8C7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Basic idea: </a:t>
            </a:r>
          </a:p>
          <a:p>
            <a:pPr lvl="1"/>
            <a:r>
              <a:rPr lang="en-US" altLang="zh-CN"/>
              <a:t>calculate expressions known to be constants at compile-time</a:t>
            </a:r>
          </a:p>
          <a:p>
            <a:pPr lvl="1"/>
            <a:r>
              <a:rPr lang="en-US" altLang="zh-CN"/>
              <a:t>e.g.: </a:t>
            </a:r>
            <a:r>
              <a:rPr lang="en-US" altLang="zh-CN">
                <a:solidFill>
                  <a:schemeClr val="folHlink"/>
                </a:solidFill>
              </a:rPr>
              <a:t>a = 3 + 5</a:t>
            </a:r>
            <a:r>
              <a:rPr lang="en-US" altLang="zh-CN"/>
              <a:t>   ==&gt;  </a:t>
            </a:r>
            <a:r>
              <a:rPr lang="en-US" altLang="zh-CN">
                <a:solidFill>
                  <a:schemeClr val="folHlink"/>
                </a:solidFill>
              </a:rPr>
              <a:t>a = 8</a:t>
            </a:r>
          </a:p>
          <a:p>
            <a:pPr lvl="1"/>
            <a:r>
              <a:rPr lang="en-US" altLang="zh-CN"/>
              <a:t>e.g.:</a:t>
            </a:r>
            <a:r>
              <a:rPr lang="en-US" altLang="zh-CN">
                <a:solidFill>
                  <a:schemeClr val="folHlink"/>
                </a:solidFill>
              </a:rPr>
              <a:t> if (true &amp;&amp; false) </a:t>
            </a:r>
            <a:r>
              <a:rPr lang="en-US" altLang="zh-CN">
                <a:solidFill>
                  <a:schemeClr val="folHlink"/>
                </a:solidFill>
                <a:latin typeface="Arial" panose="020B0604020202020204" pitchFamily="34" charset="0"/>
              </a:rPr>
              <a:t>…</a:t>
            </a:r>
            <a:r>
              <a:rPr lang="en-US" altLang="zh-CN">
                <a:solidFill>
                  <a:schemeClr val="folHlink"/>
                </a:solidFill>
              </a:rPr>
              <a:t> </a:t>
            </a:r>
            <a:r>
              <a:rPr lang="en-US" altLang="zh-CN"/>
              <a:t>==&gt;</a:t>
            </a:r>
            <a:r>
              <a:rPr lang="en-US" altLang="zh-CN">
                <a:solidFill>
                  <a:schemeClr val="folHlink"/>
                </a:solidFill>
              </a:rPr>
              <a:t> if (false)</a:t>
            </a:r>
          </a:p>
          <a:p>
            <a:r>
              <a:rPr lang="en-US" altLang="zh-CN"/>
              <a:t>Easy on integers or booleans, also possible on floats (but complicated)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114" name="Rectangle 2">
            <a:extLst>
              <a:ext uri="{FF2B5EF4-FFF2-40B4-BE49-F238E27FC236}">
                <a16:creationId xmlns:a16="http://schemas.microsoft.com/office/drawing/2014/main" id="{27958A6C-66D0-63E5-7607-62F2B0C28E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Moral</a:t>
            </a:r>
          </a:p>
        </p:txBody>
      </p:sp>
      <p:sp>
        <p:nvSpPr>
          <p:cNvPr id="474115" name="Rectangle 3">
            <a:extLst>
              <a:ext uri="{FF2B5EF4-FFF2-40B4-BE49-F238E27FC236}">
                <a16:creationId xmlns:a16="http://schemas.microsoft.com/office/drawing/2014/main" id="{9670D616-F068-7E27-EC55-F46A047D37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Easy to implement, can be performed on AST or low-level IRs</a:t>
            </a:r>
          </a:p>
          <a:p>
            <a:r>
              <a:rPr lang="en-US" altLang="zh-CN" sz="2800"/>
              <a:t>Often implemented as a common subroutine to be called whenever desired</a:t>
            </a:r>
          </a:p>
          <a:p>
            <a:r>
              <a:rPr lang="en-US" altLang="zh-CN" sz="2800"/>
              <a:t>Must be very careful with languages semantics</a:t>
            </a:r>
          </a:p>
          <a:p>
            <a:pPr lvl="1"/>
            <a:r>
              <a:rPr lang="en-US" altLang="zh-CN" sz="2400"/>
              <a:t>overflow or exceptions</a:t>
            </a:r>
          </a:p>
          <a:p>
            <a:pPr lvl="2"/>
            <a:r>
              <a:rPr lang="en-US" altLang="zh-CN" sz="2000"/>
              <a:t>e.g.: </a:t>
            </a:r>
            <a:r>
              <a:rPr lang="en-US" altLang="zh-CN" sz="2000">
                <a:solidFill>
                  <a:schemeClr val="folHlink"/>
                </a:solidFill>
              </a:rPr>
              <a:t>0xffffffff+1</a:t>
            </a:r>
            <a:r>
              <a:rPr lang="en-US" altLang="zh-CN" sz="2000"/>
              <a:t> ==&gt; </a:t>
            </a:r>
            <a:r>
              <a:rPr lang="en-US" altLang="zh-CN" sz="2000">
                <a:solidFill>
                  <a:schemeClr val="folHlink"/>
                </a:solidFill>
              </a:rPr>
              <a:t>0   (???)</a:t>
            </a:r>
            <a:endParaRPr lang="en-US" altLang="zh-CN"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>
            <a:extLst>
              <a:ext uri="{FF2B5EF4-FFF2-40B4-BE49-F238E27FC236}">
                <a16:creationId xmlns:a16="http://schemas.microsoft.com/office/drawing/2014/main" id="{F4630259-A288-C486-AA3E-4AC111CF9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75139" name="Rectangle 3">
            <a:extLst>
              <a:ext uri="{FF2B5EF4-FFF2-40B4-BE49-F238E27FC236}">
                <a16:creationId xmlns:a16="http://schemas.microsoft.com/office/drawing/2014/main" id="{F59D9988-0E28-53A9-D5B8-B03C53CFAF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Algebraic Simplification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162" name="Rectangle 2">
            <a:extLst>
              <a:ext uri="{FF2B5EF4-FFF2-40B4-BE49-F238E27FC236}">
                <a16:creationId xmlns:a16="http://schemas.microsoft.com/office/drawing/2014/main" id="{8F247DDE-D270-C5C8-7094-C1BBB62F0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Folding</a:t>
            </a:r>
          </a:p>
        </p:txBody>
      </p:sp>
      <p:sp>
        <p:nvSpPr>
          <p:cNvPr id="476163" name="Rectangle 3">
            <a:extLst>
              <a:ext uri="{FF2B5EF4-FFF2-40B4-BE49-F238E27FC236}">
                <a16:creationId xmlns:a16="http://schemas.microsoft.com/office/drawing/2014/main" id="{71CC04F6-E08C-C3CB-8767-4121D5E55A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/>
              <a:t>Basic idea: 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Make use of algebraic properties to simplify  expressions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e.g.: </a:t>
            </a:r>
            <a:r>
              <a:rPr lang="en-US" altLang="zh-CN" sz="2400">
                <a:solidFill>
                  <a:schemeClr val="folHlink"/>
                </a:solidFill>
              </a:rPr>
              <a:t>a = 0+b</a:t>
            </a:r>
            <a:r>
              <a:rPr lang="en-US" altLang="zh-CN" sz="2400"/>
              <a:t>   ==&gt;  </a:t>
            </a:r>
            <a:r>
              <a:rPr lang="en-US" altLang="zh-CN" sz="2400">
                <a:solidFill>
                  <a:schemeClr val="folHlink"/>
                </a:solidFill>
              </a:rPr>
              <a:t>a = b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e.g.:</a:t>
            </a:r>
            <a:r>
              <a:rPr lang="en-US" altLang="zh-CN" sz="2400">
                <a:solidFill>
                  <a:schemeClr val="folHlink"/>
                </a:solidFill>
              </a:rPr>
              <a:t> a = 1*b    </a:t>
            </a:r>
            <a:r>
              <a:rPr lang="en-US" altLang="zh-CN" sz="2400"/>
              <a:t>==&gt;</a:t>
            </a:r>
            <a:r>
              <a:rPr lang="en-US" altLang="zh-CN" sz="2400">
                <a:solidFill>
                  <a:schemeClr val="folHlink"/>
                </a:solidFill>
              </a:rPr>
              <a:t> a = b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e.g.:</a:t>
            </a:r>
            <a:r>
              <a:rPr lang="en-US" altLang="zh-CN" sz="2400">
                <a:solidFill>
                  <a:schemeClr val="folHlink"/>
                </a:solidFill>
              </a:rPr>
              <a:t> 2*a      </a:t>
            </a:r>
            <a:r>
              <a:rPr lang="en-US" altLang="zh-CN" sz="2400"/>
              <a:t>==&gt;</a:t>
            </a:r>
            <a:r>
              <a:rPr lang="en-US" altLang="zh-CN" sz="2400">
                <a:solidFill>
                  <a:schemeClr val="folHlink"/>
                </a:solidFill>
              </a:rPr>
              <a:t> a + a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e.g.:</a:t>
            </a:r>
            <a:r>
              <a:rPr lang="en-US" altLang="zh-CN" sz="2400">
                <a:solidFill>
                  <a:schemeClr val="folHlink"/>
                </a:solidFill>
              </a:rPr>
              <a:t> 2*a      </a:t>
            </a:r>
            <a:r>
              <a:rPr lang="en-US" altLang="zh-CN" sz="2400"/>
              <a:t>==&gt;</a:t>
            </a:r>
            <a:r>
              <a:rPr lang="en-US" altLang="zh-CN" sz="2400">
                <a:solidFill>
                  <a:schemeClr val="folHlink"/>
                </a:solidFill>
              </a:rPr>
              <a:t> a&lt;&lt;1         </a:t>
            </a:r>
            <a:r>
              <a:rPr lang="en-US" altLang="zh-CN" sz="2400"/>
              <a:t>(strength reduction)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e.g.: </a:t>
            </a:r>
            <a:r>
              <a:rPr lang="en-US" altLang="zh-CN" sz="2400">
                <a:solidFill>
                  <a:schemeClr val="folHlink"/>
                </a:solidFill>
              </a:rPr>
              <a:t>*(&amp;a)</a:t>
            </a:r>
            <a:r>
              <a:rPr lang="en-US" altLang="zh-CN" sz="2400"/>
              <a:t>   ==&gt; </a:t>
            </a:r>
            <a:r>
              <a:rPr lang="en-US" altLang="zh-CN" sz="2400">
                <a:solidFill>
                  <a:schemeClr val="folHlink"/>
                </a:solidFill>
              </a:rPr>
              <a:t>a</a:t>
            </a:r>
          </a:p>
          <a:p>
            <a:pPr>
              <a:lnSpc>
                <a:spcPct val="90000"/>
              </a:lnSpc>
            </a:pPr>
            <a:r>
              <a:rPr lang="en-US" altLang="zh-CN" sz="2800"/>
              <a:t>Must take care with overflow and exceptions</a:t>
            </a:r>
          </a:p>
          <a:p>
            <a:pPr lvl="1">
              <a:lnSpc>
                <a:spcPct val="90000"/>
              </a:lnSpc>
            </a:pPr>
            <a:r>
              <a:rPr lang="en-US" altLang="zh-CN" sz="2400"/>
              <a:t>e.g.: </a:t>
            </a:r>
            <a:r>
              <a:rPr lang="en-US" altLang="zh-CN" sz="2400">
                <a:solidFill>
                  <a:schemeClr val="folHlink"/>
                </a:solidFill>
              </a:rPr>
              <a:t>(i-j) + (i-j)</a:t>
            </a:r>
            <a:r>
              <a:rPr lang="en-US" altLang="zh-CN" sz="2400"/>
              <a:t>   ==&gt;  </a:t>
            </a:r>
            <a:r>
              <a:rPr lang="en-US" altLang="zh-CN" sz="2400">
                <a:solidFill>
                  <a:schemeClr val="folHlink"/>
                </a:solidFill>
              </a:rPr>
              <a:t>i+ i -j -j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>
            <a:extLst>
              <a:ext uri="{FF2B5EF4-FFF2-40B4-BE49-F238E27FC236}">
                <a16:creationId xmlns:a16="http://schemas.microsoft.com/office/drawing/2014/main" id="{D368091A-3637-5480-15D0-113751179E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78211" name="Rectangle 3">
            <a:extLst>
              <a:ext uri="{FF2B5EF4-FFF2-40B4-BE49-F238E27FC236}">
                <a16:creationId xmlns:a16="http://schemas.microsoft.com/office/drawing/2014/main" id="{42758E10-2EA5-A6E7-3542-898775694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Scalar Replacement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of Aggregates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>
            <a:extLst>
              <a:ext uri="{FF2B5EF4-FFF2-40B4-BE49-F238E27FC236}">
                <a16:creationId xmlns:a16="http://schemas.microsoft.com/office/drawing/2014/main" id="{E5F00F71-E005-0AD8-0B3A-CC409671E6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Scalar Replacement of Aggregates</a:t>
            </a:r>
          </a:p>
        </p:txBody>
      </p:sp>
      <p:sp>
        <p:nvSpPr>
          <p:cNvPr id="477187" name="Rectangle 3">
            <a:extLst>
              <a:ext uri="{FF2B5EF4-FFF2-40B4-BE49-F238E27FC236}">
                <a16:creationId xmlns:a16="http://schemas.microsoft.com/office/drawing/2014/main" id="{F039051C-7438-0FE0-3A8D-1596990370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Replace structures/arrays with collections of scalars</a:t>
            </a:r>
          </a:p>
          <a:p>
            <a:r>
              <a:rPr lang="en-US" altLang="zh-CN"/>
              <a:t>Expose the opportunity other further optimizations</a:t>
            </a:r>
          </a:p>
          <a:p>
            <a:pPr lvl="1"/>
            <a:r>
              <a:rPr lang="en-US" altLang="zh-CN"/>
              <a:t>Especially register allocation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>
            <a:extLst>
              <a:ext uri="{FF2B5EF4-FFF2-40B4-BE49-F238E27FC236}">
                <a16:creationId xmlns:a16="http://schemas.microsoft.com/office/drawing/2014/main" id="{601C48B2-0C79-F234-B9FC-30C8E200B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479235" name="Rectangle 3">
            <a:extLst>
              <a:ext uri="{FF2B5EF4-FFF2-40B4-BE49-F238E27FC236}">
                <a16:creationId xmlns:a16="http://schemas.microsoft.com/office/drawing/2014/main" id="{4E7430BC-D929-7954-FC6D-BAF0FBB27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y;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}point;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print (point *p)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(“(%d, %d)”,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p-&gt;x, p-&gt;y);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79236" name="Rectangle 4">
            <a:extLst>
              <a:ext uri="{FF2B5EF4-FFF2-40B4-BE49-F238E27FC236}">
                <a16:creationId xmlns:a16="http://schemas.microsoft.com/office/drawing/2014/main" id="{4C453FFD-0CFB-E643-0F38-4823272059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2057400"/>
            <a:ext cx="37703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point p;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p.x = 1;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p.y = 2;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 (&amp;p);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79237" name="Line 5">
            <a:extLst>
              <a:ext uri="{FF2B5EF4-FFF2-40B4-BE49-F238E27FC236}">
                <a16:creationId xmlns:a16="http://schemas.microsoft.com/office/drawing/2014/main" id="{C13FDC84-5C9F-E56A-07CA-54AC2D0508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812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>
            <a:extLst>
              <a:ext uri="{FF2B5EF4-FFF2-40B4-BE49-F238E27FC236}">
                <a16:creationId xmlns:a16="http://schemas.microsoft.com/office/drawing/2014/main" id="{7EBAA6A6-838B-768C-1977-533CCEF572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Inlining</a:t>
            </a:r>
          </a:p>
        </p:txBody>
      </p:sp>
      <p:sp>
        <p:nvSpPr>
          <p:cNvPr id="481283" name="Rectangle 3">
            <a:extLst>
              <a:ext uri="{FF2B5EF4-FFF2-40B4-BE49-F238E27FC236}">
                <a16:creationId xmlns:a16="http://schemas.microsoft.com/office/drawing/2014/main" id="{5DF05D68-297D-EB7B-F53F-81C13F011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y;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}point;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print (point *p)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(“(%d, %d)”,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p-&gt;x, p-&gt;y);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1284" name="Rectangle 4">
            <a:extLst>
              <a:ext uri="{FF2B5EF4-FFF2-40B4-BE49-F238E27FC236}">
                <a16:creationId xmlns:a16="http://schemas.microsoft.com/office/drawing/2014/main" id="{CF9A8FE5-77A6-626F-0F30-C9A70368C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2057400"/>
            <a:ext cx="37703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point p;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p.x = 1;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p.y = 2;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printf (“(%d, %d)”,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        p.x, p.y);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81285" name="Line 5">
            <a:extLst>
              <a:ext uri="{FF2B5EF4-FFF2-40B4-BE49-F238E27FC236}">
                <a16:creationId xmlns:a16="http://schemas.microsoft.com/office/drawing/2014/main" id="{57AB63CD-AFF2-0351-14D8-AC2E05E9ED6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812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1286" name="AutoShape 6">
            <a:extLst>
              <a:ext uri="{FF2B5EF4-FFF2-40B4-BE49-F238E27FC236}">
                <a16:creationId xmlns:a16="http://schemas.microsoft.com/office/drawing/2014/main" id="{15DF945E-7DAC-008C-4ADA-ED78F7E16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1524000" cy="1447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>
            <a:extLst>
              <a:ext uri="{FF2B5EF4-FFF2-40B4-BE49-F238E27FC236}">
                <a16:creationId xmlns:a16="http://schemas.microsoft.com/office/drawing/2014/main" id="{90351F3C-EFFC-1DFE-FFC1-484C209EAB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End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865DA8EA-78EC-614F-662D-64257F4EC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394244" name="AutoShape 4">
            <a:extLst>
              <a:ext uri="{FF2B5EF4-FFF2-40B4-BE49-F238E27FC236}">
                <a16:creationId xmlns:a16="http://schemas.microsoft.com/office/drawing/2014/main" id="{A9B6A8FF-8389-CF98-B007-169B49B5E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394246" name="AutoShape 6">
            <a:extLst>
              <a:ext uri="{FF2B5EF4-FFF2-40B4-BE49-F238E27FC236}">
                <a16:creationId xmlns:a16="http://schemas.microsoft.com/office/drawing/2014/main" id="{9B2D16A4-1293-90B9-1F09-91ECC337B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394247" name="AutoShape 7">
            <a:extLst>
              <a:ext uri="{FF2B5EF4-FFF2-40B4-BE49-F238E27FC236}">
                <a16:creationId xmlns:a16="http://schemas.microsoft.com/office/drawing/2014/main" id="{7DF0FDC8-DF82-D671-D9A3-8BC00DD1CE9E}"/>
              </a:ext>
            </a:extLst>
          </p:cNvPr>
          <p:cNvCxnSpPr>
            <a:cxnSpLocks noChangeShapeType="1"/>
            <a:stCxn id="394244" idx="3"/>
            <a:endCxn id="394246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48" name="AutoShape 8">
            <a:extLst>
              <a:ext uri="{FF2B5EF4-FFF2-40B4-BE49-F238E27FC236}">
                <a16:creationId xmlns:a16="http://schemas.microsoft.com/office/drawing/2014/main" id="{138BF3CB-FA6A-8344-5050-3FF6EB33CFAD}"/>
              </a:ext>
            </a:extLst>
          </p:cNvPr>
          <p:cNvCxnSpPr>
            <a:cxnSpLocks noChangeShapeType="1"/>
            <a:endCxn id="394258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0" name="AutoShape 10">
            <a:extLst>
              <a:ext uri="{FF2B5EF4-FFF2-40B4-BE49-F238E27FC236}">
                <a16:creationId xmlns:a16="http://schemas.microsoft.com/office/drawing/2014/main" id="{20E6622C-FA28-A360-A372-518C03670B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394251" name="AutoShape 11">
            <a:extLst>
              <a:ext uri="{FF2B5EF4-FFF2-40B4-BE49-F238E27FC236}">
                <a16:creationId xmlns:a16="http://schemas.microsoft.com/office/drawing/2014/main" id="{1EF5FB65-3CD5-C140-3065-11B46B6CD9DC}"/>
              </a:ext>
            </a:extLst>
          </p:cNvPr>
          <p:cNvCxnSpPr>
            <a:cxnSpLocks noChangeShapeType="1"/>
            <a:stCxn id="394246" idx="3"/>
            <a:endCxn id="394250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2" name="AutoShape 12">
            <a:extLst>
              <a:ext uri="{FF2B5EF4-FFF2-40B4-BE49-F238E27FC236}">
                <a16:creationId xmlns:a16="http://schemas.microsoft.com/office/drawing/2014/main" id="{3B0997DB-9149-7FCC-59E0-2025683B2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394253" name="AutoShape 13">
            <a:extLst>
              <a:ext uri="{FF2B5EF4-FFF2-40B4-BE49-F238E27FC236}">
                <a16:creationId xmlns:a16="http://schemas.microsoft.com/office/drawing/2014/main" id="{4BA2264D-819E-157D-D4F4-D09A4BC3A5A6}"/>
              </a:ext>
            </a:extLst>
          </p:cNvPr>
          <p:cNvCxnSpPr>
            <a:cxnSpLocks noChangeShapeType="1"/>
            <a:stCxn id="394254" idx="3"/>
            <a:endCxn id="394252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4" name="AutoShape 14">
            <a:extLst>
              <a:ext uri="{FF2B5EF4-FFF2-40B4-BE49-F238E27FC236}">
                <a16:creationId xmlns:a16="http://schemas.microsoft.com/office/drawing/2014/main" id="{770F30AA-FBF0-0EA3-02B0-B99EA94E6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394255" name="AutoShape 15">
            <a:extLst>
              <a:ext uri="{FF2B5EF4-FFF2-40B4-BE49-F238E27FC236}">
                <a16:creationId xmlns:a16="http://schemas.microsoft.com/office/drawing/2014/main" id="{36106232-BFEC-E2D4-2841-E499376E2513}"/>
              </a:ext>
            </a:extLst>
          </p:cNvPr>
          <p:cNvCxnSpPr>
            <a:cxnSpLocks noChangeShapeType="1"/>
            <a:stCxn id="394250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4256" name="AutoShape 16">
            <a:extLst>
              <a:ext uri="{FF2B5EF4-FFF2-40B4-BE49-F238E27FC236}">
                <a16:creationId xmlns:a16="http://schemas.microsoft.com/office/drawing/2014/main" id="{745F1112-93AC-9B01-FC10-42F0B4B055E1}"/>
              </a:ext>
            </a:extLst>
          </p:cNvPr>
          <p:cNvCxnSpPr>
            <a:cxnSpLocks noChangeShapeType="1"/>
            <a:stCxn id="394258" idx="3"/>
            <a:endCxn id="394254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4257" name="AutoShape 17">
            <a:extLst>
              <a:ext uri="{FF2B5EF4-FFF2-40B4-BE49-F238E27FC236}">
                <a16:creationId xmlns:a16="http://schemas.microsoft.com/office/drawing/2014/main" id="{F44F3466-02E2-67E0-1520-28CE7A9E04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394258" name="AutoShape 18">
            <a:extLst>
              <a:ext uri="{FF2B5EF4-FFF2-40B4-BE49-F238E27FC236}">
                <a16:creationId xmlns:a16="http://schemas.microsoft.com/office/drawing/2014/main" id="{9F7845E2-A4F3-672E-0FA0-93029F260A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306" name="Rectangle 2">
            <a:extLst>
              <a:ext uri="{FF2B5EF4-FFF2-40B4-BE49-F238E27FC236}">
                <a16:creationId xmlns:a16="http://schemas.microsoft.com/office/drawing/2014/main" id="{7FC35F95-0A60-4FDB-70C1-9E414CA956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Replacement</a:t>
            </a:r>
          </a:p>
        </p:txBody>
      </p:sp>
      <p:sp>
        <p:nvSpPr>
          <p:cNvPr id="482307" name="Rectangle 3">
            <a:extLst>
              <a:ext uri="{FF2B5EF4-FFF2-40B4-BE49-F238E27FC236}">
                <a16:creationId xmlns:a16="http://schemas.microsoft.com/office/drawing/2014/main" id="{065A9864-9DD3-8165-9597-A844866D03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y;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}point;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print (point *p)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(“(%d, %d)”,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p-&gt;x, p-&gt;y);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2308" name="Rectangle 4">
            <a:extLst>
              <a:ext uri="{FF2B5EF4-FFF2-40B4-BE49-F238E27FC236}">
                <a16:creationId xmlns:a16="http://schemas.microsoft.com/office/drawing/2014/main" id="{D77B43C4-8303-592F-EFA3-3CE25035F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2057400"/>
            <a:ext cx="37703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p_x;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int p_y;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p_x = 1;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p_y = 2;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(“(%d, %d)”,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p_x, p_y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82309" name="Line 5">
            <a:extLst>
              <a:ext uri="{FF2B5EF4-FFF2-40B4-BE49-F238E27FC236}">
                <a16:creationId xmlns:a16="http://schemas.microsoft.com/office/drawing/2014/main" id="{9EE9E817-B564-31B1-0D60-A795975C77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812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2310" name="AutoShape 6">
            <a:extLst>
              <a:ext uri="{FF2B5EF4-FFF2-40B4-BE49-F238E27FC236}">
                <a16:creationId xmlns:a16="http://schemas.microsoft.com/office/drawing/2014/main" id="{2D90E20D-4F54-303A-E9A1-20A2BE3554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1524000" cy="1447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2311" name="AutoShape 7">
            <a:extLst>
              <a:ext uri="{FF2B5EF4-FFF2-40B4-BE49-F238E27FC236}">
                <a16:creationId xmlns:a16="http://schemas.microsoft.com/office/drawing/2014/main" id="{35ED9142-C21C-D564-3198-8840BE76A1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1524000" cy="1447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330" name="Rectangle 2">
            <a:extLst>
              <a:ext uri="{FF2B5EF4-FFF2-40B4-BE49-F238E27FC236}">
                <a16:creationId xmlns:a16="http://schemas.microsoft.com/office/drawing/2014/main" id="{95FD10C7-B9FA-FE28-57AF-231D8884DC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</a:t>
            </a:r>
          </a:p>
        </p:txBody>
      </p:sp>
      <p:sp>
        <p:nvSpPr>
          <p:cNvPr id="483331" name="Rectangle 3">
            <a:extLst>
              <a:ext uri="{FF2B5EF4-FFF2-40B4-BE49-F238E27FC236}">
                <a16:creationId xmlns:a16="http://schemas.microsoft.com/office/drawing/2014/main" id="{F9B8FCAA-CD92-BF24-A811-4DF075B8A1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3617912" cy="4114800"/>
          </a:xfrm>
        </p:spPr>
        <p:txBody>
          <a:bodyPr/>
          <a:lstStyle/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typedef struct{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y;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}point;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print (point *p)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(“(%d, %d)”, 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p-&gt;x, p-&gt;y);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return;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83332" name="Rectangle 4">
            <a:extLst>
              <a:ext uri="{FF2B5EF4-FFF2-40B4-BE49-F238E27FC236}">
                <a16:creationId xmlns:a16="http://schemas.microsoft.com/office/drawing/2014/main" id="{BDF8CC21-CBE9-9205-0DF6-770B39001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088" y="2057400"/>
            <a:ext cx="3770312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0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0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0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int p_x;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int p_y;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p_x = 1;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p_y = 2;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printf (“(%d, %d)”,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1, 2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483333" name="Line 5">
            <a:extLst>
              <a:ext uri="{FF2B5EF4-FFF2-40B4-BE49-F238E27FC236}">
                <a16:creationId xmlns:a16="http://schemas.microsoft.com/office/drawing/2014/main" id="{D4E28BFF-24C5-11CB-C11E-6726E1514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1981200"/>
            <a:ext cx="0" cy="449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34" name="AutoShape 6">
            <a:extLst>
              <a:ext uri="{FF2B5EF4-FFF2-40B4-BE49-F238E27FC236}">
                <a16:creationId xmlns:a16="http://schemas.microsoft.com/office/drawing/2014/main" id="{A58DD87E-F872-2B1A-58E5-95D35DF1FE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962400"/>
            <a:ext cx="1524000" cy="1447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335" name="AutoShape 7">
            <a:extLst>
              <a:ext uri="{FF2B5EF4-FFF2-40B4-BE49-F238E27FC236}">
                <a16:creationId xmlns:a16="http://schemas.microsoft.com/office/drawing/2014/main" id="{719F2957-827E-C688-3AB4-2F91DA14E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2133600"/>
            <a:ext cx="1524000" cy="1447800"/>
          </a:xfrm>
          <a:custGeom>
            <a:avLst/>
            <a:gdLst>
              <a:gd name="G0" fmla="+- 2700 0 0"/>
              <a:gd name="G1" fmla="*/ G0 2 1"/>
              <a:gd name="G2" fmla="+- 21600 0 G1"/>
              <a:gd name="G3" fmla="*/ G2 G2 1"/>
              <a:gd name="G4" fmla="*/ G0 G0 1"/>
              <a:gd name="G5" fmla="+- G3 0 G4"/>
              <a:gd name="G6" fmla="*/ G5 1 8"/>
              <a:gd name="G7" fmla="sqrt G6"/>
              <a:gd name="G8" fmla="*/ G4 1 8"/>
              <a:gd name="G9" fmla="sqrt G8"/>
              <a:gd name="G10" fmla="+- G7 G9 0"/>
              <a:gd name="G11" fmla="+- G7 0 G9"/>
              <a:gd name="G12" fmla="+- G10 10800 0"/>
              <a:gd name="G13" fmla="+- 10800 0 G10"/>
              <a:gd name="G14" fmla="+- G11 10800 0"/>
              <a:gd name="G15" fmla="+- 10800 0 G11"/>
              <a:gd name="G16" fmla="+- 21600 0 G0"/>
              <a:gd name="T0" fmla="*/ 10800 w 21600"/>
              <a:gd name="T1" fmla="*/ 0 h 21600"/>
              <a:gd name="T2" fmla="*/ 3163 w 21600"/>
              <a:gd name="T3" fmla="*/ 3163 h 21600"/>
              <a:gd name="T4" fmla="*/ 0 w 21600"/>
              <a:gd name="T5" fmla="*/ 10800 h 21600"/>
              <a:gd name="T6" fmla="*/ 3163 w 21600"/>
              <a:gd name="T7" fmla="*/ 18437 h 21600"/>
              <a:gd name="T8" fmla="*/ 10800 w 21600"/>
              <a:gd name="T9" fmla="*/ 21600 h 21600"/>
              <a:gd name="T10" fmla="*/ 18437 w 21600"/>
              <a:gd name="T11" fmla="*/ 18437 h 21600"/>
              <a:gd name="T12" fmla="*/ 21600 w 21600"/>
              <a:gd name="T13" fmla="*/ 10800 h 21600"/>
              <a:gd name="T14" fmla="*/ 18437 w 21600"/>
              <a:gd name="T15" fmla="*/ 3163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17401" y="15493"/>
                </a:moveTo>
                <a:cubicBezTo>
                  <a:pt x="18376" y="14122"/>
                  <a:pt x="18900" y="12482"/>
                  <a:pt x="18900" y="10800"/>
                </a:cubicBezTo>
                <a:cubicBezTo>
                  <a:pt x="18900" y="6326"/>
                  <a:pt x="15273" y="2700"/>
                  <a:pt x="10800" y="2700"/>
                </a:cubicBezTo>
                <a:cubicBezTo>
                  <a:pt x="9117" y="2700"/>
                  <a:pt x="7477" y="3223"/>
                  <a:pt x="6106" y="4198"/>
                </a:cubicBezTo>
                <a:close/>
                <a:moveTo>
                  <a:pt x="4198" y="6106"/>
                </a:moveTo>
                <a:cubicBezTo>
                  <a:pt x="3223" y="7477"/>
                  <a:pt x="2700" y="9117"/>
                  <a:pt x="2700" y="10799"/>
                </a:cubicBezTo>
                <a:cubicBezTo>
                  <a:pt x="2700" y="15273"/>
                  <a:pt x="6326" y="18900"/>
                  <a:pt x="10800" y="18900"/>
                </a:cubicBezTo>
                <a:cubicBezTo>
                  <a:pt x="12482" y="18900"/>
                  <a:pt x="14122" y="18376"/>
                  <a:pt x="15493" y="17401"/>
                </a:cubicBezTo>
                <a:close/>
              </a:path>
            </a:pathLst>
          </a:cu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3336" name="Line 8">
            <a:extLst>
              <a:ext uri="{FF2B5EF4-FFF2-40B4-BE49-F238E27FC236}">
                <a16:creationId xmlns:a16="http://schemas.microsoft.com/office/drawing/2014/main" id="{F39EF8CE-7A37-C8FB-51A2-7C2E6422F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37" name="Line 9">
            <a:extLst>
              <a:ext uri="{FF2B5EF4-FFF2-40B4-BE49-F238E27FC236}">
                <a16:creationId xmlns:a16="http://schemas.microsoft.com/office/drawing/2014/main" id="{216F0C7D-BDFD-82E4-1539-A437ABFE06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3528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38" name="Line 10">
            <a:extLst>
              <a:ext uri="{FF2B5EF4-FFF2-40B4-BE49-F238E27FC236}">
                <a16:creationId xmlns:a16="http://schemas.microsoft.com/office/drawing/2014/main" id="{9DA22870-1E74-D7FE-896C-0432C874A6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19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3339" name="Line 11">
            <a:extLst>
              <a:ext uri="{FF2B5EF4-FFF2-40B4-BE49-F238E27FC236}">
                <a16:creationId xmlns:a16="http://schemas.microsoft.com/office/drawing/2014/main" id="{2B6C8781-E8EB-C7B8-22C1-65C3BA3681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038600"/>
            <a:ext cx="1676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3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3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83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83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>
            <a:extLst>
              <a:ext uri="{FF2B5EF4-FFF2-40B4-BE49-F238E27FC236}">
                <a16:creationId xmlns:a16="http://schemas.microsoft.com/office/drawing/2014/main" id="{EA902DE8-301B-3199-1E91-E02D81051A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85379" name="Rectangle 3">
            <a:extLst>
              <a:ext uri="{FF2B5EF4-FFF2-40B4-BE49-F238E27FC236}">
                <a16:creationId xmlns:a16="http://schemas.microsoft.com/office/drawing/2014/main" id="{D07EE316-CD92-DA31-AA98-3406001F4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Flow-sensitive Optimizations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354" name="Rectangle 2">
            <a:extLst>
              <a:ext uri="{FF2B5EF4-FFF2-40B4-BE49-F238E27FC236}">
                <a16:creationId xmlns:a16="http://schemas.microsoft.com/office/drawing/2014/main" id="{A52DFFD7-487C-30C3-09CB-B71FE2678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Constant propagation</a:t>
            </a:r>
          </a:p>
        </p:txBody>
      </p:sp>
      <p:sp>
        <p:nvSpPr>
          <p:cNvPr id="484356" name="Text Box 4">
            <a:extLst>
              <a:ext uri="{FF2B5EF4-FFF2-40B4-BE49-F238E27FC236}">
                <a16:creationId xmlns:a16="http://schemas.microsoft.com/office/drawing/2014/main" id="{C51EBE73-19DA-1539-766E-284FA34FCF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484357" name="Text Box 5">
            <a:extLst>
              <a:ext uri="{FF2B5EF4-FFF2-40B4-BE49-F238E27FC236}">
                <a16:creationId xmlns:a16="http://schemas.microsoft.com/office/drawing/2014/main" id="{49528420-BBEA-6B7F-9065-C67C41E8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3</a:t>
            </a:r>
          </a:p>
        </p:txBody>
      </p:sp>
      <p:sp>
        <p:nvSpPr>
          <p:cNvPr id="484358" name="Text Box 6">
            <a:extLst>
              <a:ext uri="{FF2B5EF4-FFF2-40B4-BE49-F238E27FC236}">
                <a16:creationId xmlns:a16="http://schemas.microsoft.com/office/drawing/2014/main" id="{A72E01CA-0483-82CF-F2F0-DCEDB3EBF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84359" name="Text Box 7">
            <a:extLst>
              <a:ext uri="{FF2B5EF4-FFF2-40B4-BE49-F238E27FC236}">
                <a16:creationId xmlns:a16="http://schemas.microsoft.com/office/drawing/2014/main" id="{E2E6A256-DE32-1B34-641C-AE3884C9D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484360" name="AutoShape 8">
            <a:extLst>
              <a:ext uri="{FF2B5EF4-FFF2-40B4-BE49-F238E27FC236}">
                <a16:creationId xmlns:a16="http://schemas.microsoft.com/office/drawing/2014/main" id="{485BAACD-2550-CDE3-6173-8415D5A63790}"/>
              </a:ext>
            </a:extLst>
          </p:cNvPr>
          <p:cNvCxnSpPr>
            <a:cxnSpLocks noChangeShapeType="1"/>
            <a:stCxn id="484357" idx="2"/>
            <a:endCxn id="484356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1" name="AutoShape 9">
            <a:extLst>
              <a:ext uri="{FF2B5EF4-FFF2-40B4-BE49-F238E27FC236}">
                <a16:creationId xmlns:a16="http://schemas.microsoft.com/office/drawing/2014/main" id="{533D9CA3-EDA7-2909-DB2A-478898D7CDE6}"/>
              </a:ext>
            </a:extLst>
          </p:cNvPr>
          <p:cNvCxnSpPr>
            <a:cxnSpLocks noChangeShapeType="1"/>
            <a:stCxn id="484358" idx="2"/>
            <a:endCxn id="484356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4362" name="AutoShape 10">
            <a:extLst>
              <a:ext uri="{FF2B5EF4-FFF2-40B4-BE49-F238E27FC236}">
                <a16:creationId xmlns:a16="http://schemas.microsoft.com/office/drawing/2014/main" id="{76812D00-B54A-FCFF-94C9-234E092EDCC4}"/>
              </a:ext>
            </a:extLst>
          </p:cNvPr>
          <p:cNvCxnSpPr>
            <a:cxnSpLocks noChangeShapeType="1"/>
            <a:stCxn id="484359" idx="2"/>
            <a:endCxn id="484356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4363" name="Text Box 11">
            <a:extLst>
              <a:ext uri="{FF2B5EF4-FFF2-40B4-BE49-F238E27FC236}">
                <a16:creationId xmlns:a16="http://schemas.microsoft.com/office/drawing/2014/main" id="{C815E69B-7460-6C9A-AB18-245F09553D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constant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3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84364" name="Line 12">
            <a:extLst>
              <a:ext uri="{FF2B5EF4-FFF2-40B4-BE49-F238E27FC236}">
                <a16:creationId xmlns:a16="http://schemas.microsoft.com/office/drawing/2014/main" id="{FAAC37AB-99FE-0BDC-CEEC-B4E84862FF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4365" name="Text Box 13">
            <a:extLst>
              <a:ext uri="{FF2B5EF4-FFF2-40B4-BE49-F238E27FC236}">
                <a16:creationId xmlns:a16="http://schemas.microsoft.com/office/drawing/2014/main" id="{6AD5D4A7-5834-AD43-8E55-0028D4401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 reaching definition analysis, if the definition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x=3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is the only definition of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that can reach the assignment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a=z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then 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in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a=x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can be replaced by 3.</a:t>
            </a:r>
          </a:p>
        </p:txBody>
      </p:sp>
      <p:sp>
        <p:nvSpPr>
          <p:cNvPr id="484366" name="Line 14">
            <a:extLst>
              <a:ext uri="{FF2B5EF4-FFF2-40B4-BE49-F238E27FC236}">
                <a16:creationId xmlns:a16="http://schemas.microsoft.com/office/drawing/2014/main" id="{945F10E8-542E-CFB3-C910-DD7A20FBE3E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4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4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4363" grpId="0"/>
      <p:bldP spid="48436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>
            <a:extLst>
              <a:ext uri="{FF2B5EF4-FFF2-40B4-BE49-F238E27FC236}">
                <a16:creationId xmlns:a16="http://schemas.microsoft.com/office/drawing/2014/main" id="{33CE6490-DBC3-BE67-4E85-B0A8DF3ECD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Copy propagation</a:t>
            </a:r>
          </a:p>
        </p:txBody>
      </p:sp>
      <p:sp>
        <p:nvSpPr>
          <p:cNvPr id="486403" name="Text Box 3">
            <a:extLst>
              <a:ext uri="{FF2B5EF4-FFF2-40B4-BE49-F238E27FC236}">
                <a16:creationId xmlns:a16="http://schemas.microsoft.com/office/drawing/2014/main" id="{C0E39321-E2A9-E226-29B0-7D81FBE1C8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 = x</a:t>
            </a:r>
          </a:p>
        </p:txBody>
      </p:sp>
      <p:sp>
        <p:nvSpPr>
          <p:cNvPr id="486404" name="Text Box 4">
            <a:extLst>
              <a:ext uri="{FF2B5EF4-FFF2-40B4-BE49-F238E27FC236}">
                <a16:creationId xmlns:a16="http://schemas.microsoft.com/office/drawing/2014/main" id="{5C71E26D-AD6E-EF9D-56D4-EDC51F858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y</a:t>
            </a:r>
          </a:p>
        </p:txBody>
      </p:sp>
      <p:sp>
        <p:nvSpPr>
          <p:cNvPr id="486405" name="Text Box 5">
            <a:extLst>
              <a:ext uri="{FF2B5EF4-FFF2-40B4-BE49-F238E27FC236}">
                <a16:creationId xmlns:a16="http://schemas.microsoft.com/office/drawing/2014/main" id="{AFD49850-7718-AD28-A748-14283CAA59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86406" name="Text Box 6">
            <a:extLst>
              <a:ext uri="{FF2B5EF4-FFF2-40B4-BE49-F238E27FC236}">
                <a16:creationId xmlns:a16="http://schemas.microsoft.com/office/drawing/2014/main" id="{CD913287-8885-D20F-2089-B31AF3DCB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486407" name="AutoShape 7">
            <a:extLst>
              <a:ext uri="{FF2B5EF4-FFF2-40B4-BE49-F238E27FC236}">
                <a16:creationId xmlns:a16="http://schemas.microsoft.com/office/drawing/2014/main" id="{B890F531-01DA-4741-4F87-17723CB8E715}"/>
              </a:ext>
            </a:extLst>
          </p:cNvPr>
          <p:cNvCxnSpPr>
            <a:cxnSpLocks noChangeShapeType="1"/>
            <a:stCxn id="486404" idx="2"/>
            <a:endCxn id="486403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08" name="AutoShape 8">
            <a:extLst>
              <a:ext uri="{FF2B5EF4-FFF2-40B4-BE49-F238E27FC236}">
                <a16:creationId xmlns:a16="http://schemas.microsoft.com/office/drawing/2014/main" id="{7D6D1EDF-80B3-73ED-0F41-293ADF53FBE1}"/>
              </a:ext>
            </a:extLst>
          </p:cNvPr>
          <p:cNvCxnSpPr>
            <a:cxnSpLocks noChangeShapeType="1"/>
            <a:stCxn id="486405" idx="2"/>
            <a:endCxn id="486403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6409" name="AutoShape 9">
            <a:extLst>
              <a:ext uri="{FF2B5EF4-FFF2-40B4-BE49-F238E27FC236}">
                <a16:creationId xmlns:a16="http://schemas.microsoft.com/office/drawing/2014/main" id="{2395F327-DE62-5460-FC00-0EB29F49AA52}"/>
              </a:ext>
            </a:extLst>
          </p:cNvPr>
          <p:cNvCxnSpPr>
            <a:cxnSpLocks noChangeShapeType="1"/>
            <a:stCxn id="486406" idx="2"/>
            <a:endCxn id="486403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6410" name="Text Box 10">
            <a:extLst>
              <a:ext uri="{FF2B5EF4-FFF2-40B4-BE49-F238E27FC236}">
                <a16:creationId xmlns:a16="http://schemas.microsoft.com/office/drawing/2014/main" id="{62AB28D8-9D47-9D56-9906-5B65C4355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the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86411" name="Line 11">
            <a:extLst>
              <a:ext uri="{FF2B5EF4-FFF2-40B4-BE49-F238E27FC236}">
                <a16:creationId xmlns:a16="http://schemas.microsoft.com/office/drawing/2014/main" id="{66939A76-A19E-9F19-B0D2-229BE58E495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6412" name="Text Box 12">
            <a:extLst>
              <a:ext uri="{FF2B5EF4-FFF2-40B4-BE49-F238E27FC236}">
                <a16:creationId xmlns:a16="http://schemas.microsoft.com/office/drawing/2014/main" id="{5602A782-1856-0C68-9168-FB3C2BA6B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 reaching definition analysis, if the definition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x=y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is the only definition of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that can reach the assignment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a=x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then 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in the assignment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a=x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can be replaced by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y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.</a:t>
            </a:r>
          </a:p>
        </p:txBody>
      </p:sp>
      <p:sp>
        <p:nvSpPr>
          <p:cNvPr id="486413" name="Line 13">
            <a:extLst>
              <a:ext uri="{FF2B5EF4-FFF2-40B4-BE49-F238E27FC236}">
                <a16:creationId xmlns:a16="http://schemas.microsoft.com/office/drawing/2014/main" id="{545FCC9E-04CE-DAEA-4E26-E84836DA93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803525"/>
            <a:ext cx="1143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6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410" grpId="0"/>
      <p:bldP spid="4864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426" name="Rectangle 2">
            <a:extLst>
              <a:ext uri="{FF2B5EF4-FFF2-40B4-BE49-F238E27FC236}">
                <a16:creationId xmlns:a16="http://schemas.microsoft.com/office/drawing/2014/main" id="{7EC24619-20CF-A751-0497-E97B9B22ED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Dead code elimination</a:t>
            </a:r>
          </a:p>
        </p:txBody>
      </p:sp>
      <p:sp>
        <p:nvSpPr>
          <p:cNvPr id="487427" name="Text Box 3">
            <a:extLst>
              <a:ext uri="{FF2B5EF4-FFF2-40B4-BE49-F238E27FC236}">
                <a16:creationId xmlns:a16="http://schemas.microsoft.com/office/drawing/2014/main" id="{E1996584-8A4C-25CD-75EC-F49A26E47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</a:t>
            </a:r>
          </a:p>
        </p:txBody>
      </p:sp>
      <p:sp>
        <p:nvSpPr>
          <p:cNvPr id="487428" name="Text Box 4">
            <a:extLst>
              <a:ext uri="{FF2B5EF4-FFF2-40B4-BE49-F238E27FC236}">
                <a16:creationId xmlns:a16="http://schemas.microsoft.com/office/drawing/2014/main" id="{0DD18365-DEE1-9FA2-CC6A-875304100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v</a:t>
            </a:r>
          </a:p>
        </p:txBody>
      </p:sp>
      <p:sp>
        <p:nvSpPr>
          <p:cNvPr id="487429" name="Text Box 5">
            <a:extLst>
              <a:ext uri="{FF2B5EF4-FFF2-40B4-BE49-F238E27FC236}">
                <a16:creationId xmlns:a16="http://schemas.microsoft.com/office/drawing/2014/main" id="{0A28C81A-978A-531B-2203-2DBA0CF21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87430" name="Text Box 6">
            <a:extLst>
              <a:ext uri="{FF2B5EF4-FFF2-40B4-BE49-F238E27FC236}">
                <a16:creationId xmlns:a16="http://schemas.microsoft.com/office/drawing/2014/main" id="{8DFCEEFF-E473-5590-D357-DFD08078A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487431" name="AutoShape 7">
            <a:extLst>
              <a:ext uri="{FF2B5EF4-FFF2-40B4-BE49-F238E27FC236}">
                <a16:creationId xmlns:a16="http://schemas.microsoft.com/office/drawing/2014/main" id="{104F6C65-1F63-BF02-41AC-ED5FB1A4961F}"/>
              </a:ext>
            </a:extLst>
          </p:cNvPr>
          <p:cNvCxnSpPr>
            <a:cxnSpLocks noChangeShapeType="1"/>
            <a:stCxn id="487428" idx="2"/>
            <a:endCxn id="487427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32" name="AutoShape 8">
            <a:extLst>
              <a:ext uri="{FF2B5EF4-FFF2-40B4-BE49-F238E27FC236}">
                <a16:creationId xmlns:a16="http://schemas.microsoft.com/office/drawing/2014/main" id="{98A3DF35-FF4A-AFBA-A7EF-4BFF93460010}"/>
              </a:ext>
            </a:extLst>
          </p:cNvPr>
          <p:cNvCxnSpPr>
            <a:cxnSpLocks noChangeShapeType="1"/>
            <a:stCxn id="487429" idx="2"/>
            <a:endCxn id="487427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7433" name="AutoShape 9">
            <a:extLst>
              <a:ext uri="{FF2B5EF4-FFF2-40B4-BE49-F238E27FC236}">
                <a16:creationId xmlns:a16="http://schemas.microsoft.com/office/drawing/2014/main" id="{A87BF4A5-D4C8-0C74-9615-C10A879A8F85}"/>
              </a:ext>
            </a:extLst>
          </p:cNvPr>
          <p:cNvCxnSpPr>
            <a:cxnSpLocks noChangeShapeType="1"/>
            <a:stCxn id="487430" idx="2"/>
            <a:endCxn id="487427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7436" name="Text Box 12">
            <a:extLst>
              <a:ext uri="{FF2B5EF4-FFF2-40B4-BE49-F238E27FC236}">
                <a16:creationId xmlns:a16="http://schemas.microsoft.com/office/drawing/2014/main" id="{9DD11DCB-7CD1-B5CD-0033-CD1F16FB4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eliminate this assignment? </a:t>
            </a:r>
          </a:p>
        </p:txBody>
      </p:sp>
      <p:sp>
        <p:nvSpPr>
          <p:cNvPr id="487437" name="Line 13">
            <a:extLst>
              <a:ext uri="{FF2B5EF4-FFF2-40B4-BE49-F238E27FC236}">
                <a16:creationId xmlns:a16="http://schemas.microsoft.com/office/drawing/2014/main" id="{45336EF2-B37E-8B41-490C-A062A2CCDA4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667000"/>
            <a:ext cx="83820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7438" name="Text Box 14">
            <a:extLst>
              <a:ext uri="{FF2B5EF4-FFF2-40B4-BE49-F238E27FC236}">
                <a16:creationId xmlns:a16="http://schemas.microsoft.com/office/drawing/2014/main" id="{9B55ACEC-3527-D6E4-6CA0-BB46F2EAF5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251325"/>
            <a:ext cx="2971800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Do liveness analysis, one can eliminate the assignment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x=v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, if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does not live out of this assignment.</a:t>
            </a:r>
          </a:p>
        </p:txBody>
      </p:sp>
      <p:sp>
        <p:nvSpPr>
          <p:cNvPr id="487439" name="Text Box 15">
            <a:extLst>
              <a:ext uri="{FF2B5EF4-FFF2-40B4-BE49-F238E27FC236}">
                <a16:creationId xmlns:a16="http://schemas.microsoft.com/office/drawing/2014/main" id="{9DC25454-B79F-ACCD-F008-EFC47643BF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105400"/>
            <a:ext cx="5334000" cy="176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Must pay special attention toside effects. e.g.: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main (){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x = 1/0;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7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7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7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87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36" grpId="0"/>
      <p:bldP spid="487438" grpId="0"/>
      <p:bldP spid="4874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474" name="Rectangle 2">
            <a:extLst>
              <a:ext uri="{FF2B5EF4-FFF2-40B4-BE49-F238E27FC236}">
                <a16:creationId xmlns:a16="http://schemas.microsoft.com/office/drawing/2014/main" id="{2C2092CE-FD1D-F8E0-6CE4-1A0387634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Subexpression Elimination (CSE)</a:t>
            </a:r>
          </a:p>
        </p:txBody>
      </p:sp>
      <p:sp>
        <p:nvSpPr>
          <p:cNvPr id="489475" name="Text Box 3">
            <a:extLst>
              <a:ext uri="{FF2B5EF4-FFF2-40B4-BE49-F238E27FC236}">
                <a16:creationId xmlns:a16="http://schemas.microsoft.com/office/drawing/2014/main" id="{E6D3E2A5-D807-3C22-B04D-FE41C6FE72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a+b</a:t>
            </a:r>
          </a:p>
        </p:txBody>
      </p:sp>
      <p:sp>
        <p:nvSpPr>
          <p:cNvPr id="489476" name="Text Box 4">
            <a:extLst>
              <a:ext uri="{FF2B5EF4-FFF2-40B4-BE49-F238E27FC236}">
                <a16:creationId xmlns:a16="http://schemas.microsoft.com/office/drawing/2014/main" id="{62F6B5AB-2B00-08D3-0729-818518B491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a+b</a:t>
            </a:r>
          </a:p>
        </p:txBody>
      </p:sp>
      <p:sp>
        <p:nvSpPr>
          <p:cNvPr id="489477" name="Text Box 5">
            <a:extLst>
              <a:ext uri="{FF2B5EF4-FFF2-40B4-BE49-F238E27FC236}">
                <a16:creationId xmlns:a16="http://schemas.microsoft.com/office/drawing/2014/main" id="{96F76EA6-78E3-1E20-78A6-27054C5106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489478" name="Text Box 6">
            <a:extLst>
              <a:ext uri="{FF2B5EF4-FFF2-40B4-BE49-F238E27FC236}">
                <a16:creationId xmlns:a16="http://schemas.microsoft.com/office/drawing/2014/main" id="{99602CF3-6FE3-F383-A439-F239D032E5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5655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cxnSp>
        <p:nvCxnSpPr>
          <p:cNvPr id="489479" name="AutoShape 7">
            <a:extLst>
              <a:ext uri="{FF2B5EF4-FFF2-40B4-BE49-F238E27FC236}">
                <a16:creationId xmlns:a16="http://schemas.microsoft.com/office/drawing/2014/main" id="{3DFCD41F-92F8-0760-BAB3-A63405F7C038}"/>
              </a:ext>
            </a:extLst>
          </p:cNvPr>
          <p:cNvCxnSpPr>
            <a:cxnSpLocks noChangeShapeType="1"/>
            <a:stCxn id="489476" idx="2"/>
            <a:endCxn id="489475" idx="0"/>
          </p:cNvCxnSpPr>
          <p:nvPr/>
        </p:nvCxnSpPr>
        <p:spPr bwMode="auto">
          <a:xfrm rot="16200000" flipH="1">
            <a:off x="2946400" y="3349625"/>
            <a:ext cx="17272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0" name="AutoShape 8">
            <a:extLst>
              <a:ext uri="{FF2B5EF4-FFF2-40B4-BE49-F238E27FC236}">
                <a16:creationId xmlns:a16="http://schemas.microsoft.com/office/drawing/2014/main" id="{FE6650C3-DE2B-977D-A944-8E164A061D46}"/>
              </a:ext>
            </a:extLst>
          </p:cNvPr>
          <p:cNvCxnSpPr>
            <a:cxnSpLocks noChangeShapeType="1"/>
            <a:stCxn id="489477" idx="2"/>
            <a:endCxn id="489475" idx="0"/>
          </p:cNvCxnSpPr>
          <p:nvPr/>
        </p:nvCxnSpPr>
        <p:spPr bwMode="auto">
          <a:xfrm rot="5400000">
            <a:off x="4279900" y="2778125"/>
            <a:ext cx="14986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9481" name="AutoShape 9">
            <a:extLst>
              <a:ext uri="{FF2B5EF4-FFF2-40B4-BE49-F238E27FC236}">
                <a16:creationId xmlns:a16="http://schemas.microsoft.com/office/drawing/2014/main" id="{3F944528-659A-CB4D-EDE8-4258A6622C82}"/>
              </a:ext>
            </a:extLst>
          </p:cNvPr>
          <p:cNvCxnSpPr>
            <a:cxnSpLocks noChangeShapeType="1"/>
            <a:stCxn id="489478" idx="2"/>
            <a:endCxn id="489475" idx="0"/>
          </p:cNvCxnSpPr>
          <p:nvPr/>
        </p:nvCxnSpPr>
        <p:spPr bwMode="auto">
          <a:xfrm rot="5400000">
            <a:off x="5499100" y="2549525"/>
            <a:ext cx="508000" cy="33528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89482" name="Text Box 10">
            <a:extLst>
              <a:ext uri="{FF2B5EF4-FFF2-40B4-BE49-F238E27FC236}">
                <a16:creationId xmlns:a16="http://schemas.microsoft.com/office/drawing/2014/main" id="{3605A3EA-F89D-866D-3A81-946FD5CD8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298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Use available expressions analysis to determine whether or not the expression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a+b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is available at definition site of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Use reaching expression analysis to locate calculation sites of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>
                <a:solidFill>
                  <a:schemeClr val="folHlink"/>
                </a:solidFill>
              </a:rPr>
              <a:t>a+b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.</a:t>
            </a:r>
          </a:p>
        </p:txBody>
      </p:sp>
      <p:sp>
        <p:nvSpPr>
          <p:cNvPr id="489483" name="Line 11">
            <a:extLst>
              <a:ext uri="{FF2B5EF4-FFF2-40B4-BE49-F238E27FC236}">
                <a16:creationId xmlns:a16="http://schemas.microsoft.com/office/drawing/2014/main" id="{02C3F3CE-1C19-6AE0-CA2E-811C4CF9958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667000"/>
            <a:ext cx="83820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89486" name="Text Box 14">
            <a:extLst>
              <a:ext uri="{FF2B5EF4-FFF2-40B4-BE49-F238E27FC236}">
                <a16:creationId xmlns:a16="http://schemas.microsoft.com/office/drawing/2014/main" id="{957F31B3-6F96-8FFD-CB1E-977373F92C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replace the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the variable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89487" name="Line 15">
            <a:extLst>
              <a:ext uri="{FF2B5EF4-FFF2-40B4-BE49-F238E27FC236}">
                <a16:creationId xmlns:a16="http://schemas.microsoft.com/office/drawing/2014/main" id="{50AC603B-AD1C-4E44-4246-07CF29BC648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9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89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89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89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82" grpId="0"/>
      <p:bldP spid="48948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>
            <a:extLst>
              <a:ext uri="{FF2B5EF4-FFF2-40B4-BE49-F238E27FC236}">
                <a16:creationId xmlns:a16="http://schemas.microsoft.com/office/drawing/2014/main" id="{D10E700E-35EB-239D-F84E-4AF1A8EE46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Common Subexpression Elimination (CSE)</a:t>
            </a:r>
          </a:p>
        </p:txBody>
      </p:sp>
      <p:sp>
        <p:nvSpPr>
          <p:cNvPr id="490499" name="Text Box 3">
            <a:extLst>
              <a:ext uri="{FF2B5EF4-FFF2-40B4-BE49-F238E27FC236}">
                <a16:creationId xmlns:a16="http://schemas.microsoft.com/office/drawing/2014/main" id="{B1703E4E-493D-C044-2D42-499625043A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79925"/>
            <a:ext cx="1447800" cy="406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z = t</a:t>
            </a:r>
          </a:p>
        </p:txBody>
      </p:sp>
      <p:sp>
        <p:nvSpPr>
          <p:cNvPr id="490500" name="Text Box 4">
            <a:extLst>
              <a:ext uri="{FF2B5EF4-FFF2-40B4-BE49-F238E27FC236}">
                <a16:creationId xmlns:a16="http://schemas.microsoft.com/office/drawing/2014/main" id="{0BE7D80A-6068-823A-58D6-6016FA0F5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46325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x = t</a:t>
            </a:r>
          </a:p>
        </p:txBody>
      </p:sp>
      <p:sp>
        <p:nvSpPr>
          <p:cNvPr id="490501" name="Text Box 5">
            <a:extLst>
              <a:ext uri="{FF2B5EF4-FFF2-40B4-BE49-F238E27FC236}">
                <a16:creationId xmlns:a16="http://schemas.microsoft.com/office/drawing/2014/main" id="{9463F1E1-F1A4-810E-496D-3A7697A1B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74925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k = t</a:t>
            </a:r>
          </a:p>
        </p:txBody>
      </p:sp>
      <p:sp>
        <p:nvSpPr>
          <p:cNvPr id="490502" name="Text Box 6">
            <a:extLst>
              <a:ext uri="{FF2B5EF4-FFF2-40B4-BE49-F238E27FC236}">
                <a16:creationId xmlns:a16="http://schemas.microsoft.com/office/drawing/2014/main" id="{CEE6313A-3191-F06C-3E27-AE056BCCF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048000"/>
            <a:ext cx="1447800" cy="8636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h = a+b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= h</a:t>
            </a:r>
          </a:p>
        </p:txBody>
      </p:sp>
      <p:cxnSp>
        <p:nvCxnSpPr>
          <p:cNvPr id="490503" name="AutoShape 7">
            <a:extLst>
              <a:ext uri="{FF2B5EF4-FFF2-40B4-BE49-F238E27FC236}">
                <a16:creationId xmlns:a16="http://schemas.microsoft.com/office/drawing/2014/main" id="{CF591AD7-060C-32CA-3649-91DEF96B0AB4}"/>
              </a:ext>
            </a:extLst>
          </p:cNvPr>
          <p:cNvCxnSpPr>
            <a:cxnSpLocks noChangeShapeType="1"/>
            <a:stCxn id="490500" idx="2"/>
            <a:endCxn id="490499" idx="0"/>
          </p:cNvCxnSpPr>
          <p:nvPr/>
        </p:nvCxnSpPr>
        <p:spPr bwMode="auto">
          <a:xfrm rot="16200000" flipH="1">
            <a:off x="3175000" y="3578225"/>
            <a:ext cx="1270000" cy="5334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04" name="AutoShape 8">
            <a:extLst>
              <a:ext uri="{FF2B5EF4-FFF2-40B4-BE49-F238E27FC236}">
                <a16:creationId xmlns:a16="http://schemas.microsoft.com/office/drawing/2014/main" id="{CF40447D-34EA-419C-B037-816C2BA9484E}"/>
              </a:ext>
            </a:extLst>
          </p:cNvPr>
          <p:cNvCxnSpPr>
            <a:cxnSpLocks noChangeShapeType="1"/>
            <a:stCxn id="490501" idx="2"/>
            <a:endCxn id="490499" idx="0"/>
          </p:cNvCxnSpPr>
          <p:nvPr/>
        </p:nvCxnSpPr>
        <p:spPr bwMode="auto">
          <a:xfrm rot="5400000">
            <a:off x="4508500" y="3006725"/>
            <a:ext cx="1041400" cy="19050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0505" name="AutoShape 9">
            <a:extLst>
              <a:ext uri="{FF2B5EF4-FFF2-40B4-BE49-F238E27FC236}">
                <a16:creationId xmlns:a16="http://schemas.microsoft.com/office/drawing/2014/main" id="{E66AEA80-4AF6-3578-1E9E-A6F3938A968C}"/>
              </a:ext>
            </a:extLst>
          </p:cNvPr>
          <p:cNvCxnSpPr>
            <a:cxnSpLocks noChangeShapeType="1"/>
            <a:stCxn id="490502" idx="2"/>
            <a:endCxn id="490499" idx="0"/>
          </p:cNvCxnSpPr>
          <p:nvPr/>
        </p:nvCxnSpPr>
        <p:spPr bwMode="auto">
          <a:xfrm rot="5400000">
            <a:off x="5621337" y="2366963"/>
            <a:ext cx="568325" cy="365760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0506" name="Text Box 10">
            <a:extLst>
              <a:ext uri="{FF2B5EF4-FFF2-40B4-BE49-F238E27FC236}">
                <a16:creationId xmlns:a16="http://schemas.microsoft.com/office/drawing/2014/main" id="{CEE72926-4A7F-5ABA-59FA-26F5ABBAC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413125"/>
            <a:ext cx="2971800" cy="146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folHlink"/>
                </a:solidFill>
              </a:rPr>
              <a:t>t</a:t>
            </a:r>
            <a:r>
              <a:rPr lang="en-US" altLang="zh-CN" sz="2000"/>
              <a:t> is a fresh variable.</a:t>
            </a:r>
          </a:p>
          <a:p>
            <a:pPr>
              <a:spcBef>
                <a:spcPct val="50000"/>
              </a:spcBef>
            </a:pPr>
            <a:r>
              <a:rPr lang="en-US" altLang="zh-CN" sz="2000"/>
              <a:t>Similar code rewriting for other predecessor blocks.</a:t>
            </a:r>
          </a:p>
        </p:txBody>
      </p:sp>
      <p:sp>
        <p:nvSpPr>
          <p:cNvPr id="490507" name="Line 11">
            <a:extLst>
              <a:ext uri="{FF2B5EF4-FFF2-40B4-BE49-F238E27FC236}">
                <a16:creationId xmlns:a16="http://schemas.microsoft.com/office/drawing/2014/main" id="{F348184F-0809-1778-32D0-DD8F9E8E77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2667000"/>
            <a:ext cx="838200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0508" name="Text Box 12">
            <a:extLst>
              <a:ext uri="{FF2B5EF4-FFF2-40B4-BE49-F238E27FC236}">
                <a16:creationId xmlns:a16="http://schemas.microsoft.com/office/drawing/2014/main" id="{EAF838D0-9452-241B-AD95-5EE11F1596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13325"/>
            <a:ext cx="2971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Can we replace this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z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with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x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?</a:t>
            </a:r>
          </a:p>
        </p:txBody>
      </p:sp>
      <p:sp>
        <p:nvSpPr>
          <p:cNvPr id="490509" name="Line 13">
            <a:extLst>
              <a:ext uri="{FF2B5EF4-FFF2-40B4-BE49-F238E27FC236}">
                <a16:creationId xmlns:a16="http://schemas.microsoft.com/office/drawing/2014/main" id="{42111464-540F-F938-F09E-62FC9B0712C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267200" y="478472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>
            <a:extLst>
              <a:ext uri="{FF2B5EF4-FFF2-40B4-BE49-F238E27FC236}">
                <a16:creationId xmlns:a16="http://schemas.microsoft.com/office/drawing/2014/main" id="{AD2F65FA-9A8B-FFEE-CCB5-2A77ECC867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Optimizations</a:t>
            </a:r>
          </a:p>
        </p:txBody>
      </p:sp>
      <p:sp>
        <p:nvSpPr>
          <p:cNvPr id="447491" name="Rectangle 3">
            <a:extLst>
              <a:ext uri="{FF2B5EF4-FFF2-40B4-BE49-F238E27FC236}">
                <a16:creationId xmlns:a16="http://schemas.microsoft.com/office/drawing/2014/main" id="{C471CFDB-FCD7-91D8-6168-7C6879C5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447492" name="AutoShape 4">
            <a:extLst>
              <a:ext uri="{FF2B5EF4-FFF2-40B4-BE49-F238E27FC236}">
                <a16:creationId xmlns:a16="http://schemas.microsoft.com/office/drawing/2014/main" id="{001EB064-6AF0-97B3-32D1-D36332AF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47493" name="AutoShape 5">
            <a:extLst>
              <a:ext uri="{FF2B5EF4-FFF2-40B4-BE49-F238E27FC236}">
                <a16:creationId xmlns:a16="http://schemas.microsoft.com/office/drawing/2014/main" id="{C36A1527-7E7E-7184-B021-C09C21D20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47494" name="AutoShape 6">
            <a:extLst>
              <a:ext uri="{FF2B5EF4-FFF2-40B4-BE49-F238E27FC236}">
                <a16:creationId xmlns:a16="http://schemas.microsoft.com/office/drawing/2014/main" id="{F6111A55-FDB8-D2AB-4D1A-292A4B310A11}"/>
              </a:ext>
            </a:extLst>
          </p:cNvPr>
          <p:cNvCxnSpPr>
            <a:cxnSpLocks noChangeShapeType="1"/>
            <a:stCxn id="447492" idx="3"/>
            <a:endCxn id="447493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495" name="AutoShape 7">
            <a:extLst>
              <a:ext uri="{FF2B5EF4-FFF2-40B4-BE49-F238E27FC236}">
                <a16:creationId xmlns:a16="http://schemas.microsoft.com/office/drawing/2014/main" id="{E28ADC2E-9FEA-AB2A-436C-2C3B2E2D90A0}"/>
              </a:ext>
            </a:extLst>
          </p:cNvPr>
          <p:cNvCxnSpPr>
            <a:cxnSpLocks noChangeShapeType="1"/>
            <a:endCxn id="447504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6" name="AutoShape 8">
            <a:extLst>
              <a:ext uri="{FF2B5EF4-FFF2-40B4-BE49-F238E27FC236}">
                <a16:creationId xmlns:a16="http://schemas.microsoft.com/office/drawing/2014/main" id="{FD0C0E55-7F8F-923A-D94E-100522A11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47497" name="AutoShape 9">
            <a:extLst>
              <a:ext uri="{FF2B5EF4-FFF2-40B4-BE49-F238E27FC236}">
                <a16:creationId xmlns:a16="http://schemas.microsoft.com/office/drawing/2014/main" id="{9787BEF8-C291-596D-EABB-CF77B28DB334}"/>
              </a:ext>
            </a:extLst>
          </p:cNvPr>
          <p:cNvCxnSpPr>
            <a:cxnSpLocks noChangeShapeType="1"/>
            <a:stCxn id="447493" idx="3"/>
            <a:endCxn id="44749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498" name="AutoShape 10">
            <a:extLst>
              <a:ext uri="{FF2B5EF4-FFF2-40B4-BE49-F238E27FC236}">
                <a16:creationId xmlns:a16="http://schemas.microsoft.com/office/drawing/2014/main" id="{CFCC2DF9-BDB2-4A1C-AA5A-6096C15AD8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447499" name="AutoShape 11">
            <a:extLst>
              <a:ext uri="{FF2B5EF4-FFF2-40B4-BE49-F238E27FC236}">
                <a16:creationId xmlns:a16="http://schemas.microsoft.com/office/drawing/2014/main" id="{388D6179-5BDA-F145-FEB6-D2FBFCA5CC3F}"/>
              </a:ext>
            </a:extLst>
          </p:cNvPr>
          <p:cNvCxnSpPr>
            <a:cxnSpLocks noChangeShapeType="1"/>
            <a:stCxn id="447500" idx="3"/>
            <a:endCxn id="44749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0" name="AutoShape 12">
            <a:extLst>
              <a:ext uri="{FF2B5EF4-FFF2-40B4-BE49-F238E27FC236}">
                <a16:creationId xmlns:a16="http://schemas.microsoft.com/office/drawing/2014/main" id="{FC02C5CE-AC25-E368-AF9A-19063CA9F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447501" name="AutoShape 13">
            <a:extLst>
              <a:ext uri="{FF2B5EF4-FFF2-40B4-BE49-F238E27FC236}">
                <a16:creationId xmlns:a16="http://schemas.microsoft.com/office/drawing/2014/main" id="{0F338ADD-4151-6D81-0C80-EF71AAC8D07F}"/>
              </a:ext>
            </a:extLst>
          </p:cNvPr>
          <p:cNvCxnSpPr>
            <a:cxnSpLocks noChangeShapeType="1"/>
            <a:stCxn id="447496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7502" name="AutoShape 14">
            <a:extLst>
              <a:ext uri="{FF2B5EF4-FFF2-40B4-BE49-F238E27FC236}">
                <a16:creationId xmlns:a16="http://schemas.microsoft.com/office/drawing/2014/main" id="{725D7227-D75A-D360-F658-FF76FC700E11}"/>
              </a:ext>
            </a:extLst>
          </p:cNvPr>
          <p:cNvCxnSpPr>
            <a:cxnSpLocks noChangeShapeType="1"/>
            <a:stCxn id="447504" idx="3"/>
            <a:endCxn id="447500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47503" name="AutoShape 15">
            <a:extLst>
              <a:ext uri="{FF2B5EF4-FFF2-40B4-BE49-F238E27FC236}">
                <a16:creationId xmlns:a16="http://schemas.microsoft.com/office/drawing/2014/main" id="{072B837C-6F14-8160-3879-CEE94B95D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47504" name="AutoShape 16">
            <a:extLst>
              <a:ext uri="{FF2B5EF4-FFF2-40B4-BE49-F238E27FC236}">
                <a16:creationId xmlns:a16="http://schemas.microsoft.com/office/drawing/2014/main" id="{74B6487D-6AAF-4B00-5E4E-A2DF90C8A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  <p:sp>
        <p:nvSpPr>
          <p:cNvPr id="447506" name="Freeform 18">
            <a:extLst>
              <a:ext uri="{FF2B5EF4-FFF2-40B4-BE49-F238E27FC236}">
                <a16:creationId xmlns:a16="http://schemas.microsoft.com/office/drawing/2014/main" id="{112D250A-4E04-C513-F68B-B0CDC9655C93}"/>
              </a:ext>
            </a:extLst>
          </p:cNvPr>
          <p:cNvSpPr>
            <a:spLocks/>
          </p:cNvSpPr>
          <p:nvPr/>
        </p:nvSpPr>
        <p:spPr bwMode="auto">
          <a:xfrm>
            <a:off x="5334000" y="3429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7" name="Freeform 19">
            <a:extLst>
              <a:ext uri="{FF2B5EF4-FFF2-40B4-BE49-F238E27FC236}">
                <a16:creationId xmlns:a16="http://schemas.microsoft.com/office/drawing/2014/main" id="{64FBC2B0-3810-61C7-2A4A-CAE2AB602104}"/>
              </a:ext>
            </a:extLst>
          </p:cNvPr>
          <p:cNvSpPr>
            <a:spLocks/>
          </p:cNvSpPr>
          <p:nvPr/>
        </p:nvSpPr>
        <p:spPr bwMode="auto">
          <a:xfrm>
            <a:off x="52578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09" name="AutoShape 21">
            <a:extLst>
              <a:ext uri="{FF2B5EF4-FFF2-40B4-BE49-F238E27FC236}">
                <a16:creationId xmlns:a16="http://schemas.microsoft.com/office/drawing/2014/main" id="{D0A0A5B4-2B91-8822-31D9-E044A8D5D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34290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1" name="AutoShape 23">
            <a:extLst>
              <a:ext uri="{FF2B5EF4-FFF2-40B4-BE49-F238E27FC236}">
                <a16:creationId xmlns:a16="http://schemas.microsoft.com/office/drawing/2014/main" id="{24A684DD-DA98-A1CD-08AD-896476C94B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2" name="Freeform 24">
            <a:extLst>
              <a:ext uri="{FF2B5EF4-FFF2-40B4-BE49-F238E27FC236}">
                <a16:creationId xmlns:a16="http://schemas.microsoft.com/office/drawing/2014/main" id="{783A915E-66D7-20CF-0D8A-53007D2C4E87}"/>
              </a:ext>
            </a:extLst>
          </p:cNvPr>
          <p:cNvSpPr>
            <a:spLocks/>
          </p:cNvSpPr>
          <p:nvPr/>
        </p:nvSpPr>
        <p:spPr bwMode="auto">
          <a:xfrm>
            <a:off x="762000" y="18288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3" name="AutoShape 25">
            <a:extLst>
              <a:ext uri="{FF2B5EF4-FFF2-40B4-BE49-F238E27FC236}">
                <a16:creationId xmlns:a16="http://schemas.microsoft.com/office/drawing/2014/main" id="{040211A4-D8D1-CDA5-13BC-0AA8CAD85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18288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4" name="Freeform 26">
            <a:extLst>
              <a:ext uri="{FF2B5EF4-FFF2-40B4-BE49-F238E27FC236}">
                <a16:creationId xmlns:a16="http://schemas.microsoft.com/office/drawing/2014/main" id="{CE57457A-B33A-D84B-2C24-1984D152CA86}"/>
              </a:ext>
            </a:extLst>
          </p:cNvPr>
          <p:cNvSpPr>
            <a:spLocks/>
          </p:cNvSpPr>
          <p:nvPr/>
        </p:nvSpPr>
        <p:spPr bwMode="auto">
          <a:xfrm>
            <a:off x="7848600" y="4953000"/>
            <a:ext cx="1130300" cy="685800"/>
          </a:xfrm>
          <a:custGeom>
            <a:avLst/>
            <a:gdLst>
              <a:gd name="T0" fmla="*/ 104 w 712"/>
              <a:gd name="T1" fmla="*/ 384 h 488"/>
              <a:gd name="T2" fmla="*/ 56 w 712"/>
              <a:gd name="T3" fmla="*/ 144 h 488"/>
              <a:gd name="T4" fmla="*/ 440 w 712"/>
              <a:gd name="T5" fmla="*/ 0 h 488"/>
              <a:gd name="T6" fmla="*/ 680 w 712"/>
              <a:gd name="T7" fmla="*/ 144 h 488"/>
              <a:gd name="T8" fmla="*/ 632 w 712"/>
              <a:gd name="T9" fmla="*/ 432 h 488"/>
              <a:gd name="T10" fmla="*/ 440 w 712"/>
              <a:gd name="T11" fmla="*/ 480 h 488"/>
              <a:gd name="T12" fmla="*/ 488 w 712"/>
              <a:gd name="T13" fmla="*/ 480 h 4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712" h="488">
                <a:moveTo>
                  <a:pt x="104" y="384"/>
                </a:moveTo>
                <a:cubicBezTo>
                  <a:pt x="52" y="296"/>
                  <a:pt x="0" y="208"/>
                  <a:pt x="56" y="144"/>
                </a:cubicBezTo>
                <a:cubicBezTo>
                  <a:pt x="112" y="80"/>
                  <a:pt x="336" y="0"/>
                  <a:pt x="440" y="0"/>
                </a:cubicBezTo>
                <a:cubicBezTo>
                  <a:pt x="544" y="0"/>
                  <a:pt x="648" y="72"/>
                  <a:pt x="680" y="144"/>
                </a:cubicBezTo>
                <a:cubicBezTo>
                  <a:pt x="712" y="216"/>
                  <a:pt x="672" y="376"/>
                  <a:pt x="632" y="432"/>
                </a:cubicBezTo>
                <a:cubicBezTo>
                  <a:pt x="592" y="488"/>
                  <a:pt x="464" y="472"/>
                  <a:pt x="440" y="480"/>
                </a:cubicBezTo>
                <a:cubicBezTo>
                  <a:pt x="416" y="488"/>
                  <a:pt x="452" y="484"/>
                  <a:pt x="488" y="480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7515" name="AutoShape 27">
            <a:extLst>
              <a:ext uri="{FF2B5EF4-FFF2-40B4-BE49-F238E27FC236}">
                <a16:creationId xmlns:a16="http://schemas.microsoft.com/office/drawing/2014/main" id="{D7DB9241-F9DE-C5FF-8DE8-DB4BB7676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3434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  <p:sp>
        <p:nvSpPr>
          <p:cNvPr id="447516" name="AutoShape 28">
            <a:extLst>
              <a:ext uri="{FF2B5EF4-FFF2-40B4-BE49-F238E27FC236}">
                <a16:creationId xmlns:a16="http://schemas.microsoft.com/office/drawing/2014/main" id="{7A9609C1-674F-0F47-A2C3-0936E8BC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5029200"/>
            <a:ext cx="838200" cy="533400"/>
          </a:xfrm>
          <a:prstGeom prst="flowChartProcess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7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4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4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4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7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09" grpId="0" animBg="1"/>
      <p:bldP spid="447511" grpId="0" animBg="1"/>
      <p:bldP spid="447513" grpId="0" animBg="1"/>
      <p:bldP spid="447515" grpId="0" animBg="1"/>
      <p:bldP spid="4475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>
            <a:extLst>
              <a:ext uri="{FF2B5EF4-FFF2-40B4-BE49-F238E27FC236}">
                <a16:creationId xmlns:a16="http://schemas.microsoft.com/office/drawing/2014/main" id="{3240129D-E90F-CF13-5FAE-28A3C0924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448515" name="Rectangle 3">
            <a:extLst>
              <a:ext uri="{FF2B5EF4-FFF2-40B4-BE49-F238E27FC236}">
                <a16:creationId xmlns:a16="http://schemas.microsoft.com/office/drawing/2014/main" id="{6E2E4ED4-81AF-8264-8145-8B18E5FA5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Optimization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in General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>
            <a:extLst>
              <a:ext uri="{FF2B5EF4-FFF2-40B4-BE49-F238E27FC236}">
                <a16:creationId xmlns:a16="http://schemas.microsoft.com/office/drawing/2014/main" id="{7A2C1159-C68F-AE31-95EC-74B42DC74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Optimization</a:t>
            </a:r>
          </a:p>
        </p:txBody>
      </p:sp>
      <p:sp>
        <p:nvSpPr>
          <p:cNvPr id="449539" name="Rectangle 3">
            <a:extLst>
              <a:ext uri="{FF2B5EF4-FFF2-40B4-BE49-F238E27FC236}">
                <a16:creationId xmlns:a16="http://schemas.microsoft.com/office/drawing/2014/main" id="{437DD52E-530D-42ED-A147-8B6958388F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Optimization is a (</a:t>
            </a:r>
            <a:r>
              <a:rPr lang="en-US" altLang="zh-CN">
                <a:solidFill>
                  <a:schemeClr val="folHlink"/>
                </a:solidFill>
              </a:rPr>
              <a:t>semantics preserving</a:t>
            </a:r>
            <a:r>
              <a:rPr lang="en-US" altLang="zh-CN"/>
              <a:t>) code rewriting (transformation) such that the code after the transformation: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is smaller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is faster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use less memory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is more power efficient</a:t>
            </a:r>
          </a:p>
          <a:p>
            <a:pPr lvl="1">
              <a:lnSpc>
                <a:spcPct val="90000"/>
              </a:lnSpc>
            </a:pPr>
            <a:r>
              <a:rPr lang="en-US" altLang="zh-CN">
                <a:latin typeface="Arial" panose="020B0604020202020204" pitchFamily="34" charset="0"/>
              </a:rPr>
              <a:t>…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2" name="Rectangle 2">
            <a:extLst>
              <a:ext uri="{FF2B5EF4-FFF2-40B4-BE49-F238E27FC236}">
                <a16:creationId xmlns:a16="http://schemas.microsoft.com/office/drawing/2014/main" id="{BC07A687-CF4A-2E38-2A5B-C9177AFB39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Optimization in practice</a:t>
            </a:r>
          </a:p>
        </p:txBody>
      </p:sp>
      <p:sp>
        <p:nvSpPr>
          <p:cNvPr id="450563" name="Rectangle 3">
            <a:extLst>
              <a:ext uri="{FF2B5EF4-FFF2-40B4-BE49-F238E27FC236}">
                <a16:creationId xmlns:a16="http://schemas.microsoft.com/office/drawing/2014/main" id="{0C7E1E19-2AA9-8EBE-E35B-FC3CEA62A9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Optimization is a code rewriting (transformation) such that the code after the transformation: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is smaller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is faster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use less memory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is more power efficient</a:t>
            </a:r>
          </a:p>
          <a:p>
            <a:pPr lvl="1">
              <a:lnSpc>
                <a:spcPct val="80000"/>
              </a:lnSpc>
            </a:pPr>
            <a:r>
              <a:rPr lang="en-US" altLang="zh-CN" sz="2400">
                <a:latin typeface="Arial" panose="020B0604020202020204" pitchFamily="34" charset="0"/>
              </a:rPr>
              <a:t>…</a:t>
            </a:r>
            <a:endParaRPr lang="en-US" altLang="zh-CN" sz="2400"/>
          </a:p>
          <a:p>
            <a:pPr lvl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400"/>
              <a:t>(for some inputs, on some machines, on some OSes, with particular cache size, with particular processes running, </a:t>
            </a:r>
            <a:r>
              <a:rPr lang="en-US" altLang="zh-CN" sz="2400">
                <a:latin typeface="Arial" panose="020B0604020202020204" pitchFamily="34" charset="0"/>
              </a:rPr>
              <a:t>…</a:t>
            </a:r>
            <a:r>
              <a:rPr lang="en-US" altLang="zh-CN" sz="240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22" name="Rectangle 2">
            <a:extLst>
              <a:ext uri="{FF2B5EF4-FFF2-40B4-BE49-F238E27FC236}">
                <a16:creationId xmlns:a16="http://schemas.microsoft.com/office/drawing/2014/main" id="{8B591CE0-E24C-760B-FFFD-32260C6EB9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Full Optimization is impossible</a:t>
            </a:r>
          </a:p>
        </p:txBody>
      </p:sp>
      <p:sp>
        <p:nvSpPr>
          <p:cNvPr id="491523" name="Rectangle 3">
            <a:extLst>
              <a:ext uri="{FF2B5EF4-FFF2-40B4-BE49-F238E27FC236}">
                <a16:creationId xmlns:a16="http://schemas.microsoft.com/office/drawing/2014/main" id="{A1E644EA-D690-3C8C-04E4-59A79760E5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Could solve the halting problem:</a:t>
            </a:r>
          </a:p>
          <a:p>
            <a:pPr lvl="1"/>
            <a:r>
              <a:rPr lang="en-US" altLang="zh-CN"/>
              <a:t>Compare </a:t>
            </a:r>
            <a:r>
              <a:rPr lang="en-US" altLang="zh-CN">
                <a:solidFill>
                  <a:schemeClr val="folHlink"/>
                </a:solidFill>
              </a:rPr>
              <a:t>Opt(p)</a:t>
            </a:r>
            <a:r>
              <a:rPr lang="en-US" altLang="zh-CN"/>
              <a:t> with:</a:t>
            </a:r>
          </a:p>
          <a:p>
            <a:pPr>
              <a:buFont typeface="Wingdings" pitchFamily="2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       L:</a:t>
            </a:r>
          </a:p>
          <a:p>
            <a:pPr>
              <a:buFont typeface="Wingdings" pitchFamily="2" charset="0"/>
              <a:buNone/>
            </a:pPr>
            <a:r>
              <a:rPr lang="en-US" altLang="zh-CN">
                <a:solidFill>
                  <a:schemeClr val="folHlink"/>
                </a:solidFill>
              </a:rPr>
              <a:t>           jmp L</a:t>
            </a:r>
          </a:p>
          <a:p>
            <a:r>
              <a:rPr lang="en-US" altLang="zh-CN"/>
              <a:t>This is the famous </a:t>
            </a:r>
            <a:r>
              <a:rPr lang="en-US" altLang="zh-CN" i="1">
                <a:solidFill>
                  <a:schemeClr val="folHlink"/>
                </a:solidFill>
              </a:rPr>
              <a:t>fully employment theorem for compiler writers</a:t>
            </a:r>
            <a:r>
              <a:rPr lang="en-US" altLang="zh-CN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>
            <a:extLst>
              <a:ext uri="{FF2B5EF4-FFF2-40B4-BE49-F238E27FC236}">
                <a16:creationId xmlns:a16="http://schemas.microsoft.com/office/drawing/2014/main" id="{B77BB93E-73A1-9724-830A-01E285FF06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Optimization is difficult</a:t>
            </a:r>
          </a:p>
        </p:txBody>
      </p:sp>
      <p:sp>
        <p:nvSpPr>
          <p:cNvPr id="451587" name="Rectangle 3">
            <a:extLst>
              <a:ext uri="{FF2B5EF4-FFF2-40B4-BE49-F238E27FC236}">
                <a16:creationId xmlns:a16="http://schemas.microsoft.com/office/drawing/2014/main" id="{694ED3D1-96B5-586E-7A36-EEC381866C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No optimization always produces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better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result</a:t>
            </a:r>
          </a:p>
          <a:p>
            <a:r>
              <a:rPr lang="en-US" altLang="zh-CN"/>
              <a:t>Usually undecidable</a:t>
            </a:r>
          </a:p>
          <a:p>
            <a:r>
              <a:rPr lang="en-US" altLang="zh-CN"/>
              <a:t>Correctness can be very subtle</a:t>
            </a:r>
          </a:p>
          <a:p>
            <a:pPr lvl="1"/>
            <a:r>
              <a:rPr lang="en-US" altLang="zh-CN"/>
              <a:t>A lot of research, in recent years, try to formally verify the correctness of optimizations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>
            <a:extLst>
              <a:ext uri="{FF2B5EF4-FFF2-40B4-BE49-F238E27FC236}">
                <a16:creationId xmlns:a16="http://schemas.microsoft.com/office/drawing/2014/main" id="{BC6080C0-16D4-850B-7BED-5C0883313C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Caveat</a:t>
            </a:r>
          </a:p>
        </p:txBody>
      </p:sp>
      <p:sp>
        <p:nvSpPr>
          <p:cNvPr id="473091" name="Rectangle 3">
            <a:extLst>
              <a:ext uri="{FF2B5EF4-FFF2-40B4-BE49-F238E27FC236}">
                <a16:creationId xmlns:a16="http://schemas.microsoft.com/office/drawing/2014/main" id="{6A481889-C5DF-21A1-CC29-E42C612AD3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Try to do good things most of the time</a:t>
            </a:r>
          </a:p>
          <a:p>
            <a:pPr lvl="1"/>
            <a:r>
              <a:rPr lang="en-US" altLang="zh-CN"/>
              <a:t>not all programs are equally likely to be seen, right?</a:t>
            </a:r>
          </a:p>
          <a:p>
            <a:pPr lvl="2"/>
            <a:r>
              <a:rPr lang="en-US" altLang="zh-CN"/>
              <a:t>invent optimizations which work for most of them for most of time</a:t>
            </a:r>
          </a:p>
          <a:p>
            <a:r>
              <a:rPr lang="en-US" altLang="zh-CN"/>
              <a:t>Don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t expect a perfect compiler</a:t>
            </a:r>
          </a:p>
          <a:p>
            <a:pPr lvl="1"/>
            <a:r>
              <a:rPr lang="en-US" altLang="zh-CN"/>
              <a:t>if a compiler know enough optimization tricks, we deem it mature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10901</TotalTime>
  <Words>1221</Words>
  <Application>Microsoft Macintosh PowerPoint</Application>
  <PresentationFormat>全屏显示(4:3)</PresentationFormat>
  <Paragraphs>241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5" baseType="lpstr">
      <vt:lpstr>Arial</vt:lpstr>
      <vt:lpstr>宋体</vt:lpstr>
      <vt:lpstr>Tahoma</vt:lpstr>
      <vt:lpstr>Wingdings</vt:lpstr>
      <vt:lpstr>Verdana</vt:lpstr>
      <vt:lpstr>Times New Roman</vt:lpstr>
      <vt:lpstr>Courier New</vt:lpstr>
      <vt:lpstr>Blends</vt:lpstr>
      <vt:lpstr>Optimization</vt:lpstr>
      <vt:lpstr>Middle End</vt:lpstr>
      <vt:lpstr>Optimizations</vt:lpstr>
      <vt:lpstr>PowerPoint 演示文稿</vt:lpstr>
      <vt:lpstr>Optimization</vt:lpstr>
      <vt:lpstr>Optimization in practice</vt:lpstr>
      <vt:lpstr>Full Optimization is impossible</vt:lpstr>
      <vt:lpstr>Optimization is difficult</vt:lpstr>
      <vt:lpstr>Caveat</vt:lpstr>
      <vt:lpstr>Today’s topics</vt:lpstr>
      <vt:lpstr>PowerPoint 演示文稿</vt:lpstr>
      <vt:lpstr>Constant Folding</vt:lpstr>
      <vt:lpstr>Moral</vt:lpstr>
      <vt:lpstr>PowerPoint 演示文稿</vt:lpstr>
      <vt:lpstr>Constant Folding</vt:lpstr>
      <vt:lpstr>PowerPoint 演示文稿</vt:lpstr>
      <vt:lpstr>Scalar Replacement of Aggregates</vt:lpstr>
      <vt:lpstr>Example</vt:lpstr>
      <vt:lpstr>Inlining</vt:lpstr>
      <vt:lpstr>Replacement</vt:lpstr>
      <vt:lpstr>Constant Propagation</vt:lpstr>
      <vt:lpstr>PowerPoint 演示文稿</vt:lpstr>
      <vt:lpstr>Constant propagation</vt:lpstr>
      <vt:lpstr>Copy propagation</vt:lpstr>
      <vt:lpstr>Dead code elimination</vt:lpstr>
      <vt:lpstr>Common Subexpression Elimination (CSE)</vt:lpstr>
      <vt:lpstr>Common Subexpression Elimination (CSE)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Optimization</dc:title>
  <dc:creator>Baojian Hua</dc:creator>
  <cp:lastModifiedBy>Microsoft Office User</cp:lastModifiedBy>
  <cp:revision>5324</cp:revision>
  <cp:lastPrinted>1601-01-01T00:00:00Z</cp:lastPrinted>
  <dcterms:created xsi:type="dcterms:W3CDTF">1601-01-01T00:00:00Z</dcterms:created>
  <dcterms:modified xsi:type="dcterms:W3CDTF">2024-03-14T02:50:39Z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