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56" r:id="rId2"/>
    <p:sldId id="388" r:id="rId3"/>
    <p:sldId id="375" r:id="rId4"/>
    <p:sldId id="376" r:id="rId5"/>
    <p:sldId id="389" r:id="rId6"/>
    <p:sldId id="391" r:id="rId7"/>
    <p:sldId id="395" r:id="rId8"/>
    <p:sldId id="394" r:id="rId9"/>
    <p:sldId id="396" r:id="rId10"/>
    <p:sldId id="397" r:id="rId11"/>
    <p:sldId id="398" r:id="rId12"/>
    <p:sldId id="399" r:id="rId13"/>
    <p:sldId id="378" r:id="rId14"/>
    <p:sldId id="400" r:id="rId15"/>
    <p:sldId id="402" r:id="rId16"/>
    <p:sldId id="403" r:id="rId17"/>
    <p:sldId id="404" r:id="rId18"/>
    <p:sldId id="405" r:id="rId19"/>
    <p:sldId id="406" r:id="rId20"/>
    <p:sldId id="407" r:id="rId2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FB2EFF-1FB2-D5FF-4941-3515887455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712E58-1552-ECD9-D0D8-7392C898DC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B34CC80-A51A-39DC-4759-58C343EA771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2AEB378-5163-7505-DFAB-A5E226F474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8625F3D-A92A-9246-BC23-11A42F6636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1593BE9-4E51-0962-4F22-2A295F4E6A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04ACC9D-D753-1DDE-B485-7F46FD0ABE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18E45AEC-DD51-373E-F67D-DB4131B0A85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C8346C4D-64FE-38A7-E07F-1423E87015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2F928497-B5BC-987B-77B1-659C06C30F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83DCC6B9-EFA0-3EAA-AE0E-F474C16364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6500B1E-2760-4A46-B625-8196A6C74E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304BC447-6F33-1266-48B9-B9EA60DA1D2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DF0776C6-2081-0A17-F75D-F546A6C514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B56102B0-B90C-DF0F-D118-CE51DD634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BFDFBB00-BDBB-CB53-7450-864EF8552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58F36FEA-4736-8607-8464-1931C43DF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0CF9E609-77A1-D493-2041-CA91C519B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0BB5E7B2-F86E-5DA7-2507-D58D7D6E6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6ED16C53-CC4B-93B8-052F-4802B0481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3CA805C1-2241-7BB9-5F0C-21179F4ED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4396110A-9523-1C9B-C75C-5B0DDE233C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2A7060DF-B8CE-7C3B-896D-19A7EEE99C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1C9C88D1-1C88-D073-E98F-ABB7786B5D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FC5CF570-E5B2-D307-F378-A0CA799A56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FE13027F-2FBA-EFA6-9F82-42DC93A18D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192CBCB5-6115-4829-3304-89CD821FC8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1B084A-7026-974A-B097-E465DFF288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2865-6B5C-BF47-326C-E412A739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B61AB-BAC1-A7DD-CA31-897277D43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65553-AC27-C7C4-D7EF-4B0661AD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1C3E0-C2E5-CCBF-FE0E-FA04E77D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4B0F6-36A2-87A7-636F-A950455A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47468C-1C78-DA4E-BC64-51BDBAA5A6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1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5BEFCB-1291-8EE5-E99C-4ED6DE6B1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5094F5-3864-9728-C4C1-6A93309B4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FFE04-FA59-B9DE-DFF8-CA7AB581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87B7B-87C0-5304-4B10-8A25D002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E6E85-0C6F-F80F-04CC-D195F34F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E1E34-C0A8-8745-9B20-7FE9220FF4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11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AF0F5-C23A-BBA8-49CA-4295DA81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BC2B4-CD7B-D78A-CF48-23B3933C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D993D-4986-1C6D-EF4E-1EFD7764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E46A9-D5A1-AC74-1A31-93F46C59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D9973-C68E-283E-4BE3-FFD0F76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DFDBC-1EC6-3141-A740-309CC0B1F7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4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D8F1-196D-F8C6-1AD7-0B7D801F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4F94B-C048-7BC5-08B1-63A4C1A0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0E17F-10E6-7124-86C1-0DDDA8C0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E726B-C547-397B-AA5E-E774D951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2847F-08B3-FF5A-27F3-6B9DE786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BCD66-336D-4E49-BB80-EC57E6D959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39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98E6-FF75-8279-EE44-46FBD737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EEC1C7-2EFD-6087-B972-248DD4701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929542-0C23-7ABC-31BB-73DF18F01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0904E-7AD5-27FF-3B3B-19C2FCD9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892B2-9C8C-21C5-F47E-2711092E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C0E58-D5FC-F609-BF21-4B0CF415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FDC03-9F3E-A94A-9988-04294F71DE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90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6BB2C-D509-CBD7-E8BE-24515956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D02E7-7CA2-01A2-C12B-6A52169C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43EC88-3A04-3868-5EDF-BF7E3A730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5D4C75-F902-D276-849C-E0EF3675D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70AA10-8102-D301-475B-FAF220B4A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EFD3F2-210B-B38B-DB8F-A54E0A10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B70E5D-B64E-E818-337C-D2EE88F5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E5EFD8-7A48-09EB-C345-6B337B6D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70668-0BCC-454E-88A7-D8F0CB98D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A2A66-C07D-CA9B-6130-92C6DB60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937572-9AC6-375A-2571-C635D4D4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966625-6D19-DD85-1D5C-2FC263A4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609D98-835A-4EE2-CA28-EE1573FA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2D0FD-2974-9143-8CAD-838C6F4C6D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41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511115-7392-E220-C2D3-3B408BE0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12F746-5642-8C8C-170C-6AE3C180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0A829-779B-2988-1190-C5C3210C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C1397-504B-5449-8A49-734F65D7A4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88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995CF-A8DE-A16F-CCD3-5AD96CD5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C9C82-7804-4E52-7BE9-7B36BF826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CA18FD-68E2-45E5-F7F2-820E5C7A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53F57-C38B-960F-3452-C13E0151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98F38-1969-3143-BA0E-A18045A9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36DBF9-E631-CE7C-1862-634A07E1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A0B2C-B956-1848-8380-837536D5B2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98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3645E-FE0D-4B89-D972-3E33180C6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B0BD01-E1CD-EE8E-F5C8-F13721A85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A0557-2818-940D-F32B-1275A95A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011B6-FB9B-4248-AF36-ADA8DB32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DEABB-3B56-6844-8804-25FE2FC8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2327D2-FE1A-F05A-A394-3E818966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5817E-5D54-E347-8439-56E2EB8DD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93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50771ED-C46E-A079-735A-94BC00B362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44629E4-ED0A-4364-B60D-98116F7944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06D55B3-4146-A48F-8427-5BF21BA53C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9DE3194-576B-B983-CAC0-3453CA628F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86A0134-21FC-04EE-CD26-CE38A44373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BA5A9FB-1267-3FFC-08AB-A56005C56F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10A830C7-F605-89E4-DE61-1BAD8B9444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B49DE858-7D68-7CFC-BA70-B307EB710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CD4943DB-FC64-08E1-93EA-490185DB27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4609DA7-AC43-1678-B08D-BAC10E104E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750ED872-F603-D8FF-F6CF-A9AD870F83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2BCF1CF-F172-FCC1-8301-20233DD107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2CF4B7-8596-6D40-B4F3-8D4233331B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0E0A656-AD66-B861-9F93-8A83B6AF47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Redundancy Elimination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E320E32-CF99-7B87-1970-17A5026FB8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1FED731F-F3F2-CC20-869C-71A9E629A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E80A259-8EC2-2AB7-90AB-C073E2333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322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317444" name="Line 4">
            <a:extLst>
              <a:ext uri="{FF2B5EF4-FFF2-40B4-BE49-F238E27FC236}">
                <a16:creationId xmlns:a16="http://schemas.microsoft.com/office/drawing/2014/main" id="{6F9D43F8-DCC7-0AC5-02B5-A8A0EEC66B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45" name="Oval 5">
            <a:extLst>
              <a:ext uri="{FF2B5EF4-FFF2-40B4-BE49-F238E27FC236}">
                <a16:creationId xmlns:a16="http://schemas.microsoft.com/office/drawing/2014/main" id="{F8EAC96D-4B89-90EE-CFA1-C79A61DC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t1</a:t>
            </a:r>
          </a:p>
        </p:txBody>
      </p:sp>
      <p:sp>
        <p:nvSpPr>
          <p:cNvPr id="317446" name="Oval 6">
            <a:extLst>
              <a:ext uri="{FF2B5EF4-FFF2-40B4-BE49-F238E27FC236}">
                <a16:creationId xmlns:a16="http://schemas.microsoft.com/office/drawing/2014/main" id="{244E8DC0-02A6-2E23-6FF1-4E072934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t1</a:t>
            </a:r>
          </a:p>
        </p:txBody>
      </p:sp>
      <p:sp>
        <p:nvSpPr>
          <p:cNvPr id="317447" name="Rectangle 7">
            <a:extLst>
              <a:ext uri="{FF2B5EF4-FFF2-40B4-BE49-F238E27FC236}">
                <a16:creationId xmlns:a16="http://schemas.microsoft.com/office/drawing/2014/main" id="{E73879F9-D490-890D-AFDA-CF411F3B9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38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m+n</a:t>
            </a:r>
          </a:p>
        </p:txBody>
      </p:sp>
      <p:sp>
        <p:nvSpPr>
          <p:cNvPr id="317448" name="Line 8">
            <a:extLst>
              <a:ext uri="{FF2B5EF4-FFF2-40B4-BE49-F238E27FC236}">
                <a16:creationId xmlns:a16="http://schemas.microsoft.com/office/drawing/2014/main" id="{6AD591BF-0CE2-8229-31CC-2D074AA94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49" name="Text Box 9">
            <a:extLst>
              <a:ext uri="{FF2B5EF4-FFF2-40B4-BE49-F238E27FC236}">
                <a16:creationId xmlns:a16="http://schemas.microsoft.com/office/drawing/2014/main" id="{2B0FF343-A9E4-1588-A02D-311C704C8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t2</a:t>
            </a:r>
          </a:p>
        </p:txBody>
      </p:sp>
      <p:sp>
        <p:nvSpPr>
          <p:cNvPr id="317450" name="Oval 10">
            <a:extLst>
              <a:ext uri="{FF2B5EF4-FFF2-40B4-BE49-F238E27FC236}">
                <a16:creationId xmlns:a16="http://schemas.microsoft.com/office/drawing/2014/main" id="{8C3DACA9-7E62-671D-E31C-B1B113358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70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t2</a:t>
            </a:r>
          </a:p>
        </p:txBody>
      </p:sp>
      <p:sp>
        <p:nvSpPr>
          <p:cNvPr id="317451" name="Rectangle 11">
            <a:extLst>
              <a:ext uri="{FF2B5EF4-FFF2-40B4-BE49-F238E27FC236}">
                <a16:creationId xmlns:a16="http://schemas.microsoft.com/office/drawing/2014/main" id="{A62BDDA6-FEBE-22F0-297B-0F6B5A08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19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x+y</a:t>
            </a:r>
          </a:p>
        </p:txBody>
      </p:sp>
      <p:sp>
        <p:nvSpPr>
          <p:cNvPr id="317452" name="Line 12">
            <a:extLst>
              <a:ext uri="{FF2B5EF4-FFF2-40B4-BE49-F238E27FC236}">
                <a16:creationId xmlns:a16="http://schemas.microsoft.com/office/drawing/2014/main" id="{E05B5A98-314E-1A29-CFAC-3DA8B068A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53" name="Text Box 13">
            <a:extLst>
              <a:ext uri="{FF2B5EF4-FFF2-40B4-BE49-F238E27FC236}">
                <a16:creationId xmlns:a16="http://schemas.microsoft.com/office/drawing/2014/main" id="{8E11A017-30A8-4E89-766B-24EB83F4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t3</a:t>
            </a:r>
          </a:p>
        </p:txBody>
      </p:sp>
      <p:sp>
        <p:nvSpPr>
          <p:cNvPr id="317454" name="AutoShape 14">
            <a:extLst>
              <a:ext uri="{FF2B5EF4-FFF2-40B4-BE49-F238E27FC236}">
                <a16:creationId xmlns:a16="http://schemas.microsoft.com/office/drawing/2014/main" id="{DF4B8A47-25E8-F076-4FAA-9853955E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55" name="Oval 15">
            <a:extLst>
              <a:ext uri="{FF2B5EF4-FFF2-40B4-BE49-F238E27FC236}">
                <a16:creationId xmlns:a16="http://schemas.microsoft.com/office/drawing/2014/main" id="{07C040FD-6D93-D258-B277-7E3AB3DD6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480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t3</a:t>
            </a:r>
          </a:p>
        </p:txBody>
      </p:sp>
      <p:sp>
        <p:nvSpPr>
          <p:cNvPr id="317456" name="Line 16">
            <a:extLst>
              <a:ext uri="{FF2B5EF4-FFF2-40B4-BE49-F238E27FC236}">
                <a16:creationId xmlns:a16="http://schemas.microsoft.com/office/drawing/2014/main" id="{53F2D0C1-16CD-A6DA-B028-1257D4BA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862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57" name="Oval 17">
            <a:extLst>
              <a:ext uri="{FF2B5EF4-FFF2-40B4-BE49-F238E27FC236}">
                <a16:creationId xmlns:a16="http://schemas.microsoft.com/office/drawing/2014/main" id="{19D7D891-D0A6-F2FB-66F3-DD5D3A7C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t3</a:t>
            </a:r>
          </a:p>
        </p:txBody>
      </p:sp>
      <p:sp>
        <p:nvSpPr>
          <p:cNvPr id="317458" name="Rectangle 18">
            <a:extLst>
              <a:ext uri="{FF2B5EF4-FFF2-40B4-BE49-F238E27FC236}">
                <a16:creationId xmlns:a16="http://schemas.microsoft.com/office/drawing/2014/main" id="{4EAEB084-43B0-7177-7893-45E194C6D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1981200"/>
            <a:ext cx="23225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 = t1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t3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 = t3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317459" name="Text Box 19">
            <a:extLst>
              <a:ext uri="{FF2B5EF4-FFF2-40B4-BE49-F238E27FC236}">
                <a16:creationId xmlns:a16="http://schemas.microsoft.com/office/drawing/2014/main" id="{E8D0C244-DE7A-1CF4-1859-76F3BC931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24400"/>
            <a:ext cx="2819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This is a two-pass algorithm: in the first pass, do analysis; and in the second pass, rewrite the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7" grpId="0" animBg="1"/>
      <p:bldP spid="317458" grpId="0"/>
      <p:bldP spid="317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D18DD8AA-FA87-53B7-E98B-81F0B4F36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Global CSE</a:t>
            </a:r>
          </a:p>
        </p:txBody>
      </p:sp>
      <p:sp>
        <p:nvSpPr>
          <p:cNvPr id="318467" name="Text Box 3">
            <a:extLst>
              <a:ext uri="{FF2B5EF4-FFF2-40B4-BE49-F238E27FC236}">
                <a16:creationId xmlns:a16="http://schemas.microsoft.com/office/drawing/2014/main" id="{452EB7B7-3FD6-4018-9FDF-FEC81E421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a+b</a:t>
            </a:r>
          </a:p>
        </p:txBody>
      </p:sp>
      <p:sp>
        <p:nvSpPr>
          <p:cNvPr id="318468" name="Text Box 4">
            <a:extLst>
              <a:ext uri="{FF2B5EF4-FFF2-40B4-BE49-F238E27FC236}">
                <a16:creationId xmlns:a16="http://schemas.microsoft.com/office/drawing/2014/main" id="{ECD7D6A6-3CE9-6FC8-9567-19ADB0134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a+b</a:t>
            </a:r>
          </a:p>
        </p:txBody>
      </p:sp>
      <p:sp>
        <p:nvSpPr>
          <p:cNvPr id="318469" name="Text Box 5">
            <a:extLst>
              <a:ext uri="{FF2B5EF4-FFF2-40B4-BE49-F238E27FC236}">
                <a16:creationId xmlns:a16="http://schemas.microsoft.com/office/drawing/2014/main" id="{069A0524-9FC8-3A9B-15EF-6AC1FFAF3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318470" name="Text Box 6">
            <a:extLst>
              <a:ext uri="{FF2B5EF4-FFF2-40B4-BE49-F238E27FC236}">
                <a16:creationId xmlns:a16="http://schemas.microsoft.com/office/drawing/2014/main" id="{8C9B2FF1-6F04-7F7F-CF0F-91435DA8C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318471" name="AutoShape 7">
            <a:extLst>
              <a:ext uri="{FF2B5EF4-FFF2-40B4-BE49-F238E27FC236}">
                <a16:creationId xmlns:a16="http://schemas.microsoft.com/office/drawing/2014/main" id="{9653E11C-5E64-610A-95F6-711A731F4DEF}"/>
              </a:ext>
            </a:extLst>
          </p:cNvPr>
          <p:cNvCxnSpPr>
            <a:cxnSpLocks noChangeShapeType="1"/>
            <a:stCxn id="318468" idx="2"/>
            <a:endCxn id="318467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72" name="AutoShape 8">
            <a:extLst>
              <a:ext uri="{FF2B5EF4-FFF2-40B4-BE49-F238E27FC236}">
                <a16:creationId xmlns:a16="http://schemas.microsoft.com/office/drawing/2014/main" id="{4EDFA1B7-2526-8D8C-CAB7-A6DD6735F60F}"/>
              </a:ext>
            </a:extLst>
          </p:cNvPr>
          <p:cNvCxnSpPr>
            <a:cxnSpLocks noChangeShapeType="1"/>
            <a:stCxn id="318469" idx="2"/>
            <a:endCxn id="318467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473" name="AutoShape 9">
            <a:extLst>
              <a:ext uri="{FF2B5EF4-FFF2-40B4-BE49-F238E27FC236}">
                <a16:creationId xmlns:a16="http://schemas.microsoft.com/office/drawing/2014/main" id="{5C804ED7-D62E-540E-9F89-13EABF3C8A85}"/>
              </a:ext>
            </a:extLst>
          </p:cNvPr>
          <p:cNvCxnSpPr>
            <a:cxnSpLocks noChangeShapeType="1"/>
            <a:stCxn id="318470" idx="2"/>
            <a:endCxn id="318467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474" name="Text Box 10">
            <a:extLst>
              <a:ext uri="{FF2B5EF4-FFF2-40B4-BE49-F238E27FC236}">
                <a16:creationId xmlns:a16="http://schemas.microsoft.com/office/drawing/2014/main" id="{CD6EEB2F-0E5D-6D9D-E829-6E61C4DE0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Global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folHlink"/>
                </a:solidFill>
              </a:rPr>
              <a:t>availability</a:t>
            </a:r>
            <a:r>
              <a:rPr lang="en-US" altLang="zh-CN" sz="2000"/>
              <a:t>: an expression e is available at a program point p, iff e is available on every path to p.</a:t>
            </a:r>
          </a:p>
        </p:txBody>
      </p:sp>
      <p:sp>
        <p:nvSpPr>
          <p:cNvPr id="318476" name="Text Box 12">
            <a:extLst>
              <a:ext uri="{FF2B5EF4-FFF2-40B4-BE49-F238E27FC236}">
                <a16:creationId xmlns:a16="http://schemas.microsoft.com/office/drawing/2014/main" id="{157EF422-6A5D-E05E-976B-9F02459D4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z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318477" name="Line 13">
            <a:extLst>
              <a:ext uri="{FF2B5EF4-FFF2-40B4-BE49-F238E27FC236}">
                <a16:creationId xmlns:a16="http://schemas.microsoft.com/office/drawing/2014/main" id="{9240E6F1-A82E-95BE-6BE1-7F21557DB1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FF87C286-BE65-1A45-2479-32A157A06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Flow Equations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D8EC7BFB-FC50-4C3C-0B5D-4CD4E6416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a block B: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</a:rPr>
              <a:t>AVL(B)</a:t>
            </a:r>
            <a:r>
              <a:rPr lang="en-US" altLang="zh-CN"/>
              <a:t>: expressions in B and available at end of B</a:t>
            </a:r>
          </a:p>
          <a:p>
            <a:pPr lvl="2"/>
            <a:r>
              <a:rPr lang="en-US" altLang="zh-CN"/>
              <a:t>a local property</a:t>
            </a:r>
          </a:p>
          <a:p>
            <a:pPr lvl="1"/>
            <a:r>
              <a:rPr lang="en-US" altLang="zh-CN">
                <a:solidFill>
                  <a:schemeClr val="folHlink"/>
                </a:solidFill>
              </a:rPr>
              <a:t>KILL(B)</a:t>
            </a:r>
            <a:r>
              <a:rPr lang="en-US" altLang="zh-CN"/>
              <a:t>: expressions killed by B, i.e., some variables in USE(e) is defined in B</a:t>
            </a:r>
          </a:p>
          <a:p>
            <a:pPr lvl="2"/>
            <a:r>
              <a:rPr lang="en-US" altLang="zh-CN"/>
              <a:t>ALL_EXP-defined_in(B)</a:t>
            </a:r>
          </a:p>
          <a:p>
            <a:pPr lvl="2"/>
            <a:r>
              <a:rPr lang="en-US" altLang="zh-CN"/>
              <a:t>a global property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44961D87-1D86-1B21-2828-C1B24C4EB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298007" name="Text Box 23">
            <a:extLst>
              <a:ext uri="{FF2B5EF4-FFF2-40B4-BE49-F238E27FC236}">
                <a16:creationId xmlns:a16="http://schemas.microsoft.com/office/drawing/2014/main" id="{F81C6573-86DA-BC59-2A82-D40DD448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81000"/>
            <a:ext cx="22860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A={a+b, a*c, d*d,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     i&gt;1}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K={c*2, c&gt;d, a*c, d*d, i+1, i&gt;10}</a:t>
            </a:r>
          </a:p>
        </p:txBody>
      </p:sp>
      <p:sp>
        <p:nvSpPr>
          <p:cNvPr id="298009" name="Text Box 25">
            <a:extLst>
              <a:ext uri="{FF2B5EF4-FFF2-40B4-BE49-F238E27FC236}">
                <a16:creationId xmlns:a16="http://schemas.microsoft.com/office/drawing/2014/main" id="{8CD71A20-9C82-D80D-EBCB-413922236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4800"/>
            <a:ext cx="1447800" cy="177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a*c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d*d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</p:txBody>
      </p:sp>
      <p:sp>
        <p:nvSpPr>
          <p:cNvPr id="298010" name="Text Box 26">
            <a:extLst>
              <a:ext uri="{FF2B5EF4-FFF2-40B4-BE49-F238E27FC236}">
                <a16:creationId xmlns:a16="http://schemas.microsoft.com/office/drawing/2014/main" id="{3FE8802E-5DAA-1688-F919-013594AC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489200"/>
            <a:ext cx="19050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f[i]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c*2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c&gt;d  ?</a:t>
            </a:r>
          </a:p>
        </p:txBody>
      </p:sp>
      <p:sp>
        <p:nvSpPr>
          <p:cNvPr id="298011" name="Text Box 27">
            <a:extLst>
              <a:ext uri="{FF2B5EF4-FFF2-40B4-BE49-F238E27FC236}">
                <a16:creationId xmlns:a16="http://schemas.microsoft.com/office/drawing/2014/main" id="{9FB42865-4867-6C31-EE39-67B23692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91000"/>
            <a:ext cx="1828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g[i] = a*c</a:t>
            </a:r>
          </a:p>
        </p:txBody>
      </p:sp>
      <p:sp>
        <p:nvSpPr>
          <p:cNvPr id="298012" name="Text Box 28">
            <a:extLst>
              <a:ext uri="{FF2B5EF4-FFF2-40B4-BE49-F238E27FC236}">
                <a16:creationId xmlns:a16="http://schemas.microsoft.com/office/drawing/2014/main" id="{CA0D8C2F-4436-B962-6091-EBD2EC8D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165600"/>
            <a:ext cx="17526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g[i] = d*d</a:t>
            </a:r>
          </a:p>
        </p:txBody>
      </p:sp>
      <p:sp>
        <p:nvSpPr>
          <p:cNvPr id="298013" name="Text Box 29">
            <a:extLst>
              <a:ext uri="{FF2B5EF4-FFF2-40B4-BE49-F238E27FC236}">
                <a16:creationId xmlns:a16="http://schemas.microsoft.com/office/drawing/2014/main" id="{0627C73A-1B7A-99BE-5CF6-70F2ED39D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514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i+1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i&gt;10  ?</a:t>
            </a:r>
          </a:p>
        </p:txBody>
      </p:sp>
      <p:cxnSp>
        <p:nvCxnSpPr>
          <p:cNvPr id="298014" name="AutoShape 30">
            <a:extLst>
              <a:ext uri="{FF2B5EF4-FFF2-40B4-BE49-F238E27FC236}">
                <a16:creationId xmlns:a16="http://schemas.microsoft.com/office/drawing/2014/main" id="{FF92507C-2B82-5568-2BE1-38A42F799EB2}"/>
              </a:ext>
            </a:extLst>
          </p:cNvPr>
          <p:cNvCxnSpPr>
            <a:cxnSpLocks noChangeShapeType="1"/>
            <a:stCxn id="298009" idx="2"/>
            <a:endCxn id="298010" idx="0"/>
          </p:cNvCxnSpPr>
          <p:nvPr/>
        </p:nvCxnSpPr>
        <p:spPr bwMode="auto">
          <a:xfrm rot="16200000" flipH="1">
            <a:off x="6883400" y="2171700"/>
            <a:ext cx="4064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015" name="AutoShape 31">
            <a:extLst>
              <a:ext uri="{FF2B5EF4-FFF2-40B4-BE49-F238E27FC236}">
                <a16:creationId xmlns:a16="http://schemas.microsoft.com/office/drawing/2014/main" id="{B26C2CF7-9FFA-0441-B461-9635B74F7DB7}"/>
              </a:ext>
            </a:extLst>
          </p:cNvPr>
          <p:cNvCxnSpPr>
            <a:cxnSpLocks noChangeShapeType="1"/>
            <a:stCxn id="298010" idx="2"/>
            <a:endCxn id="298011" idx="0"/>
          </p:cNvCxnSpPr>
          <p:nvPr/>
        </p:nvCxnSpPr>
        <p:spPr bwMode="auto">
          <a:xfrm rot="5400000">
            <a:off x="6305550" y="3295650"/>
            <a:ext cx="381000" cy="1409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016" name="AutoShape 32">
            <a:extLst>
              <a:ext uri="{FF2B5EF4-FFF2-40B4-BE49-F238E27FC236}">
                <a16:creationId xmlns:a16="http://schemas.microsoft.com/office/drawing/2014/main" id="{8512EB17-A06A-C347-1B6D-0EDC2F1CD600}"/>
              </a:ext>
            </a:extLst>
          </p:cNvPr>
          <p:cNvCxnSpPr>
            <a:cxnSpLocks noChangeShapeType="1"/>
            <a:stCxn id="298010" idx="2"/>
            <a:endCxn id="298012" idx="0"/>
          </p:cNvCxnSpPr>
          <p:nvPr/>
        </p:nvCxnSpPr>
        <p:spPr bwMode="auto">
          <a:xfrm rot="16200000" flipH="1">
            <a:off x="7442200" y="3568700"/>
            <a:ext cx="355600" cy="838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017" name="AutoShape 33">
            <a:extLst>
              <a:ext uri="{FF2B5EF4-FFF2-40B4-BE49-F238E27FC236}">
                <a16:creationId xmlns:a16="http://schemas.microsoft.com/office/drawing/2014/main" id="{E8101D0D-BA2C-A091-7A6D-8B0ECB9877C1}"/>
              </a:ext>
            </a:extLst>
          </p:cNvPr>
          <p:cNvCxnSpPr>
            <a:cxnSpLocks noChangeShapeType="1"/>
            <a:stCxn id="298011" idx="2"/>
            <a:endCxn id="298013" idx="0"/>
          </p:cNvCxnSpPr>
          <p:nvPr/>
        </p:nvCxnSpPr>
        <p:spPr bwMode="auto">
          <a:xfrm rot="16200000" flipH="1">
            <a:off x="6292850" y="4095750"/>
            <a:ext cx="254000" cy="1257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018" name="AutoShape 34">
            <a:extLst>
              <a:ext uri="{FF2B5EF4-FFF2-40B4-BE49-F238E27FC236}">
                <a16:creationId xmlns:a16="http://schemas.microsoft.com/office/drawing/2014/main" id="{B5499A8F-F4EB-BA49-E781-04F522001583}"/>
              </a:ext>
            </a:extLst>
          </p:cNvPr>
          <p:cNvCxnSpPr>
            <a:cxnSpLocks noChangeShapeType="1"/>
            <a:stCxn id="298012" idx="2"/>
            <a:endCxn id="298013" idx="0"/>
          </p:cNvCxnSpPr>
          <p:nvPr/>
        </p:nvCxnSpPr>
        <p:spPr bwMode="auto">
          <a:xfrm rot="5400000">
            <a:off x="7404100" y="4216400"/>
            <a:ext cx="279400" cy="990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019" name="AutoShape 35">
            <a:extLst>
              <a:ext uri="{FF2B5EF4-FFF2-40B4-BE49-F238E27FC236}">
                <a16:creationId xmlns:a16="http://schemas.microsoft.com/office/drawing/2014/main" id="{6F0EC924-1EE8-A6BA-EF93-FDFD92D39A89}"/>
              </a:ext>
            </a:extLst>
          </p:cNvPr>
          <p:cNvCxnSpPr>
            <a:cxnSpLocks noChangeShapeType="1"/>
            <a:stCxn id="298013" idx="2"/>
            <a:endCxn id="298010" idx="0"/>
          </p:cNvCxnSpPr>
          <p:nvPr/>
        </p:nvCxnSpPr>
        <p:spPr bwMode="auto">
          <a:xfrm rot="5400000" flipH="1" flipV="1">
            <a:off x="5511800" y="4025900"/>
            <a:ext cx="3225800" cy="152400"/>
          </a:xfrm>
          <a:prstGeom prst="curvedConnector5">
            <a:avLst>
              <a:gd name="adj1" fmla="val -7088"/>
              <a:gd name="adj2" fmla="val -1743750"/>
              <a:gd name="adj3" fmla="val 1070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8020" name="Text Box 36">
            <a:extLst>
              <a:ext uri="{FF2B5EF4-FFF2-40B4-BE49-F238E27FC236}">
                <a16:creationId xmlns:a16="http://schemas.microsoft.com/office/drawing/2014/main" id="{F0D3FE9D-7C74-1789-2E1E-872DB7AD7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43200"/>
            <a:ext cx="1981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A={a+b, c&gt;d}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K={a*c, c*2}</a:t>
            </a:r>
          </a:p>
        </p:txBody>
      </p:sp>
      <p:sp>
        <p:nvSpPr>
          <p:cNvPr id="298021" name="Text Box 37">
            <a:extLst>
              <a:ext uri="{FF2B5EF4-FFF2-40B4-BE49-F238E27FC236}">
                <a16:creationId xmlns:a16="http://schemas.microsoft.com/office/drawing/2014/main" id="{64468B5F-51E2-C823-6CE4-A40F0E226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1219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A={a*c}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K={}</a:t>
            </a:r>
          </a:p>
        </p:txBody>
      </p:sp>
      <p:sp>
        <p:nvSpPr>
          <p:cNvPr id="298022" name="Text Box 38">
            <a:extLst>
              <a:ext uri="{FF2B5EF4-FFF2-40B4-BE49-F238E27FC236}">
                <a16:creationId xmlns:a16="http://schemas.microsoft.com/office/drawing/2014/main" id="{C28469EC-E69B-1025-C57C-101056DF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A={d*d}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K={}</a:t>
            </a:r>
          </a:p>
        </p:txBody>
      </p:sp>
      <p:sp>
        <p:nvSpPr>
          <p:cNvPr id="298023" name="Text Box 39">
            <a:extLst>
              <a:ext uri="{FF2B5EF4-FFF2-40B4-BE49-F238E27FC236}">
                <a16:creationId xmlns:a16="http://schemas.microsoft.com/office/drawing/2014/main" id="{864CC725-BE61-D356-C9DF-8F79D3757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791200"/>
            <a:ext cx="1219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A={i&gt;10}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K={}</a:t>
            </a:r>
          </a:p>
        </p:txBody>
      </p:sp>
      <p:sp>
        <p:nvSpPr>
          <p:cNvPr id="298024" name="Text Box 40">
            <a:extLst>
              <a:ext uri="{FF2B5EF4-FFF2-40B4-BE49-F238E27FC236}">
                <a16:creationId xmlns:a16="http://schemas.microsoft.com/office/drawing/2014/main" id="{E299EA7F-7571-44E5-D734-31582D710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Data flow equations: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in(b) = /\ </a:t>
            </a:r>
            <a:r>
              <a:rPr lang="en-US" altLang="zh-CN" sz="2000" baseline="-25000">
                <a:latin typeface="Tahoma" panose="020B0604030504040204" pitchFamily="34" charset="0"/>
              </a:rPr>
              <a:t>p\in pred(b)</a:t>
            </a:r>
            <a:r>
              <a:rPr lang="en-US" altLang="zh-CN" sz="2000">
                <a:latin typeface="Tahoma" panose="020B0604030504040204" pitchFamily="34" charset="0"/>
              </a:rPr>
              <a:t> out(p)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out(b) = A\/(in(b)-K)</a:t>
            </a:r>
          </a:p>
        </p:txBody>
      </p:sp>
      <p:sp>
        <p:nvSpPr>
          <p:cNvPr id="298025" name="Text Box 41">
            <a:extLst>
              <a:ext uri="{FF2B5EF4-FFF2-40B4-BE49-F238E27FC236}">
                <a16:creationId xmlns:a16="http://schemas.microsoft.com/office/drawing/2014/main" id="{D53BBC68-83A5-BF2D-857C-0400FD1EE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177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ALL={a+b, a*c, d*d, i=1, </a:t>
            </a:r>
            <a:r>
              <a:rPr lang="en-US" altLang="zh-CN" sz="2000"/>
              <a:t>…</a:t>
            </a:r>
            <a:r>
              <a:rPr lang="en-US" altLang="zh-CN" sz="200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98026" name="Text Box 42">
            <a:extLst>
              <a:ext uri="{FF2B5EF4-FFF2-40B4-BE49-F238E27FC236}">
                <a16:creationId xmlns:a16="http://schemas.microsoft.com/office/drawing/2014/main" id="{6C125D5B-5787-AF6F-6AED-16C9FA690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0"/>
            <a:ext cx="3352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Leave to you to calculate in and out sets for each block.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07" grpId="0"/>
      <p:bldP spid="298020" grpId="0"/>
      <p:bldP spid="298021" grpId="0"/>
      <p:bldP spid="298022" grpId="0"/>
      <p:bldP spid="298023" grpId="0"/>
      <p:bldP spid="298024" grpId="0"/>
      <p:bldP spid="298025" grpId="0"/>
      <p:bldP spid="2980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36A909E5-2D70-A05D-4BB3-BD70E6EE8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0515" name="Text Box 3">
            <a:extLst>
              <a:ext uri="{FF2B5EF4-FFF2-40B4-BE49-F238E27FC236}">
                <a16:creationId xmlns:a16="http://schemas.microsoft.com/office/drawing/2014/main" id="{02E70457-B25A-6A1E-74B3-1F566C818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810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in={}</a:t>
            </a:r>
          </a:p>
        </p:txBody>
      </p:sp>
      <p:sp>
        <p:nvSpPr>
          <p:cNvPr id="320516" name="Text Box 4">
            <a:extLst>
              <a:ext uri="{FF2B5EF4-FFF2-40B4-BE49-F238E27FC236}">
                <a16:creationId xmlns:a16="http://schemas.microsoft.com/office/drawing/2014/main" id="{ABCFA958-4A79-C31C-4EB9-9BA3F9256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4800"/>
            <a:ext cx="1447800" cy="177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a*c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d*d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</p:txBody>
      </p:sp>
      <p:sp>
        <p:nvSpPr>
          <p:cNvPr id="320517" name="Text Box 5">
            <a:extLst>
              <a:ext uri="{FF2B5EF4-FFF2-40B4-BE49-F238E27FC236}">
                <a16:creationId xmlns:a16="http://schemas.microsoft.com/office/drawing/2014/main" id="{D5D488D9-5EE2-F348-2FE0-4BA6DC568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489200"/>
            <a:ext cx="19050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f[i]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c*2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c&gt;d  ?</a:t>
            </a:r>
          </a:p>
        </p:txBody>
      </p:sp>
      <p:sp>
        <p:nvSpPr>
          <p:cNvPr id="320518" name="Text Box 6">
            <a:extLst>
              <a:ext uri="{FF2B5EF4-FFF2-40B4-BE49-F238E27FC236}">
                <a16:creationId xmlns:a16="http://schemas.microsoft.com/office/drawing/2014/main" id="{9BEB2EAD-D5E0-9910-B3C9-D07501337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91000"/>
            <a:ext cx="1828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g[i] = a*c</a:t>
            </a:r>
          </a:p>
        </p:txBody>
      </p:sp>
      <p:sp>
        <p:nvSpPr>
          <p:cNvPr id="320519" name="Text Box 7">
            <a:extLst>
              <a:ext uri="{FF2B5EF4-FFF2-40B4-BE49-F238E27FC236}">
                <a16:creationId xmlns:a16="http://schemas.microsoft.com/office/drawing/2014/main" id="{E5F9C354-A86D-E8FB-666C-ECBC741F3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165600"/>
            <a:ext cx="17526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g[i] = d*d</a:t>
            </a:r>
          </a:p>
        </p:txBody>
      </p:sp>
      <p:sp>
        <p:nvSpPr>
          <p:cNvPr id="320520" name="Text Box 8">
            <a:extLst>
              <a:ext uri="{FF2B5EF4-FFF2-40B4-BE49-F238E27FC236}">
                <a16:creationId xmlns:a16="http://schemas.microsoft.com/office/drawing/2014/main" id="{F71432D0-59FF-B8EB-8584-B8868CC9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514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i+1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i&gt;10  ?</a:t>
            </a:r>
          </a:p>
        </p:txBody>
      </p:sp>
      <p:cxnSp>
        <p:nvCxnSpPr>
          <p:cNvPr id="320521" name="AutoShape 9">
            <a:extLst>
              <a:ext uri="{FF2B5EF4-FFF2-40B4-BE49-F238E27FC236}">
                <a16:creationId xmlns:a16="http://schemas.microsoft.com/office/drawing/2014/main" id="{08E21F8E-CDC8-7F85-3475-21B680529911}"/>
              </a:ext>
            </a:extLst>
          </p:cNvPr>
          <p:cNvCxnSpPr>
            <a:cxnSpLocks noChangeShapeType="1"/>
            <a:stCxn id="320516" idx="2"/>
            <a:endCxn id="320517" idx="0"/>
          </p:cNvCxnSpPr>
          <p:nvPr/>
        </p:nvCxnSpPr>
        <p:spPr bwMode="auto">
          <a:xfrm rot="16200000" flipH="1">
            <a:off x="6883400" y="2171700"/>
            <a:ext cx="4064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2" name="AutoShape 10">
            <a:extLst>
              <a:ext uri="{FF2B5EF4-FFF2-40B4-BE49-F238E27FC236}">
                <a16:creationId xmlns:a16="http://schemas.microsoft.com/office/drawing/2014/main" id="{F053568C-D1F3-3070-955C-816FA3777D65}"/>
              </a:ext>
            </a:extLst>
          </p:cNvPr>
          <p:cNvCxnSpPr>
            <a:cxnSpLocks noChangeShapeType="1"/>
            <a:stCxn id="320517" idx="2"/>
            <a:endCxn id="320518" idx="0"/>
          </p:cNvCxnSpPr>
          <p:nvPr/>
        </p:nvCxnSpPr>
        <p:spPr bwMode="auto">
          <a:xfrm rot="5400000">
            <a:off x="6305550" y="3295650"/>
            <a:ext cx="381000" cy="1409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3" name="AutoShape 11">
            <a:extLst>
              <a:ext uri="{FF2B5EF4-FFF2-40B4-BE49-F238E27FC236}">
                <a16:creationId xmlns:a16="http://schemas.microsoft.com/office/drawing/2014/main" id="{CA44DAEF-4E4A-9725-3171-7A0211A74C9D}"/>
              </a:ext>
            </a:extLst>
          </p:cNvPr>
          <p:cNvCxnSpPr>
            <a:cxnSpLocks noChangeShapeType="1"/>
            <a:stCxn id="320517" idx="2"/>
            <a:endCxn id="320519" idx="0"/>
          </p:cNvCxnSpPr>
          <p:nvPr/>
        </p:nvCxnSpPr>
        <p:spPr bwMode="auto">
          <a:xfrm rot="16200000" flipH="1">
            <a:off x="7442200" y="3568700"/>
            <a:ext cx="355600" cy="838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4" name="AutoShape 12">
            <a:extLst>
              <a:ext uri="{FF2B5EF4-FFF2-40B4-BE49-F238E27FC236}">
                <a16:creationId xmlns:a16="http://schemas.microsoft.com/office/drawing/2014/main" id="{E65DFCA5-E16F-1714-F01E-505A728E2E1A}"/>
              </a:ext>
            </a:extLst>
          </p:cNvPr>
          <p:cNvCxnSpPr>
            <a:cxnSpLocks noChangeShapeType="1"/>
            <a:stCxn id="320518" idx="2"/>
            <a:endCxn id="320520" idx="0"/>
          </p:cNvCxnSpPr>
          <p:nvPr/>
        </p:nvCxnSpPr>
        <p:spPr bwMode="auto">
          <a:xfrm rot="16200000" flipH="1">
            <a:off x="6292850" y="4095750"/>
            <a:ext cx="254000" cy="1257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5" name="AutoShape 13">
            <a:extLst>
              <a:ext uri="{FF2B5EF4-FFF2-40B4-BE49-F238E27FC236}">
                <a16:creationId xmlns:a16="http://schemas.microsoft.com/office/drawing/2014/main" id="{E743C6A8-19FE-0B26-8894-9A86AA57F8FD}"/>
              </a:ext>
            </a:extLst>
          </p:cNvPr>
          <p:cNvCxnSpPr>
            <a:cxnSpLocks noChangeShapeType="1"/>
            <a:stCxn id="320519" idx="2"/>
            <a:endCxn id="320520" idx="0"/>
          </p:cNvCxnSpPr>
          <p:nvPr/>
        </p:nvCxnSpPr>
        <p:spPr bwMode="auto">
          <a:xfrm rot="5400000">
            <a:off x="7404100" y="4216400"/>
            <a:ext cx="279400" cy="990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26" name="AutoShape 14">
            <a:extLst>
              <a:ext uri="{FF2B5EF4-FFF2-40B4-BE49-F238E27FC236}">
                <a16:creationId xmlns:a16="http://schemas.microsoft.com/office/drawing/2014/main" id="{907F78DC-B81A-353F-42DF-0BC00DEDBC8D}"/>
              </a:ext>
            </a:extLst>
          </p:cNvPr>
          <p:cNvCxnSpPr>
            <a:cxnSpLocks noChangeShapeType="1"/>
            <a:stCxn id="320520" idx="2"/>
            <a:endCxn id="320517" idx="0"/>
          </p:cNvCxnSpPr>
          <p:nvPr/>
        </p:nvCxnSpPr>
        <p:spPr bwMode="auto">
          <a:xfrm rot="5400000" flipH="1" flipV="1">
            <a:off x="5511800" y="4025900"/>
            <a:ext cx="3225800" cy="152400"/>
          </a:xfrm>
          <a:prstGeom prst="curvedConnector5">
            <a:avLst>
              <a:gd name="adj1" fmla="val -7088"/>
              <a:gd name="adj2" fmla="val -1743750"/>
              <a:gd name="adj3" fmla="val 1070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0527" name="Text Box 15">
            <a:extLst>
              <a:ext uri="{FF2B5EF4-FFF2-40B4-BE49-F238E27FC236}">
                <a16:creationId xmlns:a16="http://schemas.microsoft.com/office/drawing/2014/main" id="{B8591396-A19A-C296-57CF-EA564A8C1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43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in={a+b, a*c, d*d}</a:t>
            </a:r>
          </a:p>
        </p:txBody>
      </p:sp>
      <p:sp>
        <p:nvSpPr>
          <p:cNvPr id="320528" name="Text Box 16">
            <a:extLst>
              <a:ext uri="{FF2B5EF4-FFF2-40B4-BE49-F238E27FC236}">
                <a16:creationId xmlns:a16="http://schemas.microsoft.com/office/drawing/2014/main" id="{68F7E84B-7A74-C199-FF46-2DD365EA2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in={a+b, d*d, c&gt;d}</a:t>
            </a:r>
          </a:p>
        </p:txBody>
      </p:sp>
      <p:sp>
        <p:nvSpPr>
          <p:cNvPr id="320529" name="Text Box 17">
            <a:extLst>
              <a:ext uri="{FF2B5EF4-FFF2-40B4-BE49-F238E27FC236}">
                <a16:creationId xmlns:a16="http://schemas.microsoft.com/office/drawing/2014/main" id="{F9BD998B-4A80-2254-6EAE-45223F1D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in={a+b, d*d, c&gt;d}</a:t>
            </a:r>
          </a:p>
        </p:txBody>
      </p:sp>
      <p:sp>
        <p:nvSpPr>
          <p:cNvPr id="320530" name="Text Box 18">
            <a:extLst>
              <a:ext uri="{FF2B5EF4-FFF2-40B4-BE49-F238E27FC236}">
                <a16:creationId xmlns:a16="http://schemas.microsoft.com/office/drawing/2014/main" id="{182CFB52-2E8B-32F9-CE05-6D6FFABEA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791200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in={a+b, d*d, c&gt;d}</a:t>
            </a:r>
          </a:p>
        </p:txBody>
      </p:sp>
      <p:sp>
        <p:nvSpPr>
          <p:cNvPr id="320531" name="Text Box 19">
            <a:extLst>
              <a:ext uri="{FF2B5EF4-FFF2-40B4-BE49-F238E27FC236}">
                <a16:creationId xmlns:a16="http://schemas.microsoft.com/office/drawing/2014/main" id="{D396FF89-DCFD-9E41-DD00-CCC3F53F6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335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Data flow equations: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in(b) = /\ </a:t>
            </a:r>
            <a:r>
              <a:rPr lang="en-US" altLang="zh-CN" sz="2000" baseline="-25000">
                <a:latin typeface="Tahoma" panose="020B0604030504040204" pitchFamily="34" charset="0"/>
              </a:rPr>
              <a:t>p\in pred(b)</a:t>
            </a:r>
            <a:r>
              <a:rPr lang="en-US" altLang="zh-CN" sz="2000">
                <a:latin typeface="Tahoma" panose="020B0604030504040204" pitchFamily="34" charset="0"/>
              </a:rPr>
              <a:t> out(p)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out(b) = A\/(in(b)-K)</a:t>
            </a:r>
          </a:p>
        </p:txBody>
      </p:sp>
      <p:sp>
        <p:nvSpPr>
          <p:cNvPr id="320532" name="Text Box 20">
            <a:extLst>
              <a:ext uri="{FF2B5EF4-FFF2-40B4-BE49-F238E27FC236}">
                <a16:creationId xmlns:a16="http://schemas.microsoft.com/office/drawing/2014/main" id="{76FB1323-35E2-D5FF-EBDF-56299881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177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ALL={a+b, a*c, d*d, i=1, </a:t>
            </a:r>
            <a:r>
              <a:rPr lang="en-US" altLang="zh-CN" sz="2000"/>
              <a:t>…</a:t>
            </a:r>
            <a:r>
              <a:rPr lang="en-US" altLang="zh-CN" sz="200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2EDC9591-DF0B-9728-B2D7-278111E5B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Redundancy Elimination</a:t>
            </a:r>
          </a:p>
        </p:txBody>
      </p:sp>
      <p:sp>
        <p:nvSpPr>
          <p:cNvPr id="322563" name="Text Box 3">
            <a:extLst>
              <a:ext uri="{FF2B5EF4-FFF2-40B4-BE49-F238E27FC236}">
                <a16:creationId xmlns:a16="http://schemas.microsoft.com/office/drawing/2014/main" id="{5DBA76F6-DAF3-1130-D595-57AEC17B2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a+b</a:t>
            </a:r>
          </a:p>
        </p:txBody>
      </p:sp>
      <p:sp>
        <p:nvSpPr>
          <p:cNvPr id="322564" name="Text Box 4">
            <a:extLst>
              <a:ext uri="{FF2B5EF4-FFF2-40B4-BE49-F238E27FC236}">
                <a16:creationId xmlns:a16="http://schemas.microsoft.com/office/drawing/2014/main" id="{42CC8F88-3617-E296-9AE7-F62AF7414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a+b</a:t>
            </a:r>
          </a:p>
        </p:txBody>
      </p:sp>
      <p:sp>
        <p:nvSpPr>
          <p:cNvPr id="322565" name="Text Box 5">
            <a:extLst>
              <a:ext uri="{FF2B5EF4-FFF2-40B4-BE49-F238E27FC236}">
                <a16:creationId xmlns:a16="http://schemas.microsoft.com/office/drawing/2014/main" id="{6EF33052-AA75-8C23-B493-B67B2C814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322566" name="Text Box 6">
            <a:extLst>
              <a:ext uri="{FF2B5EF4-FFF2-40B4-BE49-F238E27FC236}">
                <a16:creationId xmlns:a16="http://schemas.microsoft.com/office/drawing/2014/main" id="{75D783DE-8390-25D2-D4F7-5528E3E9B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322567" name="AutoShape 7">
            <a:extLst>
              <a:ext uri="{FF2B5EF4-FFF2-40B4-BE49-F238E27FC236}">
                <a16:creationId xmlns:a16="http://schemas.microsoft.com/office/drawing/2014/main" id="{394B1C95-9DE6-90F5-F763-F38ED9FFFFF4}"/>
              </a:ext>
            </a:extLst>
          </p:cNvPr>
          <p:cNvCxnSpPr>
            <a:cxnSpLocks noChangeShapeType="1"/>
            <a:stCxn id="322564" idx="2"/>
            <a:endCxn id="322563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68" name="AutoShape 8">
            <a:extLst>
              <a:ext uri="{FF2B5EF4-FFF2-40B4-BE49-F238E27FC236}">
                <a16:creationId xmlns:a16="http://schemas.microsoft.com/office/drawing/2014/main" id="{7E5E9389-9987-2796-7CCB-8F68C5ECB524}"/>
              </a:ext>
            </a:extLst>
          </p:cNvPr>
          <p:cNvCxnSpPr>
            <a:cxnSpLocks noChangeShapeType="1"/>
            <a:stCxn id="322565" idx="2"/>
            <a:endCxn id="322563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2569" name="AutoShape 9">
            <a:extLst>
              <a:ext uri="{FF2B5EF4-FFF2-40B4-BE49-F238E27FC236}">
                <a16:creationId xmlns:a16="http://schemas.microsoft.com/office/drawing/2014/main" id="{60DF5C7E-47C7-954D-7769-526EE2B43BDD}"/>
              </a:ext>
            </a:extLst>
          </p:cNvPr>
          <p:cNvCxnSpPr>
            <a:cxnSpLocks noChangeShapeType="1"/>
            <a:stCxn id="322566" idx="2"/>
            <a:endCxn id="322563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2570" name="Text Box 10">
            <a:extLst>
              <a:ext uri="{FF2B5EF4-FFF2-40B4-BE49-F238E27FC236}">
                <a16:creationId xmlns:a16="http://schemas.microsoft.com/office/drawing/2014/main" id="{52BC28E7-3EB0-2DE1-806E-129364AC5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Ad-hoc algorithm: for any expression e, search backward for the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nearest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redundancy.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Essentially a DFS of the reverse flow graph.</a:t>
            </a:r>
          </a:p>
        </p:txBody>
      </p:sp>
      <p:sp>
        <p:nvSpPr>
          <p:cNvPr id="322571" name="Text Box 11">
            <a:extLst>
              <a:ext uri="{FF2B5EF4-FFF2-40B4-BE49-F238E27FC236}">
                <a16:creationId xmlns:a16="http://schemas.microsoft.com/office/drawing/2014/main" id="{0E34F398-D922-FA12-4ED5-1BB78377F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Suppose this is the candidate expression e, e\in in(b).</a:t>
            </a:r>
          </a:p>
        </p:txBody>
      </p:sp>
      <p:sp>
        <p:nvSpPr>
          <p:cNvPr id="322572" name="Line 12">
            <a:extLst>
              <a:ext uri="{FF2B5EF4-FFF2-40B4-BE49-F238E27FC236}">
                <a16:creationId xmlns:a16="http://schemas.microsoft.com/office/drawing/2014/main" id="{F1BE6B28-5BBB-696C-055E-7A4D2E4A2C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EFF98B30-A32D-09C7-B9A9-2C123F8BF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3587" name="Text Box 3">
            <a:extLst>
              <a:ext uri="{FF2B5EF4-FFF2-40B4-BE49-F238E27FC236}">
                <a16:creationId xmlns:a16="http://schemas.microsoft.com/office/drawing/2014/main" id="{C9FE9D17-F1EE-7B47-689B-76FB901D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810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in={}</a:t>
            </a:r>
          </a:p>
        </p:txBody>
      </p:sp>
      <p:sp>
        <p:nvSpPr>
          <p:cNvPr id="323588" name="Text Box 4">
            <a:extLst>
              <a:ext uri="{FF2B5EF4-FFF2-40B4-BE49-F238E27FC236}">
                <a16:creationId xmlns:a16="http://schemas.microsoft.com/office/drawing/2014/main" id="{5457D3F4-A05A-4B97-7E42-2678EB491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4800"/>
            <a:ext cx="1447800" cy="177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a*c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d*d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</p:txBody>
      </p:sp>
      <p:sp>
        <p:nvSpPr>
          <p:cNvPr id="323589" name="Text Box 5">
            <a:extLst>
              <a:ext uri="{FF2B5EF4-FFF2-40B4-BE49-F238E27FC236}">
                <a16:creationId xmlns:a16="http://schemas.microsoft.com/office/drawing/2014/main" id="{F422498B-26DD-9D87-E016-DDB9DF30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489200"/>
            <a:ext cx="19050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f[i]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c*2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c&gt;d  ?</a:t>
            </a:r>
          </a:p>
        </p:txBody>
      </p:sp>
      <p:sp>
        <p:nvSpPr>
          <p:cNvPr id="323590" name="Text Box 6">
            <a:extLst>
              <a:ext uri="{FF2B5EF4-FFF2-40B4-BE49-F238E27FC236}">
                <a16:creationId xmlns:a16="http://schemas.microsoft.com/office/drawing/2014/main" id="{AFB3DA55-034F-E1B4-FB8A-3172425DD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91000"/>
            <a:ext cx="1828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g[i] = a*c</a:t>
            </a:r>
          </a:p>
        </p:txBody>
      </p:sp>
      <p:sp>
        <p:nvSpPr>
          <p:cNvPr id="323591" name="Text Box 7">
            <a:extLst>
              <a:ext uri="{FF2B5EF4-FFF2-40B4-BE49-F238E27FC236}">
                <a16:creationId xmlns:a16="http://schemas.microsoft.com/office/drawing/2014/main" id="{FD7918DA-23FD-1B28-B994-9CB83E1C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165600"/>
            <a:ext cx="17526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g[i]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d*d</a:t>
            </a:r>
          </a:p>
        </p:txBody>
      </p:sp>
      <p:sp>
        <p:nvSpPr>
          <p:cNvPr id="323592" name="Text Box 8">
            <a:extLst>
              <a:ext uri="{FF2B5EF4-FFF2-40B4-BE49-F238E27FC236}">
                <a16:creationId xmlns:a16="http://schemas.microsoft.com/office/drawing/2014/main" id="{0EBCD101-C058-9693-D5D2-A8A5BC54A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514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i+1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i&gt;10  ?</a:t>
            </a:r>
          </a:p>
        </p:txBody>
      </p:sp>
      <p:cxnSp>
        <p:nvCxnSpPr>
          <p:cNvPr id="323593" name="AutoShape 9">
            <a:extLst>
              <a:ext uri="{FF2B5EF4-FFF2-40B4-BE49-F238E27FC236}">
                <a16:creationId xmlns:a16="http://schemas.microsoft.com/office/drawing/2014/main" id="{DF3FD96D-DAF3-ADAA-265B-DA5A6709120F}"/>
              </a:ext>
            </a:extLst>
          </p:cNvPr>
          <p:cNvCxnSpPr>
            <a:cxnSpLocks noChangeShapeType="1"/>
            <a:stCxn id="323588" idx="2"/>
            <a:endCxn id="323589" idx="0"/>
          </p:cNvCxnSpPr>
          <p:nvPr/>
        </p:nvCxnSpPr>
        <p:spPr bwMode="auto">
          <a:xfrm rot="16200000" flipH="1">
            <a:off x="6883400" y="2171700"/>
            <a:ext cx="4064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594" name="AutoShape 10">
            <a:extLst>
              <a:ext uri="{FF2B5EF4-FFF2-40B4-BE49-F238E27FC236}">
                <a16:creationId xmlns:a16="http://schemas.microsoft.com/office/drawing/2014/main" id="{2A6647D1-5FA4-B509-AC75-907D673242F6}"/>
              </a:ext>
            </a:extLst>
          </p:cNvPr>
          <p:cNvCxnSpPr>
            <a:cxnSpLocks noChangeShapeType="1"/>
            <a:stCxn id="323589" idx="2"/>
            <a:endCxn id="323590" idx="0"/>
          </p:cNvCxnSpPr>
          <p:nvPr/>
        </p:nvCxnSpPr>
        <p:spPr bwMode="auto">
          <a:xfrm rot="5400000">
            <a:off x="6305550" y="3295650"/>
            <a:ext cx="381000" cy="1409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595" name="AutoShape 11">
            <a:extLst>
              <a:ext uri="{FF2B5EF4-FFF2-40B4-BE49-F238E27FC236}">
                <a16:creationId xmlns:a16="http://schemas.microsoft.com/office/drawing/2014/main" id="{F82C9C88-1091-7554-EA84-B8E2A2D0AFA5}"/>
              </a:ext>
            </a:extLst>
          </p:cNvPr>
          <p:cNvCxnSpPr>
            <a:cxnSpLocks noChangeShapeType="1"/>
            <a:stCxn id="323589" idx="2"/>
            <a:endCxn id="323591" idx="0"/>
          </p:cNvCxnSpPr>
          <p:nvPr/>
        </p:nvCxnSpPr>
        <p:spPr bwMode="auto">
          <a:xfrm rot="16200000" flipH="1">
            <a:off x="7442200" y="3568700"/>
            <a:ext cx="355600" cy="838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596" name="AutoShape 12">
            <a:extLst>
              <a:ext uri="{FF2B5EF4-FFF2-40B4-BE49-F238E27FC236}">
                <a16:creationId xmlns:a16="http://schemas.microsoft.com/office/drawing/2014/main" id="{C0D2F66E-BD0A-A38C-E863-917CF917AE66}"/>
              </a:ext>
            </a:extLst>
          </p:cNvPr>
          <p:cNvCxnSpPr>
            <a:cxnSpLocks noChangeShapeType="1"/>
            <a:stCxn id="323590" idx="2"/>
            <a:endCxn id="323592" idx="0"/>
          </p:cNvCxnSpPr>
          <p:nvPr/>
        </p:nvCxnSpPr>
        <p:spPr bwMode="auto">
          <a:xfrm rot="16200000" flipH="1">
            <a:off x="6292850" y="4095750"/>
            <a:ext cx="254000" cy="1257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597" name="AutoShape 13">
            <a:extLst>
              <a:ext uri="{FF2B5EF4-FFF2-40B4-BE49-F238E27FC236}">
                <a16:creationId xmlns:a16="http://schemas.microsoft.com/office/drawing/2014/main" id="{4607E8A7-5B69-FC10-6AD7-3EC239A5B22D}"/>
              </a:ext>
            </a:extLst>
          </p:cNvPr>
          <p:cNvCxnSpPr>
            <a:cxnSpLocks noChangeShapeType="1"/>
            <a:stCxn id="323591" idx="2"/>
            <a:endCxn id="323592" idx="0"/>
          </p:cNvCxnSpPr>
          <p:nvPr/>
        </p:nvCxnSpPr>
        <p:spPr bwMode="auto">
          <a:xfrm rot="5400000">
            <a:off x="7404100" y="4216400"/>
            <a:ext cx="279400" cy="990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3598" name="AutoShape 14">
            <a:extLst>
              <a:ext uri="{FF2B5EF4-FFF2-40B4-BE49-F238E27FC236}">
                <a16:creationId xmlns:a16="http://schemas.microsoft.com/office/drawing/2014/main" id="{20F0DCE6-1B9A-FBBB-4DB3-93A4CEA996BF}"/>
              </a:ext>
            </a:extLst>
          </p:cNvPr>
          <p:cNvCxnSpPr>
            <a:cxnSpLocks noChangeShapeType="1"/>
            <a:stCxn id="323592" idx="2"/>
            <a:endCxn id="323589" idx="0"/>
          </p:cNvCxnSpPr>
          <p:nvPr/>
        </p:nvCxnSpPr>
        <p:spPr bwMode="auto">
          <a:xfrm rot="5400000" flipH="1" flipV="1">
            <a:off x="5511800" y="4025900"/>
            <a:ext cx="3225800" cy="152400"/>
          </a:xfrm>
          <a:prstGeom prst="curvedConnector5">
            <a:avLst>
              <a:gd name="adj1" fmla="val -7088"/>
              <a:gd name="adj2" fmla="val -1743750"/>
              <a:gd name="adj3" fmla="val 1070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3599" name="Text Box 15">
            <a:extLst>
              <a:ext uri="{FF2B5EF4-FFF2-40B4-BE49-F238E27FC236}">
                <a16:creationId xmlns:a16="http://schemas.microsoft.com/office/drawing/2014/main" id="{6D1B85A5-7EC6-5128-13D6-4610E9CB2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743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in={a+b, a*c, d*d}</a:t>
            </a:r>
          </a:p>
        </p:txBody>
      </p:sp>
      <p:sp>
        <p:nvSpPr>
          <p:cNvPr id="323600" name="Text Box 16">
            <a:extLst>
              <a:ext uri="{FF2B5EF4-FFF2-40B4-BE49-F238E27FC236}">
                <a16:creationId xmlns:a16="http://schemas.microsoft.com/office/drawing/2014/main" id="{B1833298-79C3-D741-077F-2BFB2AFE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in={a+b, d*d, c&gt;d}</a:t>
            </a:r>
          </a:p>
        </p:txBody>
      </p:sp>
      <p:sp>
        <p:nvSpPr>
          <p:cNvPr id="323601" name="Text Box 17">
            <a:extLst>
              <a:ext uri="{FF2B5EF4-FFF2-40B4-BE49-F238E27FC236}">
                <a16:creationId xmlns:a16="http://schemas.microsoft.com/office/drawing/2014/main" id="{5378CEF6-BA47-5B22-0A70-BE004CA96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648200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in={a+b, d*d, c&gt;d}</a:t>
            </a:r>
          </a:p>
        </p:txBody>
      </p:sp>
      <p:sp>
        <p:nvSpPr>
          <p:cNvPr id="323602" name="Text Box 18">
            <a:extLst>
              <a:ext uri="{FF2B5EF4-FFF2-40B4-BE49-F238E27FC236}">
                <a16:creationId xmlns:a16="http://schemas.microsoft.com/office/drawing/2014/main" id="{151B866F-F408-F3D6-9E83-5E54F2006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791200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in={a+b, d*d, c&gt;d}</a:t>
            </a:r>
          </a:p>
        </p:txBody>
      </p:sp>
      <p:sp>
        <p:nvSpPr>
          <p:cNvPr id="323603" name="Text Box 19">
            <a:extLst>
              <a:ext uri="{FF2B5EF4-FFF2-40B4-BE49-F238E27FC236}">
                <a16:creationId xmlns:a16="http://schemas.microsoft.com/office/drawing/2014/main" id="{5B336E96-2AFF-ECCD-53D0-09713B273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335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Data flow equations: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in(b) = /\ </a:t>
            </a:r>
            <a:r>
              <a:rPr lang="en-US" altLang="zh-CN" sz="2000" baseline="-25000">
                <a:latin typeface="Tahoma" panose="020B0604030504040204" pitchFamily="34" charset="0"/>
              </a:rPr>
              <a:t>p\in pred(b)</a:t>
            </a:r>
            <a:r>
              <a:rPr lang="en-US" altLang="zh-CN" sz="2000">
                <a:latin typeface="Tahoma" panose="020B0604030504040204" pitchFamily="34" charset="0"/>
              </a:rPr>
              <a:t> out(p)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out(b) = A\/(in(b)-K)</a:t>
            </a:r>
          </a:p>
        </p:txBody>
      </p:sp>
      <p:sp>
        <p:nvSpPr>
          <p:cNvPr id="323604" name="Text Box 20">
            <a:extLst>
              <a:ext uri="{FF2B5EF4-FFF2-40B4-BE49-F238E27FC236}">
                <a16:creationId xmlns:a16="http://schemas.microsoft.com/office/drawing/2014/main" id="{BD9A1A04-A822-3C76-44F5-87F179CA7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17725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ALL={a+b, a*c, d*d, i=1, </a:t>
            </a:r>
            <a:r>
              <a:rPr lang="en-US" altLang="zh-CN" sz="2000"/>
              <a:t>…</a:t>
            </a:r>
            <a:r>
              <a:rPr lang="en-US" altLang="zh-CN" sz="200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323605" name="Freeform 21">
            <a:extLst>
              <a:ext uri="{FF2B5EF4-FFF2-40B4-BE49-F238E27FC236}">
                <a16:creationId xmlns:a16="http://schemas.microsoft.com/office/drawing/2014/main" id="{CEFBD89F-CB34-A4F2-4CFB-06A0BE0A9941}"/>
              </a:ext>
            </a:extLst>
          </p:cNvPr>
          <p:cNvSpPr>
            <a:spLocks/>
          </p:cNvSpPr>
          <p:nvPr/>
        </p:nvSpPr>
        <p:spPr bwMode="auto">
          <a:xfrm>
            <a:off x="6985000" y="1524000"/>
            <a:ext cx="1549400" cy="2819400"/>
          </a:xfrm>
          <a:custGeom>
            <a:avLst/>
            <a:gdLst>
              <a:gd name="T0" fmla="*/ 976 w 976"/>
              <a:gd name="T1" fmla="*/ 1776 h 1776"/>
              <a:gd name="T2" fmla="*/ 448 w 976"/>
              <a:gd name="T3" fmla="*/ 1632 h 1776"/>
              <a:gd name="T4" fmla="*/ 112 w 976"/>
              <a:gd name="T5" fmla="*/ 1392 h 1776"/>
              <a:gd name="T6" fmla="*/ 160 w 976"/>
              <a:gd name="T7" fmla="*/ 960 h 1776"/>
              <a:gd name="T8" fmla="*/ 304 w 976"/>
              <a:gd name="T9" fmla="*/ 624 h 1776"/>
              <a:gd name="T10" fmla="*/ 208 w 976"/>
              <a:gd name="T11" fmla="*/ 432 h 1776"/>
              <a:gd name="T12" fmla="*/ 16 w 976"/>
              <a:gd name="T13" fmla="*/ 192 h 1776"/>
              <a:gd name="T14" fmla="*/ 112 w 976"/>
              <a:gd name="T15" fmla="*/ 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6" h="1776">
                <a:moveTo>
                  <a:pt x="976" y="1776"/>
                </a:moveTo>
                <a:cubicBezTo>
                  <a:pt x="784" y="1736"/>
                  <a:pt x="592" y="1696"/>
                  <a:pt x="448" y="1632"/>
                </a:cubicBezTo>
                <a:cubicBezTo>
                  <a:pt x="304" y="1568"/>
                  <a:pt x="160" y="1504"/>
                  <a:pt x="112" y="1392"/>
                </a:cubicBezTo>
                <a:cubicBezTo>
                  <a:pt x="64" y="1280"/>
                  <a:pt x="128" y="1088"/>
                  <a:pt x="160" y="960"/>
                </a:cubicBezTo>
                <a:cubicBezTo>
                  <a:pt x="192" y="832"/>
                  <a:pt x="296" y="712"/>
                  <a:pt x="304" y="624"/>
                </a:cubicBezTo>
                <a:cubicBezTo>
                  <a:pt x="312" y="536"/>
                  <a:pt x="256" y="504"/>
                  <a:pt x="208" y="432"/>
                </a:cubicBezTo>
                <a:cubicBezTo>
                  <a:pt x="160" y="360"/>
                  <a:pt x="32" y="264"/>
                  <a:pt x="16" y="192"/>
                </a:cubicBezTo>
                <a:cubicBezTo>
                  <a:pt x="0" y="120"/>
                  <a:pt x="96" y="32"/>
                  <a:pt x="112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339D462F-B4D8-823D-986D-8FCABE9B1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Reaching Expression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DCC3FD61-CC8F-EB92-B2F8-DA20F4B20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ad-hoc algorithm may be very expensive</a:t>
            </a:r>
          </a:p>
          <a:p>
            <a:pPr lvl="1"/>
            <a:r>
              <a:rPr lang="en-US" altLang="zh-CN" sz="2400"/>
              <a:t>one performs DFS for each expression in the WHOLE program</a:t>
            </a:r>
          </a:p>
          <a:p>
            <a:r>
              <a:rPr lang="en-US" altLang="zh-CN" sz="2800"/>
              <a:t>Instead, the algorithm can be modified to annotate position information with the available expressions</a:t>
            </a:r>
          </a:p>
          <a:p>
            <a:pPr lvl="1"/>
            <a:r>
              <a:rPr lang="en-US" altLang="zh-CN" sz="2400"/>
              <a:t>when analysis finished, one knows where they are from</a:t>
            </a:r>
          </a:p>
          <a:p>
            <a:pPr lvl="1"/>
            <a:r>
              <a:rPr lang="en-US" altLang="zh-CN" sz="2400">
                <a:solidFill>
                  <a:schemeClr val="folHlink"/>
                </a:solidFill>
              </a:rPr>
              <a:t>reaching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930EC233-7431-B3CF-981E-3FE9897E0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5635" name="Text Box 3">
            <a:extLst>
              <a:ext uri="{FF2B5EF4-FFF2-40B4-BE49-F238E27FC236}">
                <a16:creationId xmlns:a16="http://schemas.microsoft.com/office/drawing/2014/main" id="{146C85F8-5EE3-5336-7600-D3854CCF9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810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in={}</a:t>
            </a:r>
          </a:p>
        </p:txBody>
      </p:sp>
      <p:sp>
        <p:nvSpPr>
          <p:cNvPr id="325636" name="Text Box 4">
            <a:extLst>
              <a:ext uri="{FF2B5EF4-FFF2-40B4-BE49-F238E27FC236}">
                <a16:creationId xmlns:a16="http://schemas.microsoft.com/office/drawing/2014/main" id="{D9634B79-592B-2DDB-5E4A-601FD5E5F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4800"/>
            <a:ext cx="1447800" cy="177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a*c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d*d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</p:txBody>
      </p:sp>
      <p:sp>
        <p:nvSpPr>
          <p:cNvPr id="325637" name="Text Box 5">
            <a:extLst>
              <a:ext uri="{FF2B5EF4-FFF2-40B4-BE49-F238E27FC236}">
                <a16:creationId xmlns:a16="http://schemas.microsoft.com/office/drawing/2014/main" id="{938012C2-A3AC-C9C3-7295-80F423710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489200"/>
            <a:ext cx="19050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f[i]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c*2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c&gt;d  ?</a:t>
            </a:r>
          </a:p>
        </p:txBody>
      </p:sp>
      <p:sp>
        <p:nvSpPr>
          <p:cNvPr id="325638" name="Text Box 6">
            <a:extLst>
              <a:ext uri="{FF2B5EF4-FFF2-40B4-BE49-F238E27FC236}">
                <a16:creationId xmlns:a16="http://schemas.microsoft.com/office/drawing/2014/main" id="{40736128-444E-AAF2-193E-907F465C4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91000"/>
            <a:ext cx="1828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g[i] = a*c</a:t>
            </a:r>
          </a:p>
        </p:txBody>
      </p:sp>
      <p:sp>
        <p:nvSpPr>
          <p:cNvPr id="325639" name="Text Box 7">
            <a:extLst>
              <a:ext uri="{FF2B5EF4-FFF2-40B4-BE49-F238E27FC236}">
                <a16:creationId xmlns:a16="http://schemas.microsoft.com/office/drawing/2014/main" id="{6375B4E7-E9A1-0284-2F0F-F711CBC9F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165600"/>
            <a:ext cx="17526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g[i] = d*d</a:t>
            </a:r>
          </a:p>
        </p:txBody>
      </p:sp>
      <p:sp>
        <p:nvSpPr>
          <p:cNvPr id="325640" name="Text Box 8">
            <a:extLst>
              <a:ext uri="{FF2B5EF4-FFF2-40B4-BE49-F238E27FC236}">
                <a16:creationId xmlns:a16="http://schemas.microsoft.com/office/drawing/2014/main" id="{F074DA47-9B64-CF0F-4000-89902F829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514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i+1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i&gt;10  ?</a:t>
            </a:r>
          </a:p>
        </p:txBody>
      </p:sp>
      <p:cxnSp>
        <p:nvCxnSpPr>
          <p:cNvPr id="325641" name="AutoShape 9">
            <a:extLst>
              <a:ext uri="{FF2B5EF4-FFF2-40B4-BE49-F238E27FC236}">
                <a16:creationId xmlns:a16="http://schemas.microsoft.com/office/drawing/2014/main" id="{5F7AB9F1-E378-0DBF-A591-ED8523CEF0B6}"/>
              </a:ext>
            </a:extLst>
          </p:cNvPr>
          <p:cNvCxnSpPr>
            <a:cxnSpLocks noChangeShapeType="1"/>
            <a:stCxn id="325636" idx="2"/>
            <a:endCxn id="325637" idx="0"/>
          </p:cNvCxnSpPr>
          <p:nvPr/>
        </p:nvCxnSpPr>
        <p:spPr bwMode="auto">
          <a:xfrm rot="16200000" flipH="1">
            <a:off x="6883400" y="2171700"/>
            <a:ext cx="4064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2" name="AutoShape 10">
            <a:extLst>
              <a:ext uri="{FF2B5EF4-FFF2-40B4-BE49-F238E27FC236}">
                <a16:creationId xmlns:a16="http://schemas.microsoft.com/office/drawing/2014/main" id="{B4D3E078-72C3-9EB8-E88E-B2548BFF8F0D}"/>
              </a:ext>
            </a:extLst>
          </p:cNvPr>
          <p:cNvCxnSpPr>
            <a:cxnSpLocks noChangeShapeType="1"/>
            <a:stCxn id="325637" idx="2"/>
            <a:endCxn id="325638" idx="0"/>
          </p:cNvCxnSpPr>
          <p:nvPr/>
        </p:nvCxnSpPr>
        <p:spPr bwMode="auto">
          <a:xfrm rot="5400000">
            <a:off x="6305550" y="3295650"/>
            <a:ext cx="381000" cy="1409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3" name="AutoShape 11">
            <a:extLst>
              <a:ext uri="{FF2B5EF4-FFF2-40B4-BE49-F238E27FC236}">
                <a16:creationId xmlns:a16="http://schemas.microsoft.com/office/drawing/2014/main" id="{69D1568D-C3B7-AC58-866A-D5D94E2C2277}"/>
              </a:ext>
            </a:extLst>
          </p:cNvPr>
          <p:cNvCxnSpPr>
            <a:cxnSpLocks noChangeShapeType="1"/>
            <a:stCxn id="325637" idx="2"/>
            <a:endCxn id="325639" idx="0"/>
          </p:cNvCxnSpPr>
          <p:nvPr/>
        </p:nvCxnSpPr>
        <p:spPr bwMode="auto">
          <a:xfrm rot="16200000" flipH="1">
            <a:off x="7442200" y="3568700"/>
            <a:ext cx="355600" cy="838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4" name="AutoShape 12">
            <a:extLst>
              <a:ext uri="{FF2B5EF4-FFF2-40B4-BE49-F238E27FC236}">
                <a16:creationId xmlns:a16="http://schemas.microsoft.com/office/drawing/2014/main" id="{C2CE8113-DA3A-CA52-F1DD-5A1B57B454B6}"/>
              </a:ext>
            </a:extLst>
          </p:cNvPr>
          <p:cNvCxnSpPr>
            <a:cxnSpLocks noChangeShapeType="1"/>
            <a:stCxn id="325638" idx="2"/>
            <a:endCxn id="325640" idx="0"/>
          </p:cNvCxnSpPr>
          <p:nvPr/>
        </p:nvCxnSpPr>
        <p:spPr bwMode="auto">
          <a:xfrm rot="16200000" flipH="1">
            <a:off x="6292850" y="4095750"/>
            <a:ext cx="254000" cy="1257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5" name="AutoShape 13">
            <a:extLst>
              <a:ext uri="{FF2B5EF4-FFF2-40B4-BE49-F238E27FC236}">
                <a16:creationId xmlns:a16="http://schemas.microsoft.com/office/drawing/2014/main" id="{E34F6BEF-7BE5-13EA-863B-07C1B5A48AE4}"/>
              </a:ext>
            </a:extLst>
          </p:cNvPr>
          <p:cNvCxnSpPr>
            <a:cxnSpLocks noChangeShapeType="1"/>
            <a:stCxn id="325639" idx="2"/>
            <a:endCxn id="325640" idx="0"/>
          </p:cNvCxnSpPr>
          <p:nvPr/>
        </p:nvCxnSpPr>
        <p:spPr bwMode="auto">
          <a:xfrm rot="5400000">
            <a:off x="7404100" y="4216400"/>
            <a:ext cx="279400" cy="990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6" name="AutoShape 14">
            <a:extLst>
              <a:ext uri="{FF2B5EF4-FFF2-40B4-BE49-F238E27FC236}">
                <a16:creationId xmlns:a16="http://schemas.microsoft.com/office/drawing/2014/main" id="{B42FF582-80B3-2B19-6661-9E41E6B19570}"/>
              </a:ext>
            </a:extLst>
          </p:cNvPr>
          <p:cNvCxnSpPr>
            <a:cxnSpLocks noChangeShapeType="1"/>
            <a:stCxn id="325640" idx="2"/>
            <a:endCxn id="325637" idx="0"/>
          </p:cNvCxnSpPr>
          <p:nvPr/>
        </p:nvCxnSpPr>
        <p:spPr bwMode="auto">
          <a:xfrm rot="5400000" flipH="1" flipV="1">
            <a:off x="5511800" y="4025900"/>
            <a:ext cx="3225800" cy="152400"/>
          </a:xfrm>
          <a:prstGeom prst="curvedConnector5">
            <a:avLst>
              <a:gd name="adj1" fmla="val -7088"/>
              <a:gd name="adj2" fmla="val -1743750"/>
              <a:gd name="adj3" fmla="val 1070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647" name="Text Box 15">
            <a:extLst>
              <a:ext uri="{FF2B5EF4-FFF2-40B4-BE49-F238E27FC236}">
                <a16:creationId xmlns:a16="http://schemas.microsoft.com/office/drawing/2014/main" id="{75F14B41-5CFB-0773-8442-3649B515B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133600"/>
            <a:ext cx="2133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in={(a+b, p1), (a+b, p5), (a*c, p2),  (a*c, p8), (d*d, p3), (d*d, p9)}</a:t>
            </a:r>
          </a:p>
        </p:txBody>
      </p:sp>
      <p:sp>
        <p:nvSpPr>
          <p:cNvPr id="325651" name="Text Box 19">
            <a:extLst>
              <a:ext uri="{FF2B5EF4-FFF2-40B4-BE49-F238E27FC236}">
                <a16:creationId xmlns:a16="http://schemas.microsoft.com/office/drawing/2014/main" id="{62949363-4EB6-846D-64D1-BEA7D8460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3352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Data flow equations: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in(b) = /\ </a:t>
            </a:r>
            <a:r>
              <a:rPr lang="en-US" altLang="zh-CN" sz="2000" baseline="-25000">
                <a:latin typeface="Tahoma" panose="020B0604030504040204" pitchFamily="34" charset="0"/>
              </a:rPr>
              <a:t>p\in pred(b)</a:t>
            </a:r>
            <a:r>
              <a:rPr lang="en-US" altLang="zh-CN" sz="2000">
                <a:latin typeface="Tahoma" panose="020B0604030504040204" pitchFamily="34" charset="0"/>
              </a:rPr>
              <a:t> out(p)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out(b) = A\/(in(b)-K)</a:t>
            </a:r>
          </a:p>
        </p:txBody>
      </p:sp>
      <p:sp>
        <p:nvSpPr>
          <p:cNvPr id="325652" name="Text Box 20">
            <a:extLst>
              <a:ext uri="{FF2B5EF4-FFF2-40B4-BE49-F238E27FC236}">
                <a16:creationId xmlns:a16="http://schemas.microsoft.com/office/drawing/2014/main" id="{3E22F154-8740-727E-8A00-B4146835B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17725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ALL={(a+b,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p1</a:t>
            </a:r>
            <a:r>
              <a:rPr lang="en-US" altLang="zh-CN" sz="2000">
                <a:latin typeface="Tahoma" panose="020B0604030504040204" pitchFamily="34" charset="0"/>
              </a:rPr>
              <a:t>), (a*c,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p2</a:t>
            </a:r>
            <a:r>
              <a:rPr lang="en-US" altLang="zh-CN" sz="2000">
                <a:latin typeface="Tahoma" panose="020B0604030504040204" pitchFamily="34" charset="0"/>
              </a:rPr>
              <a:t>), (d*d,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p3</a:t>
            </a:r>
            <a:r>
              <a:rPr lang="en-US" altLang="zh-CN" sz="2000">
                <a:latin typeface="Tahoma" panose="020B0604030504040204" pitchFamily="34" charset="0"/>
              </a:rPr>
              <a:t>), (i=1,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p4</a:t>
            </a:r>
            <a:r>
              <a:rPr lang="en-US" altLang="zh-CN" sz="2000">
                <a:latin typeface="Tahoma" panose="020B0604030504040204" pitchFamily="34" charset="0"/>
              </a:rPr>
              <a:t>), </a:t>
            </a:r>
            <a:r>
              <a:rPr lang="en-US" altLang="zh-CN" sz="2000"/>
              <a:t>…</a:t>
            </a:r>
            <a:r>
              <a:rPr lang="en-US" altLang="zh-CN" sz="200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325654" name="Text Box 22">
            <a:extLst>
              <a:ext uri="{FF2B5EF4-FFF2-40B4-BE49-F238E27FC236}">
                <a16:creationId xmlns:a16="http://schemas.microsoft.com/office/drawing/2014/main" id="{DC9724DE-09F6-CEFC-711B-E3AF71C07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00400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Every statement is numbered!</a:t>
            </a:r>
          </a:p>
        </p:txBody>
      </p:sp>
      <p:sp>
        <p:nvSpPr>
          <p:cNvPr id="325655" name="Line 23">
            <a:extLst>
              <a:ext uri="{FF2B5EF4-FFF2-40B4-BE49-F238E27FC236}">
                <a16:creationId xmlns:a16="http://schemas.microsoft.com/office/drawing/2014/main" id="{068F31B6-EA04-5DA9-3042-1FE08FF07D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7" grpId="0"/>
      <p:bldP spid="3256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0535F906-8AB3-E740-0DBB-D1DA8DB42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Partial Redundancy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54022DE5-D3DD-4646-E171-0AEAE92AE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Partial redundancy: computations redundant on some but not necessary all paths to some point</a:t>
            </a:r>
          </a:p>
        </p:txBody>
      </p:sp>
      <p:sp>
        <p:nvSpPr>
          <p:cNvPr id="326660" name="Text Box 4">
            <a:extLst>
              <a:ext uri="{FF2B5EF4-FFF2-40B4-BE49-F238E27FC236}">
                <a16:creationId xmlns:a16="http://schemas.microsoft.com/office/drawing/2014/main" id="{9F8FE408-EF46-7639-194C-5D6A891CA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9277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a+b</a:t>
            </a:r>
          </a:p>
        </p:txBody>
      </p:sp>
      <p:sp>
        <p:nvSpPr>
          <p:cNvPr id="326661" name="Text Box 5">
            <a:extLst>
              <a:ext uri="{FF2B5EF4-FFF2-40B4-BE49-F238E27FC236}">
                <a16:creationId xmlns:a16="http://schemas.microsoft.com/office/drawing/2014/main" id="{928A3D3F-8033-99A9-D3E2-C42B873B9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7941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a+b</a:t>
            </a:r>
          </a:p>
        </p:txBody>
      </p:sp>
      <p:sp>
        <p:nvSpPr>
          <p:cNvPr id="326662" name="Text Box 6">
            <a:extLst>
              <a:ext uri="{FF2B5EF4-FFF2-40B4-BE49-F238E27FC236}">
                <a16:creationId xmlns:a16="http://schemas.microsoft.com/office/drawing/2014/main" id="{843510F5-B527-9CF9-9F7D-835C2541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0227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326664" name="AutoShape 8">
            <a:extLst>
              <a:ext uri="{FF2B5EF4-FFF2-40B4-BE49-F238E27FC236}">
                <a16:creationId xmlns:a16="http://schemas.microsoft.com/office/drawing/2014/main" id="{3BAD9B40-18D9-46DC-899E-E3CE86034668}"/>
              </a:ext>
            </a:extLst>
          </p:cNvPr>
          <p:cNvCxnSpPr>
            <a:cxnSpLocks noChangeShapeType="1"/>
            <a:stCxn id="326661" idx="2"/>
            <a:endCxn id="326660" idx="0"/>
          </p:cNvCxnSpPr>
          <p:nvPr/>
        </p:nvCxnSpPr>
        <p:spPr bwMode="auto">
          <a:xfrm rot="16200000" flipH="1">
            <a:off x="2946400" y="47974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65" name="AutoShape 9">
            <a:extLst>
              <a:ext uri="{FF2B5EF4-FFF2-40B4-BE49-F238E27FC236}">
                <a16:creationId xmlns:a16="http://schemas.microsoft.com/office/drawing/2014/main" id="{6AA739B4-531C-F476-9AF7-9F336976779C}"/>
              </a:ext>
            </a:extLst>
          </p:cNvPr>
          <p:cNvCxnSpPr>
            <a:cxnSpLocks noChangeShapeType="1"/>
            <a:stCxn id="326662" idx="2"/>
            <a:endCxn id="326660" idx="0"/>
          </p:cNvCxnSpPr>
          <p:nvPr/>
        </p:nvCxnSpPr>
        <p:spPr bwMode="auto">
          <a:xfrm rot="5400000">
            <a:off x="4279900" y="42259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67" name="Text Box 11">
            <a:extLst>
              <a:ext uri="{FF2B5EF4-FFF2-40B4-BE49-F238E27FC236}">
                <a16:creationId xmlns:a16="http://schemas.microsoft.com/office/drawing/2014/main" id="{B26F3616-A841-899C-E66E-0E33BFF4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461125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Partial redundancy</a:t>
            </a:r>
          </a:p>
        </p:txBody>
      </p:sp>
      <p:sp>
        <p:nvSpPr>
          <p:cNvPr id="326668" name="Line 12">
            <a:extLst>
              <a:ext uri="{FF2B5EF4-FFF2-40B4-BE49-F238E27FC236}">
                <a16:creationId xmlns:a16="http://schemas.microsoft.com/office/drawing/2014/main" id="{3A43A566-85C3-719C-96AB-8D164F90EC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62325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7C4B06BC-38A7-710A-BFD7-2F388BC37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71FD979E-8076-E313-7AF9-FF8824CFC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Some expressions may be re-computed along some execution paths</a:t>
            </a:r>
          </a:p>
          <a:p>
            <a:pPr lvl="1"/>
            <a:r>
              <a:rPr lang="en-US" altLang="zh-CN" sz="2400"/>
              <a:t>redundancy</a:t>
            </a:r>
          </a:p>
          <a:p>
            <a:r>
              <a:rPr lang="en-US" altLang="zh-CN" sz="2800"/>
              <a:t>Redundancy elimination is an optimization which tries to eliminate some or all of these redundancies</a:t>
            </a:r>
          </a:p>
          <a:p>
            <a:pPr lvl="1"/>
            <a:r>
              <a:rPr lang="en-US" altLang="zh-CN" sz="2400"/>
              <a:t>we have studied value numbering (VN)</a:t>
            </a:r>
          </a:p>
          <a:p>
            <a:pPr lvl="1"/>
            <a:r>
              <a:rPr lang="en-US" altLang="zh-CN" sz="2400"/>
              <a:t>today: common expression elimination (CSE), and partial redundancy elimination (PRE)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143A5C58-0AA3-EC32-3BD3-7ACBBBBF1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Partial Redundancy Elimination (PRE)</a:t>
            </a:r>
          </a:p>
        </p:txBody>
      </p:sp>
      <p:sp>
        <p:nvSpPr>
          <p:cNvPr id="327684" name="Text Box 4">
            <a:extLst>
              <a:ext uri="{FF2B5EF4-FFF2-40B4-BE49-F238E27FC236}">
                <a16:creationId xmlns:a16="http://schemas.microsoft.com/office/drawing/2014/main" id="{E09F97EB-34A5-A4E3-2923-DEDEE2A21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6576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a+b</a:t>
            </a:r>
          </a:p>
        </p:txBody>
      </p:sp>
      <p:sp>
        <p:nvSpPr>
          <p:cNvPr id="327685" name="Text Box 5">
            <a:extLst>
              <a:ext uri="{FF2B5EF4-FFF2-40B4-BE49-F238E27FC236}">
                <a16:creationId xmlns:a16="http://schemas.microsoft.com/office/drawing/2014/main" id="{1ED4DDCD-3D56-FF58-E73B-A1DBC60F1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a+b</a:t>
            </a:r>
          </a:p>
        </p:txBody>
      </p:sp>
      <p:sp>
        <p:nvSpPr>
          <p:cNvPr id="327686" name="Text Box 6">
            <a:extLst>
              <a:ext uri="{FF2B5EF4-FFF2-40B4-BE49-F238E27FC236}">
                <a16:creationId xmlns:a16="http://schemas.microsoft.com/office/drawing/2014/main" id="{FB87BBD7-64B3-1C8C-DBBA-938F3F747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 b="1">
              <a:latin typeface="Courier New" panose="02070309020205020404" pitchFamily="49" charset="0"/>
            </a:endParaRPr>
          </a:p>
        </p:txBody>
      </p:sp>
      <p:cxnSp>
        <p:nvCxnSpPr>
          <p:cNvPr id="327688" name="AutoShape 8">
            <a:extLst>
              <a:ext uri="{FF2B5EF4-FFF2-40B4-BE49-F238E27FC236}">
                <a16:creationId xmlns:a16="http://schemas.microsoft.com/office/drawing/2014/main" id="{CCE25ABA-7A75-9D75-5C5C-0921026C6D00}"/>
              </a:ext>
            </a:extLst>
          </p:cNvPr>
          <p:cNvCxnSpPr>
            <a:cxnSpLocks noChangeShapeType="1"/>
            <a:stCxn id="327685" idx="2"/>
            <a:endCxn id="327684" idx="0"/>
          </p:cNvCxnSpPr>
          <p:nvPr/>
        </p:nvCxnSpPr>
        <p:spPr bwMode="auto">
          <a:xfrm rot="16200000" flipH="1">
            <a:off x="1879600" y="2908300"/>
            <a:ext cx="965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89" name="AutoShape 9">
            <a:extLst>
              <a:ext uri="{FF2B5EF4-FFF2-40B4-BE49-F238E27FC236}">
                <a16:creationId xmlns:a16="http://schemas.microsoft.com/office/drawing/2014/main" id="{473A5411-1FBD-8500-01C8-BE8C50772BB6}"/>
              </a:ext>
            </a:extLst>
          </p:cNvPr>
          <p:cNvCxnSpPr>
            <a:cxnSpLocks noChangeShapeType="1"/>
            <a:stCxn id="327686" idx="2"/>
            <a:endCxn id="327684" idx="0"/>
          </p:cNvCxnSpPr>
          <p:nvPr/>
        </p:nvCxnSpPr>
        <p:spPr bwMode="auto">
          <a:xfrm rot="5400000">
            <a:off x="3098800" y="2222500"/>
            <a:ext cx="9652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699" name="Text Box 19">
            <a:extLst>
              <a:ext uri="{FF2B5EF4-FFF2-40B4-BE49-F238E27FC236}">
                <a16:creationId xmlns:a16="http://schemas.microsoft.com/office/drawing/2014/main" id="{56909E82-C587-D243-315E-86DB8546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052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 = a+b</a:t>
            </a:r>
          </a:p>
        </p:txBody>
      </p:sp>
      <p:sp>
        <p:nvSpPr>
          <p:cNvPr id="327700" name="Text Box 20">
            <a:extLst>
              <a:ext uri="{FF2B5EF4-FFF2-40B4-BE49-F238E27FC236}">
                <a16:creationId xmlns:a16="http://schemas.microsoft.com/office/drawing/2014/main" id="{BDED6005-FA3C-240C-C9FE-AE9CEECB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429000"/>
            <a:ext cx="3200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Common subexpression,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or total redundancy!</a:t>
            </a:r>
          </a:p>
        </p:txBody>
      </p:sp>
      <p:sp>
        <p:nvSpPr>
          <p:cNvPr id="327701" name="Line 21">
            <a:extLst>
              <a:ext uri="{FF2B5EF4-FFF2-40B4-BE49-F238E27FC236}">
                <a16:creationId xmlns:a16="http://schemas.microsoft.com/office/drawing/2014/main" id="{49FD7936-1751-9835-82FB-6629D23E8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810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02" name="Text Box 22">
            <a:extLst>
              <a:ext uri="{FF2B5EF4-FFF2-40B4-BE49-F238E27FC236}">
                <a16:creationId xmlns:a16="http://schemas.microsoft.com/office/drawing/2014/main" id="{355943FD-763E-678B-FB8B-71C71C0A6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1468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27703" name="Text Box 23">
            <a:extLst>
              <a:ext uri="{FF2B5EF4-FFF2-40B4-BE49-F238E27FC236}">
                <a16:creationId xmlns:a16="http://schemas.microsoft.com/office/drawing/2014/main" id="{0DE8731F-5D8D-AC71-17EC-F1E793C49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7752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27704" name="Text Box 24">
            <a:extLst>
              <a:ext uri="{FF2B5EF4-FFF2-40B4-BE49-F238E27FC236}">
                <a16:creationId xmlns:a16="http://schemas.microsoft.com/office/drawing/2014/main" id="{635DF3AF-49A4-BC13-E029-D6C055A16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775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 = a+b</a:t>
            </a:r>
          </a:p>
        </p:txBody>
      </p:sp>
      <p:cxnSp>
        <p:nvCxnSpPr>
          <p:cNvPr id="327705" name="AutoShape 25">
            <a:extLst>
              <a:ext uri="{FF2B5EF4-FFF2-40B4-BE49-F238E27FC236}">
                <a16:creationId xmlns:a16="http://schemas.microsoft.com/office/drawing/2014/main" id="{88335392-53E2-E7B8-2C4F-5F110D758059}"/>
              </a:ext>
            </a:extLst>
          </p:cNvPr>
          <p:cNvCxnSpPr>
            <a:cxnSpLocks noChangeShapeType="1"/>
            <a:stCxn id="327703" idx="2"/>
            <a:endCxn id="327702" idx="0"/>
          </p:cNvCxnSpPr>
          <p:nvPr/>
        </p:nvCxnSpPr>
        <p:spPr bwMode="auto">
          <a:xfrm rot="16200000" flipH="1">
            <a:off x="2184400" y="5626100"/>
            <a:ext cx="5080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06" name="AutoShape 26">
            <a:extLst>
              <a:ext uri="{FF2B5EF4-FFF2-40B4-BE49-F238E27FC236}">
                <a16:creationId xmlns:a16="http://schemas.microsoft.com/office/drawing/2014/main" id="{AF12D284-C4DE-C6C8-9369-68161DFDC123}"/>
              </a:ext>
            </a:extLst>
          </p:cNvPr>
          <p:cNvCxnSpPr>
            <a:cxnSpLocks noChangeShapeType="1"/>
            <a:stCxn id="327704" idx="2"/>
            <a:endCxn id="327702" idx="0"/>
          </p:cNvCxnSpPr>
          <p:nvPr/>
        </p:nvCxnSpPr>
        <p:spPr bwMode="auto">
          <a:xfrm rot="5400000">
            <a:off x="3175000" y="4711700"/>
            <a:ext cx="9652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07" name="Text Box 27">
            <a:extLst>
              <a:ext uri="{FF2B5EF4-FFF2-40B4-BE49-F238E27FC236}">
                <a16:creationId xmlns:a16="http://schemas.microsoft.com/office/drawing/2014/main" id="{4C6488EC-1E25-F87F-3E7D-F3E2EA14B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0960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CSE!</a:t>
            </a:r>
          </a:p>
        </p:txBody>
      </p:sp>
      <p:sp>
        <p:nvSpPr>
          <p:cNvPr id="327708" name="Line 28">
            <a:extLst>
              <a:ext uri="{FF2B5EF4-FFF2-40B4-BE49-F238E27FC236}">
                <a16:creationId xmlns:a16="http://schemas.microsoft.com/office/drawing/2014/main" id="{23A7ECC3-95E3-D5E9-8ACD-2D714A0B8B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62484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09" name="Text Box 29">
            <a:extLst>
              <a:ext uri="{FF2B5EF4-FFF2-40B4-BE49-F238E27FC236}">
                <a16:creationId xmlns:a16="http://schemas.microsoft.com/office/drawing/2014/main" id="{B52D61C9-582C-9FAC-B915-9BD00EFDA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05400"/>
            <a:ext cx="3429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Computation only does once </a:t>
            </a:r>
            <a:r>
              <a:rPr lang="en-US" altLang="zh-CN" sz="2000">
                <a:solidFill>
                  <a:schemeClr val="folHlink"/>
                </a:solidFill>
              </a:rPr>
              <a:t>dynamically</a:t>
            </a:r>
            <a:r>
              <a:rPr lang="en-US" altLang="zh-CN" sz="2000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A special kind of </a:t>
            </a:r>
            <a:r>
              <a:rPr lang="en-US" altLang="zh-CN" sz="2000">
                <a:solidFill>
                  <a:schemeClr val="folHlink"/>
                </a:solidFill>
              </a:rPr>
              <a:t>code motion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333 -0.16648 " pathEditMode="relative" ptsTypes="AA">
                                      <p:cBhvr>
                                        <p:cTn id="11" dur="20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9" grpId="0"/>
      <p:bldP spid="327699" grpId="1"/>
      <p:bldP spid="327700" grpId="0"/>
      <p:bldP spid="327707" grpId="0"/>
      <p:bldP spid="3277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A3EDA8A2-F478-ED47-26CC-B5FEBD373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A7D6ADCE-AE8A-15FE-C842-AC24F703B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322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215107" name="Line 67">
            <a:extLst>
              <a:ext uri="{FF2B5EF4-FFF2-40B4-BE49-F238E27FC236}">
                <a16:creationId xmlns:a16="http://schemas.microsoft.com/office/drawing/2014/main" id="{6B73BDA6-5EB7-BFBE-0F34-33D7CDC06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8" name="Line 68">
            <a:extLst>
              <a:ext uri="{FF2B5EF4-FFF2-40B4-BE49-F238E27FC236}">
                <a16:creationId xmlns:a16="http://schemas.microsoft.com/office/drawing/2014/main" id="{3E7DAA87-4E7C-F8B8-6584-4E42E082F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100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9" name="Rectangle 69">
            <a:extLst>
              <a:ext uri="{FF2B5EF4-FFF2-40B4-BE49-F238E27FC236}">
                <a16:creationId xmlns:a16="http://schemas.microsoft.com/office/drawing/2014/main" id="{748C73E4-A587-BBBC-3591-1410FB595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1981200"/>
            <a:ext cx="23225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 = t1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 = t2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t2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215110" name="Text Box 70">
            <a:extLst>
              <a:ext uri="{FF2B5EF4-FFF2-40B4-BE49-F238E27FC236}">
                <a16:creationId xmlns:a16="http://schemas.microsoft.com/office/drawing/2014/main" id="{112108CB-E077-6CC4-265A-23324AF84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3860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This algorithm is syntax-directed!</a:t>
            </a:r>
          </a:p>
        </p:txBody>
      </p:sp>
      <p:sp>
        <p:nvSpPr>
          <p:cNvPr id="215111" name="Line 71">
            <a:extLst>
              <a:ext uri="{FF2B5EF4-FFF2-40B4-BE49-F238E27FC236}">
                <a16:creationId xmlns:a16="http://schemas.microsoft.com/office/drawing/2014/main" id="{C4E81525-200F-A153-E19F-F6777AEA5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5105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3" name="Text Box 73">
            <a:extLst>
              <a:ext uri="{FF2B5EF4-FFF2-40B4-BE49-F238E27FC236}">
                <a16:creationId xmlns:a16="http://schemas.microsoft.com/office/drawing/2014/main" id="{CE2F3BCD-FF49-79BC-B7D5-624C73AE7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860925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not find out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e+f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is also a common expresson!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5CD97201-A1D2-F80B-F375-9283AE334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Local CSE Algorithm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EF83EA92-3642-664A-94F4-4F7AB4C5B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algorithm is based on the notion of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availability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the expression e at program point p is available at some program q, iff there is a path from to p to q and there is no assignment to variables in USE(e) </a:t>
            </a:r>
          </a:p>
        </p:txBody>
      </p:sp>
      <p:sp>
        <p:nvSpPr>
          <p:cNvPr id="294917" name="Text Box 5">
            <a:extLst>
              <a:ext uri="{FF2B5EF4-FFF2-40B4-BE49-F238E27FC236}">
                <a16:creationId xmlns:a16="http://schemas.microsoft.com/office/drawing/2014/main" id="{16E87876-1264-01FC-9871-E44928FF5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927600"/>
            <a:ext cx="1447800" cy="177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 = a+b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6C4BD9C7-30ED-A707-1AE1-0A2192711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Local CSE Algorithm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B745EFA5-D7A7-233B-CE41-1312B6622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localCSE()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foreach (s in block B)  // top-down order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(s is of form x=e) // e = l op 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newVar = search e in the hashtable H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if (newVar!=null)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rewrite s to x=newVar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else;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insert e into a hashtable H; //H: e-&gt;newVar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else;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kill(USE(x))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8BE7A31B-3EF4-53F0-E9EC-92710F3C9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63038031-BE48-C5A2-2771-4C8546F6A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322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311302" name="Oval 6">
            <a:extLst>
              <a:ext uri="{FF2B5EF4-FFF2-40B4-BE49-F238E27FC236}">
                <a16:creationId xmlns:a16="http://schemas.microsoft.com/office/drawing/2014/main" id="{EE49554A-BEFF-6522-D19B-9FD852D97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t1</a:t>
            </a:r>
          </a:p>
        </p:txBody>
      </p:sp>
      <p:sp>
        <p:nvSpPr>
          <p:cNvPr id="311308" name="Rectangle 12">
            <a:extLst>
              <a:ext uri="{FF2B5EF4-FFF2-40B4-BE49-F238E27FC236}">
                <a16:creationId xmlns:a16="http://schemas.microsoft.com/office/drawing/2014/main" id="{E771C92D-7973-2DAC-C542-B217A3BAC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x+y</a:t>
            </a:r>
          </a:p>
        </p:txBody>
      </p:sp>
      <p:sp>
        <p:nvSpPr>
          <p:cNvPr id="311309" name="Line 13">
            <a:extLst>
              <a:ext uri="{FF2B5EF4-FFF2-40B4-BE49-F238E27FC236}">
                <a16:creationId xmlns:a16="http://schemas.microsoft.com/office/drawing/2014/main" id="{2FDA3610-4C36-D49B-ABC9-0806986A7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1310" name="Text Box 14">
            <a:extLst>
              <a:ext uri="{FF2B5EF4-FFF2-40B4-BE49-F238E27FC236}">
                <a16:creationId xmlns:a16="http://schemas.microsoft.com/office/drawing/2014/main" id="{56CA2672-CF8D-3149-DE90-F68DE6C71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t1</a:t>
            </a:r>
          </a:p>
        </p:txBody>
      </p:sp>
      <p:sp>
        <p:nvSpPr>
          <p:cNvPr id="311311" name="AutoShape 15">
            <a:extLst>
              <a:ext uri="{FF2B5EF4-FFF2-40B4-BE49-F238E27FC236}">
                <a16:creationId xmlns:a16="http://schemas.microsoft.com/office/drawing/2014/main" id="{EC65B480-5C32-1BAF-0430-3774492B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 animBg="1"/>
      <p:bldP spid="311308" grpId="0" animBg="1"/>
      <p:bldP spid="3113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DE946EE2-618C-E86B-8CCC-8EDCDC436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2C53F991-188D-23F3-715A-8D270106D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322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315396" name="Line 4">
            <a:extLst>
              <a:ext uri="{FF2B5EF4-FFF2-40B4-BE49-F238E27FC236}">
                <a16:creationId xmlns:a16="http://schemas.microsoft.com/office/drawing/2014/main" id="{04EC1C27-5A2A-E7D1-E9F0-56ABE5B33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397" name="Oval 5">
            <a:extLst>
              <a:ext uri="{FF2B5EF4-FFF2-40B4-BE49-F238E27FC236}">
                <a16:creationId xmlns:a16="http://schemas.microsoft.com/office/drawing/2014/main" id="{E93C3E26-BEA7-1E31-75E6-A211E9973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t1</a:t>
            </a:r>
          </a:p>
        </p:txBody>
      </p:sp>
      <p:sp>
        <p:nvSpPr>
          <p:cNvPr id="315398" name="Oval 6">
            <a:extLst>
              <a:ext uri="{FF2B5EF4-FFF2-40B4-BE49-F238E27FC236}">
                <a16:creationId xmlns:a16="http://schemas.microsoft.com/office/drawing/2014/main" id="{01A87462-29BD-C3F3-E0FE-34FEAAAF6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t1</a:t>
            </a:r>
          </a:p>
        </p:txBody>
      </p:sp>
      <p:sp>
        <p:nvSpPr>
          <p:cNvPr id="315399" name="Rectangle 7">
            <a:extLst>
              <a:ext uri="{FF2B5EF4-FFF2-40B4-BE49-F238E27FC236}">
                <a16:creationId xmlns:a16="http://schemas.microsoft.com/office/drawing/2014/main" id="{70B29789-1F22-7088-4B12-D3813C2AD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x+y</a:t>
            </a:r>
          </a:p>
        </p:txBody>
      </p:sp>
      <p:sp>
        <p:nvSpPr>
          <p:cNvPr id="315400" name="Line 8">
            <a:extLst>
              <a:ext uri="{FF2B5EF4-FFF2-40B4-BE49-F238E27FC236}">
                <a16:creationId xmlns:a16="http://schemas.microsoft.com/office/drawing/2014/main" id="{50506E36-4BB5-9ABF-96C9-D17DA9B2D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1" name="Text Box 9">
            <a:extLst>
              <a:ext uri="{FF2B5EF4-FFF2-40B4-BE49-F238E27FC236}">
                <a16:creationId xmlns:a16="http://schemas.microsoft.com/office/drawing/2014/main" id="{1E6970D2-8A73-EB05-5C9E-10FBD12CC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t1</a:t>
            </a:r>
          </a:p>
        </p:txBody>
      </p:sp>
      <p:sp>
        <p:nvSpPr>
          <p:cNvPr id="315402" name="AutoShape 10">
            <a:extLst>
              <a:ext uri="{FF2B5EF4-FFF2-40B4-BE49-F238E27FC236}">
                <a16:creationId xmlns:a16="http://schemas.microsoft.com/office/drawing/2014/main" id="{2A785716-A8BF-509C-A00C-9C37B7FC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3BE91CEC-7C51-812D-97AD-9CCA8D42B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AD97D8DA-369F-7459-BD56-886C3B9A8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322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314372" name="Line 4">
            <a:extLst>
              <a:ext uri="{FF2B5EF4-FFF2-40B4-BE49-F238E27FC236}">
                <a16:creationId xmlns:a16="http://schemas.microsoft.com/office/drawing/2014/main" id="{906228EE-88B3-7270-E71A-0A90088A3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3" name="Oval 5">
            <a:extLst>
              <a:ext uri="{FF2B5EF4-FFF2-40B4-BE49-F238E27FC236}">
                <a16:creationId xmlns:a16="http://schemas.microsoft.com/office/drawing/2014/main" id="{02931DBA-273B-30BC-35F6-46B76CF62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t1</a:t>
            </a:r>
          </a:p>
        </p:txBody>
      </p:sp>
      <p:sp>
        <p:nvSpPr>
          <p:cNvPr id="314374" name="Oval 6">
            <a:extLst>
              <a:ext uri="{FF2B5EF4-FFF2-40B4-BE49-F238E27FC236}">
                <a16:creationId xmlns:a16="http://schemas.microsoft.com/office/drawing/2014/main" id="{FE18D726-3DA4-7226-82BE-DB64CD4AE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t1</a:t>
            </a:r>
          </a:p>
        </p:txBody>
      </p:sp>
      <p:sp>
        <p:nvSpPr>
          <p:cNvPr id="314375" name="Rectangle 7">
            <a:extLst>
              <a:ext uri="{FF2B5EF4-FFF2-40B4-BE49-F238E27FC236}">
                <a16:creationId xmlns:a16="http://schemas.microsoft.com/office/drawing/2014/main" id="{5EE9AD4E-5C84-D288-EBA0-EE525A088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38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m+n</a:t>
            </a:r>
          </a:p>
        </p:txBody>
      </p:sp>
      <p:sp>
        <p:nvSpPr>
          <p:cNvPr id="314376" name="Line 8">
            <a:extLst>
              <a:ext uri="{FF2B5EF4-FFF2-40B4-BE49-F238E27FC236}">
                <a16:creationId xmlns:a16="http://schemas.microsoft.com/office/drawing/2014/main" id="{8D000B1E-8BC2-ACEA-8B0E-5AA0C5A14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7" name="Text Box 9">
            <a:extLst>
              <a:ext uri="{FF2B5EF4-FFF2-40B4-BE49-F238E27FC236}">
                <a16:creationId xmlns:a16="http://schemas.microsoft.com/office/drawing/2014/main" id="{E3C7882A-1DB0-7965-0C73-B0E8EACEB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t2</a:t>
            </a:r>
          </a:p>
        </p:txBody>
      </p:sp>
      <p:sp>
        <p:nvSpPr>
          <p:cNvPr id="314378" name="Oval 10">
            <a:extLst>
              <a:ext uri="{FF2B5EF4-FFF2-40B4-BE49-F238E27FC236}">
                <a16:creationId xmlns:a16="http://schemas.microsoft.com/office/drawing/2014/main" id="{A525F9E7-A231-3D89-96E9-9C30315F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70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t2</a:t>
            </a:r>
          </a:p>
        </p:txBody>
      </p:sp>
      <p:sp>
        <p:nvSpPr>
          <p:cNvPr id="314379" name="Rectangle 11">
            <a:extLst>
              <a:ext uri="{FF2B5EF4-FFF2-40B4-BE49-F238E27FC236}">
                <a16:creationId xmlns:a16="http://schemas.microsoft.com/office/drawing/2014/main" id="{2CEA5416-A845-40D8-F46F-7CB9167FC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057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x+y</a:t>
            </a:r>
          </a:p>
        </p:txBody>
      </p:sp>
      <p:sp>
        <p:nvSpPr>
          <p:cNvPr id="314380" name="Line 12">
            <a:extLst>
              <a:ext uri="{FF2B5EF4-FFF2-40B4-BE49-F238E27FC236}">
                <a16:creationId xmlns:a16="http://schemas.microsoft.com/office/drawing/2014/main" id="{CB288AE8-DC6D-C478-A87D-C6CD50F42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1" name="Text Box 13">
            <a:extLst>
              <a:ext uri="{FF2B5EF4-FFF2-40B4-BE49-F238E27FC236}">
                <a16:creationId xmlns:a16="http://schemas.microsoft.com/office/drawing/2014/main" id="{A6848A35-6CCD-E939-384C-CCCC6DBEB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t1</a:t>
            </a:r>
          </a:p>
        </p:txBody>
      </p:sp>
      <p:sp>
        <p:nvSpPr>
          <p:cNvPr id="314382" name="AutoShape 14">
            <a:extLst>
              <a:ext uri="{FF2B5EF4-FFF2-40B4-BE49-F238E27FC236}">
                <a16:creationId xmlns:a16="http://schemas.microsoft.com/office/drawing/2014/main" id="{17A5DCFB-5DD2-5111-80AC-4641E1FAD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14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9" grpId="0" animBg="1"/>
      <p:bldP spid="3143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F0DFA7D9-AFA9-5CBF-F866-7D3177679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4E444998-AE1B-DB05-CD30-CE8C044DA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322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m + n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 = x +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x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= y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 = e + f</a:t>
            </a:r>
          </a:p>
        </p:txBody>
      </p:sp>
      <p:sp>
        <p:nvSpPr>
          <p:cNvPr id="316420" name="Line 4">
            <a:extLst>
              <a:ext uri="{FF2B5EF4-FFF2-40B4-BE49-F238E27FC236}">
                <a16:creationId xmlns:a16="http://schemas.microsoft.com/office/drawing/2014/main" id="{3D2A50B5-E7D4-DDCC-346E-10AF73193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0"/>
            <a:ext cx="1066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21" name="Oval 5">
            <a:extLst>
              <a:ext uri="{FF2B5EF4-FFF2-40B4-BE49-F238E27FC236}">
                <a16:creationId xmlns:a16="http://schemas.microsoft.com/office/drawing/2014/main" id="{5D5DD848-2A51-F13E-40FA-701FAE586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288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t1</a:t>
            </a:r>
          </a:p>
        </p:txBody>
      </p:sp>
      <p:sp>
        <p:nvSpPr>
          <p:cNvPr id="316422" name="Oval 6">
            <a:extLst>
              <a:ext uri="{FF2B5EF4-FFF2-40B4-BE49-F238E27FC236}">
                <a16:creationId xmlns:a16="http://schemas.microsoft.com/office/drawing/2014/main" id="{A13BD17F-FDB9-C1F2-17B8-C81287E8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t1</a:t>
            </a:r>
          </a:p>
        </p:txBody>
      </p:sp>
      <p:sp>
        <p:nvSpPr>
          <p:cNvPr id="316423" name="Rectangle 7">
            <a:extLst>
              <a:ext uri="{FF2B5EF4-FFF2-40B4-BE49-F238E27FC236}">
                <a16:creationId xmlns:a16="http://schemas.microsoft.com/office/drawing/2014/main" id="{D92631A2-2712-999A-022B-9303133F6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438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m+n</a:t>
            </a:r>
          </a:p>
        </p:txBody>
      </p:sp>
      <p:sp>
        <p:nvSpPr>
          <p:cNvPr id="316424" name="Line 8">
            <a:extLst>
              <a:ext uri="{FF2B5EF4-FFF2-40B4-BE49-F238E27FC236}">
                <a16:creationId xmlns:a16="http://schemas.microsoft.com/office/drawing/2014/main" id="{E97F94A7-E3EA-2B8D-D9B9-B23FA830A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590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25" name="Text Box 9">
            <a:extLst>
              <a:ext uri="{FF2B5EF4-FFF2-40B4-BE49-F238E27FC236}">
                <a16:creationId xmlns:a16="http://schemas.microsoft.com/office/drawing/2014/main" id="{7EBFE1E2-E689-3661-1264-9C34D285D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t2</a:t>
            </a:r>
          </a:p>
        </p:txBody>
      </p:sp>
      <p:sp>
        <p:nvSpPr>
          <p:cNvPr id="316426" name="Oval 10">
            <a:extLst>
              <a:ext uri="{FF2B5EF4-FFF2-40B4-BE49-F238E27FC236}">
                <a16:creationId xmlns:a16="http://schemas.microsoft.com/office/drawing/2014/main" id="{3ED34C95-9C98-E403-D5B2-E98CE0DC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6670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t2</a:t>
            </a:r>
          </a:p>
        </p:txBody>
      </p:sp>
      <p:sp>
        <p:nvSpPr>
          <p:cNvPr id="316427" name="Rectangle 11">
            <a:extLst>
              <a:ext uri="{FF2B5EF4-FFF2-40B4-BE49-F238E27FC236}">
                <a16:creationId xmlns:a16="http://schemas.microsoft.com/office/drawing/2014/main" id="{2BEFA15A-CA46-4457-BC7C-D2C14E581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19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x+y</a:t>
            </a:r>
          </a:p>
        </p:txBody>
      </p:sp>
      <p:sp>
        <p:nvSpPr>
          <p:cNvPr id="316428" name="Line 12">
            <a:extLst>
              <a:ext uri="{FF2B5EF4-FFF2-40B4-BE49-F238E27FC236}">
                <a16:creationId xmlns:a16="http://schemas.microsoft.com/office/drawing/2014/main" id="{404E2E23-AA1B-DBB3-F4A9-894D8D0FA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29" name="Text Box 13">
            <a:extLst>
              <a:ext uri="{FF2B5EF4-FFF2-40B4-BE49-F238E27FC236}">
                <a16:creationId xmlns:a16="http://schemas.microsoft.com/office/drawing/2014/main" id="{64A0C6C0-04C5-0D9F-8D88-0CEBB2C72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t3</a:t>
            </a:r>
          </a:p>
        </p:txBody>
      </p:sp>
      <p:sp>
        <p:nvSpPr>
          <p:cNvPr id="316430" name="AutoShape 14">
            <a:extLst>
              <a:ext uri="{FF2B5EF4-FFF2-40B4-BE49-F238E27FC236}">
                <a16:creationId xmlns:a16="http://schemas.microsoft.com/office/drawing/2014/main" id="{FC4942E4-AD58-A658-7AD9-7D07CF9D5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431" name="Oval 15">
            <a:extLst>
              <a:ext uri="{FF2B5EF4-FFF2-40B4-BE49-F238E27FC236}">
                <a16:creationId xmlns:a16="http://schemas.microsoft.com/office/drawing/2014/main" id="{13EACB3F-80F0-AB23-8000-A2BD61A3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48000"/>
            <a:ext cx="3810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7" grpId="0" animBg="1"/>
      <p:bldP spid="316429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4241</TotalTime>
  <Words>1628</Words>
  <Application>Microsoft Macintosh PowerPoint</Application>
  <PresentationFormat>全屏显示(4:3)</PresentationFormat>
  <Paragraphs>272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宋体</vt:lpstr>
      <vt:lpstr>Tahoma</vt:lpstr>
      <vt:lpstr>Wingdings</vt:lpstr>
      <vt:lpstr>Courier New</vt:lpstr>
      <vt:lpstr>Blends</vt:lpstr>
      <vt:lpstr>Redundancy Elimination</vt:lpstr>
      <vt:lpstr>Motivation</vt:lpstr>
      <vt:lpstr>Motivation</vt:lpstr>
      <vt:lpstr>Local CSE Algorithm</vt:lpstr>
      <vt:lpstr>Local CSE Algorithm</vt:lpstr>
      <vt:lpstr>Example</vt:lpstr>
      <vt:lpstr>Example</vt:lpstr>
      <vt:lpstr>Example</vt:lpstr>
      <vt:lpstr>Example</vt:lpstr>
      <vt:lpstr>Example</vt:lpstr>
      <vt:lpstr>Global CSE</vt:lpstr>
      <vt:lpstr>Data Flow Equations</vt:lpstr>
      <vt:lpstr>Example</vt:lpstr>
      <vt:lpstr>Example</vt:lpstr>
      <vt:lpstr>Redundancy Elimination</vt:lpstr>
      <vt:lpstr>Example</vt:lpstr>
      <vt:lpstr>Reaching Expression</vt:lpstr>
      <vt:lpstr>Example</vt:lpstr>
      <vt:lpstr>Partial Redundancy</vt:lpstr>
      <vt:lpstr>Partial Redundancy Elimination (PRE)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</dc:title>
  <dc:creator>Baojian Hua</dc:creator>
  <cp:lastModifiedBy>Microsoft Office User</cp:lastModifiedBy>
  <cp:revision>3406</cp:revision>
  <cp:lastPrinted>1601-01-01T00:00:00Z</cp:lastPrinted>
  <dcterms:created xsi:type="dcterms:W3CDTF">1601-01-01T00:00:00Z</dcterms:created>
  <dcterms:modified xsi:type="dcterms:W3CDTF">2024-03-14T02:53:06Z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