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56" r:id="rId2"/>
    <p:sldId id="572" r:id="rId3"/>
    <p:sldId id="574" r:id="rId4"/>
    <p:sldId id="605" r:id="rId5"/>
    <p:sldId id="612" r:id="rId6"/>
    <p:sldId id="626" r:id="rId7"/>
    <p:sldId id="614" r:id="rId8"/>
    <p:sldId id="615" r:id="rId9"/>
    <p:sldId id="616" r:id="rId10"/>
    <p:sldId id="617" r:id="rId11"/>
    <p:sldId id="628" r:id="rId12"/>
    <p:sldId id="619" r:id="rId13"/>
    <p:sldId id="620" r:id="rId14"/>
    <p:sldId id="623" r:id="rId15"/>
    <p:sldId id="624" r:id="rId16"/>
    <p:sldId id="625" r:id="rId17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2" autoAdjust="0"/>
    <p:restoredTop sz="94694"/>
  </p:normalViewPr>
  <p:slideViewPr>
    <p:cSldViewPr>
      <p:cViewPr varScale="1">
        <p:scale>
          <a:sx n="121" d="100"/>
          <a:sy n="121" d="100"/>
        </p:scale>
        <p:origin x="20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4FCE519-5D2F-7420-E446-12909D479F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42FBE92-1B57-5FFA-37FD-999E0F2866D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75B55FE8-A26E-8543-810C-D5684DCD31D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83B2B41-3858-F92A-A116-C185D19B75F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13078826-576A-7040-B727-8513E157E35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4544391F-EA8C-9B6C-84E7-ABBC712FE3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5839F8B6-7CE2-EDAD-84FD-D2AB4A6F3E0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4A61B69A-8D63-04BF-EEA1-61738EE1DA1D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427D4CD2-25F0-BB1D-FD17-91C5F89A0C6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6B241F93-1C12-9048-745D-50F47FF0F9C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0751118F-0278-006A-A981-2873F8995A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A9EFEF5-2B15-B647-9CF4-4F943FF2291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9E77413D-9619-982D-6591-B232184440A1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29133B0A-2DD9-3F33-0EF8-9A641832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5BC235A5-5DF6-7E3D-5BB9-89F70F008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B7D415B3-63A5-2C2D-AB82-5F59B1B91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0B979167-808C-9147-87E9-B057312AC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03DE3E16-D693-3316-9E92-032412EE9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2EC11F9C-242C-DF77-C43F-4DA7E3717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4A8E382E-BBBC-E7CC-424E-9AA31362D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F7D7D5EF-48F4-2BB3-6A72-B9F1AE2AB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210E0E2C-3B46-DD52-80D5-3272351D06D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42366F62-AE44-4873-D8B7-9C0F2DA4EC7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DFBB1859-29B2-41A1-A60D-5BF76C6BF5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0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BE50308B-ABA7-8006-C0DF-72AAD5F15D9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82511A1A-09F4-C8B0-5231-B7563D6AF6B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5DAF6779-335B-0520-74F7-180027FFE6D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7124E58-8C3A-884A-9E26-A2A5D394A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85E8C-24D6-4F02-96B3-35394547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7F189B-3105-64E8-4A0D-A8F2EEE1E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F1036D-CCEB-B52B-2B35-20BC0E4C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76DA6-AB3B-860C-47E3-51FDCAAC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7CEA88-8F7E-A71C-5939-BEB80C60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2C1304-AC96-9E47-A4C0-3705745F55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668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E5D710-B201-62F4-838E-B6BFADAF0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0C6B37-346E-5119-1070-F0CE1AC79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B2400A-61FA-19B3-0234-79F6E03A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8384E-2759-01E2-D396-A252B2D5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A6776E-A184-995D-45BA-BB5EB134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A0321-B9E4-BE4E-9743-D0229AB02C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5039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E62E5-8880-9092-54F0-E7C90CD39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id="{1733020A-6951-6388-9BED-8CA4FDC2C94D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5DBDB1-C30D-9A8A-9E6C-B2F60409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84F66-4103-C34F-25C9-4FF36357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069B10-E92D-3482-B78B-9CBA3525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1FB7DAB-3ECA-9446-8F65-F99065B55D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098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E571A-055B-E274-F880-2C26C5B7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2AFEE-D14A-2788-5C7D-7022AF45B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A439EC-DABE-D5BE-D553-9A2EE61F4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95ED4A-961C-36D9-C67D-13484CBE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699109-332D-173F-FBC4-AC829D6B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45CF20-A5AA-D447-BD94-F669B91943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469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DFAF7-2AC2-057E-6A62-8BF52F582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5AE999-07AC-8E84-9F29-60519CE27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5ADBA5-2414-7904-9A2E-9C634598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472AE0-0A13-1EFB-2319-ECEE9807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F665A-5943-FCA5-D16D-9E07393A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0DFFAB-ABC1-4C4E-9CCE-9BC2683DC2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582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F0A1A-6B7A-B473-0FF9-29E60AF0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11B458-2638-6879-CE82-B621CF670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934A7-C793-F098-F70E-20752820A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AABA14-82F4-280E-ED1A-E43B03F9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A37972-D778-44C7-4B52-A6E571A0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9712E7-AEF2-ACDD-C614-78C05343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8250EB-C57D-654C-B837-05817665D7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558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D84FE-1D64-923C-7047-28DEEAA5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50224E-7E71-6C6F-3238-6841E5735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D8FBBB-7CC8-E7CB-5052-FB2431442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86F186-519F-144D-AFD8-34C09966A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8DA46C-708F-F03B-BF28-90846CF9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3A63A2-3D95-E875-7DBC-AA2CCE89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1478AB-FF36-D1E7-2136-251ACFB8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D75DEE-7A1B-2EC2-5FBA-B9D99ADD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F17FC-35E9-494E-9A30-7D427C616E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341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0A94B-EE8D-9A60-93F1-D0EF59A5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1C65F0-7BCC-8234-D4EB-1B808DC4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31DDC0-65BD-5FED-9AB2-26B3DE2B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C5FD95-F8BE-E01D-27CA-9A767605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8E1E1D-5FE7-364B-BBAB-BDA16ECB95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475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EAD99A-DEE5-5824-16CB-BDFA9E1C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1784C0-1211-BEB2-74F9-40D37B8B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4BB2E8-5ABC-0917-E449-7FE978DD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D1B889-D6C5-9C48-B56B-AB25E5A9DE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812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C407B-FD35-786E-63F2-BA969970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47196-754F-29DF-12AD-24B5B4CED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9BDE4F-12FE-BDE7-1C5F-9BA7A1F3B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F1E319-29E7-3DFE-8451-3697000B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CAE0F-D50A-BFCD-DFC8-871E62C2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391C77-E6B1-5342-5744-F4AAAEB1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88BB39-FBE1-CB43-A345-36AFB26063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956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BF7D4-533E-D9B6-701A-CC4AEFB9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DEFDE6-53C6-89FE-C056-1145CD12E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20CA55-FE0A-4BD2-9FF3-A21CFAAAF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7256D7-AD60-265F-BFD5-711C8321F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5A9FAC-6CBA-F39F-0078-E10E5133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69F688-B1BD-489C-97E4-112E23BE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D813B-575A-5B48-AED8-6F2C0DF06C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309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4199019-5694-B44F-E10F-F30BB877470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A3F86D0-2C3D-EB30-C114-508FB8754AE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CCB694B4-0A17-3772-01A1-EEC4AE2AECD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FBEFC03C-73D0-7288-C487-67B4701C5CD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4242D4EC-12E5-E4A1-BFE7-E7FDA4EE83D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93289070-D144-1EC5-FEC3-3F8887C3C5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4BA4CFC3-B214-74DC-3E8B-7BE4E0AEC32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6B809AC0-E53C-F50F-3E6D-B8DAE9CF99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358F34AF-BBAF-1D47-3BFF-95E26ECB71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878A1C6C-7F08-BDFD-F9B0-BB3F3A023F2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723ECEF4-6DC9-37E2-7213-A0DD52619E3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F8DF5BB7-93C1-8101-9484-F37B5A70947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1988439-FDF9-1C45-AD13-12521D4F6F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894061C-61D0-6CC9-E4E9-F005F7A284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SSA-based Optimizations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F238990-98C0-7DF7-1D37-FCBC8DC4014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Compiler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>
            <a:extLst>
              <a:ext uri="{FF2B5EF4-FFF2-40B4-BE49-F238E27FC236}">
                <a16:creationId xmlns:a16="http://schemas.microsoft.com/office/drawing/2014/main" id="{1F3DDDC5-1231-AFEC-970A-B71B9FC243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Aggressive Dead Code Elimination</a:t>
            </a:r>
          </a:p>
        </p:txBody>
      </p:sp>
      <p:sp>
        <p:nvSpPr>
          <p:cNvPr id="497667" name="Text Box 3">
            <a:extLst>
              <a:ext uri="{FF2B5EF4-FFF2-40B4-BE49-F238E27FC236}">
                <a16:creationId xmlns:a16="http://schemas.microsoft.com/office/drawing/2014/main" id="{56A76363-FE59-4193-BCA1-728DF25ED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1447800" cy="12017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497668" name="Text Box 4">
            <a:extLst>
              <a:ext uri="{FF2B5EF4-FFF2-40B4-BE49-F238E27FC236}">
                <a16:creationId xmlns:a16="http://schemas.microsoft.com/office/drawing/2014/main" id="{CB579D5E-6F51-480E-F012-E19F63B06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1981200" cy="7889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k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>
                <a:latin typeface="Courier New" panose="02070309020205020404" pitchFamily="49" charset="0"/>
              </a:rPr>
              <a:t>0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 , k )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&lt; 100?</a:t>
            </a:r>
          </a:p>
        </p:txBody>
      </p:sp>
      <p:sp>
        <p:nvSpPr>
          <p:cNvPr id="497669" name="Text Box 5">
            <a:extLst>
              <a:ext uri="{FF2B5EF4-FFF2-40B4-BE49-F238E27FC236}">
                <a16:creationId xmlns:a16="http://schemas.microsoft.com/office/drawing/2014/main" id="{AEEEAC25-756C-2311-DB95-097D6BB62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return 1</a:t>
            </a:r>
          </a:p>
        </p:txBody>
      </p:sp>
      <p:sp>
        <p:nvSpPr>
          <p:cNvPr id="497670" name="Text Box 6">
            <a:extLst>
              <a:ext uri="{FF2B5EF4-FFF2-40B4-BE49-F238E27FC236}">
                <a16:creationId xmlns:a16="http://schemas.microsoft.com/office/drawing/2014/main" id="{4FEF0977-1FB1-3E13-14B6-A794A0283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02213"/>
            <a:ext cx="1447800" cy="7889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k + 1</a:t>
            </a:r>
          </a:p>
        </p:txBody>
      </p:sp>
      <p:sp>
        <p:nvSpPr>
          <p:cNvPr id="497671" name="Text Box 7">
            <a:extLst>
              <a:ext uri="{FF2B5EF4-FFF2-40B4-BE49-F238E27FC236}">
                <a16:creationId xmlns:a16="http://schemas.microsoft.com/office/drawing/2014/main" id="{9939751E-2E8A-637C-EAD3-C8D7FD3E9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497672" name="Text Box 8">
            <a:extLst>
              <a:ext uri="{FF2B5EF4-FFF2-40B4-BE49-F238E27FC236}">
                <a16:creationId xmlns:a16="http://schemas.microsoft.com/office/drawing/2014/main" id="{E2FACF70-A5CC-E60A-46C4-FADA3279D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497673" name="Text Box 9">
            <a:extLst>
              <a:ext uri="{FF2B5EF4-FFF2-40B4-BE49-F238E27FC236}">
                <a16:creationId xmlns:a16="http://schemas.microsoft.com/office/drawing/2014/main" id="{C9BE941D-D85D-FB31-3BC5-BC501C142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16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497674" name="Text Box 10">
            <a:extLst>
              <a:ext uri="{FF2B5EF4-FFF2-40B4-BE49-F238E27FC236}">
                <a16:creationId xmlns:a16="http://schemas.microsoft.com/office/drawing/2014/main" id="{F80D344F-A013-C1BC-5A1E-829B1F183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5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cxnSp>
        <p:nvCxnSpPr>
          <p:cNvPr id="497675" name="AutoShape 11">
            <a:extLst>
              <a:ext uri="{FF2B5EF4-FFF2-40B4-BE49-F238E27FC236}">
                <a16:creationId xmlns:a16="http://schemas.microsoft.com/office/drawing/2014/main" id="{BC90A56B-DBD6-70E1-3D07-3C0C2631079E}"/>
              </a:ext>
            </a:extLst>
          </p:cNvPr>
          <p:cNvCxnSpPr>
            <a:cxnSpLocks noChangeShapeType="1"/>
            <a:stCxn id="497667" idx="2"/>
            <a:endCxn id="497668" idx="0"/>
          </p:cNvCxnSpPr>
          <p:nvPr/>
        </p:nvCxnSpPr>
        <p:spPr bwMode="auto">
          <a:xfrm flipH="1">
            <a:off x="1981200" y="3030538"/>
            <a:ext cx="3810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7676" name="AutoShape 12">
            <a:extLst>
              <a:ext uri="{FF2B5EF4-FFF2-40B4-BE49-F238E27FC236}">
                <a16:creationId xmlns:a16="http://schemas.microsoft.com/office/drawing/2014/main" id="{64677E46-434B-530D-9456-EAD89F9BB84C}"/>
              </a:ext>
            </a:extLst>
          </p:cNvPr>
          <p:cNvCxnSpPr>
            <a:cxnSpLocks noChangeShapeType="1"/>
            <a:stCxn id="497668" idx="2"/>
            <a:endCxn id="497670" idx="0"/>
          </p:cNvCxnSpPr>
          <p:nvPr/>
        </p:nvCxnSpPr>
        <p:spPr bwMode="auto">
          <a:xfrm flipH="1">
            <a:off x="1333500" y="3989388"/>
            <a:ext cx="647700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7677" name="AutoShape 13">
            <a:extLst>
              <a:ext uri="{FF2B5EF4-FFF2-40B4-BE49-F238E27FC236}">
                <a16:creationId xmlns:a16="http://schemas.microsoft.com/office/drawing/2014/main" id="{F5558E68-300C-9E1F-5D76-9DC896167772}"/>
              </a:ext>
            </a:extLst>
          </p:cNvPr>
          <p:cNvCxnSpPr>
            <a:cxnSpLocks noChangeShapeType="1"/>
            <a:stCxn id="497668" idx="2"/>
            <a:endCxn id="497669" idx="0"/>
          </p:cNvCxnSpPr>
          <p:nvPr/>
        </p:nvCxnSpPr>
        <p:spPr bwMode="auto">
          <a:xfrm>
            <a:off x="1981200" y="3989388"/>
            <a:ext cx="1562100" cy="511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7678" name="AutoShape 14">
            <a:extLst>
              <a:ext uri="{FF2B5EF4-FFF2-40B4-BE49-F238E27FC236}">
                <a16:creationId xmlns:a16="http://schemas.microsoft.com/office/drawing/2014/main" id="{620C921F-8299-84B3-D284-23E05CB14E4E}"/>
              </a:ext>
            </a:extLst>
          </p:cNvPr>
          <p:cNvCxnSpPr>
            <a:cxnSpLocks noChangeShapeType="1"/>
            <a:stCxn id="497670" idx="2"/>
            <a:endCxn id="497668" idx="0"/>
          </p:cNvCxnSpPr>
          <p:nvPr/>
        </p:nvCxnSpPr>
        <p:spPr bwMode="auto">
          <a:xfrm rot="5400000" flipH="1" flipV="1">
            <a:off x="361950" y="4171950"/>
            <a:ext cx="2590800" cy="647700"/>
          </a:xfrm>
          <a:prstGeom prst="curvedConnector5">
            <a:avLst>
              <a:gd name="adj1" fmla="val -8764"/>
              <a:gd name="adj2" fmla="val -194120"/>
              <a:gd name="adj3" fmla="val 10453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7679" name="Text Box 15">
            <a:extLst>
              <a:ext uri="{FF2B5EF4-FFF2-40B4-BE49-F238E27FC236}">
                <a16:creationId xmlns:a16="http://schemas.microsoft.com/office/drawing/2014/main" id="{DD8695CE-A68B-1535-A745-56EE87086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52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7680" name="Text Box 16">
            <a:extLst>
              <a:ext uri="{FF2B5EF4-FFF2-40B4-BE49-F238E27FC236}">
                <a16:creationId xmlns:a16="http://schemas.microsoft.com/office/drawing/2014/main" id="{B26E0B5D-5194-D073-9E2A-86295135E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733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7681" name="Text Box 17">
            <a:extLst>
              <a:ext uri="{FF2B5EF4-FFF2-40B4-BE49-F238E27FC236}">
                <a16:creationId xmlns:a16="http://schemas.microsoft.com/office/drawing/2014/main" id="{DAC5EA40-F3A2-FDB6-38D4-B816DE8DA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562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7682" name="Text Box 18">
            <a:extLst>
              <a:ext uri="{FF2B5EF4-FFF2-40B4-BE49-F238E27FC236}">
                <a16:creationId xmlns:a16="http://schemas.microsoft.com/office/drawing/2014/main" id="{4F03BCCD-CF93-3005-2620-C634049B2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62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97683" name="Text Box 19">
            <a:extLst>
              <a:ext uri="{FF2B5EF4-FFF2-40B4-BE49-F238E27FC236}">
                <a16:creationId xmlns:a16="http://schemas.microsoft.com/office/drawing/2014/main" id="{FE3B4FA4-8A7F-AE37-7C2E-B4EE8C93C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352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97731" name="Text Box 67">
            <a:extLst>
              <a:ext uri="{FF2B5EF4-FFF2-40B4-BE49-F238E27FC236}">
                <a16:creationId xmlns:a16="http://schemas.microsoft.com/office/drawing/2014/main" id="{E6946BC4-2BB9-9A53-6FAF-FB3D34ED5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981200"/>
            <a:ext cx="525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</a:rPr>
              <a:t>Do you notice the </a:t>
            </a:r>
            <a:r>
              <a:rPr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2000">
                <a:solidFill>
                  <a:schemeClr val="folHlink"/>
                </a:solidFill>
              </a:rPr>
              <a:t>useless</a:t>
            </a:r>
            <a:r>
              <a:rPr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2000">
                <a:solidFill>
                  <a:schemeClr val="folHlink"/>
                </a:solidFill>
              </a:rPr>
              <a:t> code on the left?</a:t>
            </a:r>
          </a:p>
        </p:txBody>
      </p:sp>
      <p:sp>
        <p:nvSpPr>
          <p:cNvPr id="497732" name="Text Box 68">
            <a:extLst>
              <a:ext uri="{FF2B5EF4-FFF2-40B4-BE49-F238E27FC236}">
                <a16:creationId xmlns:a16="http://schemas.microsoft.com/office/drawing/2014/main" id="{21DA6B57-BCA4-9FA8-2F9B-4148DB7B9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346325"/>
            <a:ext cx="5257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</a:rPr>
              <a:t>A statement is live, iff: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</a:rPr>
              <a:t>  1. has side effect (I/O, call, store, </a:t>
            </a:r>
            <a:r>
              <a:rPr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…</a:t>
            </a:r>
            <a:r>
              <a:rPr lang="en-US" altLang="zh-CN" sz="2000">
                <a:solidFill>
                  <a:schemeClr val="folHlink"/>
                </a:solidFill>
              </a:rPr>
              <a:t>), and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</a:rPr>
              <a:t>  2. defines a var which is used in live stm.</a:t>
            </a:r>
          </a:p>
        </p:txBody>
      </p:sp>
      <p:sp>
        <p:nvSpPr>
          <p:cNvPr id="497733" name="Line 69">
            <a:extLst>
              <a:ext uri="{FF2B5EF4-FFF2-40B4-BE49-F238E27FC236}">
                <a16:creationId xmlns:a16="http://schemas.microsoft.com/office/drawing/2014/main" id="{07503B86-B281-5050-2FC1-5230431B12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3352800"/>
            <a:ext cx="18288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7734" name="Line 70">
            <a:extLst>
              <a:ext uri="{FF2B5EF4-FFF2-40B4-BE49-F238E27FC236}">
                <a16:creationId xmlns:a16="http://schemas.microsoft.com/office/drawing/2014/main" id="{61D2FEA5-81F2-69FA-65A1-F669B1DEDF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3810000"/>
            <a:ext cx="18288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7735" name="Line 71">
            <a:extLst>
              <a:ext uri="{FF2B5EF4-FFF2-40B4-BE49-F238E27FC236}">
                <a16:creationId xmlns:a16="http://schemas.microsoft.com/office/drawing/2014/main" id="{DF62BB97-CBEC-2EEA-2865-D00764EA18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" y="5638800"/>
            <a:ext cx="18288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7736" name="Text Box 72">
            <a:extLst>
              <a:ext uri="{FF2B5EF4-FFF2-40B4-BE49-F238E27FC236}">
                <a16:creationId xmlns:a16="http://schemas.microsoft.com/office/drawing/2014/main" id="{54CE9194-0D0E-0E39-C37C-99B23C0DA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733800"/>
            <a:ext cx="41910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Lattice algorithm again: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init live stm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mark all other dead until proven to be live.</a:t>
            </a:r>
          </a:p>
        </p:txBody>
      </p:sp>
      <p:sp>
        <p:nvSpPr>
          <p:cNvPr id="497737" name="AutoShape 73">
            <a:extLst>
              <a:ext uri="{FF2B5EF4-FFF2-40B4-BE49-F238E27FC236}">
                <a16:creationId xmlns:a16="http://schemas.microsoft.com/office/drawing/2014/main" id="{5FEA26D0-C018-141A-CC99-77685ABA1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410200"/>
            <a:ext cx="1828800" cy="4572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7738" name="Text Box 74">
            <a:extLst>
              <a:ext uri="{FF2B5EF4-FFF2-40B4-BE49-F238E27FC236}">
                <a16:creationId xmlns:a16="http://schemas.microsoft.com/office/drawing/2014/main" id="{A5DCFA35-B467-021E-7D9B-9D7B4BDB6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410200"/>
            <a:ext cx="1447800" cy="3762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return 1</a:t>
            </a:r>
          </a:p>
        </p:txBody>
      </p:sp>
      <p:sp>
        <p:nvSpPr>
          <p:cNvPr id="497739" name="Text Box 75">
            <a:extLst>
              <a:ext uri="{FF2B5EF4-FFF2-40B4-BE49-F238E27FC236}">
                <a16:creationId xmlns:a16="http://schemas.microsoft.com/office/drawing/2014/main" id="{56077157-AE63-EE9D-1F67-7AE8184F2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6232525"/>
            <a:ext cx="594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</a:rPr>
              <a:t>This function can be further inlined and eliminated!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7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7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97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9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732" grpId="0"/>
      <p:bldP spid="497736" grpId="0"/>
      <p:bldP spid="497738" grpId="0" animBg="1"/>
      <p:bldP spid="4977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>
            <a:extLst>
              <a:ext uri="{FF2B5EF4-FFF2-40B4-BE49-F238E27FC236}">
                <a16:creationId xmlns:a16="http://schemas.microsoft.com/office/drawing/2014/main" id="{546C1EC9-FD53-F081-788A-3B89710077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Aggressive Dead Code Elimination: pitfalls</a:t>
            </a:r>
          </a:p>
        </p:txBody>
      </p:sp>
      <p:sp>
        <p:nvSpPr>
          <p:cNvPr id="509955" name="Text Box 3">
            <a:extLst>
              <a:ext uri="{FF2B5EF4-FFF2-40B4-BE49-F238E27FC236}">
                <a16:creationId xmlns:a16="http://schemas.microsoft.com/office/drawing/2014/main" id="{74B47087-BB3D-19BF-2441-27A26FF87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1447800" cy="12017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509956" name="Text Box 4">
            <a:extLst>
              <a:ext uri="{FF2B5EF4-FFF2-40B4-BE49-F238E27FC236}">
                <a16:creationId xmlns:a16="http://schemas.microsoft.com/office/drawing/2014/main" id="{6E35C0BD-AAFF-4D6A-5512-2270DD9BD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1981200" cy="7889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k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>
                <a:latin typeface="Courier New" panose="02070309020205020404" pitchFamily="49" charset="0"/>
              </a:rPr>
              <a:t>0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 , k )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&lt; 100?</a:t>
            </a:r>
          </a:p>
        </p:txBody>
      </p:sp>
      <p:sp>
        <p:nvSpPr>
          <p:cNvPr id="509957" name="Text Box 5">
            <a:extLst>
              <a:ext uri="{FF2B5EF4-FFF2-40B4-BE49-F238E27FC236}">
                <a16:creationId xmlns:a16="http://schemas.microsoft.com/office/drawing/2014/main" id="{41CD0D39-1594-54B0-BC02-81A827CE3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return k</a:t>
            </a:r>
          </a:p>
        </p:txBody>
      </p:sp>
      <p:sp>
        <p:nvSpPr>
          <p:cNvPr id="509958" name="Text Box 6">
            <a:extLst>
              <a:ext uri="{FF2B5EF4-FFF2-40B4-BE49-F238E27FC236}">
                <a16:creationId xmlns:a16="http://schemas.microsoft.com/office/drawing/2014/main" id="{FDE3CFA5-80F0-A6DB-6054-F19381E31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02213"/>
            <a:ext cx="1447800" cy="7889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k + 1</a:t>
            </a:r>
          </a:p>
        </p:txBody>
      </p:sp>
      <p:sp>
        <p:nvSpPr>
          <p:cNvPr id="509959" name="Text Box 7">
            <a:extLst>
              <a:ext uri="{FF2B5EF4-FFF2-40B4-BE49-F238E27FC236}">
                <a16:creationId xmlns:a16="http://schemas.microsoft.com/office/drawing/2014/main" id="{E0B58AF2-84CE-4250-229A-B10CC2B10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509960" name="Text Box 8">
            <a:extLst>
              <a:ext uri="{FF2B5EF4-FFF2-40B4-BE49-F238E27FC236}">
                <a16:creationId xmlns:a16="http://schemas.microsoft.com/office/drawing/2014/main" id="{08BAD8C0-3D40-34EA-C6A8-AFA289564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509961" name="Text Box 9">
            <a:extLst>
              <a:ext uri="{FF2B5EF4-FFF2-40B4-BE49-F238E27FC236}">
                <a16:creationId xmlns:a16="http://schemas.microsoft.com/office/drawing/2014/main" id="{BE91EE2E-A6CC-BE7D-E1B8-B5B2FC988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16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509962" name="Text Box 10">
            <a:extLst>
              <a:ext uri="{FF2B5EF4-FFF2-40B4-BE49-F238E27FC236}">
                <a16:creationId xmlns:a16="http://schemas.microsoft.com/office/drawing/2014/main" id="{DA333356-863F-5DCE-E9BC-1E8ECA23E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5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cxnSp>
        <p:nvCxnSpPr>
          <p:cNvPr id="509963" name="AutoShape 11">
            <a:extLst>
              <a:ext uri="{FF2B5EF4-FFF2-40B4-BE49-F238E27FC236}">
                <a16:creationId xmlns:a16="http://schemas.microsoft.com/office/drawing/2014/main" id="{964314F4-598B-E86B-4B18-AAA6E9D23D22}"/>
              </a:ext>
            </a:extLst>
          </p:cNvPr>
          <p:cNvCxnSpPr>
            <a:cxnSpLocks noChangeShapeType="1"/>
            <a:stCxn id="509955" idx="2"/>
            <a:endCxn id="509956" idx="0"/>
          </p:cNvCxnSpPr>
          <p:nvPr/>
        </p:nvCxnSpPr>
        <p:spPr bwMode="auto">
          <a:xfrm flipH="1">
            <a:off x="1981200" y="3030538"/>
            <a:ext cx="3810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9964" name="AutoShape 12">
            <a:extLst>
              <a:ext uri="{FF2B5EF4-FFF2-40B4-BE49-F238E27FC236}">
                <a16:creationId xmlns:a16="http://schemas.microsoft.com/office/drawing/2014/main" id="{2C0EFB0B-741D-D358-16ED-114EB192093D}"/>
              </a:ext>
            </a:extLst>
          </p:cNvPr>
          <p:cNvCxnSpPr>
            <a:cxnSpLocks noChangeShapeType="1"/>
            <a:stCxn id="509956" idx="2"/>
            <a:endCxn id="509958" idx="0"/>
          </p:cNvCxnSpPr>
          <p:nvPr/>
        </p:nvCxnSpPr>
        <p:spPr bwMode="auto">
          <a:xfrm flipH="1">
            <a:off x="1333500" y="3989388"/>
            <a:ext cx="647700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9965" name="AutoShape 13">
            <a:extLst>
              <a:ext uri="{FF2B5EF4-FFF2-40B4-BE49-F238E27FC236}">
                <a16:creationId xmlns:a16="http://schemas.microsoft.com/office/drawing/2014/main" id="{1D2014FA-7153-11B5-CE63-DF7B9B0471CD}"/>
              </a:ext>
            </a:extLst>
          </p:cNvPr>
          <p:cNvCxnSpPr>
            <a:cxnSpLocks noChangeShapeType="1"/>
            <a:stCxn id="509956" idx="2"/>
            <a:endCxn id="509957" idx="0"/>
          </p:cNvCxnSpPr>
          <p:nvPr/>
        </p:nvCxnSpPr>
        <p:spPr bwMode="auto">
          <a:xfrm>
            <a:off x="1981200" y="3989388"/>
            <a:ext cx="1562100" cy="511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9966" name="AutoShape 14">
            <a:extLst>
              <a:ext uri="{FF2B5EF4-FFF2-40B4-BE49-F238E27FC236}">
                <a16:creationId xmlns:a16="http://schemas.microsoft.com/office/drawing/2014/main" id="{988CF039-BB22-4C07-EBB0-CC96F10466C8}"/>
              </a:ext>
            </a:extLst>
          </p:cNvPr>
          <p:cNvCxnSpPr>
            <a:cxnSpLocks noChangeShapeType="1"/>
            <a:stCxn id="509958" idx="2"/>
            <a:endCxn id="509956" idx="0"/>
          </p:cNvCxnSpPr>
          <p:nvPr/>
        </p:nvCxnSpPr>
        <p:spPr bwMode="auto">
          <a:xfrm rot="5400000" flipH="1" flipV="1">
            <a:off x="361950" y="4171950"/>
            <a:ext cx="2590800" cy="647700"/>
          </a:xfrm>
          <a:prstGeom prst="curvedConnector5">
            <a:avLst>
              <a:gd name="adj1" fmla="val -8764"/>
              <a:gd name="adj2" fmla="val -194120"/>
              <a:gd name="adj3" fmla="val 10453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9967" name="Text Box 15">
            <a:extLst>
              <a:ext uri="{FF2B5EF4-FFF2-40B4-BE49-F238E27FC236}">
                <a16:creationId xmlns:a16="http://schemas.microsoft.com/office/drawing/2014/main" id="{3AF55EC7-B9A3-CFEB-1911-CC3F4046A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52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9968" name="Text Box 16">
            <a:extLst>
              <a:ext uri="{FF2B5EF4-FFF2-40B4-BE49-F238E27FC236}">
                <a16:creationId xmlns:a16="http://schemas.microsoft.com/office/drawing/2014/main" id="{B9A89E8D-43BB-46EB-2D7C-D832A0DB7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733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9969" name="Text Box 17">
            <a:extLst>
              <a:ext uri="{FF2B5EF4-FFF2-40B4-BE49-F238E27FC236}">
                <a16:creationId xmlns:a16="http://schemas.microsoft.com/office/drawing/2014/main" id="{E6F2E390-3566-B611-7815-4D9900AE1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562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9970" name="Text Box 18">
            <a:extLst>
              <a:ext uri="{FF2B5EF4-FFF2-40B4-BE49-F238E27FC236}">
                <a16:creationId xmlns:a16="http://schemas.microsoft.com/office/drawing/2014/main" id="{579F05F5-E966-B742-0D48-6778C2816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62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509971" name="Text Box 19">
            <a:extLst>
              <a:ext uri="{FF2B5EF4-FFF2-40B4-BE49-F238E27FC236}">
                <a16:creationId xmlns:a16="http://schemas.microsoft.com/office/drawing/2014/main" id="{3DA522BC-309E-BF0E-AB10-12EFC8ED3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352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509973" name="Text Box 21">
            <a:extLst>
              <a:ext uri="{FF2B5EF4-FFF2-40B4-BE49-F238E27FC236}">
                <a16:creationId xmlns:a16="http://schemas.microsoft.com/office/drawing/2014/main" id="{14712A7C-3B32-5BC1-3932-E423BBCDE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752600"/>
            <a:ext cx="5257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</a:rPr>
              <a:t>A statement is live, iff: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</a:rPr>
              <a:t>  1. has side effect (I/O, call, store, </a:t>
            </a:r>
            <a:r>
              <a:rPr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…</a:t>
            </a:r>
            <a:r>
              <a:rPr lang="en-US" altLang="zh-CN" sz="2000">
                <a:solidFill>
                  <a:schemeClr val="folHlink"/>
                </a:solidFill>
              </a:rPr>
              <a:t>), and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</a:rPr>
              <a:t>  2. defines a var which is used in live stm.</a:t>
            </a:r>
          </a:p>
        </p:txBody>
      </p:sp>
      <p:sp>
        <p:nvSpPr>
          <p:cNvPr id="509974" name="Text Box 22">
            <a:extLst>
              <a:ext uri="{FF2B5EF4-FFF2-40B4-BE49-F238E27FC236}">
                <a16:creationId xmlns:a16="http://schemas.microsoft.com/office/drawing/2014/main" id="{6299633E-AE96-4F62-47A9-F3AE70D67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648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9975" name="Text Box 23">
            <a:extLst>
              <a:ext uri="{FF2B5EF4-FFF2-40B4-BE49-F238E27FC236}">
                <a16:creationId xmlns:a16="http://schemas.microsoft.com/office/drawing/2014/main" id="{A8CB0C7F-2460-480F-5B11-1CE4A7C26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971800"/>
            <a:ext cx="3581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The 2</a:t>
            </a:r>
            <a:r>
              <a:rPr lang="en-US" altLang="zh-CN" sz="2000" baseline="30000">
                <a:solidFill>
                  <a:schemeClr val="folHlink"/>
                </a:solidFill>
                <a:latin typeface="Tahoma" panose="020B0604030504040204" pitchFamily="34" charset="0"/>
              </a:rPr>
              <a:t>nd</a:t>
            </a: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 property is call data-dependency!</a:t>
            </a:r>
          </a:p>
        </p:txBody>
      </p:sp>
      <p:sp>
        <p:nvSpPr>
          <p:cNvPr id="509978" name="Line 26">
            <a:extLst>
              <a:ext uri="{FF2B5EF4-FFF2-40B4-BE49-F238E27FC236}">
                <a16:creationId xmlns:a16="http://schemas.microsoft.com/office/drawing/2014/main" id="{95847B56-3DF4-F877-D851-B1DABAFB6C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3810000"/>
            <a:ext cx="18288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9979" name="Text Box 27">
            <a:extLst>
              <a:ext uri="{FF2B5EF4-FFF2-40B4-BE49-F238E27FC236}">
                <a16:creationId xmlns:a16="http://schemas.microsoft.com/office/drawing/2014/main" id="{3D5B6336-9300-3863-32CD-54F0B520F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470400"/>
            <a:ext cx="561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hlink"/>
                </a:solidFill>
              </a:rPr>
              <a:t>live</a:t>
            </a:r>
          </a:p>
        </p:txBody>
      </p:sp>
      <p:sp>
        <p:nvSpPr>
          <p:cNvPr id="509980" name="Text Box 28">
            <a:extLst>
              <a:ext uri="{FF2B5EF4-FFF2-40B4-BE49-F238E27FC236}">
                <a16:creationId xmlns:a16="http://schemas.microsoft.com/office/drawing/2014/main" id="{17F0AAFF-2783-0FC5-DAC4-7F5B85761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3225" y="3175000"/>
            <a:ext cx="561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hlink"/>
                </a:solidFill>
              </a:rPr>
              <a:t>live</a:t>
            </a:r>
          </a:p>
        </p:txBody>
      </p:sp>
      <p:sp>
        <p:nvSpPr>
          <p:cNvPr id="509981" name="Text Box 29">
            <a:extLst>
              <a:ext uri="{FF2B5EF4-FFF2-40B4-BE49-F238E27FC236}">
                <a16:creationId xmlns:a16="http://schemas.microsoft.com/office/drawing/2014/main" id="{0DC232BB-141E-6CD4-9385-99DFB8834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5" y="5410200"/>
            <a:ext cx="561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hlink"/>
                </a:solidFill>
              </a:rPr>
              <a:t>live</a:t>
            </a:r>
          </a:p>
        </p:txBody>
      </p:sp>
      <p:sp>
        <p:nvSpPr>
          <p:cNvPr id="509982" name="Text Box 30">
            <a:extLst>
              <a:ext uri="{FF2B5EF4-FFF2-40B4-BE49-F238E27FC236}">
                <a16:creationId xmlns:a16="http://schemas.microsoft.com/office/drawing/2014/main" id="{745B974C-B7B3-2C3B-5706-EA923DE7B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641725"/>
            <a:ext cx="2798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hlink"/>
                </a:solidFill>
              </a:rPr>
              <a:t>Should this be deleted?</a:t>
            </a:r>
          </a:p>
        </p:txBody>
      </p:sp>
      <p:sp>
        <p:nvSpPr>
          <p:cNvPr id="509984" name="Text Box 32">
            <a:extLst>
              <a:ext uri="{FF2B5EF4-FFF2-40B4-BE49-F238E27FC236}">
                <a16:creationId xmlns:a16="http://schemas.microsoft.com/office/drawing/2014/main" id="{D2F07422-AE99-7E04-BC3D-8BB2D1C2A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334000"/>
            <a:ext cx="297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</a:rPr>
              <a:t>We need a notion of control-dependency!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9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9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9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79" grpId="0"/>
      <p:bldP spid="509980" grpId="0"/>
      <p:bldP spid="509981" grpId="0"/>
      <p:bldP spid="509982" grpId="0"/>
      <p:bldP spid="5099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>
            <a:extLst>
              <a:ext uri="{FF2B5EF4-FFF2-40B4-BE49-F238E27FC236}">
                <a16:creationId xmlns:a16="http://schemas.microsoft.com/office/drawing/2014/main" id="{6E90B428-A137-BCE8-A31E-D085787A0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Fixing this problem</a:t>
            </a:r>
          </a:p>
        </p:txBody>
      </p:sp>
      <p:sp>
        <p:nvSpPr>
          <p:cNvPr id="499715" name="Rectangle 3">
            <a:extLst>
              <a:ext uri="{FF2B5EF4-FFF2-40B4-BE49-F238E27FC236}">
                <a16:creationId xmlns:a16="http://schemas.microsoft.com/office/drawing/2014/main" id="{98DFE3AD-510B-E9CC-467F-86A508E1F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If a statement S is live, then</a:t>
            </a:r>
          </a:p>
          <a:p>
            <a:pPr lvl="1"/>
            <a:r>
              <a:rPr lang="en-US" altLang="zh-CN"/>
              <a:t>if T S is control-dependent on T, T should also be live</a:t>
            </a:r>
          </a:p>
        </p:txBody>
      </p:sp>
      <p:sp>
        <p:nvSpPr>
          <p:cNvPr id="499716" name="Text Box 4">
            <a:extLst>
              <a:ext uri="{FF2B5EF4-FFF2-40B4-BE49-F238E27FC236}">
                <a16:creationId xmlns:a16="http://schemas.microsoft.com/office/drawing/2014/main" id="{3398D147-8EB7-8F8C-C092-83093116B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505200"/>
            <a:ext cx="1447800" cy="863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3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x&lt;10?</a:t>
            </a:r>
          </a:p>
        </p:txBody>
      </p:sp>
      <p:sp>
        <p:nvSpPr>
          <p:cNvPr id="499717" name="Text Box 5">
            <a:extLst>
              <a:ext uri="{FF2B5EF4-FFF2-40B4-BE49-F238E27FC236}">
                <a16:creationId xmlns:a16="http://schemas.microsoft.com/office/drawing/2014/main" id="{A86545A0-C722-F0C4-DF0B-DDCF43F09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514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499718" name="Text Box 6">
            <a:extLst>
              <a:ext uri="{FF2B5EF4-FFF2-40B4-BE49-F238E27FC236}">
                <a16:creationId xmlns:a16="http://schemas.microsoft.com/office/drawing/2014/main" id="{88EB1CD2-A51E-149D-898B-9B050AC98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8420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499719" name="Text Box 7">
            <a:extLst>
              <a:ext uri="{FF2B5EF4-FFF2-40B4-BE49-F238E27FC236}">
                <a16:creationId xmlns:a16="http://schemas.microsoft.com/office/drawing/2014/main" id="{04D1F5F9-EA97-7679-FB2D-EEE245746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8514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live</a:t>
            </a:r>
          </a:p>
        </p:txBody>
      </p:sp>
      <p:cxnSp>
        <p:nvCxnSpPr>
          <p:cNvPr id="499720" name="AutoShape 8">
            <a:extLst>
              <a:ext uri="{FF2B5EF4-FFF2-40B4-BE49-F238E27FC236}">
                <a16:creationId xmlns:a16="http://schemas.microsoft.com/office/drawing/2014/main" id="{95F4CC42-ED1E-A4FF-68C0-4B90C1EF15CA}"/>
              </a:ext>
            </a:extLst>
          </p:cNvPr>
          <p:cNvCxnSpPr>
            <a:cxnSpLocks noChangeShapeType="1"/>
            <a:stCxn id="499716" idx="2"/>
            <a:endCxn id="499717" idx="0"/>
          </p:cNvCxnSpPr>
          <p:nvPr/>
        </p:nvCxnSpPr>
        <p:spPr bwMode="auto">
          <a:xfrm flipH="1">
            <a:off x="2857500" y="4368800"/>
            <a:ext cx="1981200" cy="482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9721" name="AutoShape 9">
            <a:extLst>
              <a:ext uri="{FF2B5EF4-FFF2-40B4-BE49-F238E27FC236}">
                <a16:creationId xmlns:a16="http://schemas.microsoft.com/office/drawing/2014/main" id="{D3973E0F-582C-D208-88A9-90A6044553C9}"/>
              </a:ext>
            </a:extLst>
          </p:cNvPr>
          <p:cNvCxnSpPr>
            <a:cxnSpLocks noChangeShapeType="1"/>
            <a:stCxn id="499716" idx="2"/>
            <a:endCxn id="499719" idx="0"/>
          </p:cNvCxnSpPr>
          <p:nvPr/>
        </p:nvCxnSpPr>
        <p:spPr bwMode="auto">
          <a:xfrm>
            <a:off x="4838700" y="4368800"/>
            <a:ext cx="2057400" cy="482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9722" name="AutoShape 10">
            <a:extLst>
              <a:ext uri="{FF2B5EF4-FFF2-40B4-BE49-F238E27FC236}">
                <a16:creationId xmlns:a16="http://schemas.microsoft.com/office/drawing/2014/main" id="{B2890E26-D444-310C-4A5C-86A4CE808CC2}"/>
              </a:ext>
            </a:extLst>
          </p:cNvPr>
          <p:cNvCxnSpPr>
            <a:cxnSpLocks noChangeShapeType="1"/>
            <a:stCxn id="499719" idx="2"/>
            <a:endCxn id="499718" idx="0"/>
          </p:cNvCxnSpPr>
          <p:nvPr/>
        </p:nvCxnSpPr>
        <p:spPr bwMode="auto">
          <a:xfrm flipH="1">
            <a:off x="4838700" y="5257800"/>
            <a:ext cx="2057400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9723" name="AutoShape 11">
            <a:extLst>
              <a:ext uri="{FF2B5EF4-FFF2-40B4-BE49-F238E27FC236}">
                <a16:creationId xmlns:a16="http://schemas.microsoft.com/office/drawing/2014/main" id="{06ED726F-B569-6EA0-2AD6-F2A8FA4E4DAA}"/>
              </a:ext>
            </a:extLst>
          </p:cNvPr>
          <p:cNvCxnSpPr>
            <a:cxnSpLocks noChangeShapeType="1"/>
            <a:stCxn id="499717" idx="2"/>
            <a:endCxn id="499718" idx="0"/>
          </p:cNvCxnSpPr>
          <p:nvPr/>
        </p:nvCxnSpPr>
        <p:spPr bwMode="auto">
          <a:xfrm>
            <a:off x="2857500" y="5257800"/>
            <a:ext cx="1981200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>
            <a:extLst>
              <a:ext uri="{FF2B5EF4-FFF2-40B4-BE49-F238E27FC236}">
                <a16:creationId xmlns:a16="http://schemas.microsoft.com/office/drawing/2014/main" id="{0340AA3C-00C3-DE57-D001-A3DD12022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Control Dependency</a:t>
            </a:r>
          </a:p>
        </p:txBody>
      </p:sp>
      <p:sp>
        <p:nvSpPr>
          <p:cNvPr id="500739" name="Rectangle 3">
            <a:extLst>
              <a:ext uri="{FF2B5EF4-FFF2-40B4-BE49-F238E27FC236}">
                <a16:creationId xmlns:a16="http://schemas.microsoft.com/office/drawing/2014/main" id="{EE84B424-868C-5410-FCF2-32C3C070F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A block Y is </a:t>
            </a:r>
            <a:r>
              <a:rPr lang="en-US" altLang="zh-CN" sz="2800">
                <a:solidFill>
                  <a:schemeClr val="folHlink"/>
                </a:solidFill>
              </a:rPr>
              <a:t>control-dependent </a:t>
            </a:r>
            <a:r>
              <a:rPr lang="en-US" altLang="zh-CN" sz="2800"/>
              <a:t>on X iff</a:t>
            </a:r>
          </a:p>
          <a:p>
            <a:pPr lvl="1"/>
            <a:r>
              <a:rPr lang="en-US" altLang="zh-CN" sz="2400"/>
              <a:t>there exists an edge X-&gt;v, which v-&gt;exit goes through Y</a:t>
            </a:r>
          </a:p>
          <a:p>
            <a:pPr lvl="1"/>
            <a:r>
              <a:rPr lang="en-US" altLang="zh-CN" sz="2400"/>
              <a:t>there exists a path X-&gt;exit which does not go through y</a:t>
            </a:r>
          </a:p>
        </p:txBody>
      </p:sp>
      <p:sp>
        <p:nvSpPr>
          <p:cNvPr id="500740" name="Oval 4">
            <a:extLst>
              <a:ext uri="{FF2B5EF4-FFF2-40B4-BE49-F238E27FC236}">
                <a16:creationId xmlns:a16="http://schemas.microsoft.com/office/drawing/2014/main" id="{DCE4495D-790F-19B5-7AAE-FCB52084A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3886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</a:t>
            </a:r>
          </a:p>
        </p:txBody>
      </p:sp>
      <p:sp>
        <p:nvSpPr>
          <p:cNvPr id="500741" name="Oval 5">
            <a:extLst>
              <a:ext uri="{FF2B5EF4-FFF2-40B4-BE49-F238E27FC236}">
                <a16:creationId xmlns:a16="http://schemas.microsoft.com/office/drawing/2014/main" id="{3B77AE6F-E17D-27EB-3B35-ACCE5AC48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400" y="4724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v</a:t>
            </a:r>
          </a:p>
        </p:txBody>
      </p:sp>
      <p:sp>
        <p:nvSpPr>
          <p:cNvPr id="500742" name="Oval 6">
            <a:extLst>
              <a:ext uri="{FF2B5EF4-FFF2-40B4-BE49-F238E27FC236}">
                <a16:creationId xmlns:a16="http://schemas.microsoft.com/office/drawing/2014/main" id="{B447F20A-5CE1-8CB7-6C72-6B25912A7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200" y="5638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Y</a:t>
            </a:r>
          </a:p>
        </p:txBody>
      </p:sp>
      <p:sp>
        <p:nvSpPr>
          <p:cNvPr id="500743" name="Oval 7">
            <a:extLst>
              <a:ext uri="{FF2B5EF4-FFF2-40B4-BE49-F238E27FC236}">
                <a16:creationId xmlns:a16="http://schemas.microsoft.com/office/drawing/2014/main" id="{100F1498-EAE1-31B7-7C7A-722129999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200" y="632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exit</a:t>
            </a:r>
          </a:p>
        </p:txBody>
      </p:sp>
      <p:sp>
        <p:nvSpPr>
          <p:cNvPr id="500744" name="Oval 8">
            <a:extLst>
              <a:ext uri="{FF2B5EF4-FFF2-40B4-BE49-F238E27FC236}">
                <a16:creationId xmlns:a16="http://schemas.microsoft.com/office/drawing/2014/main" id="{F72A42CB-E43C-4A04-A6CD-E2ACB5D6A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400" y="4724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u</a:t>
            </a:r>
          </a:p>
        </p:txBody>
      </p:sp>
      <p:cxnSp>
        <p:nvCxnSpPr>
          <p:cNvPr id="500746" name="AutoShape 10">
            <a:extLst>
              <a:ext uri="{FF2B5EF4-FFF2-40B4-BE49-F238E27FC236}">
                <a16:creationId xmlns:a16="http://schemas.microsoft.com/office/drawing/2014/main" id="{53FCBF8A-C597-FB3C-C1AE-7572671BA099}"/>
              </a:ext>
            </a:extLst>
          </p:cNvPr>
          <p:cNvCxnSpPr>
            <a:cxnSpLocks noChangeShapeType="1"/>
            <a:stCxn id="500740" idx="4"/>
            <a:endCxn id="500744" idx="0"/>
          </p:cNvCxnSpPr>
          <p:nvPr/>
        </p:nvCxnSpPr>
        <p:spPr bwMode="auto">
          <a:xfrm flipH="1">
            <a:off x="3213100" y="4419600"/>
            <a:ext cx="914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0747" name="AutoShape 11">
            <a:extLst>
              <a:ext uri="{FF2B5EF4-FFF2-40B4-BE49-F238E27FC236}">
                <a16:creationId xmlns:a16="http://schemas.microsoft.com/office/drawing/2014/main" id="{B5E2C492-B209-E973-1EAA-6F4E91EE890D}"/>
              </a:ext>
            </a:extLst>
          </p:cNvPr>
          <p:cNvCxnSpPr>
            <a:cxnSpLocks noChangeShapeType="1"/>
            <a:stCxn id="500740" idx="4"/>
            <a:endCxn id="500741" idx="0"/>
          </p:cNvCxnSpPr>
          <p:nvPr/>
        </p:nvCxnSpPr>
        <p:spPr bwMode="auto">
          <a:xfrm>
            <a:off x="4127500" y="44196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0749" name="Freeform 13">
            <a:extLst>
              <a:ext uri="{FF2B5EF4-FFF2-40B4-BE49-F238E27FC236}">
                <a16:creationId xmlns:a16="http://schemas.microsoft.com/office/drawing/2014/main" id="{1EC89033-1CBF-EE80-9B8E-E759F3448355}"/>
              </a:ext>
            </a:extLst>
          </p:cNvPr>
          <p:cNvSpPr>
            <a:spLocks/>
          </p:cNvSpPr>
          <p:nvPr/>
        </p:nvSpPr>
        <p:spPr bwMode="auto">
          <a:xfrm>
            <a:off x="2743200" y="5257800"/>
            <a:ext cx="673100" cy="1143000"/>
          </a:xfrm>
          <a:custGeom>
            <a:avLst/>
            <a:gdLst>
              <a:gd name="T0" fmla="*/ 272 w 424"/>
              <a:gd name="T1" fmla="*/ 0 h 720"/>
              <a:gd name="T2" fmla="*/ 32 w 424"/>
              <a:gd name="T3" fmla="*/ 96 h 720"/>
              <a:gd name="T4" fmla="*/ 80 w 424"/>
              <a:gd name="T5" fmla="*/ 288 h 720"/>
              <a:gd name="T6" fmla="*/ 320 w 424"/>
              <a:gd name="T7" fmla="*/ 336 h 720"/>
              <a:gd name="T8" fmla="*/ 80 w 424"/>
              <a:gd name="T9" fmla="*/ 528 h 720"/>
              <a:gd name="T10" fmla="*/ 368 w 424"/>
              <a:gd name="T11" fmla="*/ 624 h 720"/>
              <a:gd name="T12" fmla="*/ 416 w 424"/>
              <a:gd name="T13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4" h="720">
                <a:moveTo>
                  <a:pt x="272" y="0"/>
                </a:moveTo>
                <a:cubicBezTo>
                  <a:pt x="168" y="24"/>
                  <a:pt x="64" y="48"/>
                  <a:pt x="32" y="96"/>
                </a:cubicBezTo>
                <a:cubicBezTo>
                  <a:pt x="0" y="144"/>
                  <a:pt x="32" y="248"/>
                  <a:pt x="80" y="288"/>
                </a:cubicBezTo>
                <a:cubicBezTo>
                  <a:pt x="128" y="328"/>
                  <a:pt x="320" y="296"/>
                  <a:pt x="320" y="336"/>
                </a:cubicBezTo>
                <a:cubicBezTo>
                  <a:pt x="320" y="376"/>
                  <a:pt x="72" y="480"/>
                  <a:pt x="80" y="528"/>
                </a:cubicBezTo>
                <a:cubicBezTo>
                  <a:pt x="88" y="576"/>
                  <a:pt x="312" y="592"/>
                  <a:pt x="368" y="624"/>
                </a:cubicBezTo>
                <a:cubicBezTo>
                  <a:pt x="424" y="656"/>
                  <a:pt x="408" y="712"/>
                  <a:pt x="416" y="7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0750" name="Freeform 14">
            <a:extLst>
              <a:ext uri="{FF2B5EF4-FFF2-40B4-BE49-F238E27FC236}">
                <a16:creationId xmlns:a16="http://schemas.microsoft.com/office/drawing/2014/main" id="{A3C972D7-9601-9082-C874-E4A34B870678}"/>
              </a:ext>
            </a:extLst>
          </p:cNvPr>
          <p:cNvSpPr>
            <a:spLocks/>
          </p:cNvSpPr>
          <p:nvPr/>
        </p:nvSpPr>
        <p:spPr bwMode="auto">
          <a:xfrm>
            <a:off x="3403600" y="5067300"/>
            <a:ext cx="762000" cy="647700"/>
          </a:xfrm>
          <a:custGeom>
            <a:avLst/>
            <a:gdLst>
              <a:gd name="T0" fmla="*/ 0 w 448"/>
              <a:gd name="T1" fmla="*/ 72 h 384"/>
              <a:gd name="T2" fmla="*/ 144 w 448"/>
              <a:gd name="T3" fmla="*/ 72 h 384"/>
              <a:gd name="T4" fmla="*/ 240 w 448"/>
              <a:gd name="T5" fmla="*/ 24 h 384"/>
              <a:gd name="T6" fmla="*/ 240 w 448"/>
              <a:gd name="T7" fmla="*/ 216 h 384"/>
              <a:gd name="T8" fmla="*/ 432 w 448"/>
              <a:gd name="T9" fmla="*/ 216 h 384"/>
              <a:gd name="T10" fmla="*/ 336 w 448"/>
              <a:gd name="T11" fmla="*/ 360 h 384"/>
              <a:gd name="T12" fmla="*/ 432 w 448"/>
              <a:gd name="T13" fmla="*/ 36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8" h="384">
                <a:moveTo>
                  <a:pt x="0" y="72"/>
                </a:moveTo>
                <a:cubicBezTo>
                  <a:pt x="52" y="76"/>
                  <a:pt x="104" y="80"/>
                  <a:pt x="144" y="72"/>
                </a:cubicBezTo>
                <a:cubicBezTo>
                  <a:pt x="184" y="64"/>
                  <a:pt x="224" y="0"/>
                  <a:pt x="240" y="24"/>
                </a:cubicBezTo>
                <a:cubicBezTo>
                  <a:pt x="256" y="48"/>
                  <a:pt x="208" y="184"/>
                  <a:pt x="240" y="216"/>
                </a:cubicBezTo>
                <a:cubicBezTo>
                  <a:pt x="272" y="248"/>
                  <a:pt x="416" y="192"/>
                  <a:pt x="432" y="216"/>
                </a:cubicBezTo>
                <a:cubicBezTo>
                  <a:pt x="448" y="240"/>
                  <a:pt x="336" y="336"/>
                  <a:pt x="336" y="360"/>
                </a:cubicBezTo>
                <a:cubicBezTo>
                  <a:pt x="336" y="384"/>
                  <a:pt x="416" y="360"/>
                  <a:pt x="432" y="3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0751" name="Freeform 15">
            <a:extLst>
              <a:ext uri="{FF2B5EF4-FFF2-40B4-BE49-F238E27FC236}">
                <a16:creationId xmlns:a16="http://schemas.microsoft.com/office/drawing/2014/main" id="{2CFBBAF2-2A86-44FF-E0B6-6D1AC077974B}"/>
              </a:ext>
            </a:extLst>
          </p:cNvPr>
          <p:cNvSpPr>
            <a:spLocks/>
          </p:cNvSpPr>
          <p:nvPr/>
        </p:nvSpPr>
        <p:spPr bwMode="auto">
          <a:xfrm>
            <a:off x="4216400" y="5080000"/>
            <a:ext cx="330200" cy="558800"/>
          </a:xfrm>
          <a:custGeom>
            <a:avLst/>
            <a:gdLst>
              <a:gd name="T0" fmla="*/ 208 w 208"/>
              <a:gd name="T1" fmla="*/ 64 h 352"/>
              <a:gd name="T2" fmla="*/ 16 w 208"/>
              <a:gd name="T3" fmla="*/ 16 h 352"/>
              <a:gd name="T4" fmla="*/ 160 w 208"/>
              <a:gd name="T5" fmla="*/ 160 h 352"/>
              <a:gd name="T6" fmla="*/ 16 w 208"/>
              <a:gd name="T7" fmla="*/ 160 h 352"/>
              <a:gd name="T8" fmla="*/ 64 w 208"/>
              <a:gd name="T9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352">
                <a:moveTo>
                  <a:pt x="208" y="64"/>
                </a:moveTo>
                <a:cubicBezTo>
                  <a:pt x="116" y="32"/>
                  <a:pt x="24" y="0"/>
                  <a:pt x="16" y="16"/>
                </a:cubicBezTo>
                <a:cubicBezTo>
                  <a:pt x="8" y="32"/>
                  <a:pt x="160" y="136"/>
                  <a:pt x="160" y="160"/>
                </a:cubicBezTo>
                <a:cubicBezTo>
                  <a:pt x="160" y="184"/>
                  <a:pt x="32" y="128"/>
                  <a:pt x="16" y="160"/>
                </a:cubicBezTo>
                <a:cubicBezTo>
                  <a:pt x="0" y="192"/>
                  <a:pt x="56" y="320"/>
                  <a:pt x="64" y="3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0752" name="Freeform 16">
            <a:extLst>
              <a:ext uri="{FF2B5EF4-FFF2-40B4-BE49-F238E27FC236}">
                <a16:creationId xmlns:a16="http://schemas.microsoft.com/office/drawing/2014/main" id="{BC45C32E-257D-088B-4BE0-F03FB18566E6}"/>
              </a:ext>
            </a:extLst>
          </p:cNvPr>
          <p:cNvSpPr>
            <a:spLocks/>
          </p:cNvSpPr>
          <p:nvPr/>
        </p:nvSpPr>
        <p:spPr bwMode="auto">
          <a:xfrm>
            <a:off x="4470400" y="5181600"/>
            <a:ext cx="698500" cy="622300"/>
          </a:xfrm>
          <a:custGeom>
            <a:avLst/>
            <a:gdLst>
              <a:gd name="T0" fmla="*/ 240 w 440"/>
              <a:gd name="T1" fmla="*/ 0 h 392"/>
              <a:gd name="T2" fmla="*/ 336 w 440"/>
              <a:gd name="T3" fmla="*/ 144 h 392"/>
              <a:gd name="T4" fmla="*/ 432 w 440"/>
              <a:gd name="T5" fmla="*/ 288 h 392"/>
              <a:gd name="T6" fmla="*/ 288 w 440"/>
              <a:gd name="T7" fmla="*/ 288 h 392"/>
              <a:gd name="T8" fmla="*/ 336 w 440"/>
              <a:gd name="T9" fmla="*/ 384 h 392"/>
              <a:gd name="T10" fmla="*/ 0 w 440"/>
              <a:gd name="T11" fmla="*/ 336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0" h="392">
                <a:moveTo>
                  <a:pt x="240" y="0"/>
                </a:moveTo>
                <a:cubicBezTo>
                  <a:pt x="272" y="48"/>
                  <a:pt x="304" y="96"/>
                  <a:pt x="336" y="144"/>
                </a:cubicBezTo>
                <a:cubicBezTo>
                  <a:pt x="368" y="192"/>
                  <a:pt x="440" y="264"/>
                  <a:pt x="432" y="288"/>
                </a:cubicBezTo>
                <a:cubicBezTo>
                  <a:pt x="424" y="312"/>
                  <a:pt x="304" y="272"/>
                  <a:pt x="288" y="288"/>
                </a:cubicBezTo>
                <a:cubicBezTo>
                  <a:pt x="272" y="304"/>
                  <a:pt x="384" y="376"/>
                  <a:pt x="336" y="384"/>
                </a:cubicBezTo>
                <a:cubicBezTo>
                  <a:pt x="288" y="392"/>
                  <a:pt x="56" y="344"/>
                  <a:pt x="0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0753" name="Freeform 17">
            <a:extLst>
              <a:ext uri="{FF2B5EF4-FFF2-40B4-BE49-F238E27FC236}">
                <a16:creationId xmlns:a16="http://schemas.microsoft.com/office/drawing/2014/main" id="{E8059D1C-E630-5DF7-695D-41CAC2A8FABC}"/>
              </a:ext>
            </a:extLst>
          </p:cNvPr>
          <p:cNvSpPr>
            <a:spLocks/>
          </p:cNvSpPr>
          <p:nvPr/>
        </p:nvSpPr>
        <p:spPr bwMode="auto">
          <a:xfrm>
            <a:off x="3708400" y="6057900"/>
            <a:ext cx="533400" cy="381000"/>
          </a:xfrm>
          <a:custGeom>
            <a:avLst/>
            <a:gdLst>
              <a:gd name="T0" fmla="*/ 336 w 336"/>
              <a:gd name="T1" fmla="*/ 72 h 240"/>
              <a:gd name="T2" fmla="*/ 144 w 336"/>
              <a:gd name="T3" fmla="*/ 24 h 240"/>
              <a:gd name="T4" fmla="*/ 192 w 336"/>
              <a:gd name="T5" fmla="*/ 216 h 240"/>
              <a:gd name="T6" fmla="*/ 48 w 336"/>
              <a:gd name="T7" fmla="*/ 168 h 240"/>
              <a:gd name="T8" fmla="*/ 0 w 336"/>
              <a:gd name="T9" fmla="*/ 21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240">
                <a:moveTo>
                  <a:pt x="336" y="72"/>
                </a:moveTo>
                <a:cubicBezTo>
                  <a:pt x="252" y="36"/>
                  <a:pt x="168" y="0"/>
                  <a:pt x="144" y="24"/>
                </a:cubicBezTo>
                <a:cubicBezTo>
                  <a:pt x="120" y="48"/>
                  <a:pt x="208" y="192"/>
                  <a:pt x="192" y="216"/>
                </a:cubicBezTo>
                <a:cubicBezTo>
                  <a:pt x="176" y="240"/>
                  <a:pt x="80" y="168"/>
                  <a:pt x="48" y="168"/>
                </a:cubicBezTo>
                <a:cubicBezTo>
                  <a:pt x="16" y="168"/>
                  <a:pt x="8" y="208"/>
                  <a:pt x="0" y="2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0767" name="Oval 31">
            <a:extLst>
              <a:ext uri="{FF2B5EF4-FFF2-40B4-BE49-F238E27FC236}">
                <a16:creationId xmlns:a16="http://schemas.microsoft.com/office/drawing/2014/main" id="{3F5B47E6-E815-A79F-3BCF-989FCE9F8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0" y="3886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</a:t>
            </a:r>
          </a:p>
        </p:txBody>
      </p:sp>
      <p:sp>
        <p:nvSpPr>
          <p:cNvPr id="500768" name="Oval 32">
            <a:extLst>
              <a:ext uri="{FF2B5EF4-FFF2-40B4-BE49-F238E27FC236}">
                <a16:creationId xmlns:a16="http://schemas.microsoft.com/office/drawing/2014/main" id="{5AF356AC-AF16-FA57-A61F-8E732BA2D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1100" y="4724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v</a:t>
            </a:r>
          </a:p>
        </p:txBody>
      </p:sp>
      <p:sp>
        <p:nvSpPr>
          <p:cNvPr id="500769" name="Oval 33">
            <a:extLst>
              <a:ext uri="{FF2B5EF4-FFF2-40B4-BE49-F238E27FC236}">
                <a16:creationId xmlns:a16="http://schemas.microsoft.com/office/drawing/2014/main" id="{77001657-B443-A52C-00F0-4E7FBF69D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3900" y="5638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Y</a:t>
            </a:r>
          </a:p>
        </p:txBody>
      </p:sp>
      <p:sp>
        <p:nvSpPr>
          <p:cNvPr id="500770" name="Oval 34">
            <a:extLst>
              <a:ext uri="{FF2B5EF4-FFF2-40B4-BE49-F238E27FC236}">
                <a16:creationId xmlns:a16="http://schemas.microsoft.com/office/drawing/2014/main" id="{6653B54A-804D-0D24-A377-E2A5D2CF5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632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exit</a:t>
            </a:r>
          </a:p>
        </p:txBody>
      </p:sp>
      <p:sp>
        <p:nvSpPr>
          <p:cNvPr id="500771" name="Oval 35">
            <a:extLst>
              <a:ext uri="{FF2B5EF4-FFF2-40B4-BE49-F238E27FC236}">
                <a16:creationId xmlns:a16="http://schemas.microsoft.com/office/drawing/2014/main" id="{C3D2378D-9012-857B-56C5-5CA7F749B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4724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u</a:t>
            </a:r>
          </a:p>
        </p:txBody>
      </p:sp>
      <p:cxnSp>
        <p:nvCxnSpPr>
          <p:cNvPr id="500772" name="AutoShape 36">
            <a:extLst>
              <a:ext uri="{FF2B5EF4-FFF2-40B4-BE49-F238E27FC236}">
                <a16:creationId xmlns:a16="http://schemas.microsoft.com/office/drawing/2014/main" id="{8B8816BE-3301-8901-351D-4A3F01BE6228}"/>
              </a:ext>
            </a:extLst>
          </p:cNvPr>
          <p:cNvCxnSpPr>
            <a:cxnSpLocks noChangeShapeType="1"/>
            <a:stCxn id="500767" idx="4"/>
            <a:endCxn id="500771" idx="0"/>
          </p:cNvCxnSpPr>
          <p:nvPr/>
        </p:nvCxnSpPr>
        <p:spPr bwMode="auto">
          <a:xfrm flipH="1">
            <a:off x="6273800" y="4419600"/>
            <a:ext cx="914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0773" name="AutoShape 37">
            <a:extLst>
              <a:ext uri="{FF2B5EF4-FFF2-40B4-BE49-F238E27FC236}">
                <a16:creationId xmlns:a16="http://schemas.microsoft.com/office/drawing/2014/main" id="{BB24D2B3-D949-A790-62A2-1F57DD51A4CB}"/>
              </a:ext>
            </a:extLst>
          </p:cNvPr>
          <p:cNvCxnSpPr>
            <a:cxnSpLocks noChangeShapeType="1"/>
            <a:stCxn id="500767" idx="4"/>
            <a:endCxn id="500768" idx="0"/>
          </p:cNvCxnSpPr>
          <p:nvPr/>
        </p:nvCxnSpPr>
        <p:spPr bwMode="auto">
          <a:xfrm>
            <a:off x="7188200" y="44196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0774" name="Freeform 38">
            <a:extLst>
              <a:ext uri="{FF2B5EF4-FFF2-40B4-BE49-F238E27FC236}">
                <a16:creationId xmlns:a16="http://schemas.microsoft.com/office/drawing/2014/main" id="{1C23793A-0D84-9063-D0CB-89C61677A552}"/>
              </a:ext>
            </a:extLst>
          </p:cNvPr>
          <p:cNvSpPr>
            <a:spLocks/>
          </p:cNvSpPr>
          <p:nvPr/>
        </p:nvSpPr>
        <p:spPr bwMode="auto">
          <a:xfrm>
            <a:off x="5803900" y="5257800"/>
            <a:ext cx="673100" cy="1143000"/>
          </a:xfrm>
          <a:custGeom>
            <a:avLst/>
            <a:gdLst>
              <a:gd name="T0" fmla="*/ 272 w 424"/>
              <a:gd name="T1" fmla="*/ 0 h 720"/>
              <a:gd name="T2" fmla="*/ 32 w 424"/>
              <a:gd name="T3" fmla="*/ 96 h 720"/>
              <a:gd name="T4" fmla="*/ 80 w 424"/>
              <a:gd name="T5" fmla="*/ 288 h 720"/>
              <a:gd name="T6" fmla="*/ 320 w 424"/>
              <a:gd name="T7" fmla="*/ 336 h 720"/>
              <a:gd name="T8" fmla="*/ 80 w 424"/>
              <a:gd name="T9" fmla="*/ 528 h 720"/>
              <a:gd name="T10" fmla="*/ 368 w 424"/>
              <a:gd name="T11" fmla="*/ 624 h 720"/>
              <a:gd name="T12" fmla="*/ 416 w 424"/>
              <a:gd name="T13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4" h="720">
                <a:moveTo>
                  <a:pt x="272" y="0"/>
                </a:moveTo>
                <a:cubicBezTo>
                  <a:pt x="168" y="24"/>
                  <a:pt x="64" y="48"/>
                  <a:pt x="32" y="96"/>
                </a:cubicBezTo>
                <a:cubicBezTo>
                  <a:pt x="0" y="144"/>
                  <a:pt x="32" y="248"/>
                  <a:pt x="80" y="288"/>
                </a:cubicBezTo>
                <a:cubicBezTo>
                  <a:pt x="128" y="328"/>
                  <a:pt x="320" y="296"/>
                  <a:pt x="320" y="336"/>
                </a:cubicBezTo>
                <a:cubicBezTo>
                  <a:pt x="320" y="376"/>
                  <a:pt x="72" y="480"/>
                  <a:pt x="80" y="528"/>
                </a:cubicBezTo>
                <a:cubicBezTo>
                  <a:pt x="88" y="576"/>
                  <a:pt x="312" y="592"/>
                  <a:pt x="368" y="624"/>
                </a:cubicBezTo>
                <a:cubicBezTo>
                  <a:pt x="424" y="656"/>
                  <a:pt x="408" y="712"/>
                  <a:pt x="416" y="7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0775" name="Freeform 39">
            <a:extLst>
              <a:ext uri="{FF2B5EF4-FFF2-40B4-BE49-F238E27FC236}">
                <a16:creationId xmlns:a16="http://schemas.microsoft.com/office/drawing/2014/main" id="{470ABC8E-19D2-0E35-A1FC-851852C12DAD}"/>
              </a:ext>
            </a:extLst>
          </p:cNvPr>
          <p:cNvSpPr>
            <a:spLocks/>
          </p:cNvSpPr>
          <p:nvPr/>
        </p:nvSpPr>
        <p:spPr bwMode="auto">
          <a:xfrm>
            <a:off x="6464300" y="5067300"/>
            <a:ext cx="762000" cy="647700"/>
          </a:xfrm>
          <a:custGeom>
            <a:avLst/>
            <a:gdLst>
              <a:gd name="T0" fmla="*/ 0 w 448"/>
              <a:gd name="T1" fmla="*/ 72 h 384"/>
              <a:gd name="T2" fmla="*/ 144 w 448"/>
              <a:gd name="T3" fmla="*/ 72 h 384"/>
              <a:gd name="T4" fmla="*/ 240 w 448"/>
              <a:gd name="T5" fmla="*/ 24 h 384"/>
              <a:gd name="T6" fmla="*/ 240 w 448"/>
              <a:gd name="T7" fmla="*/ 216 h 384"/>
              <a:gd name="T8" fmla="*/ 432 w 448"/>
              <a:gd name="T9" fmla="*/ 216 h 384"/>
              <a:gd name="T10" fmla="*/ 336 w 448"/>
              <a:gd name="T11" fmla="*/ 360 h 384"/>
              <a:gd name="T12" fmla="*/ 432 w 448"/>
              <a:gd name="T13" fmla="*/ 36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8" h="384">
                <a:moveTo>
                  <a:pt x="0" y="72"/>
                </a:moveTo>
                <a:cubicBezTo>
                  <a:pt x="52" y="76"/>
                  <a:pt x="104" y="80"/>
                  <a:pt x="144" y="72"/>
                </a:cubicBezTo>
                <a:cubicBezTo>
                  <a:pt x="184" y="64"/>
                  <a:pt x="224" y="0"/>
                  <a:pt x="240" y="24"/>
                </a:cubicBezTo>
                <a:cubicBezTo>
                  <a:pt x="256" y="48"/>
                  <a:pt x="208" y="184"/>
                  <a:pt x="240" y="216"/>
                </a:cubicBezTo>
                <a:cubicBezTo>
                  <a:pt x="272" y="248"/>
                  <a:pt x="416" y="192"/>
                  <a:pt x="432" y="216"/>
                </a:cubicBezTo>
                <a:cubicBezTo>
                  <a:pt x="448" y="240"/>
                  <a:pt x="336" y="336"/>
                  <a:pt x="336" y="360"/>
                </a:cubicBezTo>
                <a:cubicBezTo>
                  <a:pt x="336" y="384"/>
                  <a:pt x="416" y="360"/>
                  <a:pt x="432" y="3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0776" name="Freeform 40">
            <a:extLst>
              <a:ext uri="{FF2B5EF4-FFF2-40B4-BE49-F238E27FC236}">
                <a16:creationId xmlns:a16="http://schemas.microsoft.com/office/drawing/2014/main" id="{462F84BC-D25B-9F99-C86B-2FC860825033}"/>
              </a:ext>
            </a:extLst>
          </p:cNvPr>
          <p:cNvSpPr>
            <a:spLocks/>
          </p:cNvSpPr>
          <p:nvPr/>
        </p:nvSpPr>
        <p:spPr bwMode="auto">
          <a:xfrm>
            <a:off x="7277100" y="5080000"/>
            <a:ext cx="330200" cy="558800"/>
          </a:xfrm>
          <a:custGeom>
            <a:avLst/>
            <a:gdLst>
              <a:gd name="T0" fmla="*/ 208 w 208"/>
              <a:gd name="T1" fmla="*/ 64 h 352"/>
              <a:gd name="T2" fmla="*/ 16 w 208"/>
              <a:gd name="T3" fmla="*/ 16 h 352"/>
              <a:gd name="T4" fmla="*/ 160 w 208"/>
              <a:gd name="T5" fmla="*/ 160 h 352"/>
              <a:gd name="T6" fmla="*/ 16 w 208"/>
              <a:gd name="T7" fmla="*/ 160 h 352"/>
              <a:gd name="T8" fmla="*/ 64 w 208"/>
              <a:gd name="T9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352">
                <a:moveTo>
                  <a:pt x="208" y="64"/>
                </a:moveTo>
                <a:cubicBezTo>
                  <a:pt x="116" y="32"/>
                  <a:pt x="24" y="0"/>
                  <a:pt x="16" y="16"/>
                </a:cubicBezTo>
                <a:cubicBezTo>
                  <a:pt x="8" y="32"/>
                  <a:pt x="160" y="136"/>
                  <a:pt x="160" y="160"/>
                </a:cubicBezTo>
                <a:cubicBezTo>
                  <a:pt x="160" y="184"/>
                  <a:pt x="32" y="128"/>
                  <a:pt x="16" y="160"/>
                </a:cubicBezTo>
                <a:cubicBezTo>
                  <a:pt x="0" y="192"/>
                  <a:pt x="56" y="320"/>
                  <a:pt x="64" y="3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0777" name="Freeform 41">
            <a:extLst>
              <a:ext uri="{FF2B5EF4-FFF2-40B4-BE49-F238E27FC236}">
                <a16:creationId xmlns:a16="http://schemas.microsoft.com/office/drawing/2014/main" id="{78F43536-4663-8F09-BA31-80F0FBC8CE62}"/>
              </a:ext>
            </a:extLst>
          </p:cNvPr>
          <p:cNvSpPr>
            <a:spLocks/>
          </p:cNvSpPr>
          <p:nvPr/>
        </p:nvSpPr>
        <p:spPr bwMode="auto">
          <a:xfrm>
            <a:off x="7531100" y="5181600"/>
            <a:ext cx="698500" cy="622300"/>
          </a:xfrm>
          <a:custGeom>
            <a:avLst/>
            <a:gdLst>
              <a:gd name="T0" fmla="*/ 240 w 440"/>
              <a:gd name="T1" fmla="*/ 0 h 392"/>
              <a:gd name="T2" fmla="*/ 336 w 440"/>
              <a:gd name="T3" fmla="*/ 144 h 392"/>
              <a:gd name="T4" fmla="*/ 432 w 440"/>
              <a:gd name="T5" fmla="*/ 288 h 392"/>
              <a:gd name="T6" fmla="*/ 288 w 440"/>
              <a:gd name="T7" fmla="*/ 288 h 392"/>
              <a:gd name="T8" fmla="*/ 336 w 440"/>
              <a:gd name="T9" fmla="*/ 384 h 392"/>
              <a:gd name="T10" fmla="*/ 0 w 440"/>
              <a:gd name="T11" fmla="*/ 336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0" h="392">
                <a:moveTo>
                  <a:pt x="240" y="0"/>
                </a:moveTo>
                <a:cubicBezTo>
                  <a:pt x="272" y="48"/>
                  <a:pt x="304" y="96"/>
                  <a:pt x="336" y="144"/>
                </a:cubicBezTo>
                <a:cubicBezTo>
                  <a:pt x="368" y="192"/>
                  <a:pt x="440" y="264"/>
                  <a:pt x="432" y="288"/>
                </a:cubicBezTo>
                <a:cubicBezTo>
                  <a:pt x="424" y="312"/>
                  <a:pt x="304" y="272"/>
                  <a:pt x="288" y="288"/>
                </a:cubicBezTo>
                <a:cubicBezTo>
                  <a:pt x="272" y="304"/>
                  <a:pt x="384" y="376"/>
                  <a:pt x="336" y="384"/>
                </a:cubicBezTo>
                <a:cubicBezTo>
                  <a:pt x="288" y="392"/>
                  <a:pt x="56" y="344"/>
                  <a:pt x="0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0778" name="Freeform 42">
            <a:extLst>
              <a:ext uri="{FF2B5EF4-FFF2-40B4-BE49-F238E27FC236}">
                <a16:creationId xmlns:a16="http://schemas.microsoft.com/office/drawing/2014/main" id="{177ED5FD-B9EC-CAC5-ED47-46C725A008B5}"/>
              </a:ext>
            </a:extLst>
          </p:cNvPr>
          <p:cNvSpPr>
            <a:spLocks/>
          </p:cNvSpPr>
          <p:nvPr/>
        </p:nvSpPr>
        <p:spPr bwMode="auto">
          <a:xfrm>
            <a:off x="6769100" y="6057900"/>
            <a:ext cx="533400" cy="381000"/>
          </a:xfrm>
          <a:custGeom>
            <a:avLst/>
            <a:gdLst>
              <a:gd name="T0" fmla="*/ 336 w 336"/>
              <a:gd name="T1" fmla="*/ 72 h 240"/>
              <a:gd name="T2" fmla="*/ 144 w 336"/>
              <a:gd name="T3" fmla="*/ 24 h 240"/>
              <a:gd name="T4" fmla="*/ 192 w 336"/>
              <a:gd name="T5" fmla="*/ 216 h 240"/>
              <a:gd name="T6" fmla="*/ 48 w 336"/>
              <a:gd name="T7" fmla="*/ 168 h 240"/>
              <a:gd name="T8" fmla="*/ 0 w 336"/>
              <a:gd name="T9" fmla="*/ 21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240">
                <a:moveTo>
                  <a:pt x="336" y="72"/>
                </a:moveTo>
                <a:cubicBezTo>
                  <a:pt x="252" y="36"/>
                  <a:pt x="168" y="0"/>
                  <a:pt x="144" y="24"/>
                </a:cubicBezTo>
                <a:cubicBezTo>
                  <a:pt x="120" y="48"/>
                  <a:pt x="208" y="192"/>
                  <a:pt x="192" y="216"/>
                </a:cubicBezTo>
                <a:cubicBezTo>
                  <a:pt x="176" y="240"/>
                  <a:pt x="80" y="168"/>
                  <a:pt x="48" y="168"/>
                </a:cubicBezTo>
                <a:cubicBezTo>
                  <a:pt x="16" y="168"/>
                  <a:pt x="8" y="208"/>
                  <a:pt x="0" y="2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0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67" grpId="0" animBg="1"/>
      <p:bldP spid="500768" grpId="0" animBg="1"/>
      <p:bldP spid="500769" grpId="0" animBg="1"/>
      <p:bldP spid="500770" grpId="0" animBg="1"/>
      <p:bldP spid="5007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>
            <a:extLst>
              <a:ext uri="{FF2B5EF4-FFF2-40B4-BE49-F238E27FC236}">
                <a16:creationId xmlns:a16="http://schemas.microsoft.com/office/drawing/2014/main" id="{A328E0AB-831B-7F19-6B98-24A65D317D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Aggressive Dead Code Elimination Example</a:t>
            </a:r>
          </a:p>
        </p:txBody>
      </p:sp>
      <p:sp>
        <p:nvSpPr>
          <p:cNvPr id="503811" name="Text Box 3">
            <a:extLst>
              <a:ext uri="{FF2B5EF4-FFF2-40B4-BE49-F238E27FC236}">
                <a16:creationId xmlns:a16="http://schemas.microsoft.com/office/drawing/2014/main" id="{E5AB4133-F40C-56B5-621C-FFEDF32A6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1447800" cy="12017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503812" name="Text Box 4">
            <a:extLst>
              <a:ext uri="{FF2B5EF4-FFF2-40B4-BE49-F238E27FC236}">
                <a16:creationId xmlns:a16="http://schemas.microsoft.com/office/drawing/2014/main" id="{9E1A6D1C-7AB5-A6E3-2E98-BAA899DCF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1981200" cy="7889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k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>
                <a:latin typeface="Courier New" panose="02070309020205020404" pitchFamily="49" charset="0"/>
              </a:rPr>
              <a:t>0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 , k )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&lt; 100?</a:t>
            </a:r>
          </a:p>
        </p:txBody>
      </p:sp>
      <p:sp>
        <p:nvSpPr>
          <p:cNvPr id="503813" name="Text Box 5">
            <a:extLst>
              <a:ext uri="{FF2B5EF4-FFF2-40B4-BE49-F238E27FC236}">
                <a16:creationId xmlns:a16="http://schemas.microsoft.com/office/drawing/2014/main" id="{87190EB0-E9F1-C784-4F53-43E0D06DD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return k</a:t>
            </a:r>
          </a:p>
        </p:txBody>
      </p:sp>
      <p:sp>
        <p:nvSpPr>
          <p:cNvPr id="503814" name="Text Box 6">
            <a:extLst>
              <a:ext uri="{FF2B5EF4-FFF2-40B4-BE49-F238E27FC236}">
                <a16:creationId xmlns:a16="http://schemas.microsoft.com/office/drawing/2014/main" id="{257DC13F-2AEB-2ACE-B32C-5EAFA0DF0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02213"/>
            <a:ext cx="1447800" cy="7889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k + 1</a:t>
            </a:r>
          </a:p>
        </p:txBody>
      </p:sp>
      <p:sp>
        <p:nvSpPr>
          <p:cNvPr id="503815" name="Text Box 7">
            <a:extLst>
              <a:ext uri="{FF2B5EF4-FFF2-40B4-BE49-F238E27FC236}">
                <a16:creationId xmlns:a16="http://schemas.microsoft.com/office/drawing/2014/main" id="{D70023CA-5DA0-B21E-6A04-761C720CE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503816" name="Text Box 8">
            <a:extLst>
              <a:ext uri="{FF2B5EF4-FFF2-40B4-BE49-F238E27FC236}">
                <a16:creationId xmlns:a16="http://schemas.microsoft.com/office/drawing/2014/main" id="{5D08B349-FE9C-4BFD-4FAD-3AF55FA0F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503817" name="Text Box 9">
            <a:extLst>
              <a:ext uri="{FF2B5EF4-FFF2-40B4-BE49-F238E27FC236}">
                <a16:creationId xmlns:a16="http://schemas.microsoft.com/office/drawing/2014/main" id="{27B0C54A-AC41-FB86-64FB-0D27DA5E6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16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503818" name="Text Box 10">
            <a:extLst>
              <a:ext uri="{FF2B5EF4-FFF2-40B4-BE49-F238E27FC236}">
                <a16:creationId xmlns:a16="http://schemas.microsoft.com/office/drawing/2014/main" id="{E32C08B4-1AB0-D066-AC67-AB61AE695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5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cxnSp>
        <p:nvCxnSpPr>
          <p:cNvPr id="503819" name="AutoShape 11">
            <a:extLst>
              <a:ext uri="{FF2B5EF4-FFF2-40B4-BE49-F238E27FC236}">
                <a16:creationId xmlns:a16="http://schemas.microsoft.com/office/drawing/2014/main" id="{1FDDE65C-622B-BB20-DF3D-4E3A94B4F320}"/>
              </a:ext>
            </a:extLst>
          </p:cNvPr>
          <p:cNvCxnSpPr>
            <a:cxnSpLocks noChangeShapeType="1"/>
            <a:stCxn id="503811" idx="2"/>
            <a:endCxn id="503812" idx="0"/>
          </p:cNvCxnSpPr>
          <p:nvPr/>
        </p:nvCxnSpPr>
        <p:spPr bwMode="auto">
          <a:xfrm flipH="1">
            <a:off x="1981200" y="3030538"/>
            <a:ext cx="3810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820" name="AutoShape 12">
            <a:extLst>
              <a:ext uri="{FF2B5EF4-FFF2-40B4-BE49-F238E27FC236}">
                <a16:creationId xmlns:a16="http://schemas.microsoft.com/office/drawing/2014/main" id="{4B91D91E-0598-0E5F-0673-5CB569A25AF2}"/>
              </a:ext>
            </a:extLst>
          </p:cNvPr>
          <p:cNvCxnSpPr>
            <a:cxnSpLocks noChangeShapeType="1"/>
            <a:stCxn id="503812" idx="2"/>
            <a:endCxn id="503814" idx="0"/>
          </p:cNvCxnSpPr>
          <p:nvPr/>
        </p:nvCxnSpPr>
        <p:spPr bwMode="auto">
          <a:xfrm flipH="1">
            <a:off x="1333500" y="3989388"/>
            <a:ext cx="647700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821" name="AutoShape 13">
            <a:extLst>
              <a:ext uri="{FF2B5EF4-FFF2-40B4-BE49-F238E27FC236}">
                <a16:creationId xmlns:a16="http://schemas.microsoft.com/office/drawing/2014/main" id="{DBA8EF37-9E6B-40AB-96C3-4352F9A33579}"/>
              </a:ext>
            </a:extLst>
          </p:cNvPr>
          <p:cNvCxnSpPr>
            <a:cxnSpLocks noChangeShapeType="1"/>
            <a:stCxn id="503812" idx="2"/>
            <a:endCxn id="503813" idx="0"/>
          </p:cNvCxnSpPr>
          <p:nvPr/>
        </p:nvCxnSpPr>
        <p:spPr bwMode="auto">
          <a:xfrm>
            <a:off x="1981200" y="3989388"/>
            <a:ext cx="1562100" cy="511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822" name="AutoShape 14">
            <a:extLst>
              <a:ext uri="{FF2B5EF4-FFF2-40B4-BE49-F238E27FC236}">
                <a16:creationId xmlns:a16="http://schemas.microsoft.com/office/drawing/2014/main" id="{7979A635-6D82-9095-58FC-C60FAFAFD2CE}"/>
              </a:ext>
            </a:extLst>
          </p:cNvPr>
          <p:cNvCxnSpPr>
            <a:cxnSpLocks noChangeShapeType="1"/>
            <a:stCxn id="503814" idx="2"/>
            <a:endCxn id="503812" idx="0"/>
          </p:cNvCxnSpPr>
          <p:nvPr/>
        </p:nvCxnSpPr>
        <p:spPr bwMode="auto">
          <a:xfrm rot="5400000" flipH="1" flipV="1">
            <a:off x="361950" y="4171950"/>
            <a:ext cx="2590800" cy="647700"/>
          </a:xfrm>
          <a:prstGeom prst="curvedConnector5">
            <a:avLst>
              <a:gd name="adj1" fmla="val -8764"/>
              <a:gd name="adj2" fmla="val -194120"/>
              <a:gd name="adj3" fmla="val 10453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3823" name="Text Box 15">
            <a:extLst>
              <a:ext uri="{FF2B5EF4-FFF2-40B4-BE49-F238E27FC236}">
                <a16:creationId xmlns:a16="http://schemas.microsoft.com/office/drawing/2014/main" id="{CCD59CF2-CF18-6ED2-2D37-5BC5286EB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52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3824" name="Text Box 16">
            <a:extLst>
              <a:ext uri="{FF2B5EF4-FFF2-40B4-BE49-F238E27FC236}">
                <a16:creationId xmlns:a16="http://schemas.microsoft.com/office/drawing/2014/main" id="{F106B3EC-6D99-F1D1-65CE-8680FBD76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733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3825" name="Text Box 17">
            <a:extLst>
              <a:ext uri="{FF2B5EF4-FFF2-40B4-BE49-F238E27FC236}">
                <a16:creationId xmlns:a16="http://schemas.microsoft.com/office/drawing/2014/main" id="{15E19044-ACC4-8263-95A8-4C36B78A2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562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3826" name="Text Box 18">
            <a:extLst>
              <a:ext uri="{FF2B5EF4-FFF2-40B4-BE49-F238E27FC236}">
                <a16:creationId xmlns:a16="http://schemas.microsoft.com/office/drawing/2014/main" id="{28D0213F-850E-1909-B759-FC0C840FC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62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503827" name="Text Box 19">
            <a:extLst>
              <a:ext uri="{FF2B5EF4-FFF2-40B4-BE49-F238E27FC236}">
                <a16:creationId xmlns:a16="http://schemas.microsoft.com/office/drawing/2014/main" id="{8AB10004-75E9-6BDD-5281-6F8770FEB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352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503830" name="Text Box 22">
            <a:extLst>
              <a:ext uri="{FF2B5EF4-FFF2-40B4-BE49-F238E27FC236}">
                <a16:creationId xmlns:a16="http://schemas.microsoft.com/office/drawing/2014/main" id="{2EA48156-1D92-03DE-2046-0C908D787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5720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3833" name="Text Box 25">
            <a:extLst>
              <a:ext uri="{FF2B5EF4-FFF2-40B4-BE49-F238E27FC236}">
                <a16:creationId xmlns:a16="http://schemas.microsoft.com/office/drawing/2014/main" id="{390A9391-0B41-7DB8-FF33-95DBA5865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981200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CFG</a:t>
            </a:r>
          </a:p>
        </p:txBody>
      </p:sp>
      <p:sp>
        <p:nvSpPr>
          <p:cNvPr id="503835" name="Oval 27">
            <a:extLst>
              <a:ext uri="{FF2B5EF4-FFF2-40B4-BE49-F238E27FC236}">
                <a16:creationId xmlns:a16="http://schemas.microsoft.com/office/drawing/2014/main" id="{446A828B-F67A-BF7B-B09C-EE08F7F6A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8288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r</a:t>
            </a:r>
          </a:p>
        </p:txBody>
      </p:sp>
      <p:sp>
        <p:nvSpPr>
          <p:cNvPr id="503836" name="Oval 28">
            <a:extLst>
              <a:ext uri="{FF2B5EF4-FFF2-40B4-BE49-F238E27FC236}">
                <a16:creationId xmlns:a16="http://schemas.microsoft.com/office/drawing/2014/main" id="{C01EF755-DDEB-1DCE-6E8D-D3D674E9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503837" name="Oval 29">
            <a:extLst>
              <a:ext uri="{FF2B5EF4-FFF2-40B4-BE49-F238E27FC236}">
                <a16:creationId xmlns:a16="http://schemas.microsoft.com/office/drawing/2014/main" id="{6553956A-C0C3-EFC0-0AF5-07206104E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76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503838" name="Oval 30">
            <a:extLst>
              <a:ext uri="{FF2B5EF4-FFF2-40B4-BE49-F238E27FC236}">
                <a16:creationId xmlns:a16="http://schemas.microsoft.com/office/drawing/2014/main" id="{C34C9247-F326-18F4-ACBA-6F806B05C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73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503839" name="Oval 31">
            <a:extLst>
              <a:ext uri="{FF2B5EF4-FFF2-40B4-BE49-F238E27FC236}">
                <a16:creationId xmlns:a16="http://schemas.microsoft.com/office/drawing/2014/main" id="{B90F28F8-8BE5-0246-E704-314FB37CB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73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503840" name="Oval 32">
            <a:extLst>
              <a:ext uri="{FF2B5EF4-FFF2-40B4-BE49-F238E27FC236}">
                <a16:creationId xmlns:a16="http://schemas.microsoft.com/office/drawing/2014/main" id="{9BCC5A21-BF40-BDD8-BB14-E1D54AA3A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038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exit</a:t>
            </a:r>
          </a:p>
        </p:txBody>
      </p:sp>
      <p:cxnSp>
        <p:nvCxnSpPr>
          <p:cNvPr id="503841" name="AutoShape 33">
            <a:extLst>
              <a:ext uri="{FF2B5EF4-FFF2-40B4-BE49-F238E27FC236}">
                <a16:creationId xmlns:a16="http://schemas.microsoft.com/office/drawing/2014/main" id="{AD96E176-35D6-13C8-66AE-6E52F25B0693}"/>
              </a:ext>
            </a:extLst>
          </p:cNvPr>
          <p:cNvCxnSpPr>
            <a:cxnSpLocks noChangeShapeType="1"/>
            <a:stCxn id="503835" idx="4"/>
            <a:endCxn id="503836" idx="0"/>
          </p:cNvCxnSpPr>
          <p:nvPr/>
        </p:nvCxnSpPr>
        <p:spPr bwMode="auto">
          <a:xfrm flipH="1">
            <a:off x="4533900" y="2362200"/>
            <a:ext cx="457200" cy="1524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842" name="AutoShape 34">
            <a:extLst>
              <a:ext uri="{FF2B5EF4-FFF2-40B4-BE49-F238E27FC236}">
                <a16:creationId xmlns:a16="http://schemas.microsoft.com/office/drawing/2014/main" id="{84EFD863-CDBB-70C8-C1A0-DDC0860C02CE}"/>
              </a:ext>
            </a:extLst>
          </p:cNvPr>
          <p:cNvCxnSpPr>
            <a:cxnSpLocks noChangeShapeType="1"/>
            <a:stCxn id="503836" idx="4"/>
            <a:endCxn id="503837" idx="0"/>
          </p:cNvCxnSpPr>
          <p:nvPr/>
        </p:nvCxnSpPr>
        <p:spPr bwMode="auto">
          <a:xfrm>
            <a:off x="4533900" y="3048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843" name="AutoShape 35">
            <a:extLst>
              <a:ext uri="{FF2B5EF4-FFF2-40B4-BE49-F238E27FC236}">
                <a16:creationId xmlns:a16="http://schemas.microsoft.com/office/drawing/2014/main" id="{615F6FD1-0328-56AC-2A57-AB4826E7FD0E}"/>
              </a:ext>
            </a:extLst>
          </p:cNvPr>
          <p:cNvCxnSpPr>
            <a:cxnSpLocks noChangeShapeType="1"/>
            <a:stCxn id="503837" idx="2"/>
            <a:endCxn id="503838" idx="7"/>
          </p:cNvCxnSpPr>
          <p:nvPr/>
        </p:nvCxnSpPr>
        <p:spPr bwMode="auto">
          <a:xfrm flipH="1">
            <a:off x="4037013" y="3543300"/>
            <a:ext cx="230187" cy="268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844" name="AutoShape 36">
            <a:extLst>
              <a:ext uri="{FF2B5EF4-FFF2-40B4-BE49-F238E27FC236}">
                <a16:creationId xmlns:a16="http://schemas.microsoft.com/office/drawing/2014/main" id="{91343F18-14B5-8359-4D3D-976C7CB14229}"/>
              </a:ext>
            </a:extLst>
          </p:cNvPr>
          <p:cNvCxnSpPr>
            <a:cxnSpLocks noChangeShapeType="1"/>
            <a:stCxn id="503837" idx="6"/>
            <a:endCxn id="503839" idx="1"/>
          </p:cNvCxnSpPr>
          <p:nvPr/>
        </p:nvCxnSpPr>
        <p:spPr bwMode="auto">
          <a:xfrm>
            <a:off x="4800600" y="3543300"/>
            <a:ext cx="306388" cy="268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845" name="AutoShape 37">
            <a:extLst>
              <a:ext uri="{FF2B5EF4-FFF2-40B4-BE49-F238E27FC236}">
                <a16:creationId xmlns:a16="http://schemas.microsoft.com/office/drawing/2014/main" id="{9EA34A9F-47D5-390E-5014-9E4CC15D1D2D}"/>
              </a:ext>
            </a:extLst>
          </p:cNvPr>
          <p:cNvCxnSpPr>
            <a:cxnSpLocks noChangeShapeType="1"/>
            <a:stCxn id="503838" idx="1"/>
            <a:endCxn id="503837" idx="1"/>
          </p:cNvCxnSpPr>
          <p:nvPr/>
        </p:nvCxnSpPr>
        <p:spPr bwMode="auto">
          <a:xfrm rot="16200000">
            <a:off x="3773488" y="3240088"/>
            <a:ext cx="457200" cy="685800"/>
          </a:xfrm>
          <a:prstGeom prst="curvedConnector3">
            <a:avLst>
              <a:gd name="adj1" fmla="val 16701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846" name="AutoShape 38">
            <a:extLst>
              <a:ext uri="{FF2B5EF4-FFF2-40B4-BE49-F238E27FC236}">
                <a16:creationId xmlns:a16="http://schemas.microsoft.com/office/drawing/2014/main" id="{8A42543C-676B-103C-4274-E5ADE09D2AA9}"/>
              </a:ext>
            </a:extLst>
          </p:cNvPr>
          <p:cNvCxnSpPr>
            <a:cxnSpLocks noChangeShapeType="1"/>
            <a:stCxn id="503835" idx="4"/>
            <a:endCxn id="503840" idx="0"/>
          </p:cNvCxnSpPr>
          <p:nvPr/>
        </p:nvCxnSpPr>
        <p:spPr bwMode="auto">
          <a:xfrm>
            <a:off x="4991100" y="2362200"/>
            <a:ext cx="990600" cy="16764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847" name="AutoShape 39">
            <a:extLst>
              <a:ext uri="{FF2B5EF4-FFF2-40B4-BE49-F238E27FC236}">
                <a16:creationId xmlns:a16="http://schemas.microsoft.com/office/drawing/2014/main" id="{3D5B3D81-E7B2-55C1-2553-813879F40F3F}"/>
              </a:ext>
            </a:extLst>
          </p:cNvPr>
          <p:cNvCxnSpPr>
            <a:cxnSpLocks noChangeShapeType="1"/>
            <a:stCxn id="503839" idx="6"/>
            <a:endCxn id="503840" idx="1"/>
          </p:cNvCxnSpPr>
          <p:nvPr/>
        </p:nvCxnSpPr>
        <p:spPr bwMode="auto">
          <a:xfrm>
            <a:off x="5562600" y="4000500"/>
            <a:ext cx="230188" cy="115888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3848" name="Text Box 40">
            <a:extLst>
              <a:ext uri="{FF2B5EF4-FFF2-40B4-BE49-F238E27FC236}">
                <a16:creationId xmlns:a16="http://schemas.microsoft.com/office/drawing/2014/main" id="{DE3373F0-ADBD-0A6D-171A-DB5EEA488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9812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reverse CFG</a:t>
            </a:r>
          </a:p>
        </p:txBody>
      </p:sp>
      <p:sp>
        <p:nvSpPr>
          <p:cNvPr id="503849" name="Oval 41">
            <a:extLst>
              <a:ext uri="{FF2B5EF4-FFF2-40B4-BE49-F238E27FC236}">
                <a16:creationId xmlns:a16="http://schemas.microsoft.com/office/drawing/2014/main" id="{BB0D513A-76E8-1404-89E9-88D634045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8288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r</a:t>
            </a:r>
          </a:p>
        </p:txBody>
      </p:sp>
      <p:sp>
        <p:nvSpPr>
          <p:cNvPr id="503850" name="Oval 42">
            <a:extLst>
              <a:ext uri="{FF2B5EF4-FFF2-40B4-BE49-F238E27FC236}">
                <a16:creationId xmlns:a16="http://schemas.microsoft.com/office/drawing/2014/main" id="{62B04D95-B5AD-BF5A-9406-E993FE755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51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503851" name="Oval 43">
            <a:extLst>
              <a:ext uri="{FF2B5EF4-FFF2-40B4-BE49-F238E27FC236}">
                <a16:creationId xmlns:a16="http://schemas.microsoft.com/office/drawing/2014/main" id="{75A34C98-0E2A-5F95-8E93-FA1C73255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276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503852" name="Oval 44">
            <a:extLst>
              <a:ext uri="{FF2B5EF4-FFF2-40B4-BE49-F238E27FC236}">
                <a16:creationId xmlns:a16="http://schemas.microsoft.com/office/drawing/2014/main" id="{F54A3822-5D74-98F6-BD3B-4220E2C38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73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503853" name="Oval 45">
            <a:extLst>
              <a:ext uri="{FF2B5EF4-FFF2-40B4-BE49-F238E27FC236}">
                <a16:creationId xmlns:a16="http://schemas.microsoft.com/office/drawing/2014/main" id="{1A553035-5C79-F137-1DCA-FC4315057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73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503854" name="Oval 46">
            <a:extLst>
              <a:ext uri="{FF2B5EF4-FFF2-40B4-BE49-F238E27FC236}">
                <a16:creationId xmlns:a16="http://schemas.microsoft.com/office/drawing/2014/main" id="{BBD168D7-338F-0937-9A2C-C6BCFFF6B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038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exit</a:t>
            </a:r>
          </a:p>
        </p:txBody>
      </p:sp>
      <p:cxnSp>
        <p:nvCxnSpPr>
          <p:cNvPr id="503855" name="AutoShape 47">
            <a:extLst>
              <a:ext uri="{FF2B5EF4-FFF2-40B4-BE49-F238E27FC236}">
                <a16:creationId xmlns:a16="http://schemas.microsoft.com/office/drawing/2014/main" id="{E15B2553-B49D-326C-2EC9-EE4565E001B6}"/>
              </a:ext>
            </a:extLst>
          </p:cNvPr>
          <p:cNvCxnSpPr>
            <a:cxnSpLocks noChangeShapeType="1"/>
            <a:stCxn id="503849" idx="4"/>
            <a:endCxn id="503850" idx="0"/>
          </p:cNvCxnSpPr>
          <p:nvPr/>
        </p:nvCxnSpPr>
        <p:spPr bwMode="auto">
          <a:xfrm flipH="1">
            <a:off x="7277100" y="2362200"/>
            <a:ext cx="457200" cy="1524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856" name="AutoShape 48">
            <a:extLst>
              <a:ext uri="{FF2B5EF4-FFF2-40B4-BE49-F238E27FC236}">
                <a16:creationId xmlns:a16="http://schemas.microsoft.com/office/drawing/2014/main" id="{57F387EB-6043-5AA0-70FB-1E3D3BE74129}"/>
              </a:ext>
            </a:extLst>
          </p:cNvPr>
          <p:cNvCxnSpPr>
            <a:cxnSpLocks noChangeShapeType="1"/>
            <a:stCxn id="503850" idx="4"/>
            <a:endCxn id="503851" idx="0"/>
          </p:cNvCxnSpPr>
          <p:nvPr/>
        </p:nvCxnSpPr>
        <p:spPr bwMode="auto">
          <a:xfrm>
            <a:off x="7277100" y="3048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857" name="AutoShape 49">
            <a:extLst>
              <a:ext uri="{FF2B5EF4-FFF2-40B4-BE49-F238E27FC236}">
                <a16:creationId xmlns:a16="http://schemas.microsoft.com/office/drawing/2014/main" id="{8585AC9D-4A22-8B2F-5FCF-7EDC4BF87D42}"/>
              </a:ext>
            </a:extLst>
          </p:cNvPr>
          <p:cNvCxnSpPr>
            <a:cxnSpLocks noChangeShapeType="1"/>
            <a:stCxn id="503851" idx="2"/>
            <a:endCxn id="503852" idx="7"/>
          </p:cNvCxnSpPr>
          <p:nvPr/>
        </p:nvCxnSpPr>
        <p:spPr bwMode="auto">
          <a:xfrm flipH="1">
            <a:off x="6780213" y="3543300"/>
            <a:ext cx="230187" cy="268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858" name="AutoShape 50">
            <a:extLst>
              <a:ext uri="{FF2B5EF4-FFF2-40B4-BE49-F238E27FC236}">
                <a16:creationId xmlns:a16="http://schemas.microsoft.com/office/drawing/2014/main" id="{A6909120-BE41-9DE7-CCD9-A69AB8B334B2}"/>
              </a:ext>
            </a:extLst>
          </p:cNvPr>
          <p:cNvCxnSpPr>
            <a:cxnSpLocks noChangeShapeType="1"/>
            <a:stCxn id="503851" idx="6"/>
            <a:endCxn id="503853" idx="1"/>
          </p:cNvCxnSpPr>
          <p:nvPr/>
        </p:nvCxnSpPr>
        <p:spPr bwMode="auto">
          <a:xfrm>
            <a:off x="7543800" y="3543300"/>
            <a:ext cx="306388" cy="268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859" name="AutoShape 51">
            <a:extLst>
              <a:ext uri="{FF2B5EF4-FFF2-40B4-BE49-F238E27FC236}">
                <a16:creationId xmlns:a16="http://schemas.microsoft.com/office/drawing/2014/main" id="{DC4CD450-22A7-22C5-D207-4944D055F761}"/>
              </a:ext>
            </a:extLst>
          </p:cNvPr>
          <p:cNvCxnSpPr>
            <a:cxnSpLocks noChangeShapeType="1"/>
            <a:stCxn id="503852" idx="1"/>
            <a:endCxn id="503851" idx="1"/>
          </p:cNvCxnSpPr>
          <p:nvPr/>
        </p:nvCxnSpPr>
        <p:spPr bwMode="auto">
          <a:xfrm rot="16200000">
            <a:off x="6516688" y="3240088"/>
            <a:ext cx="457200" cy="685800"/>
          </a:xfrm>
          <a:prstGeom prst="curvedConnector3">
            <a:avLst>
              <a:gd name="adj1" fmla="val 167014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860" name="AutoShape 52">
            <a:extLst>
              <a:ext uri="{FF2B5EF4-FFF2-40B4-BE49-F238E27FC236}">
                <a16:creationId xmlns:a16="http://schemas.microsoft.com/office/drawing/2014/main" id="{BEFEF33D-3EA7-359B-7086-71B4F795ACB5}"/>
              </a:ext>
            </a:extLst>
          </p:cNvPr>
          <p:cNvCxnSpPr>
            <a:cxnSpLocks noChangeShapeType="1"/>
            <a:stCxn id="503849" idx="4"/>
            <a:endCxn id="503854" idx="0"/>
          </p:cNvCxnSpPr>
          <p:nvPr/>
        </p:nvCxnSpPr>
        <p:spPr bwMode="auto">
          <a:xfrm>
            <a:off x="7734300" y="2362200"/>
            <a:ext cx="990600" cy="16764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861" name="AutoShape 53">
            <a:extLst>
              <a:ext uri="{FF2B5EF4-FFF2-40B4-BE49-F238E27FC236}">
                <a16:creationId xmlns:a16="http://schemas.microsoft.com/office/drawing/2014/main" id="{EB423B0B-29AC-DF3F-E87C-52BB81D5DA4A}"/>
              </a:ext>
            </a:extLst>
          </p:cNvPr>
          <p:cNvCxnSpPr>
            <a:cxnSpLocks noChangeShapeType="1"/>
            <a:stCxn id="503853" idx="6"/>
            <a:endCxn id="503854" idx="1"/>
          </p:cNvCxnSpPr>
          <p:nvPr/>
        </p:nvCxnSpPr>
        <p:spPr bwMode="auto">
          <a:xfrm>
            <a:off x="8305800" y="4000500"/>
            <a:ext cx="230188" cy="115888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3862" name="Oval 54">
            <a:extLst>
              <a:ext uri="{FF2B5EF4-FFF2-40B4-BE49-F238E27FC236}">
                <a16:creationId xmlns:a16="http://schemas.microsoft.com/office/drawing/2014/main" id="{07E9C6DC-47E9-ACCD-2E83-90A0D7CF8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800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r</a:t>
            </a:r>
          </a:p>
        </p:txBody>
      </p:sp>
      <p:sp>
        <p:nvSpPr>
          <p:cNvPr id="503863" name="Oval 55">
            <a:extLst>
              <a:ext uri="{FF2B5EF4-FFF2-40B4-BE49-F238E27FC236}">
                <a16:creationId xmlns:a16="http://schemas.microsoft.com/office/drawing/2014/main" id="{4AC69152-1750-1B38-C67E-2A679976C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00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503864" name="Oval 56">
            <a:extLst>
              <a:ext uri="{FF2B5EF4-FFF2-40B4-BE49-F238E27FC236}">
                <a16:creationId xmlns:a16="http://schemas.microsoft.com/office/drawing/2014/main" id="{06972D03-3044-3B89-CCCA-B95A6AB92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503865" name="Oval 57">
            <a:extLst>
              <a:ext uri="{FF2B5EF4-FFF2-40B4-BE49-F238E27FC236}">
                <a16:creationId xmlns:a16="http://schemas.microsoft.com/office/drawing/2014/main" id="{3507252F-FE2A-AAFF-E207-7501225B4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800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503866" name="Oval 58">
            <a:extLst>
              <a:ext uri="{FF2B5EF4-FFF2-40B4-BE49-F238E27FC236}">
                <a16:creationId xmlns:a16="http://schemas.microsoft.com/office/drawing/2014/main" id="{BE29CDA8-FB30-4726-E494-31713F628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601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503867" name="Oval 59">
            <a:extLst>
              <a:ext uri="{FF2B5EF4-FFF2-40B4-BE49-F238E27FC236}">
                <a16:creationId xmlns:a16="http://schemas.microsoft.com/office/drawing/2014/main" id="{5038E92F-B3C1-9FEE-6254-036D31CCE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324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exit</a:t>
            </a:r>
          </a:p>
        </p:txBody>
      </p:sp>
      <p:cxnSp>
        <p:nvCxnSpPr>
          <p:cNvPr id="503869" name="AutoShape 61">
            <a:extLst>
              <a:ext uri="{FF2B5EF4-FFF2-40B4-BE49-F238E27FC236}">
                <a16:creationId xmlns:a16="http://schemas.microsoft.com/office/drawing/2014/main" id="{8E60C552-7704-7F09-90B3-67F243E1607B}"/>
              </a:ext>
            </a:extLst>
          </p:cNvPr>
          <p:cNvCxnSpPr>
            <a:cxnSpLocks noChangeShapeType="1"/>
            <a:stCxn id="503863" idx="4"/>
            <a:endCxn id="503864" idx="0"/>
          </p:cNvCxnSpPr>
          <p:nvPr/>
        </p:nvCxnSpPr>
        <p:spPr bwMode="auto">
          <a:xfrm>
            <a:off x="6819900" y="5334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870" name="AutoShape 62">
            <a:extLst>
              <a:ext uri="{FF2B5EF4-FFF2-40B4-BE49-F238E27FC236}">
                <a16:creationId xmlns:a16="http://schemas.microsoft.com/office/drawing/2014/main" id="{AA51459B-507E-2F7F-5ADA-9BE2A1CFA01A}"/>
              </a:ext>
            </a:extLst>
          </p:cNvPr>
          <p:cNvCxnSpPr>
            <a:cxnSpLocks noChangeShapeType="1"/>
            <a:stCxn id="503865" idx="5"/>
            <a:endCxn id="503864" idx="1"/>
          </p:cNvCxnSpPr>
          <p:nvPr/>
        </p:nvCxnSpPr>
        <p:spPr bwMode="auto">
          <a:xfrm>
            <a:off x="6018213" y="5256213"/>
            <a:ext cx="612775" cy="384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871" name="AutoShape 63">
            <a:extLst>
              <a:ext uri="{FF2B5EF4-FFF2-40B4-BE49-F238E27FC236}">
                <a16:creationId xmlns:a16="http://schemas.microsoft.com/office/drawing/2014/main" id="{BB9EA3CA-1A43-20EA-3C96-0D30D513742A}"/>
              </a:ext>
            </a:extLst>
          </p:cNvPr>
          <p:cNvCxnSpPr>
            <a:cxnSpLocks noChangeShapeType="1"/>
            <a:stCxn id="503864" idx="6"/>
            <a:endCxn id="503866" idx="1"/>
          </p:cNvCxnSpPr>
          <p:nvPr/>
        </p:nvCxnSpPr>
        <p:spPr bwMode="auto">
          <a:xfrm>
            <a:off x="7086600" y="5829300"/>
            <a:ext cx="306388" cy="268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873" name="AutoShape 65">
            <a:extLst>
              <a:ext uri="{FF2B5EF4-FFF2-40B4-BE49-F238E27FC236}">
                <a16:creationId xmlns:a16="http://schemas.microsoft.com/office/drawing/2014/main" id="{98974193-79A7-FF7B-9B07-1FB5BDB1E084}"/>
              </a:ext>
            </a:extLst>
          </p:cNvPr>
          <p:cNvCxnSpPr>
            <a:cxnSpLocks noChangeShapeType="1"/>
            <a:stCxn id="503862" idx="4"/>
            <a:endCxn id="503867" idx="0"/>
          </p:cNvCxnSpPr>
          <p:nvPr/>
        </p:nvCxnSpPr>
        <p:spPr bwMode="auto">
          <a:xfrm>
            <a:off x="7810500" y="5334000"/>
            <a:ext cx="457200" cy="9906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874" name="AutoShape 66">
            <a:extLst>
              <a:ext uri="{FF2B5EF4-FFF2-40B4-BE49-F238E27FC236}">
                <a16:creationId xmlns:a16="http://schemas.microsoft.com/office/drawing/2014/main" id="{EE0A9F19-A5FF-77D3-CCDC-9B3A98137833}"/>
              </a:ext>
            </a:extLst>
          </p:cNvPr>
          <p:cNvCxnSpPr>
            <a:cxnSpLocks noChangeShapeType="1"/>
            <a:stCxn id="503866" idx="6"/>
            <a:endCxn id="503867" idx="1"/>
          </p:cNvCxnSpPr>
          <p:nvPr/>
        </p:nvCxnSpPr>
        <p:spPr bwMode="auto">
          <a:xfrm>
            <a:off x="7848600" y="6286500"/>
            <a:ext cx="230188" cy="115888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03942" name="Group 134">
            <a:extLst>
              <a:ext uri="{FF2B5EF4-FFF2-40B4-BE49-F238E27FC236}">
                <a16:creationId xmlns:a16="http://schemas.microsoft.com/office/drawing/2014/main" id="{DD9BA62E-D0F9-027E-2558-ECDD066B31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09800" y="5746750"/>
          <a:ext cx="3429000" cy="87788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1273361387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2536967230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429372311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4251464216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3944072379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510556144"/>
                    </a:ext>
                  </a:extLst>
                </a:gridCol>
              </a:tblGrid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5290692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{r}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{2, r}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{r}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56365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3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3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3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0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0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0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0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0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0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0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0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0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0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0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0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0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0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0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0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0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50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50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50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50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0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503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503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503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50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50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50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50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33" grpId="0"/>
      <p:bldP spid="503835" grpId="0" animBg="1"/>
      <p:bldP spid="503836" grpId="0" animBg="1"/>
      <p:bldP spid="503837" grpId="0" animBg="1"/>
      <p:bldP spid="503838" grpId="0" animBg="1"/>
      <p:bldP spid="503839" grpId="0" animBg="1"/>
      <p:bldP spid="503840" grpId="0" animBg="1"/>
      <p:bldP spid="503848" grpId="0"/>
      <p:bldP spid="503849" grpId="0" animBg="1"/>
      <p:bldP spid="503850" grpId="0" animBg="1"/>
      <p:bldP spid="503851" grpId="0" animBg="1"/>
      <p:bldP spid="503852" grpId="0" animBg="1"/>
      <p:bldP spid="503853" grpId="0" animBg="1"/>
      <p:bldP spid="503854" grpId="0" animBg="1"/>
      <p:bldP spid="503862" grpId="0" animBg="1"/>
      <p:bldP spid="503863" grpId="0" animBg="1"/>
      <p:bldP spid="503864" grpId="0" animBg="1"/>
      <p:bldP spid="503865" grpId="0" animBg="1"/>
      <p:bldP spid="503866" grpId="0" animBg="1"/>
      <p:bldP spid="5038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>
            <a:extLst>
              <a:ext uri="{FF2B5EF4-FFF2-40B4-BE49-F238E27FC236}">
                <a16:creationId xmlns:a16="http://schemas.microsoft.com/office/drawing/2014/main" id="{93E90685-4D49-063B-3D3B-09BCF786F8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Aggressive Dead Code Elimination Example</a:t>
            </a:r>
          </a:p>
        </p:txBody>
      </p:sp>
      <p:sp>
        <p:nvSpPr>
          <p:cNvPr id="505859" name="Text Box 3">
            <a:extLst>
              <a:ext uri="{FF2B5EF4-FFF2-40B4-BE49-F238E27FC236}">
                <a16:creationId xmlns:a16="http://schemas.microsoft.com/office/drawing/2014/main" id="{A8A5D4B5-AEED-E70E-B9A5-DFAC1C9B4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1447800" cy="12017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505860" name="Text Box 4">
            <a:extLst>
              <a:ext uri="{FF2B5EF4-FFF2-40B4-BE49-F238E27FC236}">
                <a16:creationId xmlns:a16="http://schemas.microsoft.com/office/drawing/2014/main" id="{8445A802-795E-34FC-1494-88DAC476E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1981200" cy="7889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k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>
                <a:latin typeface="Courier New" panose="02070309020205020404" pitchFamily="49" charset="0"/>
              </a:rPr>
              <a:t>0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 , k )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&lt; 100?</a:t>
            </a:r>
          </a:p>
        </p:txBody>
      </p:sp>
      <p:sp>
        <p:nvSpPr>
          <p:cNvPr id="505861" name="Text Box 5">
            <a:extLst>
              <a:ext uri="{FF2B5EF4-FFF2-40B4-BE49-F238E27FC236}">
                <a16:creationId xmlns:a16="http://schemas.microsoft.com/office/drawing/2014/main" id="{200D01A3-237E-6815-69ED-627CD5EE3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return k</a:t>
            </a:r>
          </a:p>
        </p:txBody>
      </p:sp>
      <p:sp>
        <p:nvSpPr>
          <p:cNvPr id="505862" name="Text Box 6">
            <a:extLst>
              <a:ext uri="{FF2B5EF4-FFF2-40B4-BE49-F238E27FC236}">
                <a16:creationId xmlns:a16="http://schemas.microsoft.com/office/drawing/2014/main" id="{477BCFDB-5736-9BCF-869C-A46F12425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02213"/>
            <a:ext cx="1447800" cy="7889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k + 1</a:t>
            </a:r>
          </a:p>
        </p:txBody>
      </p:sp>
      <p:sp>
        <p:nvSpPr>
          <p:cNvPr id="505863" name="Text Box 7">
            <a:extLst>
              <a:ext uri="{FF2B5EF4-FFF2-40B4-BE49-F238E27FC236}">
                <a16:creationId xmlns:a16="http://schemas.microsoft.com/office/drawing/2014/main" id="{2B2C6081-6E74-3637-C14F-9C8050E7F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505864" name="Text Box 8">
            <a:extLst>
              <a:ext uri="{FF2B5EF4-FFF2-40B4-BE49-F238E27FC236}">
                <a16:creationId xmlns:a16="http://schemas.microsoft.com/office/drawing/2014/main" id="{1D6F5324-2B36-1BB3-1368-0F8B244F2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505865" name="Text Box 9">
            <a:extLst>
              <a:ext uri="{FF2B5EF4-FFF2-40B4-BE49-F238E27FC236}">
                <a16:creationId xmlns:a16="http://schemas.microsoft.com/office/drawing/2014/main" id="{4A0CFACF-7302-4DD4-D17A-B6C52676A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16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505866" name="Text Box 10">
            <a:extLst>
              <a:ext uri="{FF2B5EF4-FFF2-40B4-BE49-F238E27FC236}">
                <a16:creationId xmlns:a16="http://schemas.microsoft.com/office/drawing/2014/main" id="{24AA14FB-2EEE-87F3-604B-FDE05EBEC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5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cxnSp>
        <p:nvCxnSpPr>
          <p:cNvPr id="505867" name="AutoShape 11">
            <a:extLst>
              <a:ext uri="{FF2B5EF4-FFF2-40B4-BE49-F238E27FC236}">
                <a16:creationId xmlns:a16="http://schemas.microsoft.com/office/drawing/2014/main" id="{31929398-27B5-B0EE-8A6A-A3F14AC9CBF3}"/>
              </a:ext>
            </a:extLst>
          </p:cNvPr>
          <p:cNvCxnSpPr>
            <a:cxnSpLocks noChangeShapeType="1"/>
            <a:stCxn id="505859" idx="2"/>
            <a:endCxn id="505860" idx="0"/>
          </p:cNvCxnSpPr>
          <p:nvPr/>
        </p:nvCxnSpPr>
        <p:spPr bwMode="auto">
          <a:xfrm flipH="1">
            <a:off x="1981200" y="3030538"/>
            <a:ext cx="3810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5868" name="AutoShape 12">
            <a:extLst>
              <a:ext uri="{FF2B5EF4-FFF2-40B4-BE49-F238E27FC236}">
                <a16:creationId xmlns:a16="http://schemas.microsoft.com/office/drawing/2014/main" id="{AB0AF5A0-6752-1A30-D27F-69592BF86098}"/>
              </a:ext>
            </a:extLst>
          </p:cNvPr>
          <p:cNvCxnSpPr>
            <a:cxnSpLocks noChangeShapeType="1"/>
            <a:stCxn id="505860" idx="2"/>
            <a:endCxn id="505862" idx="0"/>
          </p:cNvCxnSpPr>
          <p:nvPr/>
        </p:nvCxnSpPr>
        <p:spPr bwMode="auto">
          <a:xfrm flipH="1">
            <a:off x="1333500" y="3989388"/>
            <a:ext cx="647700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5869" name="AutoShape 13">
            <a:extLst>
              <a:ext uri="{FF2B5EF4-FFF2-40B4-BE49-F238E27FC236}">
                <a16:creationId xmlns:a16="http://schemas.microsoft.com/office/drawing/2014/main" id="{F2EB119F-7F21-5D2E-BA1F-0C0712F4808E}"/>
              </a:ext>
            </a:extLst>
          </p:cNvPr>
          <p:cNvCxnSpPr>
            <a:cxnSpLocks noChangeShapeType="1"/>
            <a:stCxn id="505860" idx="2"/>
            <a:endCxn id="505861" idx="0"/>
          </p:cNvCxnSpPr>
          <p:nvPr/>
        </p:nvCxnSpPr>
        <p:spPr bwMode="auto">
          <a:xfrm>
            <a:off x="1981200" y="3989388"/>
            <a:ext cx="1562100" cy="511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5870" name="AutoShape 14">
            <a:extLst>
              <a:ext uri="{FF2B5EF4-FFF2-40B4-BE49-F238E27FC236}">
                <a16:creationId xmlns:a16="http://schemas.microsoft.com/office/drawing/2014/main" id="{0CB584B1-E9B0-3B27-56C7-FFC6EAB46A62}"/>
              </a:ext>
            </a:extLst>
          </p:cNvPr>
          <p:cNvCxnSpPr>
            <a:cxnSpLocks noChangeShapeType="1"/>
            <a:stCxn id="505862" idx="2"/>
            <a:endCxn id="505860" idx="0"/>
          </p:cNvCxnSpPr>
          <p:nvPr/>
        </p:nvCxnSpPr>
        <p:spPr bwMode="auto">
          <a:xfrm rot="5400000" flipH="1" flipV="1">
            <a:off x="361950" y="4171950"/>
            <a:ext cx="2590800" cy="647700"/>
          </a:xfrm>
          <a:prstGeom prst="curvedConnector5">
            <a:avLst>
              <a:gd name="adj1" fmla="val -8764"/>
              <a:gd name="adj2" fmla="val -194120"/>
              <a:gd name="adj3" fmla="val 10453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5871" name="Text Box 15">
            <a:extLst>
              <a:ext uri="{FF2B5EF4-FFF2-40B4-BE49-F238E27FC236}">
                <a16:creationId xmlns:a16="http://schemas.microsoft.com/office/drawing/2014/main" id="{119E4250-BC93-3F1D-D76A-AD71C3E3A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52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5872" name="Text Box 16">
            <a:extLst>
              <a:ext uri="{FF2B5EF4-FFF2-40B4-BE49-F238E27FC236}">
                <a16:creationId xmlns:a16="http://schemas.microsoft.com/office/drawing/2014/main" id="{CD5BA3EC-C03B-E335-4E18-84385A480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733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5873" name="Text Box 17">
            <a:extLst>
              <a:ext uri="{FF2B5EF4-FFF2-40B4-BE49-F238E27FC236}">
                <a16:creationId xmlns:a16="http://schemas.microsoft.com/office/drawing/2014/main" id="{9B7BE20D-3B23-7BE3-B45F-69B4F92F6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562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5874" name="Text Box 18">
            <a:extLst>
              <a:ext uri="{FF2B5EF4-FFF2-40B4-BE49-F238E27FC236}">
                <a16:creationId xmlns:a16="http://schemas.microsoft.com/office/drawing/2014/main" id="{A52395B1-B9B0-1958-7128-30C5F3067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62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505875" name="Text Box 19">
            <a:extLst>
              <a:ext uri="{FF2B5EF4-FFF2-40B4-BE49-F238E27FC236}">
                <a16:creationId xmlns:a16="http://schemas.microsoft.com/office/drawing/2014/main" id="{1BEF8C85-8F80-17B1-ABA8-2078E289F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352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505876" name="Text Box 20">
            <a:extLst>
              <a:ext uri="{FF2B5EF4-FFF2-40B4-BE49-F238E27FC236}">
                <a16:creationId xmlns:a16="http://schemas.microsoft.com/office/drawing/2014/main" id="{FD5B888F-2D39-3E35-5BAF-2ABE041CC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5720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5877" name="Text Box 21">
            <a:extLst>
              <a:ext uri="{FF2B5EF4-FFF2-40B4-BE49-F238E27FC236}">
                <a16:creationId xmlns:a16="http://schemas.microsoft.com/office/drawing/2014/main" id="{2FA56B24-994E-808C-35D0-FA0A4B081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981200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CDG</a:t>
            </a:r>
          </a:p>
        </p:txBody>
      </p:sp>
      <p:sp>
        <p:nvSpPr>
          <p:cNvPr id="505878" name="Oval 22">
            <a:extLst>
              <a:ext uri="{FF2B5EF4-FFF2-40B4-BE49-F238E27FC236}">
                <a16:creationId xmlns:a16="http://schemas.microsoft.com/office/drawing/2014/main" id="{2839D35C-9415-5AF2-9616-42E3A8CAD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8288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r</a:t>
            </a:r>
          </a:p>
        </p:txBody>
      </p:sp>
      <p:sp>
        <p:nvSpPr>
          <p:cNvPr id="505879" name="Oval 23">
            <a:extLst>
              <a:ext uri="{FF2B5EF4-FFF2-40B4-BE49-F238E27FC236}">
                <a16:creationId xmlns:a16="http://schemas.microsoft.com/office/drawing/2014/main" id="{5FAC6CBC-33CB-168C-4A0D-D09A0F309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51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505880" name="Oval 24">
            <a:extLst>
              <a:ext uri="{FF2B5EF4-FFF2-40B4-BE49-F238E27FC236}">
                <a16:creationId xmlns:a16="http://schemas.microsoft.com/office/drawing/2014/main" id="{A819C310-5879-D3AE-67CC-DAAE667AF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276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505881" name="Oval 25">
            <a:extLst>
              <a:ext uri="{FF2B5EF4-FFF2-40B4-BE49-F238E27FC236}">
                <a16:creationId xmlns:a16="http://schemas.microsoft.com/office/drawing/2014/main" id="{DAF3DBBC-4A47-2B15-CAF0-D9EB0E525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505882" name="Oval 26">
            <a:extLst>
              <a:ext uri="{FF2B5EF4-FFF2-40B4-BE49-F238E27FC236}">
                <a16:creationId xmlns:a16="http://schemas.microsoft.com/office/drawing/2014/main" id="{1C279C99-F595-D2E9-FB63-C37FE928F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73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cxnSp>
        <p:nvCxnSpPr>
          <p:cNvPr id="505884" name="AutoShape 28">
            <a:extLst>
              <a:ext uri="{FF2B5EF4-FFF2-40B4-BE49-F238E27FC236}">
                <a16:creationId xmlns:a16="http://schemas.microsoft.com/office/drawing/2014/main" id="{CD0142F2-1FA5-7314-CA6E-980AB752736B}"/>
              </a:ext>
            </a:extLst>
          </p:cNvPr>
          <p:cNvCxnSpPr>
            <a:cxnSpLocks noChangeShapeType="1"/>
            <a:stCxn id="505878" idx="4"/>
            <a:endCxn id="505879" idx="0"/>
          </p:cNvCxnSpPr>
          <p:nvPr/>
        </p:nvCxnSpPr>
        <p:spPr bwMode="auto">
          <a:xfrm flipH="1">
            <a:off x="6286500" y="2362200"/>
            <a:ext cx="457200" cy="1524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5885" name="AutoShape 29">
            <a:extLst>
              <a:ext uri="{FF2B5EF4-FFF2-40B4-BE49-F238E27FC236}">
                <a16:creationId xmlns:a16="http://schemas.microsoft.com/office/drawing/2014/main" id="{C91FFA33-1BC2-DDE8-2646-138FF22626E6}"/>
              </a:ext>
            </a:extLst>
          </p:cNvPr>
          <p:cNvCxnSpPr>
            <a:cxnSpLocks noChangeShapeType="1"/>
            <a:stCxn id="505878" idx="4"/>
            <a:endCxn id="505880" idx="7"/>
          </p:cNvCxnSpPr>
          <p:nvPr/>
        </p:nvCxnSpPr>
        <p:spPr bwMode="auto">
          <a:xfrm flipH="1">
            <a:off x="6475413" y="2362200"/>
            <a:ext cx="268287" cy="992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5886" name="AutoShape 30">
            <a:extLst>
              <a:ext uri="{FF2B5EF4-FFF2-40B4-BE49-F238E27FC236}">
                <a16:creationId xmlns:a16="http://schemas.microsoft.com/office/drawing/2014/main" id="{CADB0AEB-EFFE-C6FC-E0FC-9556F6D8AE62}"/>
              </a:ext>
            </a:extLst>
          </p:cNvPr>
          <p:cNvCxnSpPr>
            <a:cxnSpLocks noChangeShapeType="1"/>
            <a:stCxn id="505880" idx="2"/>
            <a:endCxn id="505881" idx="7"/>
          </p:cNvCxnSpPr>
          <p:nvPr/>
        </p:nvCxnSpPr>
        <p:spPr bwMode="auto">
          <a:xfrm flipH="1">
            <a:off x="5789613" y="3543300"/>
            <a:ext cx="230187" cy="268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5887" name="AutoShape 31">
            <a:extLst>
              <a:ext uri="{FF2B5EF4-FFF2-40B4-BE49-F238E27FC236}">
                <a16:creationId xmlns:a16="http://schemas.microsoft.com/office/drawing/2014/main" id="{90E16CBF-CD26-6EE0-D507-A38DDA74AFE6}"/>
              </a:ext>
            </a:extLst>
          </p:cNvPr>
          <p:cNvCxnSpPr>
            <a:cxnSpLocks noChangeShapeType="1"/>
            <a:stCxn id="505878" idx="4"/>
            <a:endCxn id="505882" idx="0"/>
          </p:cNvCxnSpPr>
          <p:nvPr/>
        </p:nvCxnSpPr>
        <p:spPr bwMode="auto">
          <a:xfrm>
            <a:off x="6743700" y="2362200"/>
            <a:ext cx="3048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5888" name="AutoShape 32">
            <a:extLst>
              <a:ext uri="{FF2B5EF4-FFF2-40B4-BE49-F238E27FC236}">
                <a16:creationId xmlns:a16="http://schemas.microsoft.com/office/drawing/2014/main" id="{38C589B0-95F2-DF82-8314-D47F8490EE24}"/>
              </a:ext>
            </a:extLst>
          </p:cNvPr>
          <p:cNvCxnSpPr>
            <a:cxnSpLocks noChangeShapeType="1"/>
            <a:stCxn id="505880" idx="2"/>
            <a:endCxn id="505880" idx="0"/>
          </p:cNvCxnSpPr>
          <p:nvPr/>
        </p:nvCxnSpPr>
        <p:spPr bwMode="auto">
          <a:xfrm rot="10800000" flipH="1">
            <a:off x="6019800" y="3276600"/>
            <a:ext cx="266700" cy="266700"/>
          </a:xfrm>
          <a:prstGeom prst="curvedConnector4">
            <a:avLst>
              <a:gd name="adj1" fmla="val -85713"/>
              <a:gd name="adj2" fmla="val 18571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05916" name="Group 60">
            <a:extLst>
              <a:ext uri="{FF2B5EF4-FFF2-40B4-BE49-F238E27FC236}">
                <a16:creationId xmlns:a16="http://schemas.microsoft.com/office/drawing/2014/main" id="{3F734F98-6E78-4946-37CD-AB4200B9A6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19600" y="5334000"/>
          <a:ext cx="3429000" cy="87788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3554355201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3147218775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83607581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310871398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1245153584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449348212"/>
                    </a:ext>
                  </a:extLst>
                </a:gridCol>
              </a:tblGrid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892526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{r}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{2, r}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{r}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1090015"/>
                  </a:ext>
                </a:extLst>
              </a:tr>
            </a:tbl>
          </a:graphicData>
        </a:graphic>
      </p:graphicFrame>
      <p:sp>
        <p:nvSpPr>
          <p:cNvPr id="505939" name="Text Box 83">
            <a:extLst>
              <a:ext uri="{FF2B5EF4-FFF2-40B4-BE49-F238E27FC236}">
                <a16:creationId xmlns:a16="http://schemas.microsoft.com/office/drawing/2014/main" id="{9E4BD758-557C-8878-90AD-A3408DDD0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470400"/>
            <a:ext cx="561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hlink"/>
                </a:solidFill>
              </a:rPr>
              <a:t>live</a:t>
            </a:r>
          </a:p>
        </p:txBody>
      </p:sp>
      <p:sp>
        <p:nvSpPr>
          <p:cNvPr id="505940" name="Text Box 84">
            <a:extLst>
              <a:ext uri="{FF2B5EF4-FFF2-40B4-BE49-F238E27FC236}">
                <a16:creationId xmlns:a16="http://schemas.microsoft.com/office/drawing/2014/main" id="{B0FA3830-756D-B04B-76F9-CF33476EB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175000"/>
            <a:ext cx="561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hlink"/>
                </a:solidFill>
              </a:rPr>
              <a:t>live</a:t>
            </a:r>
          </a:p>
        </p:txBody>
      </p:sp>
      <p:sp>
        <p:nvSpPr>
          <p:cNvPr id="505941" name="Text Box 85">
            <a:extLst>
              <a:ext uri="{FF2B5EF4-FFF2-40B4-BE49-F238E27FC236}">
                <a16:creationId xmlns:a16="http://schemas.microsoft.com/office/drawing/2014/main" id="{4C19B788-9310-6525-5515-88A7683F2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399088"/>
            <a:ext cx="561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hlink"/>
                </a:solidFill>
              </a:rPr>
              <a:t>live</a:t>
            </a:r>
          </a:p>
        </p:txBody>
      </p:sp>
      <p:sp>
        <p:nvSpPr>
          <p:cNvPr id="505942" name="Line 86">
            <a:extLst>
              <a:ext uri="{FF2B5EF4-FFF2-40B4-BE49-F238E27FC236}">
                <a16:creationId xmlns:a16="http://schemas.microsoft.com/office/drawing/2014/main" id="{E7BAD4F1-5B58-A474-C745-9EA8E976D6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43600" y="3733800"/>
            <a:ext cx="381000" cy="533400"/>
          </a:xfrm>
          <a:prstGeom prst="line">
            <a:avLst/>
          </a:prstGeom>
          <a:noFill/>
          <a:ln w="1016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5943" name="Text Box 87">
            <a:extLst>
              <a:ext uri="{FF2B5EF4-FFF2-40B4-BE49-F238E27FC236}">
                <a16:creationId xmlns:a16="http://schemas.microsoft.com/office/drawing/2014/main" id="{96BF49C3-B202-8AEB-B7BF-BA39D23F0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1325" y="3556000"/>
            <a:ext cx="561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hlink"/>
                </a:solidFill>
              </a:rPr>
              <a:t>live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0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0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939" grpId="0"/>
      <p:bldP spid="505940" grpId="0"/>
      <p:bldP spid="505941" grpId="0"/>
      <p:bldP spid="5059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>
            <a:extLst>
              <a:ext uri="{FF2B5EF4-FFF2-40B4-BE49-F238E27FC236}">
                <a16:creationId xmlns:a16="http://schemas.microsoft.com/office/drawing/2014/main" id="{41EED1F0-FD18-CCE0-FF05-C9D2D50DF4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Aggressive Dead Code Elimination Example</a:t>
            </a:r>
          </a:p>
        </p:txBody>
      </p:sp>
      <p:sp>
        <p:nvSpPr>
          <p:cNvPr id="506883" name="Text Box 3">
            <a:extLst>
              <a:ext uri="{FF2B5EF4-FFF2-40B4-BE49-F238E27FC236}">
                <a16:creationId xmlns:a16="http://schemas.microsoft.com/office/drawing/2014/main" id="{B131EB16-90D0-D820-C689-FB8E04C33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1447800" cy="12017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506884" name="Text Box 4">
            <a:extLst>
              <a:ext uri="{FF2B5EF4-FFF2-40B4-BE49-F238E27FC236}">
                <a16:creationId xmlns:a16="http://schemas.microsoft.com/office/drawing/2014/main" id="{9E29B660-3BD7-8A81-0784-D4EB45D54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1981200" cy="7889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k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>
                <a:latin typeface="Courier New" panose="02070309020205020404" pitchFamily="49" charset="0"/>
              </a:rPr>
              <a:t>0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 , k )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&lt; 100?</a:t>
            </a:r>
          </a:p>
        </p:txBody>
      </p:sp>
      <p:sp>
        <p:nvSpPr>
          <p:cNvPr id="506885" name="Text Box 5">
            <a:extLst>
              <a:ext uri="{FF2B5EF4-FFF2-40B4-BE49-F238E27FC236}">
                <a16:creationId xmlns:a16="http://schemas.microsoft.com/office/drawing/2014/main" id="{7EDBC210-2431-DEEF-4D10-9F6747F66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return 1</a:t>
            </a:r>
          </a:p>
        </p:txBody>
      </p:sp>
      <p:sp>
        <p:nvSpPr>
          <p:cNvPr id="506886" name="Text Box 6">
            <a:extLst>
              <a:ext uri="{FF2B5EF4-FFF2-40B4-BE49-F238E27FC236}">
                <a16:creationId xmlns:a16="http://schemas.microsoft.com/office/drawing/2014/main" id="{4701283D-F121-76B7-FF47-E698A85D9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02213"/>
            <a:ext cx="1447800" cy="7889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k + 1</a:t>
            </a:r>
          </a:p>
        </p:txBody>
      </p:sp>
      <p:sp>
        <p:nvSpPr>
          <p:cNvPr id="506887" name="Text Box 7">
            <a:extLst>
              <a:ext uri="{FF2B5EF4-FFF2-40B4-BE49-F238E27FC236}">
                <a16:creationId xmlns:a16="http://schemas.microsoft.com/office/drawing/2014/main" id="{81AE4901-98A2-9DAD-5435-1A68E6E4E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506888" name="Text Box 8">
            <a:extLst>
              <a:ext uri="{FF2B5EF4-FFF2-40B4-BE49-F238E27FC236}">
                <a16:creationId xmlns:a16="http://schemas.microsoft.com/office/drawing/2014/main" id="{763319DB-BB76-2CBB-D758-70EA8F390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506889" name="Text Box 9">
            <a:extLst>
              <a:ext uri="{FF2B5EF4-FFF2-40B4-BE49-F238E27FC236}">
                <a16:creationId xmlns:a16="http://schemas.microsoft.com/office/drawing/2014/main" id="{5957709A-568C-CE2C-C385-10D2ECC46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16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506890" name="Text Box 10">
            <a:extLst>
              <a:ext uri="{FF2B5EF4-FFF2-40B4-BE49-F238E27FC236}">
                <a16:creationId xmlns:a16="http://schemas.microsoft.com/office/drawing/2014/main" id="{1AF9F491-7200-236A-AC57-D82B53629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5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cxnSp>
        <p:nvCxnSpPr>
          <p:cNvPr id="506891" name="AutoShape 11">
            <a:extLst>
              <a:ext uri="{FF2B5EF4-FFF2-40B4-BE49-F238E27FC236}">
                <a16:creationId xmlns:a16="http://schemas.microsoft.com/office/drawing/2014/main" id="{3909F61F-401B-ECE2-876E-4B650ABE0FCD}"/>
              </a:ext>
            </a:extLst>
          </p:cNvPr>
          <p:cNvCxnSpPr>
            <a:cxnSpLocks noChangeShapeType="1"/>
            <a:stCxn id="506883" idx="2"/>
            <a:endCxn id="506884" idx="0"/>
          </p:cNvCxnSpPr>
          <p:nvPr/>
        </p:nvCxnSpPr>
        <p:spPr bwMode="auto">
          <a:xfrm flipH="1">
            <a:off x="1981200" y="3030538"/>
            <a:ext cx="3810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6892" name="AutoShape 12">
            <a:extLst>
              <a:ext uri="{FF2B5EF4-FFF2-40B4-BE49-F238E27FC236}">
                <a16:creationId xmlns:a16="http://schemas.microsoft.com/office/drawing/2014/main" id="{56C17CB6-6D48-8930-9DBE-2D78C7438E10}"/>
              </a:ext>
            </a:extLst>
          </p:cNvPr>
          <p:cNvCxnSpPr>
            <a:cxnSpLocks noChangeShapeType="1"/>
            <a:stCxn id="506884" idx="2"/>
            <a:endCxn id="506886" idx="0"/>
          </p:cNvCxnSpPr>
          <p:nvPr/>
        </p:nvCxnSpPr>
        <p:spPr bwMode="auto">
          <a:xfrm flipH="1">
            <a:off x="1333500" y="3989388"/>
            <a:ext cx="647700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6893" name="AutoShape 13">
            <a:extLst>
              <a:ext uri="{FF2B5EF4-FFF2-40B4-BE49-F238E27FC236}">
                <a16:creationId xmlns:a16="http://schemas.microsoft.com/office/drawing/2014/main" id="{EDD60CE8-0185-3C24-8AA1-B5704A87C5A1}"/>
              </a:ext>
            </a:extLst>
          </p:cNvPr>
          <p:cNvCxnSpPr>
            <a:cxnSpLocks noChangeShapeType="1"/>
            <a:stCxn id="506884" idx="2"/>
            <a:endCxn id="506885" idx="0"/>
          </p:cNvCxnSpPr>
          <p:nvPr/>
        </p:nvCxnSpPr>
        <p:spPr bwMode="auto">
          <a:xfrm>
            <a:off x="1981200" y="3989388"/>
            <a:ext cx="1562100" cy="511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6894" name="AutoShape 14">
            <a:extLst>
              <a:ext uri="{FF2B5EF4-FFF2-40B4-BE49-F238E27FC236}">
                <a16:creationId xmlns:a16="http://schemas.microsoft.com/office/drawing/2014/main" id="{792A7B31-2862-86B9-6487-54840964C8B4}"/>
              </a:ext>
            </a:extLst>
          </p:cNvPr>
          <p:cNvCxnSpPr>
            <a:cxnSpLocks noChangeShapeType="1"/>
            <a:stCxn id="506886" idx="2"/>
            <a:endCxn id="506884" idx="0"/>
          </p:cNvCxnSpPr>
          <p:nvPr/>
        </p:nvCxnSpPr>
        <p:spPr bwMode="auto">
          <a:xfrm rot="5400000" flipH="1" flipV="1">
            <a:off x="361950" y="4171950"/>
            <a:ext cx="2590800" cy="647700"/>
          </a:xfrm>
          <a:prstGeom prst="curvedConnector5">
            <a:avLst>
              <a:gd name="adj1" fmla="val -8764"/>
              <a:gd name="adj2" fmla="val -194120"/>
              <a:gd name="adj3" fmla="val 10453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6895" name="Text Box 15">
            <a:extLst>
              <a:ext uri="{FF2B5EF4-FFF2-40B4-BE49-F238E27FC236}">
                <a16:creationId xmlns:a16="http://schemas.microsoft.com/office/drawing/2014/main" id="{5D2C38AB-6816-AA18-BCA1-59FAC31F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52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6896" name="Text Box 16">
            <a:extLst>
              <a:ext uri="{FF2B5EF4-FFF2-40B4-BE49-F238E27FC236}">
                <a16:creationId xmlns:a16="http://schemas.microsoft.com/office/drawing/2014/main" id="{BE9C38A0-B8C6-AB4C-5571-611B2535A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733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6897" name="Text Box 17">
            <a:extLst>
              <a:ext uri="{FF2B5EF4-FFF2-40B4-BE49-F238E27FC236}">
                <a16:creationId xmlns:a16="http://schemas.microsoft.com/office/drawing/2014/main" id="{53ED79D2-5B62-9756-DEBC-BA1611254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562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6898" name="Text Box 18">
            <a:extLst>
              <a:ext uri="{FF2B5EF4-FFF2-40B4-BE49-F238E27FC236}">
                <a16:creationId xmlns:a16="http://schemas.microsoft.com/office/drawing/2014/main" id="{DF7BC7AC-B06E-A9FF-6360-5343C40C0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62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506899" name="Text Box 19">
            <a:extLst>
              <a:ext uri="{FF2B5EF4-FFF2-40B4-BE49-F238E27FC236}">
                <a16:creationId xmlns:a16="http://schemas.microsoft.com/office/drawing/2014/main" id="{08F9978B-669D-F09C-168F-2A0A6092A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352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506901" name="Text Box 21">
            <a:extLst>
              <a:ext uri="{FF2B5EF4-FFF2-40B4-BE49-F238E27FC236}">
                <a16:creationId xmlns:a16="http://schemas.microsoft.com/office/drawing/2014/main" id="{D46BC031-3421-CA99-C048-423F69B86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981200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CDG</a:t>
            </a:r>
          </a:p>
        </p:txBody>
      </p:sp>
      <p:sp>
        <p:nvSpPr>
          <p:cNvPr id="506902" name="Oval 22">
            <a:extLst>
              <a:ext uri="{FF2B5EF4-FFF2-40B4-BE49-F238E27FC236}">
                <a16:creationId xmlns:a16="http://schemas.microsoft.com/office/drawing/2014/main" id="{DC99EB77-CD0A-9DA5-2109-4DD416FDA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8288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r</a:t>
            </a:r>
          </a:p>
        </p:txBody>
      </p:sp>
      <p:sp>
        <p:nvSpPr>
          <p:cNvPr id="506903" name="Oval 23">
            <a:extLst>
              <a:ext uri="{FF2B5EF4-FFF2-40B4-BE49-F238E27FC236}">
                <a16:creationId xmlns:a16="http://schemas.microsoft.com/office/drawing/2014/main" id="{2D77D076-A0B4-FB0B-9177-2E2C596F0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51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506904" name="Oval 24">
            <a:extLst>
              <a:ext uri="{FF2B5EF4-FFF2-40B4-BE49-F238E27FC236}">
                <a16:creationId xmlns:a16="http://schemas.microsoft.com/office/drawing/2014/main" id="{7615B890-BC09-F205-B261-227C738B5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276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506905" name="Oval 25">
            <a:extLst>
              <a:ext uri="{FF2B5EF4-FFF2-40B4-BE49-F238E27FC236}">
                <a16:creationId xmlns:a16="http://schemas.microsoft.com/office/drawing/2014/main" id="{58D0EEE4-E5A6-5AFA-843D-D7EB18132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506906" name="Oval 26">
            <a:extLst>
              <a:ext uri="{FF2B5EF4-FFF2-40B4-BE49-F238E27FC236}">
                <a16:creationId xmlns:a16="http://schemas.microsoft.com/office/drawing/2014/main" id="{DEFC4E9B-5024-D426-071E-5A8048397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73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cxnSp>
        <p:nvCxnSpPr>
          <p:cNvPr id="506907" name="AutoShape 27">
            <a:extLst>
              <a:ext uri="{FF2B5EF4-FFF2-40B4-BE49-F238E27FC236}">
                <a16:creationId xmlns:a16="http://schemas.microsoft.com/office/drawing/2014/main" id="{40679859-BD0F-ADCD-D563-27BE4F907750}"/>
              </a:ext>
            </a:extLst>
          </p:cNvPr>
          <p:cNvCxnSpPr>
            <a:cxnSpLocks noChangeShapeType="1"/>
            <a:stCxn id="506902" idx="4"/>
            <a:endCxn id="506903" idx="0"/>
          </p:cNvCxnSpPr>
          <p:nvPr/>
        </p:nvCxnSpPr>
        <p:spPr bwMode="auto">
          <a:xfrm flipH="1">
            <a:off x="6286500" y="2362200"/>
            <a:ext cx="457200" cy="1524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6908" name="AutoShape 28">
            <a:extLst>
              <a:ext uri="{FF2B5EF4-FFF2-40B4-BE49-F238E27FC236}">
                <a16:creationId xmlns:a16="http://schemas.microsoft.com/office/drawing/2014/main" id="{673E0434-21E5-FD26-1138-30D39ED2A922}"/>
              </a:ext>
            </a:extLst>
          </p:cNvPr>
          <p:cNvCxnSpPr>
            <a:cxnSpLocks noChangeShapeType="1"/>
            <a:stCxn id="506902" idx="4"/>
            <a:endCxn id="506904" idx="7"/>
          </p:cNvCxnSpPr>
          <p:nvPr/>
        </p:nvCxnSpPr>
        <p:spPr bwMode="auto">
          <a:xfrm flipH="1">
            <a:off x="6475413" y="2362200"/>
            <a:ext cx="268287" cy="992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6909" name="AutoShape 29">
            <a:extLst>
              <a:ext uri="{FF2B5EF4-FFF2-40B4-BE49-F238E27FC236}">
                <a16:creationId xmlns:a16="http://schemas.microsoft.com/office/drawing/2014/main" id="{768BCAF4-981A-2202-EB84-1DBA87A755AC}"/>
              </a:ext>
            </a:extLst>
          </p:cNvPr>
          <p:cNvCxnSpPr>
            <a:cxnSpLocks noChangeShapeType="1"/>
            <a:stCxn id="506904" idx="2"/>
            <a:endCxn id="506905" idx="7"/>
          </p:cNvCxnSpPr>
          <p:nvPr/>
        </p:nvCxnSpPr>
        <p:spPr bwMode="auto">
          <a:xfrm flipH="1">
            <a:off x="5789613" y="3543300"/>
            <a:ext cx="230187" cy="268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6910" name="AutoShape 30">
            <a:extLst>
              <a:ext uri="{FF2B5EF4-FFF2-40B4-BE49-F238E27FC236}">
                <a16:creationId xmlns:a16="http://schemas.microsoft.com/office/drawing/2014/main" id="{8A09E9D8-39F1-276F-32D3-00FF85E0277A}"/>
              </a:ext>
            </a:extLst>
          </p:cNvPr>
          <p:cNvCxnSpPr>
            <a:cxnSpLocks noChangeShapeType="1"/>
            <a:stCxn id="506902" idx="4"/>
            <a:endCxn id="506906" idx="0"/>
          </p:cNvCxnSpPr>
          <p:nvPr/>
        </p:nvCxnSpPr>
        <p:spPr bwMode="auto">
          <a:xfrm>
            <a:off x="6743700" y="2362200"/>
            <a:ext cx="3048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6911" name="AutoShape 31">
            <a:extLst>
              <a:ext uri="{FF2B5EF4-FFF2-40B4-BE49-F238E27FC236}">
                <a16:creationId xmlns:a16="http://schemas.microsoft.com/office/drawing/2014/main" id="{C8E929BD-AC22-66F7-B808-859008C03D7D}"/>
              </a:ext>
            </a:extLst>
          </p:cNvPr>
          <p:cNvCxnSpPr>
            <a:cxnSpLocks noChangeShapeType="1"/>
            <a:stCxn id="506904" idx="2"/>
            <a:endCxn id="506904" idx="0"/>
          </p:cNvCxnSpPr>
          <p:nvPr/>
        </p:nvCxnSpPr>
        <p:spPr bwMode="auto">
          <a:xfrm rot="10800000" flipH="1">
            <a:off x="6019800" y="3276600"/>
            <a:ext cx="266700" cy="266700"/>
          </a:xfrm>
          <a:prstGeom prst="curvedConnector4">
            <a:avLst>
              <a:gd name="adj1" fmla="val -85713"/>
              <a:gd name="adj2" fmla="val 18571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06912" name="Group 32">
            <a:extLst>
              <a:ext uri="{FF2B5EF4-FFF2-40B4-BE49-F238E27FC236}">
                <a16:creationId xmlns:a16="http://schemas.microsoft.com/office/drawing/2014/main" id="{93F83803-142B-1337-749D-6DE08F958A4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19600" y="5334000"/>
          <a:ext cx="3429000" cy="87788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799896248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2836452841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3803615429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1360868115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1710018554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167786939"/>
                    </a:ext>
                  </a:extLst>
                </a:gridCol>
              </a:tblGrid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012252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{r}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{2, r}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{r}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133260"/>
                  </a:ext>
                </a:extLst>
              </a:tr>
            </a:tbl>
          </a:graphicData>
        </a:graphic>
      </p:graphicFrame>
      <p:sp>
        <p:nvSpPr>
          <p:cNvPr id="506935" name="Text Box 55">
            <a:extLst>
              <a:ext uri="{FF2B5EF4-FFF2-40B4-BE49-F238E27FC236}">
                <a16:creationId xmlns:a16="http://schemas.microsoft.com/office/drawing/2014/main" id="{8B9077E7-FFDC-D73F-2DC4-5542171ED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470400"/>
            <a:ext cx="561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hlink"/>
                </a:solidFill>
              </a:rPr>
              <a:t>live</a:t>
            </a:r>
          </a:p>
        </p:txBody>
      </p:sp>
      <p:sp>
        <p:nvSpPr>
          <p:cNvPr id="506940" name="Line 60">
            <a:extLst>
              <a:ext uri="{FF2B5EF4-FFF2-40B4-BE49-F238E27FC236}">
                <a16:creationId xmlns:a16="http://schemas.microsoft.com/office/drawing/2014/main" id="{323EED64-1EFF-F1A6-BF45-B96EA3C10C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3352800"/>
            <a:ext cx="18288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6941" name="Line 61">
            <a:extLst>
              <a:ext uri="{FF2B5EF4-FFF2-40B4-BE49-F238E27FC236}">
                <a16:creationId xmlns:a16="http://schemas.microsoft.com/office/drawing/2014/main" id="{5EED2C6D-6667-4024-77C4-AA80E1CD97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3810000"/>
            <a:ext cx="18288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6942" name="Line 62">
            <a:extLst>
              <a:ext uri="{FF2B5EF4-FFF2-40B4-BE49-F238E27FC236}">
                <a16:creationId xmlns:a16="http://schemas.microsoft.com/office/drawing/2014/main" id="{8A6DEA0D-7513-6E01-A008-9C74B06F16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" y="5638800"/>
            <a:ext cx="18288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6943" name="AutoShape 63">
            <a:extLst>
              <a:ext uri="{FF2B5EF4-FFF2-40B4-BE49-F238E27FC236}">
                <a16:creationId xmlns:a16="http://schemas.microsoft.com/office/drawing/2014/main" id="{682AB770-6C1A-24D3-D975-6281D6AF3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572000"/>
            <a:ext cx="1828800" cy="4572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6944" name="Text Box 64">
            <a:extLst>
              <a:ext uri="{FF2B5EF4-FFF2-40B4-BE49-F238E27FC236}">
                <a16:creationId xmlns:a16="http://schemas.microsoft.com/office/drawing/2014/main" id="{308D9B9C-34D2-B0CD-F17A-CF988D413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572000"/>
            <a:ext cx="1447800" cy="3762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return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6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6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6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06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935" grpId="0"/>
      <p:bldP spid="5069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>
            <a:extLst>
              <a:ext uri="{FF2B5EF4-FFF2-40B4-BE49-F238E27FC236}">
                <a16:creationId xmlns:a16="http://schemas.microsoft.com/office/drawing/2014/main" id="{A067EFFA-FDBA-48E4-82BC-09EEE5E9C1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SSA-based Optimizations</a:t>
            </a:r>
          </a:p>
        </p:txBody>
      </p:sp>
      <p:sp>
        <p:nvSpPr>
          <p:cNvPr id="447491" name="Rectangle 3">
            <a:extLst>
              <a:ext uri="{FF2B5EF4-FFF2-40B4-BE49-F238E27FC236}">
                <a16:creationId xmlns:a16="http://schemas.microsoft.com/office/drawing/2014/main" id="{4B3553BC-7216-D1B7-69DC-8958F980A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7492" name="AutoShape 4">
            <a:extLst>
              <a:ext uri="{FF2B5EF4-FFF2-40B4-BE49-F238E27FC236}">
                <a16:creationId xmlns:a16="http://schemas.microsoft.com/office/drawing/2014/main" id="{F65E5D16-B8F0-12FC-F602-05428E15E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2954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AST</a:t>
            </a:r>
          </a:p>
        </p:txBody>
      </p:sp>
      <p:sp>
        <p:nvSpPr>
          <p:cNvPr id="447493" name="AutoShape 5">
            <a:extLst>
              <a:ext uri="{FF2B5EF4-FFF2-40B4-BE49-F238E27FC236}">
                <a16:creationId xmlns:a16="http://schemas.microsoft.com/office/drawing/2014/main" id="{C5544C6A-6218-D7BB-25EE-08D8391FC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336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cxnSp>
        <p:nvCxnSpPr>
          <p:cNvPr id="447494" name="AutoShape 6">
            <a:extLst>
              <a:ext uri="{FF2B5EF4-FFF2-40B4-BE49-F238E27FC236}">
                <a16:creationId xmlns:a16="http://schemas.microsoft.com/office/drawing/2014/main" id="{8FA369FA-05B9-8CF5-45E0-08574F77B848}"/>
              </a:ext>
            </a:extLst>
          </p:cNvPr>
          <p:cNvCxnSpPr>
            <a:cxnSpLocks noChangeShapeType="1"/>
            <a:stCxn id="447492" idx="3"/>
            <a:endCxn id="447493" idx="1"/>
          </p:cNvCxnSpPr>
          <p:nvPr/>
        </p:nvCxnSpPr>
        <p:spPr bwMode="auto">
          <a:xfrm>
            <a:off x="1676400" y="2663825"/>
            <a:ext cx="9906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7495" name="AutoShape 7">
            <a:extLst>
              <a:ext uri="{FF2B5EF4-FFF2-40B4-BE49-F238E27FC236}">
                <a16:creationId xmlns:a16="http://schemas.microsoft.com/office/drawing/2014/main" id="{066830EF-A84F-BC61-AB2C-A0FCDF7CF7FC}"/>
              </a:ext>
            </a:extLst>
          </p:cNvPr>
          <p:cNvCxnSpPr>
            <a:cxnSpLocks noChangeShapeType="1"/>
            <a:endCxn id="447504" idx="1"/>
          </p:cNvCxnSpPr>
          <p:nvPr/>
        </p:nvCxnSpPr>
        <p:spPr bwMode="auto">
          <a:xfrm>
            <a:off x="4191000" y="4267200"/>
            <a:ext cx="609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7496" name="AutoShape 8">
            <a:extLst>
              <a:ext uri="{FF2B5EF4-FFF2-40B4-BE49-F238E27FC236}">
                <a16:creationId xmlns:a16="http://schemas.microsoft.com/office/drawing/2014/main" id="{65052F8D-214D-0BBB-E67C-8D8E9D6DE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IR1</a:t>
            </a:r>
          </a:p>
        </p:txBody>
      </p:sp>
      <p:cxnSp>
        <p:nvCxnSpPr>
          <p:cNvPr id="447497" name="AutoShape 9">
            <a:extLst>
              <a:ext uri="{FF2B5EF4-FFF2-40B4-BE49-F238E27FC236}">
                <a16:creationId xmlns:a16="http://schemas.microsoft.com/office/drawing/2014/main" id="{ED8845A1-F600-9EE4-6AB9-7516040EEE40}"/>
              </a:ext>
            </a:extLst>
          </p:cNvPr>
          <p:cNvCxnSpPr>
            <a:cxnSpLocks noChangeShapeType="1"/>
            <a:stCxn id="447493" idx="3"/>
            <a:endCxn id="447496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7498" name="AutoShape 10">
            <a:extLst>
              <a:ext uri="{FF2B5EF4-FFF2-40B4-BE49-F238E27FC236}">
                <a16:creationId xmlns:a16="http://schemas.microsoft.com/office/drawing/2014/main" id="{CB18254E-8787-2B9E-A06D-029F0F110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1430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asm</a:t>
            </a:r>
          </a:p>
        </p:txBody>
      </p:sp>
      <p:cxnSp>
        <p:nvCxnSpPr>
          <p:cNvPr id="447499" name="AutoShape 11">
            <a:extLst>
              <a:ext uri="{FF2B5EF4-FFF2-40B4-BE49-F238E27FC236}">
                <a16:creationId xmlns:a16="http://schemas.microsoft.com/office/drawing/2014/main" id="{E52A99AF-E312-CBDA-FB54-607E9C9B14B3}"/>
              </a:ext>
            </a:extLst>
          </p:cNvPr>
          <p:cNvCxnSpPr>
            <a:cxnSpLocks noChangeShapeType="1"/>
            <a:stCxn id="447500" idx="3"/>
            <a:endCxn id="447498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7500" name="AutoShape 12">
            <a:extLst>
              <a:ext uri="{FF2B5EF4-FFF2-40B4-BE49-F238E27FC236}">
                <a16:creationId xmlns:a16="http://schemas.microsoft.com/office/drawing/2014/main" id="{ECB54433-508F-022F-90ED-51BEC6464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600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other IR and translation</a:t>
            </a:r>
          </a:p>
        </p:txBody>
      </p:sp>
      <p:cxnSp>
        <p:nvCxnSpPr>
          <p:cNvPr id="447501" name="AutoShape 13">
            <a:extLst>
              <a:ext uri="{FF2B5EF4-FFF2-40B4-BE49-F238E27FC236}">
                <a16:creationId xmlns:a16="http://schemas.microsoft.com/office/drawing/2014/main" id="{71A25191-58FA-0FF8-9331-432DC4FC351A}"/>
              </a:ext>
            </a:extLst>
          </p:cNvPr>
          <p:cNvCxnSpPr>
            <a:cxnSpLocks noChangeShapeType="1"/>
            <a:stCxn id="447496" idx="3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7502" name="AutoShape 14">
            <a:extLst>
              <a:ext uri="{FF2B5EF4-FFF2-40B4-BE49-F238E27FC236}">
                <a16:creationId xmlns:a16="http://schemas.microsoft.com/office/drawing/2014/main" id="{12571C9E-FCA6-BFDC-8CCC-09BA2A0B4C7D}"/>
              </a:ext>
            </a:extLst>
          </p:cNvPr>
          <p:cNvCxnSpPr>
            <a:cxnSpLocks noChangeShapeType="1"/>
            <a:stCxn id="447504" idx="3"/>
            <a:endCxn id="447500" idx="0"/>
          </p:cNvCxnSpPr>
          <p:nvPr/>
        </p:nvCxnSpPr>
        <p:spPr bwMode="auto">
          <a:xfrm flipH="1">
            <a:off x="3467100" y="4267200"/>
            <a:ext cx="2552700" cy="990600"/>
          </a:xfrm>
          <a:prstGeom prst="bentConnector4">
            <a:avLst>
              <a:gd name="adj1" fmla="val -8954"/>
              <a:gd name="adj2" fmla="val 65384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7503" name="AutoShape 15">
            <a:extLst>
              <a:ext uri="{FF2B5EF4-FFF2-40B4-BE49-F238E27FC236}">
                <a16:creationId xmlns:a16="http://schemas.microsoft.com/office/drawing/2014/main" id="{330D8BB2-D5C6-0133-5E0A-DAE1E443E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sp>
        <p:nvSpPr>
          <p:cNvPr id="447504" name="AutoShape 16">
            <a:extLst>
              <a:ext uri="{FF2B5EF4-FFF2-40B4-BE49-F238E27FC236}">
                <a16:creationId xmlns:a16="http://schemas.microsoft.com/office/drawing/2014/main" id="{122E1627-1D25-73C1-65CF-0F024261C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9624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SSA</a:t>
            </a:r>
          </a:p>
        </p:txBody>
      </p:sp>
      <p:sp>
        <p:nvSpPr>
          <p:cNvPr id="447506" name="Freeform 18">
            <a:extLst>
              <a:ext uri="{FF2B5EF4-FFF2-40B4-BE49-F238E27FC236}">
                <a16:creationId xmlns:a16="http://schemas.microsoft.com/office/drawing/2014/main" id="{A4625AEE-02C1-D2A1-9929-21D5BF361761}"/>
              </a:ext>
            </a:extLst>
          </p:cNvPr>
          <p:cNvSpPr>
            <a:spLocks/>
          </p:cNvSpPr>
          <p:nvPr/>
        </p:nvSpPr>
        <p:spPr bwMode="auto">
          <a:xfrm>
            <a:off x="5334000" y="3429000"/>
            <a:ext cx="1130300" cy="685800"/>
          </a:xfrm>
          <a:custGeom>
            <a:avLst/>
            <a:gdLst>
              <a:gd name="T0" fmla="*/ 104 w 712"/>
              <a:gd name="T1" fmla="*/ 384 h 488"/>
              <a:gd name="T2" fmla="*/ 56 w 712"/>
              <a:gd name="T3" fmla="*/ 144 h 488"/>
              <a:gd name="T4" fmla="*/ 440 w 712"/>
              <a:gd name="T5" fmla="*/ 0 h 488"/>
              <a:gd name="T6" fmla="*/ 680 w 712"/>
              <a:gd name="T7" fmla="*/ 144 h 488"/>
              <a:gd name="T8" fmla="*/ 632 w 712"/>
              <a:gd name="T9" fmla="*/ 432 h 488"/>
              <a:gd name="T10" fmla="*/ 440 w 712"/>
              <a:gd name="T11" fmla="*/ 480 h 488"/>
              <a:gd name="T12" fmla="*/ 488 w 712"/>
              <a:gd name="T13" fmla="*/ 48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2" h="488">
                <a:moveTo>
                  <a:pt x="104" y="384"/>
                </a:moveTo>
                <a:cubicBezTo>
                  <a:pt x="52" y="296"/>
                  <a:pt x="0" y="208"/>
                  <a:pt x="56" y="144"/>
                </a:cubicBezTo>
                <a:cubicBezTo>
                  <a:pt x="112" y="80"/>
                  <a:pt x="336" y="0"/>
                  <a:pt x="440" y="0"/>
                </a:cubicBezTo>
                <a:cubicBezTo>
                  <a:pt x="544" y="0"/>
                  <a:pt x="648" y="72"/>
                  <a:pt x="680" y="144"/>
                </a:cubicBezTo>
                <a:cubicBezTo>
                  <a:pt x="712" y="216"/>
                  <a:pt x="672" y="376"/>
                  <a:pt x="632" y="432"/>
                </a:cubicBezTo>
                <a:cubicBezTo>
                  <a:pt x="592" y="488"/>
                  <a:pt x="464" y="472"/>
                  <a:pt x="440" y="480"/>
                </a:cubicBezTo>
                <a:cubicBezTo>
                  <a:pt x="416" y="488"/>
                  <a:pt x="452" y="484"/>
                  <a:pt x="488" y="48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07" name="Freeform 19">
            <a:extLst>
              <a:ext uri="{FF2B5EF4-FFF2-40B4-BE49-F238E27FC236}">
                <a16:creationId xmlns:a16="http://schemas.microsoft.com/office/drawing/2014/main" id="{53C0CB6A-EFC5-B056-494D-80561881D376}"/>
              </a:ext>
            </a:extLst>
          </p:cNvPr>
          <p:cNvSpPr>
            <a:spLocks/>
          </p:cNvSpPr>
          <p:nvPr/>
        </p:nvSpPr>
        <p:spPr bwMode="auto">
          <a:xfrm>
            <a:off x="990600" y="1828800"/>
            <a:ext cx="1130300" cy="685800"/>
          </a:xfrm>
          <a:custGeom>
            <a:avLst/>
            <a:gdLst>
              <a:gd name="T0" fmla="*/ 104 w 712"/>
              <a:gd name="T1" fmla="*/ 384 h 488"/>
              <a:gd name="T2" fmla="*/ 56 w 712"/>
              <a:gd name="T3" fmla="*/ 144 h 488"/>
              <a:gd name="T4" fmla="*/ 440 w 712"/>
              <a:gd name="T5" fmla="*/ 0 h 488"/>
              <a:gd name="T6" fmla="*/ 680 w 712"/>
              <a:gd name="T7" fmla="*/ 144 h 488"/>
              <a:gd name="T8" fmla="*/ 632 w 712"/>
              <a:gd name="T9" fmla="*/ 432 h 488"/>
              <a:gd name="T10" fmla="*/ 440 w 712"/>
              <a:gd name="T11" fmla="*/ 480 h 488"/>
              <a:gd name="T12" fmla="*/ 488 w 712"/>
              <a:gd name="T13" fmla="*/ 48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2" h="488">
                <a:moveTo>
                  <a:pt x="104" y="384"/>
                </a:moveTo>
                <a:cubicBezTo>
                  <a:pt x="52" y="296"/>
                  <a:pt x="0" y="208"/>
                  <a:pt x="56" y="144"/>
                </a:cubicBezTo>
                <a:cubicBezTo>
                  <a:pt x="112" y="80"/>
                  <a:pt x="336" y="0"/>
                  <a:pt x="440" y="0"/>
                </a:cubicBezTo>
                <a:cubicBezTo>
                  <a:pt x="544" y="0"/>
                  <a:pt x="648" y="72"/>
                  <a:pt x="680" y="144"/>
                </a:cubicBezTo>
                <a:cubicBezTo>
                  <a:pt x="712" y="216"/>
                  <a:pt x="672" y="376"/>
                  <a:pt x="632" y="432"/>
                </a:cubicBezTo>
                <a:cubicBezTo>
                  <a:pt x="592" y="488"/>
                  <a:pt x="464" y="472"/>
                  <a:pt x="440" y="480"/>
                </a:cubicBezTo>
                <a:cubicBezTo>
                  <a:pt x="416" y="488"/>
                  <a:pt x="452" y="484"/>
                  <a:pt x="488" y="48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09" name="AutoShape 21">
            <a:extLst>
              <a:ext uri="{FF2B5EF4-FFF2-40B4-BE49-F238E27FC236}">
                <a16:creationId xmlns:a16="http://schemas.microsoft.com/office/drawing/2014/main" id="{76D4AB6D-5C1E-5757-FEF4-254AA6C70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429000"/>
            <a:ext cx="838200" cy="533400"/>
          </a:xfrm>
          <a:prstGeom prst="flowChartProcess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opt</a:t>
            </a:r>
          </a:p>
        </p:txBody>
      </p:sp>
      <p:sp>
        <p:nvSpPr>
          <p:cNvPr id="447511" name="AutoShape 23">
            <a:extLst>
              <a:ext uri="{FF2B5EF4-FFF2-40B4-BE49-F238E27FC236}">
                <a16:creationId xmlns:a16="http://schemas.microsoft.com/office/drawing/2014/main" id="{C6982FB9-2C9A-499D-EC8C-26967862D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828800"/>
            <a:ext cx="838200" cy="533400"/>
          </a:xfrm>
          <a:prstGeom prst="flowChartProcess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opt</a:t>
            </a:r>
          </a:p>
        </p:txBody>
      </p:sp>
      <p:sp>
        <p:nvSpPr>
          <p:cNvPr id="447514" name="Freeform 26">
            <a:extLst>
              <a:ext uri="{FF2B5EF4-FFF2-40B4-BE49-F238E27FC236}">
                <a16:creationId xmlns:a16="http://schemas.microsoft.com/office/drawing/2014/main" id="{44870252-0329-5509-EDE0-52CA9FFB6CD0}"/>
              </a:ext>
            </a:extLst>
          </p:cNvPr>
          <p:cNvSpPr>
            <a:spLocks/>
          </p:cNvSpPr>
          <p:nvPr/>
        </p:nvSpPr>
        <p:spPr bwMode="auto">
          <a:xfrm>
            <a:off x="7848600" y="4953000"/>
            <a:ext cx="1130300" cy="685800"/>
          </a:xfrm>
          <a:custGeom>
            <a:avLst/>
            <a:gdLst>
              <a:gd name="T0" fmla="*/ 104 w 712"/>
              <a:gd name="T1" fmla="*/ 384 h 488"/>
              <a:gd name="T2" fmla="*/ 56 w 712"/>
              <a:gd name="T3" fmla="*/ 144 h 488"/>
              <a:gd name="T4" fmla="*/ 440 w 712"/>
              <a:gd name="T5" fmla="*/ 0 h 488"/>
              <a:gd name="T6" fmla="*/ 680 w 712"/>
              <a:gd name="T7" fmla="*/ 144 h 488"/>
              <a:gd name="T8" fmla="*/ 632 w 712"/>
              <a:gd name="T9" fmla="*/ 432 h 488"/>
              <a:gd name="T10" fmla="*/ 440 w 712"/>
              <a:gd name="T11" fmla="*/ 480 h 488"/>
              <a:gd name="T12" fmla="*/ 488 w 712"/>
              <a:gd name="T13" fmla="*/ 48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2" h="488">
                <a:moveTo>
                  <a:pt x="104" y="384"/>
                </a:moveTo>
                <a:cubicBezTo>
                  <a:pt x="52" y="296"/>
                  <a:pt x="0" y="208"/>
                  <a:pt x="56" y="144"/>
                </a:cubicBezTo>
                <a:cubicBezTo>
                  <a:pt x="112" y="80"/>
                  <a:pt x="336" y="0"/>
                  <a:pt x="440" y="0"/>
                </a:cubicBezTo>
                <a:cubicBezTo>
                  <a:pt x="544" y="0"/>
                  <a:pt x="648" y="72"/>
                  <a:pt x="680" y="144"/>
                </a:cubicBezTo>
                <a:cubicBezTo>
                  <a:pt x="712" y="216"/>
                  <a:pt x="672" y="376"/>
                  <a:pt x="632" y="432"/>
                </a:cubicBezTo>
                <a:cubicBezTo>
                  <a:pt x="592" y="488"/>
                  <a:pt x="464" y="472"/>
                  <a:pt x="440" y="480"/>
                </a:cubicBezTo>
                <a:cubicBezTo>
                  <a:pt x="416" y="488"/>
                  <a:pt x="452" y="484"/>
                  <a:pt x="488" y="48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15" name="AutoShape 27">
            <a:extLst>
              <a:ext uri="{FF2B5EF4-FFF2-40B4-BE49-F238E27FC236}">
                <a16:creationId xmlns:a16="http://schemas.microsoft.com/office/drawing/2014/main" id="{96654639-AF5C-0720-22B3-480B73998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876800"/>
            <a:ext cx="838200" cy="533400"/>
          </a:xfrm>
          <a:prstGeom prst="flowChartProcess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opt</a:t>
            </a:r>
          </a:p>
        </p:txBody>
      </p:sp>
      <p:sp>
        <p:nvSpPr>
          <p:cNvPr id="447516" name="AutoShape 28">
            <a:extLst>
              <a:ext uri="{FF2B5EF4-FFF2-40B4-BE49-F238E27FC236}">
                <a16:creationId xmlns:a16="http://schemas.microsoft.com/office/drawing/2014/main" id="{4493E0A6-8FE1-7A5E-0253-A8269A42F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029200"/>
            <a:ext cx="838200" cy="533400"/>
          </a:xfrm>
          <a:prstGeom prst="flowChartProcess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opt</a:t>
            </a:r>
          </a:p>
        </p:txBody>
      </p:sp>
      <p:sp>
        <p:nvSpPr>
          <p:cNvPr id="447518" name="Freeform 30">
            <a:extLst>
              <a:ext uri="{FF2B5EF4-FFF2-40B4-BE49-F238E27FC236}">
                <a16:creationId xmlns:a16="http://schemas.microsoft.com/office/drawing/2014/main" id="{7E7D5244-CB0A-C29E-6229-6E5C793E3E4B}"/>
              </a:ext>
            </a:extLst>
          </p:cNvPr>
          <p:cNvSpPr>
            <a:spLocks/>
          </p:cNvSpPr>
          <p:nvPr/>
        </p:nvSpPr>
        <p:spPr bwMode="auto">
          <a:xfrm>
            <a:off x="5257800" y="1828800"/>
            <a:ext cx="1130300" cy="685800"/>
          </a:xfrm>
          <a:custGeom>
            <a:avLst/>
            <a:gdLst>
              <a:gd name="T0" fmla="*/ 104 w 712"/>
              <a:gd name="T1" fmla="*/ 384 h 488"/>
              <a:gd name="T2" fmla="*/ 56 w 712"/>
              <a:gd name="T3" fmla="*/ 144 h 488"/>
              <a:gd name="T4" fmla="*/ 440 w 712"/>
              <a:gd name="T5" fmla="*/ 0 h 488"/>
              <a:gd name="T6" fmla="*/ 680 w 712"/>
              <a:gd name="T7" fmla="*/ 144 h 488"/>
              <a:gd name="T8" fmla="*/ 632 w 712"/>
              <a:gd name="T9" fmla="*/ 432 h 488"/>
              <a:gd name="T10" fmla="*/ 440 w 712"/>
              <a:gd name="T11" fmla="*/ 480 h 488"/>
              <a:gd name="T12" fmla="*/ 488 w 712"/>
              <a:gd name="T13" fmla="*/ 48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2" h="488">
                <a:moveTo>
                  <a:pt x="104" y="384"/>
                </a:moveTo>
                <a:cubicBezTo>
                  <a:pt x="52" y="296"/>
                  <a:pt x="0" y="208"/>
                  <a:pt x="56" y="144"/>
                </a:cubicBezTo>
                <a:cubicBezTo>
                  <a:pt x="112" y="80"/>
                  <a:pt x="336" y="0"/>
                  <a:pt x="440" y="0"/>
                </a:cubicBezTo>
                <a:cubicBezTo>
                  <a:pt x="544" y="0"/>
                  <a:pt x="648" y="72"/>
                  <a:pt x="680" y="144"/>
                </a:cubicBezTo>
                <a:cubicBezTo>
                  <a:pt x="712" y="216"/>
                  <a:pt x="672" y="376"/>
                  <a:pt x="632" y="432"/>
                </a:cubicBezTo>
                <a:cubicBezTo>
                  <a:pt x="592" y="488"/>
                  <a:pt x="464" y="472"/>
                  <a:pt x="440" y="480"/>
                </a:cubicBezTo>
                <a:cubicBezTo>
                  <a:pt x="416" y="488"/>
                  <a:pt x="452" y="484"/>
                  <a:pt x="488" y="48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19" name="AutoShape 31">
            <a:extLst>
              <a:ext uri="{FF2B5EF4-FFF2-40B4-BE49-F238E27FC236}">
                <a16:creationId xmlns:a16="http://schemas.microsoft.com/office/drawing/2014/main" id="{60648AEA-A06A-A821-56A5-ACB66A4C9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828800"/>
            <a:ext cx="838200" cy="533400"/>
          </a:xfrm>
          <a:prstGeom prst="flowChartProcess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opt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7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4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47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47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47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47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47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509" grpId="0" animBg="1"/>
      <p:bldP spid="447511" grpId="0" animBg="1"/>
      <p:bldP spid="447515" grpId="0" animBg="1"/>
      <p:bldP spid="447516" grpId="0" animBg="1"/>
      <p:bldP spid="4475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>
            <a:extLst>
              <a:ext uri="{FF2B5EF4-FFF2-40B4-BE49-F238E27FC236}">
                <a16:creationId xmlns:a16="http://schemas.microsoft.com/office/drawing/2014/main" id="{A48CA712-7946-5651-A3E9-A3F5C66122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SSA-based Optimization</a:t>
            </a:r>
          </a:p>
        </p:txBody>
      </p:sp>
      <p:sp>
        <p:nvSpPr>
          <p:cNvPr id="449539" name="Rectangle 3">
            <a:extLst>
              <a:ext uri="{FF2B5EF4-FFF2-40B4-BE49-F238E27FC236}">
                <a16:creationId xmlns:a16="http://schemas.microsoft.com/office/drawing/2014/main" id="{9F47FC1C-FB1C-86F2-B175-10DF936FDD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SSA is an IR which makes optimizations:</a:t>
            </a:r>
          </a:p>
          <a:p>
            <a:pPr lvl="1"/>
            <a:r>
              <a:rPr lang="en-US" altLang="zh-CN"/>
              <a:t>faster and easier</a:t>
            </a:r>
          </a:p>
          <a:p>
            <a:r>
              <a:rPr lang="en-US" altLang="zh-CN"/>
              <a:t>This time, we will re-study the previous dataflow-based optimizations, and to see how SSA be of a help</a:t>
            </a:r>
          </a:p>
          <a:p>
            <a:pPr lvl="1"/>
            <a:r>
              <a:rPr lang="en-US" altLang="zh-CN"/>
              <a:t>constant propagation, copy propagation, dead-code elimination, constant folding, conditional constant propagation, 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>
            <a:extLst>
              <a:ext uri="{FF2B5EF4-FFF2-40B4-BE49-F238E27FC236}">
                <a16:creationId xmlns:a16="http://schemas.microsoft.com/office/drawing/2014/main" id="{BF42BBA1-C2FF-34B4-79C9-9B261AC804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Constant propagation</a:t>
            </a:r>
          </a:p>
        </p:txBody>
      </p:sp>
      <p:sp>
        <p:nvSpPr>
          <p:cNvPr id="484356" name="Text Box 4">
            <a:extLst>
              <a:ext uri="{FF2B5EF4-FFF2-40B4-BE49-F238E27FC236}">
                <a16:creationId xmlns:a16="http://schemas.microsoft.com/office/drawing/2014/main" id="{20EAC419-4580-600D-F138-0D0F98F92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4799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= x</a:t>
            </a:r>
          </a:p>
        </p:txBody>
      </p:sp>
      <p:sp>
        <p:nvSpPr>
          <p:cNvPr id="484357" name="Text Box 5">
            <a:extLst>
              <a:ext uri="{FF2B5EF4-FFF2-40B4-BE49-F238E27FC236}">
                <a16:creationId xmlns:a16="http://schemas.microsoft.com/office/drawing/2014/main" id="{140C00AE-A4A3-A1F2-298A-B7FE22E42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3463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3</a:t>
            </a:r>
          </a:p>
        </p:txBody>
      </p:sp>
      <p:sp>
        <p:nvSpPr>
          <p:cNvPr id="484358" name="Text Box 6">
            <a:extLst>
              <a:ext uri="{FF2B5EF4-FFF2-40B4-BE49-F238E27FC236}">
                <a16:creationId xmlns:a16="http://schemas.microsoft.com/office/drawing/2014/main" id="{4DBA3C49-94F4-ADAE-338A-3C25704DC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5749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484359" name="Text Box 7">
            <a:extLst>
              <a:ext uri="{FF2B5EF4-FFF2-40B4-BE49-F238E27FC236}">
                <a16:creationId xmlns:a16="http://schemas.microsoft.com/office/drawing/2014/main" id="{E5D36ED5-6BD4-886B-7700-B10FCF090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5655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…</a:t>
            </a:r>
          </a:p>
        </p:txBody>
      </p:sp>
      <p:cxnSp>
        <p:nvCxnSpPr>
          <p:cNvPr id="484360" name="AutoShape 8">
            <a:extLst>
              <a:ext uri="{FF2B5EF4-FFF2-40B4-BE49-F238E27FC236}">
                <a16:creationId xmlns:a16="http://schemas.microsoft.com/office/drawing/2014/main" id="{9A575A06-427B-749A-C555-1CB5E1B7EE57}"/>
              </a:ext>
            </a:extLst>
          </p:cNvPr>
          <p:cNvCxnSpPr>
            <a:cxnSpLocks noChangeShapeType="1"/>
            <a:stCxn id="484357" idx="2"/>
            <a:endCxn id="484356" idx="0"/>
          </p:cNvCxnSpPr>
          <p:nvPr/>
        </p:nvCxnSpPr>
        <p:spPr bwMode="auto">
          <a:xfrm rot="16200000" flipH="1">
            <a:off x="2946400" y="3349625"/>
            <a:ext cx="1727200" cy="533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4361" name="AutoShape 9">
            <a:extLst>
              <a:ext uri="{FF2B5EF4-FFF2-40B4-BE49-F238E27FC236}">
                <a16:creationId xmlns:a16="http://schemas.microsoft.com/office/drawing/2014/main" id="{673A9232-03A0-0BE0-5422-30802F4C3852}"/>
              </a:ext>
            </a:extLst>
          </p:cNvPr>
          <p:cNvCxnSpPr>
            <a:cxnSpLocks noChangeShapeType="1"/>
            <a:stCxn id="484358" idx="2"/>
            <a:endCxn id="484356" idx="0"/>
          </p:cNvCxnSpPr>
          <p:nvPr/>
        </p:nvCxnSpPr>
        <p:spPr bwMode="auto">
          <a:xfrm rot="5400000">
            <a:off x="4279900" y="2778125"/>
            <a:ext cx="1498600" cy="1905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4362" name="AutoShape 10">
            <a:extLst>
              <a:ext uri="{FF2B5EF4-FFF2-40B4-BE49-F238E27FC236}">
                <a16:creationId xmlns:a16="http://schemas.microsoft.com/office/drawing/2014/main" id="{5DE1A0AF-3DF2-200B-C678-F154312E6409}"/>
              </a:ext>
            </a:extLst>
          </p:cNvPr>
          <p:cNvCxnSpPr>
            <a:cxnSpLocks noChangeShapeType="1"/>
            <a:stCxn id="484359" idx="2"/>
            <a:endCxn id="484356" idx="0"/>
          </p:cNvCxnSpPr>
          <p:nvPr/>
        </p:nvCxnSpPr>
        <p:spPr bwMode="auto">
          <a:xfrm rot="5400000">
            <a:off x="5499100" y="2549525"/>
            <a:ext cx="508000" cy="33528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4363" name="Text Box 11">
            <a:extLst>
              <a:ext uri="{FF2B5EF4-FFF2-40B4-BE49-F238E27FC236}">
                <a16:creationId xmlns:a16="http://schemas.microsoft.com/office/drawing/2014/main" id="{BFBCE38C-7E95-E275-CC05-0EC0F9D87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013325"/>
            <a:ext cx="297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Can we replace this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x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with constant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3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?</a:t>
            </a:r>
          </a:p>
        </p:txBody>
      </p:sp>
      <p:sp>
        <p:nvSpPr>
          <p:cNvPr id="484364" name="Line 12">
            <a:extLst>
              <a:ext uri="{FF2B5EF4-FFF2-40B4-BE49-F238E27FC236}">
                <a16:creationId xmlns:a16="http://schemas.microsoft.com/office/drawing/2014/main" id="{BF1D4206-436B-D0D1-ED82-32BB67AC83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67200" y="47847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4365" name="Text Box 13">
            <a:extLst>
              <a:ext uri="{FF2B5EF4-FFF2-40B4-BE49-F238E27FC236}">
                <a16:creationId xmlns:a16="http://schemas.microsoft.com/office/drawing/2014/main" id="{114DF69E-E175-C533-E78D-3B48FA96F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13125"/>
            <a:ext cx="2971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Each variable has just </a:t>
            </a:r>
            <a:r>
              <a:rPr lang="en-US" altLang="zh-CN" sz="2000">
                <a:solidFill>
                  <a:schemeClr val="folHlink"/>
                </a:solidFill>
              </a:rPr>
              <a:t>one</a:t>
            </a:r>
            <a:r>
              <a:rPr lang="en-US" altLang="zh-CN" sz="2000"/>
              <a:t> unique definition, so we can substitute every use of x with 3.</a:t>
            </a:r>
          </a:p>
        </p:txBody>
      </p:sp>
      <p:sp>
        <p:nvSpPr>
          <p:cNvPr id="484366" name="Line 14">
            <a:extLst>
              <a:ext uri="{FF2B5EF4-FFF2-40B4-BE49-F238E27FC236}">
                <a16:creationId xmlns:a16="http://schemas.microsoft.com/office/drawing/2014/main" id="{7727C206-66C9-F02E-ED65-86ED2CC94B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2803525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63" grpId="0"/>
      <p:bldP spid="4843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>
            <a:extLst>
              <a:ext uri="{FF2B5EF4-FFF2-40B4-BE49-F238E27FC236}">
                <a16:creationId xmlns:a16="http://schemas.microsoft.com/office/drawing/2014/main" id="{211163C5-9BBF-6B3F-0148-733D933A5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Constant Propagation Example</a:t>
            </a:r>
          </a:p>
        </p:txBody>
      </p:sp>
      <p:sp>
        <p:nvSpPr>
          <p:cNvPr id="491523" name="Text Box 3">
            <a:extLst>
              <a:ext uri="{FF2B5EF4-FFF2-40B4-BE49-F238E27FC236}">
                <a16:creationId xmlns:a16="http://schemas.microsoft.com/office/drawing/2014/main" id="{2A85D08C-C515-55DA-0D34-DA311A0A0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1447800" cy="12017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i = 1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= 1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0</a:t>
            </a:r>
          </a:p>
        </p:txBody>
      </p:sp>
      <p:sp>
        <p:nvSpPr>
          <p:cNvPr id="491524" name="Text Box 4">
            <a:extLst>
              <a:ext uri="{FF2B5EF4-FFF2-40B4-BE49-F238E27FC236}">
                <a16:creationId xmlns:a16="http://schemas.microsoft.com/office/drawing/2014/main" id="{3AEF75B6-73EC-9EA9-DB6C-32D600F77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1981200" cy="10636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j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(j , j )</a:t>
            </a:r>
            <a:r>
              <a:rPr lang="en-US" altLang="zh-CN" b="1">
                <a:latin typeface="Courier New" panose="02070309020205020404" pitchFamily="49" charset="0"/>
              </a:rPr>
              <a:t> 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k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(k , k )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&lt; 100?</a:t>
            </a:r>
          </a:p>
        </p:txBody>
      </p:sp>
      <p:sp>
        <p:nvSpPr>
          <p:cNvPr id="491525" name="Text Box 5">
            <a:extLst>
              <a:ext uri="{FF2B5EF4-FFF2-40B4-BE49-F238E27FC236}">
                <a16:creationId xmlns:a16="http://schemas.microsoft.com/office/drawing/2014/main" id="{F907EBA3-796A-69EE-56F9-304A04436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&lt; 20?</a:t>
            </a:r>
          </a:p>
        </p:txBody>
      </p:sp>
      <p:sp>
        <p:nvSpPr>
          <p:cNvPr id="491526" name="Text Box 6">
            <a:extLst>
              <a:ext uri="{FF2B5EF4-FFF2-40B4-BE49-F238E27FC236}">
                <a16:creationId xmlns:a16="http://schemas.microsoft.com/office/drawing/2014/main" id="{025A028B-310A-FFCE-8F5D-2AEAC44EC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return j</a:t>
            </a:r>
          </a:p>
        </p:txBody>
      </p:sp>
      <p:sp>
        <p:nvSpPr>
          <p:cNvPr id="491527" name="Text Box 7">
            <a:extLst>
              <a:ext uri="{FF2B5EF4-FFF2-40B4-BE49-F238E27FC236}">
                <a16:creationId xmlns:a16="http://schemas.microsoft.com/office/drawing/2014/main" id="{016DBB8A-D178-EC6F-C7B3-960DDD01D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02213"/>
            <a:ext cx="1447800" cy="7889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= i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k + 1</a:t>
            </a:r>
          </a:p>
        </p:txBody>
      </p:sp>
      <p:sp>
        <p:nvSpPr>
          <p:cNvPr id="491528" name="Text Box 8">
            <a:extLst>
              <a:ext uri="{FF2B5EF4-FFF2-40B4-BE49-F238E27FC236}">
                <a16:creationId xmlns:a16="http://schemas.microsoft.com/office/drawing/2014/main" id="{C7136F73-2F5C-4B60-0C53-2D515E0D9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002213"/>
            <a:ext cx="1447800" cy="7889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= k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k + 2</a:t>
            </a:r>
          </a:p>
        </p:txBody>
      </p:sp>
      <p:sp>
        <p:nvSpPr>
          <p:cNvPr id="491529" name="Text Box 9">
            <a:extLst>
              <a:ext uri="{FF2B5EF4-FFF2-40B4-BE49-F238E27FC236}">
                <a16:creationId xmlns:a16="http://schemas.microsoft.com/office/drawing/2014/main" id="{C2EBD5B2-369B-48FB-EE2D-C732A4745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18200"/>
            <a:ext cx="2057400" cy="7889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j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(j , j )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k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(k , k ) </a:t>
            </a:r>
          </a:p>
        </p:txBody>
      </p:sp>
      <p:sp>
        <p:nvSpPr>
          <p:cNvPr id="491530" name="Text Box 10">
            <a:extLst>
              <a:ext uri="{FF2B5EF4-FFF2-40B4-BE49-F238E27FC236}">
                <a16:creationId xmlns:a16="http://schemas.microsoft.com/office/drawing/2014/main" id="{5A85FB9F-F56C-392D-4AD6-D5DC44E45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491531" name="Text Box 11">
            <a:extLst>
              <a:ext uri="{FF2B5EF4-FFF2-40B4-BE49-F238E27FC236}">
                <a16:creationId xmlns:a16="http://schemas.microsoft.com/office/drawing/2014/main" id="{4CE3B590-9880-0AA4-0A93-D2C1BFF55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491532" name="Text Box 12">
            <a:extLst>
              <a:ext uri="{FF2B5EF4-FFF2-40B4-BE49-F238E27FC236}">
                <a16:creationId xmlns:a16="http://schemas.microsoft.com/office/drawing/2014/main" id="{E407250D-E65A-633D-6035-285E374A3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6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491533" name="Text Box 13">
            <a:extLst>
              <a:ext uri="{FF2B5EF4-FFF2-40B4-BE49-F238E27FC236}">
                <a16:creationId xmlns:a16="http://schemas.microsoft.com/office/drawing/2014/main" id="{B57EA02F-B584-7A91-B6B9-22449B6B0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16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491534" name="Text Box 14">
            <a:extLst>
              <a:ext uri="{FF2B5EF4-FFF2-40B4-BE49-F238E27FC236}">
                <a16:creationId xmlns:a16="http://schemas.microsoft.com/office/drawing/2014/main" id="{12486D6D-7488-5145-3A4B-5A9A031F2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5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491535" name="Text Box 15">
            <a:extLst>
              <a:ext uri="{FF2B5EF4-FFF2-40B4-BE49-F238E27FC236}">
                <a16:creationId xmlns:a16="http://schemas.microsoft.com/office/drawing/2014/main" id="{D38ACCCF-35DF-F6BE-2FA6-0F742B910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92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491536" name="Text Box 16">
            <a:extLst>
              <a:ext uri="{FF2B5EF4-FFF2-40B4-BE49-F238E27FC236}">
                <a16:creationId xmlns:a16="http://schemas.microsoft.com/office/drawing/2014/main" id="{276993CC-7518-225A-D88D-687E53B1A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99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cxnSp>
        <p:nvCxnSpPr>
          <p:cNvPr id="491537" name="AutoShape 17">
            <a:extLst>
              <a:ext uri="{FF2B5EF4-FFF2-40B4-BE49-F238E27FC236}">
                <a16:creationId xmlns:a16="http://schemas.microsoft.com/office/drawing/2014/main" id="{F2707BBC-10B2-312E-5E75-897028145A7B}"/>
              </a:ext>
            </a:extLst>
          </p:cNvPr>
          <p:cNvCxnSpPr>
            <a:cxnSpLocks noChangeShapeType="1"/>
            <a:stCxn id="491523" idx="2"/>
            <a:endCxn id="491524" idx="0"/>
          </p:cNvCxnSpPr>
          <p:nvPr/>
        </p:nvCxnSpPr>
        <p:spPr bwMode="auto">
          <a:xfrm flipH="1">
            <a:off x="1981200" y="3030538"/>
            <a:ext cx="3810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38" name="AutoShape 18">
            <a:extLst>
              <a:ext uri="{FF2B5EF4-FFF2-40B4-BE49-F238E27FC236}">
                <a16:creationId xmlns:a16="http://schemas.microsoft.com/office/drawing/2014/main" id="{30590AE7-6490-23B3-CBF0-464A23ED903C}"/>
              </a:ext>
            </a:extLst>
          </p:cNvPr>
          <p:cNvCxnSpPr>
            <a:cxnSpLocks noChangeShapeType="1"/>
            <a:stCxn id="491524" idx="2"/>
            <a:endCxn id="491525" idx="0"/>
          </p:cNvCxnSpPr>
          <p:nvPr/>
        </p:nvCxnSpPr>
        <p:spPr bwMode="auto">
          <a:xfrm flipH="1">
            <a:off x="1333500" y="4264025"/>
            <a:ext cx="647700" cy="236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39" name="AutoShape 19">
            <a:extLst>
              <a:ext uri="{FF2B5EF4-FFF2-40B4-BE49-F238E27FC236}">
                <a16:creationId xmlns:a16="http://schemas.microsoft.com/office/drawing/2014/main" id="{FE06EA28-3868-A882-C1F2-8D8BBDD6EC29}"/>
              </a:ext>
            </a:extLst>
          </p:cNvPr>
          <p:cNvCxnSpPr>
            <a:cxnSpLocks noChangeShapeType="1"/>
            <a:stCxn id="491524" idx="2"/>
            <a:endCxn id="491526" idx="0"/>
          </p:cNvCxnSpPr>
          <p:nvPr/>
        </p:nvCxnSpPr>
        <p:spPr bwMode="auto">
          <a:xfrm>
            <a:off x="1981200" y="4264025"/>
            <a:ext cx="1562100" cy="236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40" name="AutoShape 20">
            <a:extLst>
              <a:ext uri="{FF2B5EF4-FFF2-40B4-BE49-F238E27FC236}">
                <a16:creationId xmlns:a16="http://schemas.microsoft.com/office/drawing/2014/main" id="{F759B19C-EB9E-F942-1D7F-82ECE15DE783}"/>
              </a:ext>
            </a:extLst>
          </p:cNvPr>
          <p:cNvCxnSpPr>
            <a:cxnSpLocks noChangeShapeType="1"/>
            <a:stCxn id="491525" idx="2"/>
            <a:endCxn id="491527" idx="0"/>
          </p:cNvCxnSpPr>
          <p:nvPr/>
        </p:nvCxnSpPr>
        <p:spPr bwMode="auto">
          <a:xfrm>
            <a:off x="1333500" y="4876800"/>
            <a:ext cx="0" cy="125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41" name="AutoShape 21">
            <a:extLst>
              <a:ext uri="{FF2B5EF4-FFF2-40B4-BE49-F238E27FC236}">
                <a16:creationId xmlns:a16="http://schemas.microsoft.com/office/drawing/2014/main" id="{FE3776EF-1F54-23D0-4929-73E7A1AD88A2}"/>
              </a:ext>
            </a:extLst>
          </p:cNvPr>
          <p:cNvCxnSpPr>
            <a:cxnSpLocks noChangeShapeType="1"/>
            <a:stCxn id="491525" idx="2"/>
            <a:endCxn id="491528" idx="0"/>
          </p:cNvCxnSpPr>
          <p:nvPr/>
        </p:nvCxnSpPr>
        <p:spPr bwMode="auto">
          <a:xfrm>
            <a:off x="1333500" y="4876800"/>
            <a:ext cx="2209800" cy="125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42" name="AutoShape 22">
            <a:extLst>
              <a:ext uri="{FF2B5EF4-FFF2-40B4-BE49-F238E27FC236}">
                <a16:creationId xmlns:a16="http://schemas.microsoft.com/office/drawing/2014/main" id="{26452829-6EE9-1A16-6C7A-966B5D7F1BA5}"/>
              </a:ext>
            </a:extLst>
          </p:cNvPr>
          <p:cNvCxnSpPr>
            <a:cxnSpLocks noChangeShapeType="1"/>
            <a:stCxn id="491527" idx="2"/>
            <a:endCxn id="491529" idx="0"/>
          </p:cNvCxnSpPr>
          <p:nvPr/>
        </p:nvCxnSpPr>
        <p:spPr bwMode="auto">
          <a:xfrm>
            <a:off x="1333500" y="5791200"/>
            <a:ext cx="1219200" cy="127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43" name="AutoShape 23">
            <a:extLst>
              <a:ext uri="{FF2B5EF4-FFF2-40B4-BE49-F238E27FC236}">
                <a16:creationId xmlns:a16="http://schemas.microsoft.com/office/drawing/2014/main" id="{C73E5E49-BD1B-6A7F-4778-2BF9D64AD402}"/>
              </a:ext>
            </a:extLst>
          </p:cNvPr>
          <p:cNvCxnSpPr>
            <a:cxnSpLocks noChangeShapeType="1"/>
            <a:stCxn id="491528" idx="2"/>
            <a:endCxn id="491529" idx="0"/>
          </p:cNvCxnSpPr>
          <p:nvPr/>
        </p:nvCxnSpPr>
        <p:spPr bwMode="auto">
          <a:xfrm flipH="1">
            <a:off x="2552700" y="5791200"/>
            <a:ext cx="990600" cy="127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44" name="AutoShape 24">
            <a:extLst>
              <a:ext uri="{FF2B5EF4-FFF2-40B4-BE49-F238E27FC236}">
                <a16:creationId xmlns:a16="http://schemas.microsoft.com/office/drawing/2014/main" id="{17C3B993-CCFF-3589-00AB-E7BA45218964}"/>
              </a:ext>
            </a:extLst>
          </p:cNvPr>
          <p:cNvCxnSpPr>
            <a:cxnSpLocks noChangeShapeType="1"/>
            <a:stCxn id="491529" idx="2"/>
            <a:endCxn id="491524" idx="0"/>
          </p:cNvCxnSpPr>
          <p:nvPr/>
        </p:nvCxnSpPr>
        <p:spPr bwMode="auto">
          <a:xfrm rot="16200000" flipV="1">
            <a:off x="513556" y="4668044"/>
            <a:ext cx="3506788" cy="571500"/>
          </a:xfrm>
          <a:prstGeom prst="curvedConnector5">
            <a:avLst>
              <a:gd name="adj1" fmla="val -1676"/>
              <a:gd name="adj2" fmla="val 418889"/>
              <a:gd name="adj3" fmla="val 10325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545" name="Text Box 25">
            <a:extLst>
              <a:ext uri="{FF2B5EF4-FFF2-40B4-BE49-F238E27FC236}">
                <a16:creationId xmlns:a16="http://schemas.microsoft.com/office/drawing/2014/main" id="{2419DB1B-11B2-0054-502C-13D707A1F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905000"/>
            <a:ext cx="297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Constant propagation candidates.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491561" name="Text Box 41">
            <a:extLst>
              <a:ext uri="{FF2B5EF4-FFF2-40B4-BE49-F238E27FC236}">
                <a16:creationId xmlns:a16="http://schemas.microsoft.com/office/drawing/2014/main" id="{81948513-2659-5C36-9548-CD162A835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981200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91562" name="Text Box 42">
            <a:extLst>
              <a:ext uri="{FF2B5EF4-FFF2-40B4-BE49-F238E27FC236}">
                <a16:creationId xmlns:a16="http://schemas.microsoft.com/office/drawing/2014/main" id="{7BB17C4A-CA66-A730-2D17-928836C69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362200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91563" name="Text Box 43">
            <a:extLst>
              <a:ext uri="{FF2B5EF4-FFF2-40B4-BE49-F238E27FC236}">
                <a16:creationId xmlns:a16="http://schemas.microsoft.com/office/drawing/2014/main" id="{580A6319-1161-A302-C513-910AACC0F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743200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91564" name="Text Box 44">
            <a:extLst>
              <a:ext uri="{FF2B5EF4-FFF2-40B4-BE49-F238E27FC236}">
                <a16:creationId xmlns:a16="http://schemas.microsoft.com/office/drawing/2014/main" id="{8ED515B9-537E-80B7-688A-9CBC454DD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3528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91565" name="Text Box 45">
            <a:extLst>
              <a:ext uri="{FF2B5EF4-FFF2-40B4-BE49-F238E27FC236}">
                <a16:creationId xmlns:a16="http://schemas.microsoft.com/office/drawing/2014/main" id="{493ACB7F-EF35-AB34-E6D7-21090232C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581400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91566" name="Text Box 46">
            <a:extLst>
              <a:ext uri="{FF2B5EF4-FFF2-40B4-BE49-F238E27FC236}">
                <a16:creationId xmlns:a16="http://schemas.microsoft.com/office/drawing/2014/main" id="{9ACB341A-F07C-C3EC-B594-A1B32DADC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528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1567" name="Text Box 47">
            <a:extLst>
              <a:ext uri="{FF2B5EF4-FFF2-40B4-BE49-F238E27FC236}">
                <a16:creationId xmlns:a16="http://schemas.microsoft.com/office/drawing/2014/main" id="{1FDB0D34-456A-6BF8-FBE7-2ADB622D0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814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1568" name="Text Box 48">
            <a:extLst>
              <a:ext uri="{FF2B5EF4-FFF2-40B4-BE49-F238E27FC236}">
                <a16:creationId xmlns:a16="http://schemas.microsoft.com/office/drawing/2014/main" id="{E6AC215F-DD68-B5D7-27B4-2FFCAB9D5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0386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1569" name="Text Box 49">
            <a:extLst>
              <a:ext uri="{FF2B5EF4-FFF2-40B4-BE49-F238E27FC236}">
                <a16:creationId xmlns:a16="http://schemas.microsoft.com/office/drawing/2014/main" id="{5317672B-C883-3269-3F28-CCA608E47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1570" name="Text Box 50">
            <a:extLst>
              <a:ext uri="{FF2B5EF4-FFF2-40B4-BE49-F238E27FC236}">
                <a16:creationId xmlns:a16="http://schemas.microsoft.com/office/drawing/2014/main" id="{1689C2FF-0737-7565-627C-1270D378E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105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91571" name="Text Box 51">
            <a:extLst>
              <a:ext uri="{FF2B5EF4-FFF2-40B4-BE49-F238E27FC236}">
                <a16:creationId xmlns:a16="http://schemas.microsoft.com/office/drawing/2014/main" id="{864AA459-1C3F-BDEA-9931-DCFD14221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1054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91572" name="Text Box 52">
            <a:extLst>
              <a:ext uri="{FF2B5EF4-FFF2-40B4-BE49-F238E27FC236}">
                <a16:creationId xmlns:a16="http://schemas.microsoft.com/office/drawing/2014/main" id="{C34499FE-8531-517C-FEAB-C9CB6A5FC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5626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1573" name="Text Box 53">
            <a:extLst>
              <a:ext uri="{FF2B5EF4-FFF2-40B4-BE49-F238E27FC236}">
                <a16:creationId xmlns:a16="http://schemas.microsoft.com/office/drawing/2014/main" id="{6E287CB5-E30F-59CF-903B-48507E9D4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626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91574" name="Text Box 54">
            <a:extLst>
              <a:ext uri="{FF2B5EF4-FFF2-40B4-BE49-F238E27FC236}">
                <a16:creationId xmlns:a16="http://schemas.microsoft.com/office/drawing/2014/main" id="{D0978695-067B-8E9A-EDDF-6B627ED20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1054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1575" name="Text Box 55">
            <a:extLst>
              <a:ext uri="{FF2B5EF4-FFF2-40B4-BE49-F238E27FC236}">
                <a16:creationId xmlns:a16="http://schemas.microsoft.com/office/drawing/2014/main" id="{8D4C09D0-B0B2-E23C-26D9-B235B2ECA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1816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491576" name="Text Box 56">
            <a:extLst>
              <a:ext uri="{FF2B5EF4-FFF2-40B4-BE49-F238E27FC236}">
                <a16:creationId xmlns:a16="http://schemas.microsoft.com/office/drawing/2014/main" id="{2288EF86-0E8D-CE84-BFDD-A5CBD0BA3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5626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1577" name="Text Box 57">
            <a:extLst>
              <a:ext uri="{FF2B5EF4-FFF2-40B4-BE49-F238E27FC236}">
                <a16:creationId xmlns:a16="http://schemas.microsoft.com/office/drawing/2014/main" id="{054D1B90-4424-0B18-C77E-EDB4FFB0D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5626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491578" name="Text Box 58">
            <a:extLst>
              <a:ext uri="{FF2B5EF4-FFF2-40B4-BE49-F238E27FC236}">
                <a16:creationId xmlns:a16="http://schemas.microsoft.com/office/drawing/2014/main" id="{8883B766-5238-23EB-68A2-D01E3D5E5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0960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91579" name="Text Box 59">
            <a:extLst>
              <a:ext uri="{FF2B5EF4-FFF2-40B4-BE49-F238E27FC236}">
                <a16:creationId xmlns:a16="http://schemas.microsoft.com/office/drawing/2014/main" id="{D73A67BD-F967-4B2B-0949-D7C3AB246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4770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91580" name="Text Box 60">
            <a:extLst>
              <a:ext uri="{FF2B5EF4-FFF2-40B4-BE49-F238E27FC236}">
                <a16:creationId xmlns:a16="http://schemas.microsoft.com/office/drawing/2014/main" id="{67250D2D-2782-7BE4-7DA6-CED537B32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0960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491581" name="Text Box 61">
            <a:extLst>
              <a:ext uri="{FF2B5EF4-FFF2-40B4-BE49-F238E27FC236}">
                <a16:creationId xmlns:a16="http://schemas.microsoft.com/office/drawing/2014/main" id="{34800597-AA7E-CC13-C89F-E9DC57C64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4770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491582" name="Text Box 62">
            <a:extLst>
              <a:ext uri="{FF2B5EF4-FFF2-40B4-BE49-F238E27FC236}">
                <a16:creationId xmlns:a16="http://schemas.microsoft.com/office/drawing/2014/main" id="{A12D77DD-B48C-5A57-F3A7-027BB7609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0960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491583" name="Text Box 63">
            <a:extLst>
              <a:ext uri="{FF2B5EF4-FFF2-40B4-BE49-F238E27FC236}">
                <a16:creationId xmlns:a16="http://schemas.microsoft.com/office/drawing/2014/main" id="{A9F33645-5EA4-C73F-9C50-580D51D6A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4770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491584" name="Text Box 64">
            <a:extLst>
              <a:ext uri="{FF2B5EF4-FFF2-40B4-BE49-F238E27FC236}">
                <a16:creationId xmlns:a16="http://schemas.microsoft.com/office/drawing/2014/main" id="{47F1BB2C-6B62-E977-E9C4-1446F5E81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352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491585" name="Text Box 65">
            <a:extLst>
              <a:ext uri="{FF2B5EF4-FFF2-40B4-BE49-F238E27FC236}">
                <a16:creationId xmlns:a16="http://schemas.microsoft.com/office/drawing/2014/main" id="{30AA3FC7-E5B2-A6D0-A743-B851AF79C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581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491586" name="Text Box 66">
            <a:extLst>
              <a:ext uri="{FF2B5EF4-FFF2-40B4-BE49-F238E27FC236}">
                <a16:creationId xmlns:a16="http://schemas.microsoft.com/office/drawing/2014/main" id="{FC7BACAB-CD0E-152D-646B-C9D459361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6482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1587" name="Line 67">
            <a:extLst>
              <a:ext uri="{FF2B5EF4-FFF2-40B4-BE49-F238E27FC236}">
                <a16:creationId xmlns:a16="http://schemas.microsoft.com/office/drawing/2014/main" id="{1B68FF5D-2979-6057-CB46-37FD62AD715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1981200"/>
            <a:ext cx="1447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88" name="Line 68">
            <a:extLst>
              <a:ext uri="{FF2B5EF4-FFF2-40B4-BE49-F238E27FC236}">
                <a16:creationId xmlns:a16="http://schemas.microsoft.com/office/drawing/2014/main" id="{2E168BF3-43DE-712D-E600-3A1360E2DE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2133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89" name="Line 69">
            <a:extLst>
              <a:ext uri="{FF2B5EF4-FFF2-40B4-BE49-F238E27FC236}">
                <a16:creationId xmlns:a16="http://schemas.microsoft.com/office/drawing/2014/main" id="{15A2C81B-DE28-7E3D-8FEB-959F912549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2133600"/>
            <a:ext cx="1447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90" name="Line 70">
            <a:extLst>
              <a:ext uri="{FF2B5EF4-FFF2-40B4-BE49-F238E27FC236}">
                <a16:creationId xmlns:a16="http://schemas.microsoft.com/office/drawing/2014/main" id="{9359BC9D-0EAA-D687-F28A-116E6BD200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3276600"/>
            <a:ext cx="228600" cy="228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91" name="Text Box 71">
            <a:extLst>
              <a:ext uri="{FF2B5EF4-FFF2-40B4-BE49-F238E27FC236}">
                <a16:creationId xmlns:a16="http://schemas.microsoft.com/office/drawing/2014/main" id="{DD10666B-8AFE-F754-A28E-A2E4340CE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124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491592" name="Line 72">
            <a:extLst>
              <a:ext uri="{FF2B5EF4-FFF2-40B4-BE49-F238E27FC236}">
                <a16:creationId xmlns:a16="http://schemas.microsoft.com/office/drawing/2014/main" id="{FD22985D-EEB0-D5BF-BCD9-962FBF8F59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5029200"/>
            <a:ext cx="228600" cy="228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93" name="Text Box 73">
            <a:extLst>
              <a:ext uri="{FF2B5EF4-FFF2-40B4-BE49-F238E27FC236}">
                <a16:creationId xmlns:a16="http://schemas.microsoft.com/office/drawing/2014/main" id="{996AF44C-2932-2CCD-B8A5-8EA6AFC49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876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491594" name="Line 74">
            <a:extLst>
              <a:ext uri="{FF2B5EF4-FFF2-40B4-BE49-F238E27FC236}">
                <a16:creationId xmlns:a16="http://schemas.microsoft.com/office/drawing/2014/main" id="{7CEFE20D-7B7D-BC4D-3ADE-B89DA915C3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3581400"/>
            <a:ext cx="228600" cy="228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95" name="Text Box 75">
            <a:extLst>
              <a:ext uri="{FF2B5EF4-FFF2-40B4-BE49-F238E27FC236}">
                <a16:creationId xmlns:a16="http://schemas.microsoft.com/office/drawing/2014/main" id="{C8E2CE5A-0A2D-4B43-5828-E3629EC37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429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0</a:t>
            </a:r>
          </a:p>
        </p:txBody>
      </p:sp>
      <p:sp>
        <p:nvSpPr>
          <p:cNvPr id="491596" name="Text Box 76">
            <a:extLst>
              <a:ext uri="{FF2B5EF4-FFF2-40B4-BE49-F238E27FC236}">
                <a16:creationId xmlns:a16="http://schemas.microsoft.com/office/drawing/2014/main" id="{48104AB8-6737-258E-10DB-43F3328E2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498725"/>
            <a:ext cx="297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The definitions becomes dead code. Why?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491597" name="Line 77">
            <a:extLst>
              <a:ext uri="{FF2B5EF4-FFF2-40B4-BE49-F238E27FC236}">
                <a16:creationId xmlns:a16="http://schemas.microsoft.com/office/drawing/2014/main" id="{56F76BE3-D934-57DB-DA75-05D2D0D52D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1981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98" name="Line 78">
            <a:extLst>
              <a:ext uri="{FF2B5EF4-FFF2-40B4-BE49-F238E27FC236}">
                <a16:creationId xmlns:a16="http://schemas.microsoft.com/office/drawing/2014/main" id="{C890C20A-5D42-A70D-5831-7895877186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24384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99" name="Line 79">
            <a:extLst>
              <a:ext uri="{FF2B5EF4-FFF2-40B4-BE49-F238E27FC236}">
                <a16:creationId xmlns:a16="http://schemas.microsoft.com/office/drawing/2014/main" id="{D325A53F-FEE8-13B9-0138-A0E9BEF027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28194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00" name="Text Box 80">
            <a:extLst>
              <a:ext uri="{FF2B5EF4-FFF2-40B4-BE49-F238E27FC236}">
                <a16:creationId xmlns:a16="http://schemas.microsoft.com/office/drawing/2014/main" id="{2BA2A8F6-CFAD-F7CD-7ACF-F10C740CC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336925"/>
            <a:ext cx="3886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Copy propagation, dead-code elimination can be performed in a similar way. Leave to you.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491609" name="Line 89">
            <a:extLst>
              <a:ext uri="{FF2B5EF4-FFF2-40B4-BE49-F238E27FC236}">
                <a16:creationId xmlns:a16="http://schemas.microsoft.com/office/drawing/2014/main" id="{E70E4B5A-9FF8-3D49-369E-2EE70AFD79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6019800"/>
            <a:ext cx="228600" cy="228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10" name="Text Box 90">
            <a:extLst>
              <a:ext uri="{FF2B5EF4-FFF2-40B4-BE49-F238E27FC236}">
                <a16:creationId xmlns:a16="http://schemas.microsoft.com/office/drawing/2014/main" id="{84ACC19C-76FA-6512-4494-EB7B92AE3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805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491611" name="Line 91">
            <a:extLst>
              <a:ext uri="{FF2B5EF4-FFF2-40B4-BE49-F238E27FC236}">
                <a16:creationId xmlns:a16="http://schemas.microsoft.com/office/drawing/2014/main" id="{B03801C9-5B81-22D5-0C03-0285040E3A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5181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12" name="Text Box 92">
            <a:extLst>
              <a:ext uri="{FF2B5EF4-FFF2-40B4-BE49-F238E27FC236}">
                <a16:creationId xmlns:a16="http://schemas.microsoft.com/office/drawing/2014/main" id="{C76D7241-7AC8-741C-C79E-9464B5DAD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556125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Does block 6 ever execute?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491613" name="Line 93">
            <a:extLst>
              <a:ext uri="{FF2B5EF4-FFF2-40B4-BE49-F238E27FC236}">
                <a16:creationId xmlns:a16="http://schemas.microsoft.com/office/drawing/2014/main" id="{E05147C2-0A93-7BF6-E1E6-80095F16E6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48006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9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9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9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9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9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9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9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9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9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9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9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9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9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9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5" grpId="0"/>
      <p:bldP spid="491591" grpId="0"/>
      <p:bldP spid="491593" grpId="0"/>
      <p:bldP spid="491595" grpId="0"/>
      <p:bldP spid="491596" grpId="0"/>
      <p:bldP spid="491600" grpId="0"/>
      <p:bldP spid="491610" grpId="0"/>
      <p:bldP spid="4916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>
            <a:extLst>
              <a:ext uri="{FF2B5EF4-FFF2-40B4-BE49-F238E27FC236}">
                <a16:creationId xmlns:a16="http://schemas.microsoft.com/office/drawing/2014/main" id="{D02DC91F-ADA6-BEDD-9DE1-64B9CA7AB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Constant Propagation Example</a:t>
            </a:r>
          </a:p>
        </p:txBody>
      </p:sp>
      <p:sp>
        <p:nvSpPr>
          <p:cNvPr id="507907" name="Text Box 3">
            <a:extLst>
              <a:ext uri="{FF2B5EF4-FFF2-40B4-BE49-F238E27FC236}">
                <a16:creationId xmlns:a16="http://schemas.microsoft.com/office/drawing/2014/main" id="{9974DDB7-B966-6145-CFB9-34279C517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828800"/>
            <a:ext cx="1447800" cy="12017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i = 1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= 1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0</a:t>
            </a:r>
          </a:p>
        </p:txBody>
      </p:sp>
      <p:sp>
        <p:nvSpPr>
          <p:cNvPr id="507908" name="Text Box 4">
            <a:extLst>
              <a:ext uri="{FF2B5EF4-FFF2-40B4-BE49-F238E27FC236}">
                <a16:creationId xmlns:a16="http://schemas.microsoft.com/office/drawing/2014/main" id="{7E70773B-8B54-8754-EF76-9278F1285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00400"/>
            <a:ext cx="1981200" cy="10636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j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(j , j )</a:t>
            </a:r>
            <a:r>
              <a:rPr lang="en-US" altLang="zh-CN" b="1">
                <a:latin typeface="Courier New" panose="02070309020205020404" pitchFamily="49" charset="0"/>
              </a:rPr>
              <a:t> 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k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(k , k )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&lt; 100?</a:t>
            </a:r>
          </a:p>
        </p:txBody>
      </p:sp>
      <p:sp>
        <p:nvSpPr>
          <p:cNvPr id="507909" name="Text Box 5">
            <a:extLst>
              <a:ext uri="{FF2B5EF4-FFF2-40B4-BE49-F238E27FC236}">
                <a16:creationId xmlns:a16="http://schemas.microsoft.com/office/drawing/2014/main" id="{9063450C-FE72-E53A-9A65-1884271E6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&lt; 20?</a:t>
            </a:r>
          </a:p>
        </p:txBody>
      </p:sp>
      <p:sp>
        <p:nvSpPr>
          <p:cNvPr id="507910" name="Text Box 6">
            <a:extLst>
              <a:ext uri="{FF2B5EF4-FFF2-40B4-BE49-F238E27FC236}">
                <a16:creationId xmlns:a16="http://schemas.microsoft.com/office/drawing/2014/main" id="{9A20C48E-FDA6-EAF3-ED84-6423CAC4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return j</a:t>
            </a:r>
          </a:p>
        </p:txBody>
      </p:sp>
      <p:sp>
        <p:nvSpPr>
          <p:cNvPr id="507911" name="Text Box 7">
            <a:extLst>
              <a:ext uri="{FF2B5EF4-FFF2-40B4-BE49-F238E27FC236}">
                <a16:creationId xmlns:a16="http://schemas.microsoft.com/office/drawing/2014/main" id="{99BEBD03-FF0D-AC26-0B44-72EA64C79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002213"/>
            <a:ext cx="1447800" cy="7889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= i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k + 1</a:t>
            </a:r>
          </a:p>
        </p:txBody>
      </p:sp>
      <p:sp>
        <p:nvSpPr>
          <p:cNvPr id="507912" name="Text Box 8">
            <a:extLst>
              <a:ext uri="{FF2B5EF4-FFF2-40B4-BE49-F238E27FC236}">
                <a16:creationId xmlns:a16="http://schemas.microsoft.com/office/drawing/2014/main" id="{2DBCB193-847B-3144-F686-F0C0D07D6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002213"/>
            <a:ext cx="1447800" cy="7889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= k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k + 2</a:t>
            </a:r>
          </a:p>
        </p:txBody>
      </p:sp>
      <p:sp>
        <p:nvSpPr>
          <p:cNvPr id="507913" name="Text Box 9">
            <a:extLst>
              <a:ext uri="{FF2B5EF4-FFF2-40B4-BE49-F238E27FC236}">
                <a16:creationId xmlns:a16="http://schemas.microsoft.com/office/drawing/2014/main" id="{3B660DB8-7A17-4B0C-9092-2E7227CBF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918200"/>
            <a:ext cx="2057400" cy="7889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j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(j , j )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k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(k , k ) </a:t>
            </a:r>
          </a:p>
        </p:txBody>
      </p:sp>
      <p:sp>
        <p:nvSpPr>
          <p:cNvPr id="507914" name="Text Box 10">
            <a:extLst>
              <a:ext uri="{FF2B5EF4-FFF2-40B4-BE49-F238E27FC236}">
                <a16:creationId xmlns:a16="http://schemas.microsoft.com/office/drawing/2014/main" id="{84F2A3DC-0A28-14AF-0F7A-7AD536D71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057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507915" name="Text Box 11">
            <a:extLst>
              <a:ext uri="{FF2B5EF4-FFF2-40B4-BE49-F238E27FC236}">
                <a16:creationId xmlns:a16="http://schemas.microsoft.com/office/drawing/2014/main" id="{53FCB0DE-F634-B62A-004D-EC65461EC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200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507916" name="Text Box 12">
            <a:extLst>
              <a:ext uri="{FF2B5EF4-FFF2-40B4-BE49-F238E27FC236}">
                <a16:creationId xmlns:a16="http://schemas.microsoft.com/office/drawing/2014/main" id="{0AE4728E-4EBB-1CCC-9071-D0CD37196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6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507917" name="Text Box 13">
            <a:extLst>
              <a:ext uri="{FF2B5EF4-FFF2-40B4-BE49-F238E27FC236}">
                <a16:creationId xmlns:a16="http://schemas.microsoft.com/office/drawing/2014/main" id="{AD2D7F8B-E703-2696-AAC2-5626B2FE0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16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507918" name="Text Box 14">
            <a:extLst>
              <a:ext uri="{FF2B5EF4-FFF2-40B4-BE49-F238E27FC236}">
                <a16:creationId xmlns:a16="http://schemas.microsoft.com/office/drawing/2014/main" id="{2CB5ABAA-B0DA-D01E-648C-FB8FA41C8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85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507919" name="Text Box 15">
            <a:extLst>
              <a:ext uri="{FF2B5EF4-FFF2-40B4-BE49-F238E27FC236}">
                <a16:creationId xmlns:a16="http://schemas.microsoft.com/office/drawing/2014/main" id="{E13760A9-EC09-C08A-C42D-EBEE45FFA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92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507920" name="Text Box 16">
            <a:extLst>
              <a:ext uri="{FF2B5EF4-FFF2-40B4-BE49-F238E27FC236}">
                <a16:creationId xmlns:a16="http://schemas.microsoft.com/office/drawing/2014/main" id="{BF724DBD-CC71-A0A4-6F26-2568AFBE5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99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cxnSp>
        <p:nvCxnSpPr>
          <p:cNvPr id="507921" name="AutoShape 17">
            <a:extLst>
              <a:ext uri="{FF2B5EF4-FFF2-40B4-BE49-F238E27FC236}">
                <a16:creationId xmlns:a16="http://schemas.microsoft.com/office/drawing/2014/main" id="{1FB3C212-BCD8-00C0-6F50-2D05CA04AB60}"/>
              </a:ext>
            </a:extLst>
          </p:cNvPr>
          <p:cNvCxnSpPr>
            <a:cxnSpLocks noChangeShapeType="1"/>
            <a:stCxn id="507907" idx="2"/>
            <a:endCxn id="507908" idx="0"/>
          </p:cNvCxnSpPr>
          <p:nvPr/>
        </p:nvCxnSpPr>
        <p:spPr bwMode="auto">
          <a:xfrm flipH="1">
            <a:off x="3200400" y="3030538"/>
            <a:ext cx="3810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7922" name="AutoShape 18">
            <a:extLst>
              <a:ext uri="{FF2B5EF4-FFF2-40B4-BE49-F238E27FC236}">
                <a16:creationId xmlns:a16="http://schemas.microsoft.com/office/drawing/2014/main" id="{BD216FBF-46BB-C95B-8E25-4A4F227ECE27}"/>
              </a:ext>
            </a:extLst>
          </p:cNvPr>
          <p:cNvCxnSpPr>
            <a:cxnSpLocks noChangeShapeType="1"/>
            <a:stCxn id="507908" idx="2"/>
            <a:endCxn id="507909" idx="0"/>
          </p:cNvCxnSpPr>
          <p:nvPr/>
        </p:nvCxnSpPr>
        <p:spPr bwMode="auto">
          <a:xfrm flipH="1">
            <a:off x="2552700" y="4264025"/>
            <a:ext cx="647700" cy="236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7923" name="AutoShape 19">
            <a:extLst>
              <a:ext uri="{FF2B5EF4-FFF2-40B4-BE49-F238E27FC236}">
                <a16:creationId xmlns:a16="http://schemas.microsoft.com/office/drawing/2014/main" id="{25F42B64-5E70-9A44-224C-CA0CAEB6DC1A}"/>
              </a:ext>
            </a:extLst>
          </p:cNvPr>
          <p:cNvCxnSpPr>
            <a:cxnSpLocks noChangeShapeType="1"/>
            <a:stCxn id="507908" idx="2"/>
            <a:endCxn id="507910" idx="0"/>
          </p:cNvCxnSpPr>
          <p:nvPr/>
        </p:nvCxnSpPr>
        <p:spPr bwMode="auto">
          <a:xfrm>
            <a:off x="3200400" y="4264025"/>
            <a:ext cx="1562100" cy="236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7924" name="AutoShape 20">
            <a:extLst>
              <a:ext uri="{FF2B5EF4-FFF2-40B4-BE49-F238E27FC236}">
                <a16:creationId xmlns:a16="http://schemas.microsoft.com/office/drawing/2014/main" id="{FAC30C76-777F-AAD3-EC7C-041C435D9F93}"/>
              </a:ext>
            </a:extLst>
          </p:cNvPr>
          <p:cNvCxnSpPr>
            <a:cxnSpLocks noChangeShapeType="1"/>
            <a:stCxn id="507909" idx="2"/>
            <a:endCxn id="507911" idx="0"/>
          </p:cNvCxnSpPr>
          <p:nvPr/>
        </p:nvCxnSpPr>
        <p:spPr bwMode="auto">
          <a:xfrm>
            <a:off x="2552700" y="4876800"/>
            <a:ext cx="0" cy="125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7925" name="AutoShape 21">
            <a:extLst>
              <a:ext uri="{FF2B5EF4-FFF2-40B4-BE49-F238E27FC236}">
                <a16:creationId xmlns:a16="http://schemas.microsoft.com/office/drawing/2014/main" id="{32A0C978-38EB-A85B-C150-C0FD118EA948}"/>
              </a:ext>
            </a:extLst>
          </p:cNvPr>
          <p:cNvCxnSpPr>
            <a:cxnSpLocks noChangeShapeType="1"/>
            <a:stCxn id="507909" idx="2"/>
            <a:endCxn id="507912" idx="0"/>
          </p:cNvCxnSpPr>
          <p:nvPr/>
        </p:nvCxnSpPr>
        <p:spPr bwMode="auto">
          <a:xfrm>
            <a:off x="2552700" y="4876800"/>
            <a:ext cx="2209800" cy="125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7926" name="AutoShape 22">
            <a:extLst>
              <a:ext uri="{FF2B5EF4-FFF2-40B4-BE49-F238E27FC236}">
                <a16:creationId xmlns:a16="http://schemas.microsoft.com/office/drawing/2014/main" id="{BF879EF3-39AA-9A06-2BBE-979FFA08D47D}"/>
              </a:ext>
            </a:extLst>
          </p:cNvPr>
          <p:cNvCxnSpPr>
            <a:cxnSpLocks noChangeShapeType="1"/>
            <a:stCxn id="507911" idx="2"/>
            <a:endCxn id="507913" idx="0"/>
          </p:cNvCxnSpPr>
          <p:nvPr/>
        </p:nvCxnSpPr>
        <p:spPr bwMode="auto">
          <a:xfrm>
            <a:off x="2552700" y="5791200"/>
            <a:ext cx="1219200" cy="127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7927" name="AutoShape 23">
            <a:extLst>
              <a:ext uri="{FF2B5EF4-FFF2-40B4-BE49-F238E27FC236}">
                <a16:creationId xmlns:a16="http://schemas.microsoft.com/office/drawing/2014/main" id="{1A99B7A1-C891-A785-8246-C317CB9D840E}"/>
              </a:ext>
            </a:extLst>
          </p:cNvPr>
          <p:cNvCxnSpPr>
            <a:cxnSpLocks noChangeShapeType="1"/>
            <a:stCxn id="507912" idx="2"/>
            <a:endCxn id="507913" idx="0"/>
          </p:cNvCxnSpPr>
          <p:nvPr/>
        </p:nvCxnSpPr>
        <p:spPr bwMode="auto">
          <a:xfrm flipH="1">
            <a:off x="3771900" y="5791200"/>
            <a:ext cx="990600" cy="127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7928" name="AutoShape 24">
            <a:extLst>
              <a:ext uri="{FF2B5EF4-FFF2-40B4-BE49-F238E27FC236}">
                <a16:creationId xmlns:a16="http://schemas.microsoft.com/office/drawing/2014/main" id="{10CC1486-5DC3-7948-629C-3B9765C0C48C}"/>
              </a:ext>
            </a:extLst>
          </p:cNvPr>
          <p:cNvCxnSpPr>
            <a:cxnSpLocks noChangeShapeType="1"/>
            <a:stCxn id="507913" idx="2"/>
            <a:endCxn id="507908" idx="0"/>
          </p:cNvCxnSpPr>
          <p:nvPr/>
        </p:nvCxnSpPr>
        <p:spPr bwMode="auto">
          <a:xfrm rot="16200000" flipV="1">
            <a:off x="1732756" y="4668044"/>
            <a:ext cx="3506788" cy="571500"/>
          </a:xfrm>
          <a:prstGeom prst="curvedConnector5">
            <a:avLst>
              <a:gd name="adj1" fmla="val -1676"/>
              <a:gd name="adj2" fmla="val 418889"/>
              <a:gd name="adj3" fmla="val 10325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7930" name="Text Box 26">
            <a:extLst>
              <a:ext uri="{FF2B5EF4-FFF2-40B4-BE49-F238E27FC236}">
                <a16:creationId xmlns:a16="http://schemas.microsoft.com/office/drawing/2014/main" id="{ED44ED92-5ED3-2FAA-39C7-C437645B7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981200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507931" name="Text Box 27">
            <a:extLst>
              <a:ext uri="{FF2B5EF4-FFF2-40B4-BE49-F238E27FC236}">
                <a16:creationId xmlns:a16="http://schemas.microsoft.com/office/drawing/2014/main" id="{79CC92EC-D98C-4992-9A20-F2EF0459D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362200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507932" name="Text Box 28">
            <a:extLst>
              <a:ext uri="{FF2B5EF4-FFF2-40B4-BE49-F238E27FC236}">
                <a16:creationId xmlns:a16="http://schemas.microsoft.com/office/drawing/2014/main" id="{61F20F8D-5A79-EEC4-C3BF-225073A32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743200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507933" name="Text Box 29">
            <a:extLst>
              <a:ext uri="{FF2B5EF4-FFF2-40B4-BE49-F238E27FC236}">
                <a16:creationId xmlns:a16="http://schemas.microsoft.com/office/drawing/2014/main" id="{8AD8977A-AA96-9EA8-B66B-AF78CA919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3528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507934" name="Text Box 30">
            <a:extLst>
              <a:ext uri="{FF2B5EF4-FFF2-40B4-BE49-F238E27FC236}">
                <a16:creationId xmlns:a16="http://schemas.microsoft.com/office/drawing/2014/main" id="{01C08903-0CCA-2D97-2F8D-A53FF395B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81400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507935" name="Text Box 31">
            <a:extLst>
              <a:ext uri="{FF2B5EF4-FFF2-40B4-BE49-F238E27FC236}">
                <a16:creationId xmlns:a16="http://schemas.microsoft.com/office/drawing/2014/main" id="{4E1344ED-6814-6836-D41B-855A0FC8D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3528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7936" name="Text Box 32">
            <a:extLst>
              <a:ext uri="{FF2B5EF4-FFF2-40B4-BE49-F238E27FC236}">
                <a16:creationId xmlns:a16="http://schemas.microsoft.com/office/drawing/2014/main" id="{2A142059-3E12-F3B8-06E4-E6ABEF5E4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5814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7937" name="Text Box 33">
            <a:extLst>
              <a:ext uri="{FF2B5EF4-FFF2-40B4-BE49-F238E27FC236}">
                <a16:creationId xmlns:a16="http://schemas.microsoft.com/office/drawing/2014/main" id="{2D998C92-D2B7-A213-64CA-F31C31441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0386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7938" name="Text Box 34">
            <a:extLst>
              <a:ext uri="{FF2B5EF4-FFF2-40B4-BE49-F238E27FC236}">
                <a16:creationId xmlns:a16="http://schemas.microsoft.com/office/drawing/2014/main" id="{B8256485-BCE9-F99A-F187-829F876C0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6482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7939" name="Text Box 35">
            <a:extLst>
              <a:ext uri="{FF2B5EF4-FFF2-40B4-BE49-F238E27FC236}">
                <a16:creationId xmlns:a16="http://schemas.microsoft.com/office/drawing/2014/main" id="{B386CBDE-0C3C-3948-34D8-330CF4B5B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105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507940" name="Text Box 36">
            <a:extLst>
              <a:ext uri="{FF2B5EF4-FFF2-40B4-BE49-F238E27FC236}">
                <a16:creationId xmlns:a16="http://schemas.microsoft.com/office/drawing/2014/main" id="{05AB35F7-FECC-A2D1-09BE-BCBE7BBBC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1054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507941" name="Text Box 37">
            <a:extLst>
              <a:ext uri="{FF2B5EF4-FFF2-40B4-BE49-F238E27FC236}">
                <a16:creationId xmlns:a16="http://schemas.microsoft.com/office/drawing/2014/main" id="{EC4A2AF3-0A4C-7EA3-98F8-7B7A582E2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5626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7942" name="Text Box 38">
            <a:extLst>
              <a:ext uri="{FF2B5EF4-FFF2-40B4-BE49-F238E27FC236}">
                <a16:creationId xmlns:a16="http://schemas.microsoft.com/office/drawing/2014/main" id="{6E67E719-0D2E-214F-CFA9-9E563E074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5626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507943" name="Text Box 39">
            <a:extLst>
              <a:ext uri="{FF2B5EF4-FFF2-40B4-BE49-F238E27FC236}">
                <a16:creationId xmlns:a16="http://schemas.microsoft.com/office/drawing/2014/main" id="{1117AA6B-30EE-6A1F-1BA0-175CEB062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1054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7944" name="Text Box 40">
            <a:extLst>
              <a:ext uri="{FF2B5EF4-FFF2-40B4-BE49-F238E27FC236}">
                <a16:creationId xmlns:a16="http://schemas.microsoft.com/office/drawing/2014/main" id="{58BF3350-C0B5-789E-E8CD-533E9E508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1816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507945" name="Text Box 41">
            <a:extLst>
              <a:ext uri="{FF2B5EF4-FFF2-40B4-BE49-F238E27FC236}">
                <a16:creationId xmlns:a16="http://schemas.microsoft.com/office/drawing/2014/main" id="{C2C9C939-C4B3-F1A8-A62D-9BCF43C96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5626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7946" name="Text Box 42">
            <a:extLst>
              <a:ext uri="{FF2B5EF4-FFF2-40B4-BE49-F238E27FC236}">
                <a16:creationId xmlns:a16="http://schemas.microsoft.com/office/drawing/2014/main" id="{42AFDCEF-4C32-6FE8-2113-7707DB7AF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5626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507947" name="Text Box 43">
            <a:extLst>
              <a:ext uri="{FF2B5EF4-FFF2-40B4-BE49-F238E27FC236}">
                <a16:creationId xmlns:a16="http://schemas.microsoft.com/office/drawing/2014/main" id="{3787D45B-640A-DC8C-DA19-83668B234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0960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507948" name="Text Box 44">
            <a:extLst>
              <a:ext uri="{FF2B5EF4-FFF2-40B4-BE49-F238E27FC236}">
                <a16:creationId xmlns:a16="http://schemas.microsoft.com/office/drawing/2014/main" id="{31AF845C-66C6-974A-BE82-00803672C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4770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507949" name="Text Box 45">
            <a:extLst>
              <a:ext uri="{FF2B5EF4-FFF2-40B4-BE49-F238E27FC236}">
                <a16:creationId xmlns:a16="http://schemas.microsoft.com/office/drawing/2014/main" id="{69A0B36E-A087-B5A6-8885-6EC5EAF2F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0960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507950" name="Text Box 46">
            <a:extLst>
              <a:ext uri="{FF2B5EF4-FFF2-40B4-BE49-F238E27FC236}">
                <a16:creationId xmlns:a16="http://schemas.microsoft.com/office/drawing/2014/main" id="{2C875473-7A95-75A6-6B84-257C3E9B5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4770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507951" name="Text Box 47">
            <a:extLst>
              <a:ext uri="{FF2B5EF4-FFF2-40B4-BE49-F238E27FC236}">
                <a16:creationId xmlns:a16="http://schemas.microsoft.com/office/drawing/2014/main" id="{C189190B-8FDD-888D-FEBC-15B11EC21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0960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507952" name="Text Box 48">
            <a:extLst>
              <a:ext uri="{FF2B5EF4-FFF2-40B4-BE49-F238E27FC236}">
                <a16:creationId xmlns:a16="http://schemas.microsoft.com/office/drawing/2014/main" id="{170A45C2-CB87-7D67-2676-88D9C84AF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4770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507953" name="Text Box 49">
            <a:extLst>
              <a:ext uri="{FF2B5EF4-FFF2-40B4-BE49-F238E27FC236}">
                <a16:creationId xmlns:a16="http://schemas.microsoft.com/office/drawing/2014/main" id="{A7306EED-3370-446E-4462-DB61D4ABB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352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507954" name="Text Box 50">
            <a:extLst>
              <a:ext uri="{FF2B5EF4-FFF2-40B4-BE49-F238E27FC236}">
                <a16:creationId xmlns:a16="http://schemas.microsoft.com/office/drawing/2014/main" id="{0A5E7B88-13F5-1BA1-53F2-D9C2CBEFC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581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507955" name="Text Box 51">
            <a:extLst>
              <a:ext uri="{FF2B5EF4-FFF2-40B4-BE49-F238E27FC236}">
                <a16:creationId xmlns:a16="http://schemas.microsoft.com/office/drawing/2014/main" id="{AEECD195-0BBB-072A-1B6B-84985AF50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6482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7959" name="Line 55">
            <a:extLst>
              <a:ext uri="{FF2B5EF4-FFF2-40B4-BE49-F238E27FC236}">
                <a16:creationId xmlns:a16="http://schemas.microsoft.com/office/drawing/2014/main" id="{D496C886-4E7A-7A76-8290-7DAA87CC50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3276600"/>
            <a:ext cx="228600" cy="228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7960" name="Text Box 56">
            <a:extLst>
              <a:ext uri="{FF2B5EF4-FFF2-40B4-BE49-F238E27FC236}">
                <a16:creationId xmlns:a16="http://schemas.microsoft.com/office/drawing/2014/main" id="{719702B2-AB6B-C142-85C2-BADA104F8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124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507961" name="Line 57">
            <a:extLst>
              <a:ext uri="{FF2B5EF4-FFF2-40B4-BE49-F238E27FC236}">
                <a16:creationId xmlns:a16="http://schemas.microsoft.com/office/drawing/2014/main" id="{827C0703-51AE-0BFD-E82F-EDFA7790ED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5029200"/>
            <a:ext cx="228600" cy="228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7962" name="Text Box 58">
            <a:extLst>
              <a:ext uri="{FF2B5EF4-FFF2-40B4-BE49-F238E27FC236}">
                <a16:creationId xmlns:a16="http://schemas.microsoft.com/office/drawing/2014/main" id="{E90F0BCD-6CC0-B193-36D7-C3C216C19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876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507963" name="Line 59">
            <a:extLst>
              <a:ext uri="{FF2B5EF4-FFF2-40B4-BE49-F238E27FC236}">
                <a16:creationId xmlns:a16="http://schemas.microsoft.com/office/drawing/2014/main" id="{BE7809B3-2F88-E5E0-E98B-896AF731F7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3581400"/>
            <a:ext cx="228600" cy="228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7964" name="Text Box 60">
            <a:extLst>
              <a:ext uri="{FF2B5EF4-FFF2-40B4-BE49-F238E27FC236}">
                <a16:creationId xmlns:a16="http://schemas.microsoft.com/office/drawing/2014/main" id="{F8E33DBD-1BC8-0772-B6C7-1AADB43B9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429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0</a:t>
            </a:r>
          </a:p>
        </p:txBody>
      </p:sp>
      <p:sp>
        <p:nvSpPr>
          <p:cNvPr id="507966" name="Line 62">
            <a:extLst>
              <a:ext uri="{FF2B5EF4-FFF2-40B4-BE49-F238E27FC236}">
                <a16:creationId xmlns:a16="http://schemas.microsoft.com/office/drawing/2014/main" id="{8D9B700D-186E-9868-BB0E-3E0344B51C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1981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7967" name="Line 63">
            <a:extLst>
              <a:ext uri="{FF2B5EF4-FFF2-40B4-BE49-F238E27FC236}">
                <a16:creationId xmlns:a16="http://schemas.microsoft.com/office/drawing/2014/main" id="{1D8C82FC-E696-83F3-CAAC-0A05D8B1AF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24384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7968" name="Line 64">
            <a:extLst>
              <a:ext uri="{FF2B5EF4-FFF2-40B4-BE49-F238E27FC236}">
                <a16:creationId xmlns:a16="http://schemas.microsoft.com/office/drawing/2014/main" id="{99E7F158-2768-F5EE-7883-792069B60F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28194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7970" name="Text Box 66">
            <a:extLst>
              <a:ext uri="{FF2B5EF4-FFF2-40B4-BE49-F238E27FC236}">
                <a16:creationId xmlns:a16="http://schemas.microsoft.com/office/drawing/2014/main" id="{5EC1AD7F-B5C1-5BD0-F059-054BF9E22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56125"/>
            <a:ext cx="1752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Does block 6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ever execute?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507971" name="Line 67">
            <a:extLst>
              <a:ext uri="{FF2B5EF4-FFF2-40B4-BE49-F238E27FC236}">
                <a16:creationId xmlns:a16="http://schemas.microsoft.com/office/drawing/2014/main" id="{5A5579EA-94D9-FA63-56A9-8E429BDCB7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48006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7972" name="Text Box 68">
            <a:extLst>
              <a:ext uri="{FF2B5EF4-FFF2-40B4-BE49-F238E27FC236}">
                <a16:creationId xmlns:a16="http://schemas.microsoft.com/office/drawing/2014/main" id="{C476634D-3EF7-3DB0-704C-401D47F43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9718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j2==1; k2==0</a:t>
            </a:r>
          </a:p>
        </p:txBody>
      </p:sp>
      <p:sp>
        <p:nvSpPr>
          <p:cNvPr id="507977" name="Text Box 73">
            <a:extLst>
              <a:ext uri="{FF2B5EF4-FFF2-40B4-BE49-F238E27FC236}">
                <a16:creationId xmlns:a16="http://schemas.microsoft.com/office/drawing/2014/main" id="{A1C6B27A-2040-C875-EBAD-54CA0AF30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124200"/>
            <a:ext cx="2514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To find this, we need </a:t>
            </a:r>
            <a:r>
              <a:rPr lang="en-US" altLang="zh-CN" sz="2000">
                <a:solidFill>
                  <a:schemeClr val="folHlink"/>
                </a:solidFill>
              </a:rPr>
              <a:t>conditional constant propagation</a:t>
            </a:r>
            <a:r>
              <a:rPr lang="en-US" altLang="zh-CN" sz="2000"/>
              <a:t>.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507978" name="Line 74">
            <a:extLst>
              <a:ext uri="{FF2B5EF4-FFF2-40B4-BE49-F238E27FC236}">
                <a16:creationId xmlns:a16="http://schemas.microsoft.com/office/drawing/2014/main" id="{4291A117-B0AB-6C34-F3BA-7D6B226C2C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6019800"/>
            <a:ext cx="228600" cy="228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7979" name="Text Box 75">
            <a:extLst>
              <a:ext uri="{FF2B5EF4-FFF2-40B4-BE49-F238E27FC236}">
                <a16:creationId xmlns:a16="http://schemas.microsoft.com/office/drawing/2014/main" id="{D11E56FE-239D-24BD-15DE-B1E839271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805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507980" name="Line 76">
            <a:extLst>
              <a:ext uri="{FF2B5EF4-FFF2-40B4-BE49-F238E27FC236}">
                <a16:creationId xmlns:a16="http://schemas.microsoft.com/office/drawing/2014/main" id="{C96A4986-B58F-3FA1-CBBB-AFDA46FBDC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5181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7982" name="Freeform 78">
            <a:extLst>
              <a:ext uri="{FF2B5EF4-FFF2-40B4-BE49-F238E27FC236}">
                <a16:creationId xmlns:a16="http://schemas.microsoft.com/office/drawing/2014/main" id="{38B1C789-07F1-EA0C-16FD-926B268E25DC}"/>
              </a:ext>
            </a:extLst>
          </p:cNvPr>
          <p:cNvSpPr>
            <a:spLocks/>
          </p:cNvSpPr>
          <p:nvPr/>
        </p:nvSpPr>
        <p:spPr bwMode="auto">
          <a:xfrm>
            <a:off x="2667000" y="4038600"/>
            <a:ext cx="558800" cy="609600"/>
          </a:xfrm>
          <a:custGeom>
            <a:avLst/>
            <a:gdLst>
              <a:gd name="T0" fmla="*/ 336 w 352"/>
              <a:gd name="T1" fmla="*/ 0 h 384"/>
              <a:gd name="T2" fmla="*/ 336 w 352"/>
              <a:gd name="T3" fmla="*/ 144 h 384"/>
              <a:gd name="T4" fmla="*/ 240 w 352"/>
              <a:gd name="T5" fmla="*/ 288 h 384"/>
              <a:gd name="T6" fmla="*/ 0 w 352"/>
              <a:gd name="T7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2" h="384">
                <a:moveTo>
                  <a:pt x="336" y="0"/>
                </a:moveTo>
                <a:cubicBezTo>
                  <a:pt x="344" y="48"/>
                  <a:pt x="352" y="96"/>
                  <a:pt x="336" y="144"/>
                </a:cubicBezTo>
                <a:cubicBezTo>
                  <a:pt x="320" y="192"/>
                  <a:pt x="296" y="248"/>
                  <a:pt x="240" y="288"/>
                </a:cubicBezTo>
                <a:cubicBezTo>
                  <a:pt x="184" y="328"/>
                  <a:pt x="40" y="368"/>
                  <a:pt x="0" y="384"/>
                </a:cubicBezTo>
              </a:path>
            </a:pathLst>
          </a:cu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7983" name="Text Box 79">
            <a:extLst>
              <a:ext uri="{FF2B5EF4-FFF2-40B4-BE49-F238E27FC236}">
                <a16:creationId xmlns:a16="http://schemas.microsoft.com/office/drawing/2014/main" id="{C0539937-28BE-E565-8FF6-A4636EF34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2578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j2==1; k3==1</a:t>
            </a:r>
          </a:p>
        </p:txBody>
      </p:sp>
      <p:sp>
        <p:nvSpPr>
          <p:cNvPr id="507984" name="Freeform 80">
            <a:extLst>
              <a:ext uri="{FF2B5EF4-FFF2-40B4-BE49-F238E27FC236}">
                <a16:creationId xmlns:a16="http://schemas.microsoft.com/office/drawing/2014/main" id="{A72B8711-7378-4067-B874-2B01F163D0AE}"/>
              </a:ext>
            </a:extLst>
          </p:cNvPr>
          <p:cNvSpPr>
            <a:spLocks/>
          </p:cNvSpPr>
          <p:nvPr/>
        </p:nvSpPr>
        <p:spPr bwMode="auto">
          <a:xfrm>
            <a:off x="2349500" y="4724400"/>
            <a:ext cx="165100" cy="609600"/>
          </a:xfrm>
          <a:custGeom>
            <a:avLst/>
            <a:gdLst>
              <a:gd name="T0" fmla="*/ 56 w 104"/>
              <a:gd name="T1" fmla="*/ 0 h 384"/>
              <a:gd name="T2" fmla="*/ 8 w 104"/>
              <a:gd name="T3" fmla="*/ 96 h 384"/>
              <a:gd name="T4" fmla="*/ 104 w 104"/>
              <a:gd name="T5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4" h="384">
                <a:moveTo>
                  <a:pt x="56" y="0"/>
                </a:moveTo>
                <a:cubicBezTo>
                  <a:pt x="28" y="16"/>
                  <a:pt x="0" y="32"/>
                  <a:pt x="8" y="96"/>
                </a:cubicBezTo>
                <a:cubicBezTo>
                  <a:pt x="16" y="160"/>
                  <a:pt x="88" y="336"/>
                  <a:pt x="104" y="384"/>
                </a:cubicBezTo>
              </a:path>
            </a:pathLst>
          </a:cu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7985" name="Freeform 81">
            <a:extLst>
              <a:ext uri="{FF2B5EF4-FFF2-40B4-BE49-F238E27FC236}">
                <a16:creationId xmlns:a16="http://schemas.microsoft.com/office/drawing/2014/main" id="{05AB7385-38EE-402F-76B1-DF5C16888285}"/>
              </a:ext>
            </a:extLst>
          </p:cNvPr>
          <p:cNvSpPr>
            <a:spLocks/>
          </p:cNvSpPr>
          <p:nvPr/>
        </p:nvSpPr>
        <p:spPr bwMode="auto">
          <a:xfrm>
            <a:off x="3200400" y="2743200"/>
            <a:ext cx="431800" cy="533400"/>
          </a:xfrm>
          <a:custGeom>
            <a:avLst/>
            <a:gdLst>
              <a:gd name="T0" fmla="*/ 192 w 272"/>
              <a:gd name="T1" fmla="*/ 0 h 336"/>
              <a:gd name="T2" fmla="*/ 240 w 272"/>
              <a:gd name="T3" fmla="*/ 240 h 336"/>
              <a:gd name="T4" fmla="*/ 0 w 272"/>
              <a:gd name="T5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2" h="336">
                <a:moveTo>
                  <a:pt x="192" y="0"/>
                </a:moveTo>
                <a:cubicBezTo>
                  <a:pt x="232" y="92"/>
                  <a:pt x="272" y="184"/>
                  <a:pt x="240" y="240"/>
                </a:cubicBezTo>
                <a:cubicBezTo>
                  <a:pt x="208" y="296"/>
                  <a:pt x="40" y="320"/>
                  <a:pt x="0" y="336"/>
                </a:cubicBezTo>
              </a:path>
            </a:pathLst>
          </a:cu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7986" name="Freeform 82">
            <a:extLst>
              <a:ext uri="{FF2B5EF4-FFF2-40B4-BE49-F238E27FC236}">
                <a16:creationId xmlns:a16="http://schemas.microsoft.com/office/drawing/2014/main" id="{141CA2F7-9E64-F777-01DC-FD78849C1151}"/>
              </a:ext>
            </a:extLst>
          </p:cNvPr>
          <p:cNvSpPr>
            <a:spLocks/>
          </p:cNvSpPr>
          <p:nvPr/>
        </p:nvSpPr>
        <p:spPr bwMode="auto">
          <a:xfrm>
            <a:off x="2743200" y="5562600"/>
            <a:ext cx="381000" cy="457200"/>
          </a:xfrm>
          <a:custGeom>
            <a:avLst/>
            <a:gdLst>
              <a:gd name="T0" fmla="*/ 0 w 240"/>
              <a:gd name="T1" fmla="*/ 0 h 288"/>
              <a:gd name="T2" fmla="*/ 48 w 240"/>
              <a:gd name="T3" fmla="*/ 144 h 288"/>
              <a:gd name="T4" fmla="*/ 240 w 240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0"/>
                </a:moveTo>
                <a:cubicBezTo>
                  <a:pt x="4" y="48"/>
                  <a:pt x="8" y="96"/>
                  <a:pt x="48" y="144"/>
                </a:cubicBezTo>
                <a:cubicBezTo>
                  <a:pt x="88" y="192"/>
                  <a:pt x="208" y="264"/>
                  <a:pt x="240" y="288"/>
                </a:cubicBezTo>
              </a:path>
            </a:pathLst>
          </a:cu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7987" name="Text Box 83">
            <a:extLst>
              <a:ext uri="{FF2B5EF4-FFF2-40B4-BE49-F238E27FC236}">
                <a16:creationId xmlns:a16="http://schemas.microsoft.com/office/drawing/2014/main" id="{EB5A576F-81FD-E212-0199-A3C2B6736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0960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j5==1; k5==1</a:t>
            </a:r>
          </a:p>
        </p:txBody>
      </p:sp>
      <p:sp>
        <p:nvSpPr>
          <p:cNvPr id="507988" name="Text Box 84">
            <a:extLst>
              <a:ext uri="{FF2B5EF4-FFF2-40B4-BE49-F238E27FC236}">
                <a16:creationId xmlns:a16="http://schemas.microsoft.com/office/drawing/2014/main" id="{A2895A15-BFD8-D912-D8A4-E4AFCC36C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3528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j2==1; k2==1</a:t>
            </a:r>
          </a:p>
        </p:txBody>
      </p:sp>
      <p:sp>
        <p:nvSpPr>
          <p:cNvPr id="507989" name="Text Box 85">
            <a:extLst>
              <a:ext uri="{FF2B5EF4-FFF2-40B4-BE49-F238E27FC236}">
                <a16:creationId xmlns:a16="http://schemas.microsoft.com/office/drawing/2014/main" id="{95D9F00C-E4A2-78AF-0F95-027A6A795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150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j2==1; k3==2</a:t>
            </a:r>
          </a:p>
        </p:txBody>
      </p:sp>
      <p:sp>
        <p:nvSpPr>
          <p:cNvPr id="507990" name="Text Box 86">
            <a:extLst>
              <a:ext uri="{FF2B5EF4-FFF2-40B4-BE49-F238E27FC236}">
                <a16:creationId xmlns:a16="http://schemas.microsoft.com/office/drawing/2014/main" id="{D53122BE-C28B-AFEF-97D0-5A4555B53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461125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j5==1; k5==2</a:t>
            </a:r>
          </a:p>
        </p:txBody>
      </p:sp>
      <p:sp>
        <p:nvSpPr>
          <p:cNvPr id="507991" name="Text Box 87">
            <a:extLst>
              <a:ext uri="{FF2B5EF4-FFF2-40B4-BE49-F238E27FC236}">
                <a16:creationId xmlns:a16="http://schemas.microsoft.com/office/drawing/2014/main" id="{10EE8927-3D14-DC98-CA2D-AAA06663D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717925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j2==1; k2==2</a:t>
            </a:r>
          </a:p>
        </p:txBody>
      </p:sp>
      <p:sp>
        <p:nvSpPr>
          <p:cNvPr id="507992" name="Text Box 88">
            <a:extLst>
              <a:ext uri="{FF2B5EF4-FFF2-40B4-BE49-F238E27FC236}">
                <a16:creationId xmlns:a16="http://schemas.microsoft.com/office/drawing/2014/main" id="{E623AFD7-E309-7AAF-9F26-26D613609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812925"/>
            <a:ext cx="25146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We found an invariant: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j2==1.</a:t>
            </a:r>
          </a:p>
        </p:txBody>
      </p:sp>
      <p:sp>
        <p:nvSpPr>
          <p:cNvPr id="507993" name="Text Box 89">
            <a:extLst>
              <a:ext uri="{FF2B5EF4-FFF2-40B4-BE49-F238E27FC236}">
                <a16:creationId xmlns:a16="http://schemas.microsoft.com/office/drawing/2014/main" id="{E5D61FEE-6835-F40E-6C98-F29380C8A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00"/>
            <a:ext cx="1905000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Assume </a:t>
            </a:r>
            <a:r>
              <a:rPr lang="en-US" altLang="zh-CN" sz="2000">
                <a:solidFill>
                  <a:schemeClr val="hlink"/>
                </a:solidFill>
              </a:rPr>
              <a:t>blocks don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’</a:t>
            </a:r>
            <a:r>
              <a:rPr lang="en-US" altLang="zh-CN" sz="2000">
                <a:solidFill>
                  <a:schemeClr val="hlink"/>
                </a:solidFill>
              </a:rPr>
              <a:t>t execute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chemeClr val="folHlink"/>
                </a:solidFill>
              </a:rPr>
              <a:t>until proven otherwise</a:t>
            </a:r>
            <a:r>
              <a:rPr lang="en-US" altLang="zh-CN" sz="2000"/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Assume </a:t>
            </a:r>
            <a:r>
              <a:rPr lang="en-US" altLang="zh-CN" sz="2000">
                <a:solidFill>
                  <a:schemeClr val="hlink"/>
                </a:solidFill>
              </a:rPr>
              <a:t>values are constants</a:t>
            </a:r>
            <a:r>
              <a:rPr lang="en-US" altLang="zh-CN" sz="2000"/>
              <a:t>  </a:t>
            </a:r>
            <a:r>
              <a:rPr lang="en-US" altLang="zh-CN" sz="2000">
                <a:solidFill>
                  <a:schemeClr val="folHlink"/>
                </a:solidFill>
              </a:rPr>
              <a:t>until proven otherwise</a:t>
            </a:r>
            <a:r>
              <a:rPr lang="en-US" altLang="zh-CN" sz="2000"/>
              <a:t>.</a:t>
            </a:r>
            <a:endParaRPr lang="en-US" altLang="zh-CN" sz="20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7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7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7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0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0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07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0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0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07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72" grpId="0"/>
      <p:bldP spid="507977" grpId="0"/>
      <p:bldP spid="507983" grpId="0"/>
      <p:bldP spid="507987" grpId="0"/>
      <p:bldP spid="507988" grpId="0"/>
      <p:bldP spid="507989" grpId="0"/>
      <p:bldP spid="507990" grpId="0"/>
      <p:bldP spid="507991" grpId="0"/>
      <p:bldP spid="507992" grpId="0"/>
      <p:bldP spid="5079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>
            <a:extLst>
              <a:ext uri="{FF2B5EF4-FFF2-40B4-BE49-F238E27FC236}">
                <a16:creationId xmlns:a16="http://schemas.microsoft.com/office/drawing/2014/main" id="{F4198F62-95C4-2F66-4105-F341A07A18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Lattice</a:t>
            </a:r>
          </a:p>
        </p:txBody>
      </p:sp>
      <p:sp>
        <p:nvSpPr>
          <p:cNvPr id="493572" name="Text Box 4">
            <a:extLst>
              <a:ext uri="{FF2B5EF4-FFF2-40B4-BE49-F238E27FC236}">
                <a16:creationId xmlns:a16="http://schemas.microsoft.com/office/drawing/2014/main" id="{8A112DF6-3B24-8D03-A9D9-3FEE50E7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057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</a:t>
            </a:r>
          </a:p>
        </p:txBody>
      </p:sp>
      <p:sp>
        <p:nvSpPr>
          <p:cNvPr id="493573" name="Text Box 5">
            <a:extLst>
              <a:ext uri="{FF2B5EF4-FFF2-40B4-BE49-F238E27FC236}">
                <a16:creationId xmlns:a16="http://schemas.microsoft.com/office/drawing/2014/main" id="{6CFC60DA-06B7-DA1C-E3E7-768735D79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8035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ym typeface="Symbol" pitchFamily="2" charset="2"/>
              </a:rPr>
              <a:t></a:t>
            </a:r>
          </a:p>
        </p:txBody>
      </p:sp>
      <p:cxnSp>
        <p:nvCxnSpPr>
          <p:cNvPr id="493575" name="AutoShape 7">
            <a:extLst>
              <a:ext uri="{FF2B5EF4-FFF2-40B4-BE49-F238E27FC236}">
                <a16:creationId xmlns:a16="http://schemas.microsoft.com/office/drawing/2014/main" id="{46193EF8-2815-1346-4610-8E0DFD119C8A}"/>
              </a:ext>
            </a:extLst>
          </p:cNvPr>
          <p:cNvCxnSpPr>
            <a:cxnSpLocks noChangeShapeType="1"/>
            <a:stCxn id="493573" idx="0"/>
            <a:endCxn id="493572" idx="2"/>
          </p:cNvCxnSpPr>
          <p:nvPr/>
        </p:nvCxnSpPr>
        <p:spPr bwMode="auto">
          <a:xfrm flipV="1">
            <a:off x="2209800" y="2454275"/>
            <a:ext cx="0" cy="349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3577" name="Text Box 9">
            <a:extLst>
              <a:ext uri="{FF2B5EF4-FFF2-40B4-BE49-F238E27FC236}">
                <a16:creationId xmlns:a16="http://schemas.microsoft.com/office/drawing/2014/main" id="{9807452B-31F1-8161-C551-7E3C240F3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981200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</a:rPr>
              <a:t>block will executes</a:t>
            </a:r>
          </a:p>
        </p:txBody>
      </p:sp>
      <p:sp>
        <p:nvSpPr>
          <p:cNvPr id="493578" name="Text Box 10">
            <a:extLst>
              <a:ext uri="{FF2B5EF4-FFF2-40B4-BE49-F238E27FC236}">
                <a16:creationId xmlns:a16="http://schemas.microsoft.com/office/drawing/2014/main" id="{CC0C54B6-4748-60F7-68AA-D9F9323A7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879725"/>
            <a:ext cx="365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</a:rPr>
              <a:t>no evidence block will execute</a:t>
            </a:r>
          </a:p>
        </p:txBody>
      </p:sp>
      <p:sp>
        <p:nvSpPr>
          <p:cNvPr id="493579" name="Text Box 11">
            <a:extLst>
              <a:ext uri="{FF2B5EF4-FFF2-40B4-BE49-F238E27FC236}">
                <a16:creationId xmlns:a16="http://schemas.microsoft.com/office/drawing/2014/main" id="{00A047AB-792D-9CD6-AA8B-9D29EF13A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191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</a:t>
            </a:r>
          </a:p>
        </p:txBody>
      </p:sp>
      <p:sp>
        <p:nvSpPr>
          <p:cNvPr id="493580" name="Text Box 12">
            <a:extLst>
              <a:ext uri="{FF2B5EF4-FFF2-40B4-BE49-F238E27FC236}">
                <a16:creationId xmlns:a16="http://schemas.microsoft.com/office/drawing/2014/main" id="{81349108-4F6D-5DDF-E1DF-AB778F4FE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927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ym typeface="Symbol" pitchFamily="2" charset="2"/>
              </a:rPr>
              <a:t></a:t>
            </a:r>
          </a:p>
        </p:txBody>
      </p:sp>
      <p:cxnSp>
        <p:nvCxnSpPr>
          <p:cNvPr id="493581" name="AutoShape 13">
            <a:extLst>
              <a:ext uri="{FF2B5EF4-FFF2-40B4-BE49-F238E27FC236}">
                <a16:creationId xmlns:a16="http://schemas.microsoft.com/office/drawing/2014/main" id="{FDB724F4-151A-3B6E-95CD-20C614648F53}"/>
              </a:ext>
            </a:extLst>
          </p:cNvPr>
          <p:cNvCxnSpPr>
            <a:cxnSpLocks noChangeShapeType="1"/>
            <a:stCxn id="493580" idx="0"/>
            <a:endCxn id="493589" idx="2"/>
          </p:cNvCxnSpPr>
          <p:nvPr/>
        </p:nvCxnSpPr>
        <p:spPr bwMode="auto">
          <a:xfrm flipV="1">
            <a:off x="2209800" y="5502275"/>
            <a:ext cx="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3582" name="Text Box 14">
            <a:extLst>
              <a:ext uri="{FF2B5EF4-FFF2-40B4-BE49-F238E27FC236}">
                <a16:creationId xmlns:a16="http://schemas.microsoft.com/office/drawing/2014/main" id="{1B4087C3-9FAD-8BF4-B0F0-B87CE25AB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0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</a:rPr>
              <a:t>variable may be of different constant</a:t>
            </a:r>
          </a:p>
        </p:txBody>
      </p:sp>
      <p:sp>
        <p:nvSpPr>
          <p:cNvPr id="493583" name="Text Box 15">
            <a:extLst>
              <a:ext uri="{FF2B5EF4-FFF2-40B4-BE49-F238E27FC236}">
                <a16:creationId xmlns:a16="http://schemas.microsoft.com/office/drawing/2014/main" id="{F7FE04C9-E901-1852-F0EF-249C28C68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927725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</a:rPr>
              <a:t>no evidence variable is a constant</a:t>
            </a:r>
          </a:p>
        </p:txBody>
      </p:sp>
      <p:sp>
        <p:nvSpPr>
          <p:cNvPr id="493589" name="Text Box 21">
            <a:extLst>
              <a:ext uri="{FF2B5EF4-FFF2-40B4-BE49-F238E27FC236}">
                <a16:creationId xmlns:a16="http://schemas.microsoft.com/office/drawing/2014/main" id="{66F1E18E-B6D2-6601-EF5D-190301F57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05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cxnSp>
        <p:nvCxnSpPr>
          <p:cNvPr id="493590" name="AutoShape 22">
            <a:extLst>
              <a:ext uri="{FF2B5EF4-FFF2-40B4-BE49-F238E27FC236}">
                <a16:creationId xmlns:a16="http://schemas.microsoft.com/office/drawing/2014/main" id="{2A38F687-5959-C953-F202-E89BB6AB9160}"/>
              </a:ext>
            </a:extLst>
          </p:cNvPr>
          <p:cNvCxnSpPr>
            <a:cxnSpLocks noChangeShapeType="1"/>
            <a:stCxn id="493589" idx="0"/>
            <a:endCxn id="493579" idx="2"/>
          </p:cNvCxnSpPr>
          <p:nvPr/>
        </p:nvCxnSpPr>
        <p:spPr bwMode="auto">
          <a:xfrm flipV="1">
            <a:off x="2209800" y="4587875"/>
            <a:ext cx="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591" name="AutoShape 23">
            <a:extLst>
              <a:ext uri="{FF2B5EF4-FFF2-40B4-BE49-F238E27FC236}">
                <a16:creationId xmlns:a16="http://schemas.microsoft.com/office/drawing/2014/main" id="{8BD95E9C-7004-FCD6-A3D2-3F0D98821AAE}"/>
              </a:ext>
            </a:extLst>
          </p:cNvPr>
          <p:cNvCxnSpPr>
            <a:cxnSpLocks noChangeShapeType="1"/>
            <a:stCxn id="493580" idx="0"/>
            <a:endCxn id="493592" idx="2"/>
          </p:cNvCxnSpPr>
          <p:nvPr/>
        </p:nvCxnSpPr>
        <p:spPr bwMode="auto">
          <a:xfrm flipV="1">
            <a:off x="2209800" y="5518150"/>
            <a:ext cx="381000" cy="409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3592" name="Text Box 24">
            <a:extLst>
              <a:ext uri="{FF2B5EF4-FFF2-40B4-BE49-F238E27FC236}">
                <a16:creationId xmlns:a16="http://schemas.microsoft.com/office/drawing/2014/main" id="{C94A1915-14B8-1D0E-5F20-5E851BEC4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12127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cxnSp>
        <p:nvCxnSpPr>
          <p:cNvPr id="493593" name="AutoShape 25">
            <a:extLst>
              <a:ext uri="{FF2B5EF4-FFF2-40B4-BE49-F238E27FC236}">
                <a16:creationId xmlns:a16="http://schemas.microsoft.com/office/drawing/2014/main" id="{8412FE13-D7DE-4DB1-1054-4632FA5CB849}"/>
              </a:ext>
            </a:extLst>
          </p:cNvPr>
          <p:cNvCxnSpPr>
            <a:cxnSpLocks noChangeShapeType="1"/>
            <a:stCxn id="493592" idx="0"/>
            <a:endCxn id="493579" idx="2"/>
          </p:cNvCxnSpPr>
          <p:nvPr/>
        </p:nvCxnSpPr>
        <p:spPr bwMode="auto">
          <a:xfrm flipH="1" flipV="1">
            <a:off x="2209800" y="4587875"/>
            <a:ext cx="3810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594" name="AutoShape 26">
            <a:extLst>
              <a:ext uri="{FF2B5EF4-FFF2-40B4-BE49-F238E27FC236}">
                <a16:creationId xmlns:a16="http://schemas.microsoft.com/office/drawing/2014/main" id="{871E708D-DF31-906C-D76C-4A1A09D14FFC}"/>
              </a:ext>
            </a:extLst>
          </p:cNvPr>
          <p:cNvCxnSpPr>
            <a:cxnSpLocks noChangeShapeType="1"/>
            <a:stCxn id="493580" idx="0"/>
            <a:endCxn id="493595" idx="2"/>
          </p:cNvCxnSpPr>
          <p:nvPr/>
        </p:nvCxnSpPr>
        <p:spPr bwMode="auto">
          <a:xfrm flipV="1">
            <a:off x="2209800" y="5518150"/>
            <a:ext cx="838200" cy="409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3595" name="Text Box 27">
            <a:extLst>
              <a:ext uri="{FF2B5EF4-FFF2-40B4-BE49-F238E27FC236}">
                <a16:creationId xmlns:a16="http://schemas.microsoft.com/office/drawing/2014/main" id="{EDB62775-7A20-3280-6EAD-1C9800EEA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2127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cxnSp>
        <p:nvCxnSpPr>
          <p:cNvPr id="493596" name="AutoShape 28">
            <a:extLst>
              <a:ext uri="{FF2B5EF4-FFF2-40B4-BE49-F238E27FC236}">
                <a16:creationId xmlns:a16="http://schemas.microsoft.com/office/drawing/2014/main" id="{B08A002C-A6F8-23F4-4AC2-9A6729A06AC4}"/>
              </a:ext>
            </a:extLst>
          </p:cNvPr>
          <p:cNvCxnSpPr>
            <a:cxnSpLocks noChangeShapeType="1"/>
            <a:stCxn id="493595" idx="0"/>
            <a:endCxn id="493579" idx="2"/>
          </p:cNvCxnSpPr>
          <p:nvPr/>
        </p:nvCxnSpPr>
        <p:spPr bwMode="auto">
          <a:xfrm flipH="1" flipV="1">
            <a:off x="2209800" y="4587875"/>
            <a:ext cx="838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597" name="AutoShape 29">
            <a:extLst>
              <a:ext uri="{FF2B5EF4-FFF2-40B4-BE49-F238E27FC236}">
                <a16:creationId xmlns:a16="http://schemas.microsoft.com/office/drawing/2014/main" id="{BED9D01E-3DC3-C00E-EDBA-8976D0CCDC77}"/>
              </a:ext>
            </a:extLst>
          </p:cNvPr>
          <p:cNvCxnSpPr>
            <a:cxnSpLocks noChangeShapeType="1"/>
            <a:stCxn id="493580" idx="0"/>
            <a:endCxn id="493598" idx="2"/>
          </p:cNvCxnSpPr>
          <p:nvPr/>
        </p:nvCxnSpPr>
        <p:spPr bwMode="auto">
          <a:xfrm flipH="1" flipV="1">
            <a:off x="1714500" y="5518150"/>
            <a:ext cx="495300" cy="409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3598" name="Text Box 30">
            <a:extLst>
              <a:ext uri="{FF2B5EF4-FFF2-40B4-BE49-F238E27FC236}">
                <a16:creationId xmlns:a16="http://schemas.microsoft.com/office/drawing/2014/main" id="{13E0D9C3-90B7-8883-ACD6-3BAB05693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212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-1</a:t>
            </a:r>
          </a:p>
        </p:txBody>
      </p:sp>
      <p:cxnSp>
        <p:nvCxnSpPr>
          <p:cNvPr id="493599" name="AutoShape 31">
            <a:extLst>
              <a:ext uri="{FF2B5EF4-FFF2-40B4-BE49-F238E27FC236}">
                <a16:creationId xmlns:a16="http://schemas.microsoft.com/office/drawing/2014/main" id="{6D76229B-B804-8163-3900-E3739E235B20}"/>
              </a:ext>
            </a:extLst>
          </p:cNvPr>
          <p:cNvCxnSpPr>
            <a:cxnSpLocks noChangeShapeType="1"/>
            <a:stCxn id="493598" idx="0"/>
            <a:endCxn id="493579" idx="2"/>
          </p:cNvCxnSpPr>
          <p:nvPr/>
        </p:nvCxnSpPr>
        <p:spPr bwMode="auto">
          <a:xfrm flipV="1">
            <a:off x="1714500" y="4587875"/>
            <a:ext cx="4953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600" name="AutoShape 32">
            <a:extLst>
              <a:ext uri="{FF2B5EF4-FFF2-40B4-BE49-F238E27FC236}">
                <a16:creationId xmlns:a16="http://schemas.microsoft.com/office/drawing/2014/main" id="{C5EDF1B0-FD37-7263-9F4C-605190CC196B}"/>
              </a:ext>
            </a:extLst>
          </p:cNvPr>
          <p:cNvCxnSpPr>
            <a:cxnSpLocks noChangeShapeType="1"/>
            <a:stCxn id="493580" idx="0"/>
            <a:endCxn id="493601" idx="2"/>
          </p:cNvCxnSpPr>
          <p:nvPr/>
        </p:nvCxnSpPr>
        <p:spPr bwMode="auto">
          <a:xfrm flipH="1" flipV="1">
            <a:off x="1257300" y="5518150"/>
            <a:ext cx="952500" cy="409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3601" name="Text Box 33">
            <a:extLst>
              <a:ext uri="{FF2B5EF4-FFF2-40B4-BE49-F238E27FC236}">
                <a16:creationId xmlns:a16="http://schemas.microsoft.com/office/drawing/2014/main" id="{92E4DF88-549E-2B25-4530-893149031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1212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-2</a:t>
            </a:r>
          </a:p>
        </p:txBody>
      </p:sp>
      <p:cxnSp>
        <p:nvCxnSpPr>
          <p:cNvPr id="493602" name="AutoShape 34">
            <a:extLst>
              <a:ext uri="{FF2B5EF4-FFF2-40B4-BE49-F238E27FC236}">
                <a16:creationId xmlns:a16="http://schemas.microsoft.com/office/drawing/2014/main" id="{C78A769E-D31E-5996-DEBC-8A015ECE99F2}"/>
              </a:ext>
            </a:extLst>
          </p:cNvPr>
          <p:cNvCxnSpPr>
            <a:cxnSpLocks noChangeShapeType="1"/>
            <a:stCxn id="493601" idx="0"/>
            <a:endCxn id="493579" idx="2"/>
          </p:cNvCxnSpPr>
          <p:nvPr/>
        </p:nvCxnSpPr>
        <p:spPr bwMode="auto">
          <a:xfrm flipV="1">
            <a:off x="1257300" y="4587875"/>
            <a:ext cx="9525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3604" name="Text Box 36">
            <a:extLst>
              <a:ext uri="{FF2B5EF4-FFF2-40B4-BE49-F238E27FC236}">
                <a16:creationId xmlns:a16="http://schemas.microsoft.com/office/drawing/2014/main" id="{DE97413A-4A04-C8D6-2C8E-C39019A04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0895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493607" name="Text Box 39">
            <a:extLst>
              <a:ext uri="{FF2B5EF4-FFF2-40B4-BE49-F238E27FC236}">
                <a16:creationId xmlns:a16="http://schemas.microsoft.com/office/drawing/2014/main" id="{A883E75B-BFDF-E692-ABBB-ED4C6ADB8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493612" name="Text Box 44">
            <a:extLst>
              <a:ext uri="{FF2B5EF4-FFF2-40B4-BE49-F238E27FC236}">
                <a16:creationId xmlns:a16="http://schemas.microsoft.com/office/drawing/2014/main" id="{3998E969-80F2-C7A2-5F11-4995CAADC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105400"/>
            <a:ext cx="510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</a:rPr>
              <a:t>evidence is seen that variable is constant n</a:t>
            </a:r>
          </a:p>
        </p:txBody>
      </p:sp>
      <p:sp>
        <p:nvSpPr>
          <p:cNvPr id="493613" name="Text Box 45">
            <a:extLst>
              <a:ext uri="{FF2B5EF4-FFF2-40B4-BE49-F238E27FC236}">
                <a16:creationId xmlns:a16="http://schemas.microsoft.com/office/drawing/2014/main" id="{01D91169-49BD-C530-6127-E6CAE9600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733800"/>
            <a:ext cx="152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Information flows down upwards!</a:t>
            </a:r>
          </a:p>
        </p:txBody>
      </p:sp>
      <p:sp>
        <p:nvSpPr>
          <p:cNvPr id="493614" name="Freeform 46">
            <a:extLst>
              <a:ext uri="{FF2B5EF4-FFF2-40B4-BE49-F238E27FC236}">
                <a16:creationId xmlns:a16="http://schemas.microsoft.com/office/drawing/2014/main" id="{7519D789-27CA-49F1-1ED7-17F76B4C7F56}"/>
              </a:ext>
            </a:extLst>
          </p:cNvPr>
          <p:cNvSpPr>
            <a:spLocks/>
          </p:cNvSpPr>
          <p:nvPr/>
        </p:nvSpPr>
        <p:spPr bwMode="auto">
          <a:xfrm>
            <a:off x="1270000" y="4572000"/>
            <a:ext cx="787400" cy="1384300"/>
          </a:xfrm>
          <a:custGeom>
            <a:avLst/>
            <a:gdLst>
              <a:gd name="T0" fmla="*/ 496 w 496"/>
              <a:gd name="T1" fmla="*/ 864 h 872"/>
              <a:gd name="T2" fmla="*/ 208 w 496"/>
              <a:gd name="T3" fmla="*/ 816 h 872"/>
              <a:gd name="T4" fmla="*/ 64 w 496"/>
              <a:gd name="T5" fmla="*/ 528 h 872"/>
              <a:gd name="T6" fmla="*/ 64 w 496"/>
              <a:gd name="T7" fmla="*/ 336 h 872"/>
              <a:gd name="T8" fmla="*/ 448 w 496"/>
              <a:gd name="T9" fmla="*/ 0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6" h="872">
                <a:moveTo>
                  <a:pt x="496" y="864"/>
                </a:moveTo>
                <a:cubicBezTo>
                  <a:pt x="388" y="868"/>
                  <a:pt x="280" y="872"/>
                  <a:pt x="208" y="816"/>
                </a:cubicBezTo>
                <a:cubicBezTo>
                  <a:pt x="136" y="760"/>
                  <a:pt x="88" y="608"/>
                  <a:pt x="64" y="528"/>
                </a:cubicBezTo>
                <a:cubicBezTo>
                  <a:pt x="40" y="448"/>
                  <a:pt x="0" y="424"/>
                  <a:pt x="64" y="336"/>
                </a:cubicBezTo>
                <a:cubicBezTo>
                  <a:pt x="128" y="248"/>
                  <a:pt x="384" y="56"/>
                  <a:pt x="448" y="0"/>
                </a:cubicBezTo>
              </a:path>
            </a:pathLst>
          </a:custGeom>
          <a:noFill/>
          <a:ln w="1016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615" name="Freeform 47">
            <a:extLst>
              <a:ext uri="{FF2B5EF4-FFF2-40B4-BE49-F238E27FC236}">
                <a16:creationId xmlns:a16="http://schemas.microsoft.com/office/drawing/2014/main" id="{AD280439-3AD0-5B32-EBB4-7234B81CACF2}"/>
              </a:ext>
            </a:extLst>
          </p:cNvPr>
          <p:cNvSpPr>
            <a:spLocks/>
          </p:cNvSpPr>
          <p:nvPr/>
        </p:nvSpPr>
        <p:spPr bwMode="auto">
          <a:xfrm>
            <a:off x="1371600" y="2362200"/>
            <a:ext cx="787400" cy="609600"/>
          </a:xfrm>
          <a:custGeom>
            <a:avLst/>
            <a:gdLst>
              <a:gd name="T0" fmla="*/ 496 w 496"/>
              <a:gd name="T1" fmla="*/ 864 h 872"/>
              <a:gd name="T2" fmla="*/ 208 w 496"/>
              <a:gd name="T3" fmla="*/ 816 h 872"/>
              <a:gd name="T4" fmla="*/ 64 w 496"/>
              <a:gd name="T5" fmla="*/ 528 h 872"/>
              <a:gd name="T6" fmla="*/ 64 w 496"/>
              <a:gd name="T7" fmla="*/ 336 h 872"/>
              <a:gd name="T8" fmla="*/ 448 w 496"/>
              <a:gd name="T9" fmla="*/ 0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6" h="872">
                <a:moveTo>
                  <a:pt x="496" y="864"/>
                </a:moveTo>
                <a:cubicBezTo>
                  <a:pt x="388" y="868"/>
                  <a:pt x="280" y="872"/>
                  <a:pt x="208" y="816"/>
                </a:cubicBezTo>
                <a:cubicBezTo>
                  <a:pt x="136" y="760"/>
                  <a:pt x="88" y="608"/>
                  <a:pt x="64" y="528"/>
                </a:cubicBezTo>
                <a:cubicBezTo>
                  <a:pt x="40" y="448"/>
                  <a:pt x="0" y="424"/>
                  <a:pt x="64" y="336"/>
                </a:cubicBezTo>
                <a:cubicBezTo>
                  <a:pt x="128" y="248"/>
                  <a:pt x="384" y="56"/>
                  <a:pt x="448" y="0"/>
                </a:cubicBezTo>
              </a:path>
            </a:pathLst>
          </a:custGeom>
          <a:noFill/>
          <a:ln w="1016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6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>
            <a:extLst>
              <a:ext uri="{FF2B5EF4-FFF2-40B4-BE49-F238E27FC236}">
                <a16:creationId xmlns:a16="http://schemas.microsoft.com/office/drawing/2014/main" id="{FB7A8CA5-2979-A2FA-914F-E2F4F657A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Lattice Example</a:t>
            </a:r>
          </a:p>
        </p:txBody>
      </p:sp>
      <p:graphicFrame>
        <p:nvGraphicFramePr>
          <p:cNvPr id="494867" name="Group 275">
            <a:extLst>
              <a:ext uri="{FF2B5EF4-FFF2-40B4-BE49-F238E27FC236}">
                <a16:creationId xmlns:a16="http://schemas.microsoft.com/office/drawing/2014/main" id="{9CDC1B47-95CD-84A0-AA80-8CB92ED1370E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257800" y="1219200"/>
          <a:ext cx="3733800" cy="281463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112617759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3722484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5765129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2322933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7102785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4224856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80898054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295027"/>
                  </a:ext>
                </a:extLst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itchFamily="2" charset="2"/>
                        </a:rPr>
                        <a:t>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itchFamily="2" charset="2"/>
                        </a:rPr>
                        <a:t>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itchFamily="2" charset="2"/>
                        </a:rPr>
                        <a:t>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itchFamily="2" charset="2"/>
                        </a:rPr>
                        <a:t>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itchFamily="2" charset="2"/>
                        </a:rPr>
                        <a:t>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itchFamily="2" charset="2"/>
                        </a:rPr>
                        <a:t>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3062143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722335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sym typeface="Symbol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678512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sym typeface="Symbol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492910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sym typeface="Symbol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368937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sym typeface="Symbol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921807"/>
                  </a:ext>
                </a:extLst>
              </a:tr>
            </a:tbl>
          </a:graphicData>
        </a:graphic>
      </p:graphicFrame>
      <p:sp>
        <p:nvSpPr>
          <p:cNvPr id="494595" name="Text Box 3">
            <a:extLst>
              <a:ext uri="{FF2B5EF4-FFF2-40B4-BE49-F238E27FC236}">
                <a16:creationId xmlns:a16="http://schemas.microsoft.com/office/drawing/2014/main" id="{241EC8B9-9D11-D6A7-E9AE-DA1E5BA20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1447800" cy="12017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494596" name="Text Box 4">
            <a:extLst>
              <a:ext uri="{FF2B5EF4-FFF2-40B4-BE49-F238E27FC236}">
                <a16:creationId xmlns:a16="http://schemas.microsoft.com/office/drawing/2014/main" id="{EEB2066C-DC7F-F824-D6DF-5D8531F2A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1981200" cy="10636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j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>
                <a:latin typeface="Courier New" panose="02070309020205020404" pitchFamily="49" charset="0"/>
              </a:rPr>
              <a:t>1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 , j )</a:t>
            </a:r>
            <a:r>
              <a:rPr lang="en-US" altLang="zh-CN" b="1">
                <a:latin typeface="Courier New" panose="02070309020205020404" pitchFamily="49" charset="0"/>
              </a:rPr>
              <a:t> 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k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>
                <a:latin typeface="Courier New" panose="02070309020205020404" pitchFamily="49" charset="0"/>
              </a:rPr>
              <a:t>0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 , k )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&lt; 100?</a:t>
            </a:r>
          </a:p>
        </p:txBody>
      </p:sp>
      <p:sp>
        <p:nvSpPr>
          <p:cNvPr id="494597" name="Text Box 5">
            <a:extLst>
              <a:ext uri="{FF2B5EF4-FFF2-40B4-BE49-F238E27FC236}">
                <a16:creationId xmlns:a16="http://schemas.microsoft.com/office/drawing/2014/main" id="{49843473-3096-46C4-A764-89EFB4FCB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&lt; 20?</a:t>
            </a:r>
          </a:p>
        </p:txBody>
      </p:sp>
      <p:sp>
        <p:nvSpPr>
          <p:cNvPr id="494598" name="Text Box 6">
            <a:extLst>
              <a:ext uri="{FF2B5EF4-FFF2-40B4-BE49-F238E27FC236}">
                <a16:creationId xmlns:a16="http://schemas.microsoft.com/office/drawing/2014/main" id="{A1876FC6-AD53-F52B-8FDD-CC678FBF3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return j</a:t>
            </a:r>
          </a:p>
        </p:txBody>
      </p:sp>
      <p:sp>
        <p:nvSpPr>
          <p:cNvPr id="494599" name="Text Box 7">
            <a:extLst>
              <a:ext uri="{FF2B5EF4-FFF2-40B4-BE49-F238E27FC236}">
                <a16:creationId xmlns:a16="http://schemas.microsoft.com/office/drawing/2014/main" id="{8080A053-A476-FD4B-8D89-FC0FADC88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02213"/>
            <a:ext cx="1447800" cy="7889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= </a:t>
            </a:r>
            <a:r>
              <a:rPr lang="en-US" altLang="zh-CN" b="1">
                <a:latin typeface="Courier New" panose="02070309020205020404" pitchFamily="49" charset="0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k + 1</a:t>
            </a:r>
          </a:p>
        </p:txBody>
      </p:sp>
      <p:sp>
        <p:nvSpPr>
          <p:cNvPr id="494600" name="Text Box 8">
            <a:extLst>
              <a:ext uri="{FF2B5EF4-FFF2-40B4-BE49-F238E27FC236}">
                <a16:creationId xmlns:a16="http://schemas.microsoft.com/office/drawing/2014/main" id="{8B701353-6F45-2EE9-D6B9-2A30C60FF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002213"/>
            <a:ext cx="1447800" cy="7889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= k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k + 2</a:t>
            </a:r>
          </a:p>
        </p:txBody>
      </p:sp>
      <p:sp>
        <p:nvSpPr>
          <p:cNvPr id="494601" name="Text Box 9">
            <a:extLst>
              <a:ext uri="{FF2B5EF4-FFF2-40B4-BE49-F238E27FC236}">
                <a16:creationId xmlns:a16="http://schemas.microsoft.com/office/drawing/2014/main" id="{28E9ED24-FB8D-09A1-0DBB-9EF964EAE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18200"/>
            <a:ext cx="2057400" cy="7889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j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(j , j )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k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(k , k ) </a:t>
            </a:r>
          </a:p>
        </p:txBody>
      </p:sp>
      <p:sp>
        <p:nvSpPr>
          <p:cNvPr id="494602" name="Text Box 10">
            <a:extLst>
              <a:ext uri="{FF2B5EF4-FFF2-40B4-BE49-F238E27FC236}">
                <a16:creationId xmlns:a16="http://schemas.microsoft.com/office/drawing/2014/main" id="{401386F0-B38A-55B6-D816-861F749F0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494603" name="Text Box 11">
            <a:extLst>
              <a:ext uri="{FF2B5EF4-FFF2-40B4-BE49-F238E27FC236}">
                <a16:creationId xmlns:a16="http://schemas.microsoft.com/office/drawing/2014/main" id="{87AB1358-E60F-3B33-A12A-E8FCE5906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494604" name="Text Box 12">
            <a:extLst>
              <a:ext uri="{FF2B5EF4-FFF2-40B4-BE49-F238E27FC236}">
                <a16:creationId xmlns:a16="http://schemas.microsoft.com/office/drawing/2014/main" id="{E06A5E5C-0AE0-9E12-0D7A-E9E28787E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6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494605" name="Text Box 13">
            <a:extLst>
              <a:ext uri="{FF2B5EF4-FFF2-40B4-BE49-F238E27FC236}">
                <a16:creationId xmlns:a16="http://schemas.microsoft.com/office/drawing/2014/main" id="{82CAAD20-AE40-B43A-EDC8-1293B65D7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16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494606" name="Text Box 14">
            <a:extLst>
              <a:ext uri="{FF2B5EF4-FFF2-40B4-BE49-F238E27FC236}">
                <a16:creationId xmlns:a16="http://schemas.microsoft.com/office/drawing/2014/main" id="{521B7BE0-6E2A-773A-E812-49E350334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5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494607" name="Text Box 15">
            <a:extLst>
              <a:ext uri="{FF2B5EF4-FFF2-40B4-BE49-F238E27FC236}">
                <a16:creationId xmlns:a16="http://schemas.microsoft.com/office/drawing/2014/main" id="{B7129324-550A-EE93-BB4E-E18C2500A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92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494608" name="Text Box 16">
            <a:extLst>
              <a:ext uri="{FF2B5EF4-FFF2-40B4-BE49-F238E27FC236}">
                <a16:creationId xmlns:a16="http://schemas.microsoft.com/office/drawing/2014/main" id="{CD421E44-FECC-F57D-D9C5-52C30E86C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99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cxnSp>
        <p:nvCxnSpPr>
          <p:cNvPr id="494609" name="AutoShape 17">
            <a:extLst>
              <a:ext uri="{FF2B5EF4-FFF2-40B4-BE49-F238E27FC236}">
                <a16:creationId xmlns:a16="http://schemas.microsoft.com/office/drawing/2014/main" id="{A1B7A96D-16EC-DBC7-B093-02C30322BB0A}"/>
              </a:ext>
            </a:extLst>
          </p:cNvPr>
          <p:cNvCxnSpPr>
            <a:cxnSpLocks noChangeShapeType="1"/>
            <a:stCxn id="494595" idx="2"/>
            <a:endCxn id="494596" idx="0"/>
          </p:cNvCxnSpPr>
          <p:nvPr/>
        </p:nvCxnSpPr>
        <p:spPr bwMode="auto">
          <a:xfrm flipH="1">
            <a:off x="1981200" y="3030538"/>
            <a:ext cx="3810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4610" name="AutoShape 18">
            <a:extLst>
              <a:ext uri="{FF2B5EF4-FFF2-40B4-BE49-F238E27FC236}">
                <a16:creationId xmlns:a16="http://schemas.microsoft.com/office/drawing/2014/main" id="{DFC063E0-C567-C741-D250-CA62A5398D0F}"/>
              </a:ext>
            </a:extLst>
          </p:cNvPr>
          <p:cNvCxnSpPr>
            <a:cxnSpLocks noChangeShapeType="1"/>
            <a:stCxn id="494596" idx="2"/>
            <a:endCxn id="494597" idx="0"/>
          </p:cNvCxnSpPr>
          <p:nvPr/>
        </p:nvCxnSpPr>
        <p:spPr bwMode="auto">
          <a:xfrm flipH="1">
            <a:off x="1333500" y="4264025"/>
            <a:ext cx="647700" cy="236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4611" name="AutoShape 19">
            <a:extLst>
              <a:ext uri="{FF2B5EF4-FFF2-40B4-BE49-F238E27FC236}">
                <a16:creationId xmlns:a16="http://schemas.microsoft.com/office/drawing/2014/main" id="{A701A0B0-0DFC-6EBE-3A67-C847DADB544B}"/>
              </a:ext>
            </a:extLst>
          </p:cNvPr>
          <p:cNvCxnSpPr>
            <a:cxnSpLocks noChangeShapeType="1"/>
            <a:stCxn id="494596" idx="2"/>
            <a:endCxn id="494598" idx="0"/>
          </p:cNvCxnSpPr>
          <p:nvPr/>
        </p:nvCxnSpPr>
        <p:spPr bwMode="auto">
          <a:xfrm>
            <a:off x="1981200" y="4264025"/>
            <a:ext cx="1562100" cy="236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4612" name="AutoShape 20">
            <a:extLst>
              <a:ext uri="{FF2B5EF4-FFF2-40B4-BE49-F238E27FC236}">
                <a16:creationId xmlns:a16="http://schemas.microsoft.com/office/drawing/2014/main" id="{F8E6507D-682F-08C2-0BAE-3BD016239FEB}"/>
              </a:ext>
            </a:extLst>
          </p:cNvPr>
          <p:cNvCxnSpPr>
            <a:cxnSpLocks noChangeShapeType="1"/>
            <a:stCxn id="494597" idx="2"/>
            <a:endCxn id="494599" idx="0"/>
          </p:cNvCxnSpPr>
          <p:nvPr/>
        </p:nvCxnSpPr>
        <p:spPr bwMode="auto">
          <a:xfrm>
            <a:off x="1333500" y="4876800"/>
            <a:ext cx="0" cy="125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4613" name="AutoShape 21">
            <a:extLst>
              <a:ext uri="{FF2B5EF4-FFF2-40B4-BE49-F238E27FC236}">
                <a16:creationId xmlns:a16="http://schemas.microsoft.com/office/drawing/2014/main" id="{AC0B2455-5776-7385-4A34-D1848016DC53}"/>
              </a:ext>
            </a:extLst>
          </p:cNvPr>
          <p:cNvCxnSpPr>
            <a:cxnSpLocks noChangeShapeType="1"/>
            <a:stCxn id="494597" idx="2"/>
            <a:endCxn id="494600" idx="0"/>
          </p:cNvCxnSpPr>
          <p:nvPr/>
        </p:nvCxnSpPr>
        <p:spPr bwMode="auto">
          <a:xfrm>
            <a:off x="1333500" y="4876800"/>
            <a:ext cx="2209800" cy="125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4614" name="AutoShape 22">
            <a:extLst>
              <a:ext uri="{FF2B5EF4-FFF2-40B4-BE49-F238E27FC236}">
                <a16:creationId xmlns:a16="http://schemas.microsoft.com/office/drawing/2014/main" id="{085C3653-ECE8-666B-70A2-EADA6163134B}"/>
              </a:ext>
            </a:extLst>
          </p:cNvPr>
          <p:cNvCxnSpPr>
            <a:cxnSpLocks noChangeShapeType="1"/>
            <a:stCxn id="494599" idx="2"/>
            <a:endCxn id="494601" idx="0"/>
          </p:cNvCxnSpPr>
          <p:nvPr/>
        </p:nvCxnSpPr>
        <p:spPr bwMode="auto">
          <a:xfrm>
            <a:off x="1333500" y="5791200"/>
            <a:ext cx="1219200" cy="127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4615" name="AutoShape 23">
            <a:extLst>
              <a:ext uri="{FF2B5EF4-FFF2-40B4-BE49-F238E27FC236}">
                <a16:creationId xmlns:a16="http://schemas.microsoft.com/office/drawing/2014/main" id="{35DBEB78-BAE2-6666-0152-72EAF1418649}"/>
              </a:ext>
            </a:extLst>
          </p:cNvPr>
          <p:cNvCxnSpPr>
            <a:cxnSpLocks noChangeShapeType="1"/>
            <a:stCxn id="494600" idx="2"/>
            <a:endCxn id="494601" idx="0"/>
          </p:cNvCxnSpPr>
          <p:nvPr/>
        </p:nvCxnSpPr>
        <p:spPr bwMode="auto">
          <a:xfrm flipH="1">
            <a:off x="2552700" y="5791200"/>
            <a:ext cx="990600" cy="127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4616" name="AutoShape 24">
            <a:extLst>
              <a:ext uri="{FF2B5EF4-FFF2-40B4-BE49-F238E27FC236}">
                <a16:creationId xmlns:a16="http://schemas.microsoft.com/office/drawing/2014/main" id="{05DC35B8-B1C4-27A8-B1CE-46561EFABA18}"/>
              </a:ext>
            </a:extLst>
          </p:cNvPr>
          <p:cNvCxnSpPr>
            <a:cxnSpLocks noChangeShapeType="1"/>
            <a:stCxn id="494601" idx="2"/>
            <a:endCxn id="494596" idx="0"/>
          </p:cNvCxnSpPr>
          <p:nvPr/>
        </p:nvCxnSpPr>
        <p:spPr bwMode="auto">
          <a:xfrm rot="16200000" flipV="1">
            <a:off x="513556" y="4668044"/>
            <a:ext cx="3506788" cy="571500"/>
          </a:xfrm>
          <a:prstGeom prst="curvedConnector5">
            <a:avLst>
              <a:gd name="adj1" fmla="val -1676"/>
              <a:gd name="adj2" fmla="val 418889"/>
              <a:gd name="adj3" fmla="val 10325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4623" name="Text Box 31">
            <a:extLst>
              <a:ext uri="{FF2B5EF4-FFF2-40B4-BE49-F238E27FC236}">
                <a16:creationId xmlns:a16="http://schemas.microsoft.com/office/drawing/2014/main" id="{72FFE4C2-D741-C173-6965-1F0227267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52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4624" name="Text Box 32">
            <a:extLst>
              <a:ext uri="{FF2B5EF4-FFF2-40B4-BE49-F238E27FC236}">
                <a16:creationId xmlns:a16="http://schemas.microsoft.com/office/drawing/2014/main" id="{FAFA3C32-821E-259D-A812-61FD9665F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81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4625" name="Text Box 33">
            <a:extLst>
              <a:ext uri="{FF2B5EF4-FFF2-40B4-BE49-F238E27FC236}">
                <a16:creationId xmlns:a16="http://schemas.microsoft.com/office/drawing/2014/main" id="{19E76C58-209F-A69F-B2CF-B8C1E4F74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038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4626" name="Text Box 34">
            <a:extLst>
              <a:ext uri="{FF2B5EF4-FFF2-40B4-BE49-F238E27FC236}">
                <a16:creationId xmlns:a16="http://schemas.microsoft.com/office/drawing/2014/main" id="{6E09151E-F023-FFDA-CD22-9313DC5F8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4628" name="Text Box 36">
            <a:extLst>
              <a:ext uri="{FF2B5EF4-FFF2-40B4-BE49-F238E27FC236}">
                <a16:creationId xmlns:a16="http://schemas.microsoft.com/office/drawing/2014/main" id="{95C5EC3B-1E80-EECF-4D63-7AD19DDF6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105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94629" name="Text Box 37">
            <a:extLst>
              <a:ext uri="{FF2B5EF4-FFF2-40B4-BE49-F238E27FC236}">
                <a16:creationId xmlns:a16="http://schemas.microsoft.com/office/drawing/2014/main" id="{BD3E4D3F-6ED9-BB03-037F-0B10C90C6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562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4630" name="Text Box 38">
            <a:extLst>
              <a:ext uri="{FF2B5EF4-FFF2-40B4-BE49-F238E27FC236}">
                <a16:creationId xmlns:a16="http://schemas.microsoft.com/office/drawing/2014/main" id="{11FBEC29-F507-2583-3413-CCE9AB183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62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94631" name="Text Box 39">
            <a:extLst>
              <a:ext uri="{FF2B5EF4-FFF2-40B4-BE49-F238E27FC236}">
                <a16:creationId xmlns:a16="http://schemas.microsoft.com/office/drawing/2014/main" id="{99BDFD62-28D0-927A-481E-8CE80A671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105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4632" name="Text Box 40">
            <a:extLst>
              <a:ext uri="{FF2B5EF4-FFF2-40B4-BE49-F238E27FC236}">
                <a16:creationId xmlns:a16="http://schemas.microsoft.com/office/drawing/2014/main" id="{FE9D7668-2BDA-A116-96EF-9EEBA73D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181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494633" name="Text Box 41">
            <a:extLst>
              <a:ext uri="{FF2B5EF4-FFF2-40B4-BE49-F238E27FC236}">
                <a16:creationId xmlns:a16="http://schemas.microsoft.com/office/drawing/2014/main" id="{89B1BA42-0579-2ABA-821B-F5DBE9FF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562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4634" name="Text Box 42">
            <a:extLst>
              <a:ext uri="{FF2B5EF4-FFF2-40B4-BE49-F238E27FC236}">
                <a16:creationId xmlns:a16="http://schemas.microsoft.com/office/drawing/2014/main" id="{37773C44-E21F-D7CB-783B-2AB21D6A2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562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494635" name="Text Box 43">
            <a:extLst>
              <a:ext uri="{FF2B5EF4-FFF2-40B4-BE49-F238E27FC236}">
                <a16:creationId xmlns:a16="http://schemas.microsoft.com/office/drawing/2014/main" id="{58E0CC76-37E9-9BF2-C3AD-EB6F4DE7B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0960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94636" name="Text Box 44">
            <a:extLst>
              <a:ext uri="{FF2B5EF4-FFF2-40B4-BE49-F238E27FC236}">
                <a16:creationId xmlns:a16="http://schemas.microsoft.com/office/drawing/2014/main" id="{82D96AB4-6CEC-C358-B3A3-C244D1DBE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4770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94637" name="Text Box 45">
            <a:extLst>
              <a:ext uri="{FF2B5EF4-FFF2-40B4-BE49-F238E27FC236}">
                <a16:creationId xmlns:a16="http://schemas.microsoft.com/office/drawing/2014/main" id="{D5A82F1A-19AA-3019-3844-187267A1F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0960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494638" name="Text Box 46">
            <a:extLst>
              <a:ext uri="{FF2B5EF4-FFF2-40B4-BE49-F238E27FC236}">
                <a16:creationId xmlns:a16="http://schemas.microsoft.com/office/drawing/2014/main" id="{847A4D55-A2C1-FD35-4F30-9DF65EB8A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4770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494639" name="Text Box 47">
            <a:extLst>
              <a:ext uri="{FF2B5EF4-FFF2-40B4-BE49-F238E27FC236}">
                <a16:creationId xmlns:a16="http://schemas.microsoft.com/office/drawing/2014/main" id="{0BF6BA42-3CCE-786C-4C86-C0DDFB3EE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0960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494640" name="Text Box 48">
            <a:extLst>
              <a:ext uri="{FF2B5EF4-FFF2-40B4-BE49-F238E27FC236}">
                <a16:creationId xmlns:a16="http://schemas.microsoft.com/office/drawing/2014/main" id="{FFDA7A51-EA98-44F6-8CED-7D9151636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4770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494641" name="Text Box 49">
            <a:extLst>
              <a:ext uri="{FF2B5EF4-FFF2-40B4-BE49-F238E27FC236}">
                <a16:creationId xmlns:a16="http://schemas.microsoft.com/office/drawing/2014/main" id="{541CC835-29F5-059B-36BF-F3E6A2708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352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494642" name="Text Box 50">
            <a:extLst>
              <a:ext uri="{FF2B5EF4-FFF2-40B4-BE49-F238E27FC236}">
                <a16:creationId xmlns:a16="http://schemas.microsoft.com/office/drawing/2014/main" id="{D53D23DD-F5C9-8D91-4884-2D9A8704D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581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494643" name="Text Box 51">
            <a:extLst>
              <a:ext uri="{FF2B5EF4-FFF2-40B4-BE49-F238E27FC236}">
                <a16:creationId xmlns:a16="http://schemas.microsoft.com/office/drawing/2014/main" id="{DF50DAC9-F2B2-5E0C-B333-AC98FA4D1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648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graphicFrame>
        <p:nvGraphicFramePr>
          <p:cNvPr id="494970" name="Group 378">
            <a:extLst>
              <a:ext uri="{FF2B5EF4-FFF2-40B4-BE49-F238E27FC236}">
                <a16:creationId xmlns:a16="http://schemas.microsoft.com/office/drawing/2014/main" id="{6338E7D4-85B2-F860-DDB7-A938DE4D2CF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800600" y="4191000"/>
          <a:ext cx="4038600" cy="2514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40018921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04269653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044039762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val="2041726314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983096437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54877460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655601797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3061509781"/>
                    </a:ext>
                  </a:extLst>
                </a:gridCol>
              </a:tblGrid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j2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k2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j3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k3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j4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k4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j5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k5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818333"/>
                  </a:ext>
                </a:extLst>
              </a:tr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itchFamily="2" charset="2"/>
                        </a:rPr>
                        <a:t>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itchFamily="2" charset="2"/>
                        </a:rPr>
                        <a:t>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itchFamily="2" charset="2"/>
                        </a:rPr>
                        <a:t>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itchFamily="2" charset="2"/>
                        </a:rPr>
                        <a:t>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itchFamily="2" charset="2"/>
                        </a:rPr>
                        <a:t>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itchFamily="2" charset="2"/>
                        </a:rPr>
                        <a:t>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itchFamily="2" charset="2"/>
                        </a:rPr>
                        <a:t>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itchFamily="2" charset="2"/>
                        </a:rPr>
                        <a:t>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39600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sym typeface="Symbol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335620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sym typeface="Symbol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872915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sym typeface="Symbol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527928"/>
                  </a:ext>
                </a:extLst>
              </a:tr>
            </a:tbl>
          </a:graphicData>
        </a:graphic>
      </p:graphicFrame>
      <p:sp>
        <p:nvSpPr>
          <p:cNvPr id="494971" name="Text Box 379">
            <a:extLst>
              <a:ext uri="{FF2B5EF4-FFF2-40B4-BE49-F238E27FC236}">
                <a16:creationId xmlns:a16="http://schemas.microsoft.com/office/drawing/2014/main" id="{13AF866E-21E1-2F1B-12BC-E760BBEE0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057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T</a:t>
            </a:r>
          </a:p>
        </p:txBody>
      </p:sp>
      <p:sp>
        <p:nvSpPr>
          <p:cNvPr id="494972" name="Text Box 380">
            <a:extLst>
              <a:ext uri="{FF2B5EF4-FFF2-40B4-BE49-F238E27FC236}">
                <a16:creationId xmlns:a16="http://schemas.microsoft.com/office/drawing/2014/main" id="{29E6933D-918D-1E78-FF60-7FC59642E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257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94973" name="Text Box 381">
            <a:extLst>
              <a:ext uri="{FF2B5EF4-FFF2-40B4-BE49-F238E27FC236}">
                <a16:creationId xmlns:a16="http://schemas.microsoft.com/office/drawing/2014/main" id="{6209D325-73AD-67EF-F297-D40604AF2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257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494975" name="Text Box 383">
            <a:extLst>
              <a:ext uri="{FF2B5EF4-FFF2-40B4-BE49-F238E27FC236}">
                <a16:creationId xmlns:a16="http://schemas.microsoft.com/office/drawing/2014/main" id="{B5E0B4F0-28EE-BC32-69DD-77B28533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057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T</a:t>
            </a:r>
          </a:p>
        </p:txBody>
      </p:sp>
      <p:sp>
        <p:nvSpPr>
          <p:cNvPr id="494976" name="Text Box 384">
            <a:extLst>
              <a:ext uri="{FF2B5EF4-FFF2-40B4-BE49-F238E27FC236}">
                <a16:creationId xmlns:a16="http://schemas.microsoft.com/office/drawing/2014/main" id="{54EBF698-0D16-1C34-724B-5A7CF6B9F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057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T</a:t>
            </a:r>
          </a:p>
        </p:txBody>
      </p:sp>
      <p:sp>
        <p:nvSpPr>
          <p:cNvPr id="494977" name="Text Box 385">
            <a:extLst>
              <a:ext uri="{FF2B5EF4-FFF2-40B4-BE49-F238E27FC236}">
                <a16:creationId xmlns:a16="http://schemas.microsoft.com/office/drawing/2014/main" id="{0A841E69-0EB5-68E3-5DFB-075F0E963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257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94978" name="Text Box 386">
            <a:extLst>
              <a:ext uri="{FF2B5EF4-FFF2-40B4-BE49-F238E27FC236}">
                <a16:creationId xmlns:a16="http://schemas.microsoft.com/office/drawing/2014/main" id="{D02FF178-5111-A412-53D4-F34057C41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257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94979" name="Text Box 387">
            <a:extLst>
              <a:ext uri="{FF2B5EF4-FFF2-40B4-BE49-F238E27FC236}">
                <a16:creationId xmlns:a16="http://schemas.microsoft.com/office/drawing/2014/main" id="{3DA72670-C043-8443-3CFA-7CF5CE92C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2057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T</a:t>
            </a:r>
          </a:p>
        </p:txBody>
      </p:sp>
      <p:sp>
        <p:nvSpPr>
          <p:cNvPr id="494980" name="Text Box 388">
            <a:extLst>
              <a:ext uri="{FF2B5EF4-FFF2-40B4-BE49-F238E27FC236}">
                <a16:creationId xmlns:a16="http://schemas.microsoft.com/office/drawing/2014/main" id="{E5C5E433-63EF-4045-478D-B87339F97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257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94981" name="Text Box 389">
            <a:extLst>
              <a:ext uri="{FF2B5EF4-FFF2-40B4-BE49-F238E27FC236}">
                <a16:creationId xmlns:a16="http://schemas.microsoft.com/office/drawing/2014/main" id="{79742F22-6678-C748-5A86-BEE61C92B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5257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94982" name="Text Box 390">
            <a:extLst>
              <a:ext uri="{FF2B5EF4-FFF2-40B4-BE49-F238E27FC236}">
                <a16:creationId xmlns:a16="http://schemas.microsoft.com/office/drawing/2014/main" id="{B5E5C466-E253-8B33-D2EC-B6C1B72BD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7753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94983" name="Text Box 391">
            <a:extLst>
              <a:ext uri="{FF2B5EF4-FFF2-40B4-BE49-F238E27FC236}">
                <a16:creationId xmlns:a16="http://schemas.microsoft.com/office/drawing/2014/main" id="{7C80FF80-814A-61D5-EDCF-0973FF4CF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7753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T</a:t>
            </a:r>
          </a:p>
        </p:txBody>
      </p:sp>
      <p:sp>
        <p:nvSpPr>
          <p:cNvPr id="494984" name="Text Box 392">
            <a:extLst>
              <a:ext uri="{FF2B5EF4-FFF2-40B4-BE49-F238E27FC236}">
                <a16:creationId xmlns:a16="http://schemas.microsoft.com/office/drawing/2014/main" id="{EF861044-2DD6-9C50-A0CC-F287812D8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498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T</a:t>
            </a:r>
          </a:p>
        </p:txBody>
      </p:sp>
      <p:sp>
        <p:nvSpPr>
          <p:cNvPr id="494985" name="Text Box 393">
            <a:extLst>
              <a:ext uri="{FF2B5EF4-FFF2-40B4-BE49-F238E27FC236}">
                <a16:creationId xmlns:a16="http://schemas.microsoft.com/office/drawing/2014/main" id="{E4B94FDE-5129-47C4-C5F6-757C487F8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7753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T</a:t>
            </a:r>
          </a:p>
        </p:txBody>
      </p:sp>
      <p:sp>
        <p:nvSpPr>
          <p:cNvPr id="494986" name="Text Box 394">
            <a:extLst>
              <a:ext uri="{FF2B5EF4-FFF2-40B4-BE49-F238E27FC236}">
                <a16:creationId xmlns:a16="http://schemas.microsoft.com/office/drawing/2014/main" id="{896FAB3D-9F0C-F8B2-928A-FAB1D037B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57753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T</a:t>
            </a:r>
          </a:p>
        </p:txBody>
      </p:sp>
      <p:sp>
        <p:nvSpPr>
          <p:cNvPr id="494987" name="Text Box 395">
            <a:extLst>
              <a:ext uri="{FF2B5EF4-FFF2-40B4-BE49-F238E27FC236}">
                <a16:creationId xmlns:a16="http://schemas.microsoft.com/office/drawing/2014/main" id="{4CC46A80-B358-892C-51DE-5835C3F4E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981200"/>
            <a:ext cx="1905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j2==1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j3==1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j5==1</a:t>
            </a:r>
          </a:p>
        </p:txBody>
      </p:sp>
      <p:sp>
        <p:nvSpPr>
          <p:cNvPr id="494988" name="Line 396">
            <a:extLst>
              <a:ext uri="{FF2B5EF4-FFF2-40B4-BE49-F238E27FC236}">
                <a16:creationId xmlns:a16="http://schemas.microsoft.com/office/drawing/2014/main" id="{CF1ACA33-6B5F-1EFB-A83A-2AC16F9732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" y="47244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4989" name="Line 397">
            <a:extLst>
              <a:ext uri="{FF2B5EF4-FFF2-40B4-BE49-F238E27FC236}">
                <a16:creationId xmlns:a16="http://schemas.microsoft.com/office/drawing/2014/main" id="{F0F07534-B523-89AD-292A-DF616ED400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3352800"/>
            <a:ext cx="18288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4990" name="Line 398">
            <a:extLst>
              <a:ext uri="{FF2B5EF4-FFF2-40B4-BE49-F238E27FC236}">
                <a16:creationId xmlns:a16="http://schemas.microsoft.com/office/drawing/2014/main" id="{31E6A45A-4599-FAD6-D6DE-3733C05C2E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6096000"/>
            <a:ext cx="19812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4991" name="Line 399">
            <a:extLst>
              <a:ext uri="{FF2B5EF4-FFF2-40B4-BE49-F238E27FC236}">
                <a16:creationId xmlns:a16="http://schemas.microsoft.com/office/drawing/2014/main" id="{608A7D9F-0552-25BE-9474-C15756EDD7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" y="5181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4995" name="Line 403">
            <a:extLst>
              <a:ext uri="{FF2B5EF4-FFF2-40B4-BE49-F238E27FC236}">
                <a16:creationId xmlns:a16="http://schemas.microsoft.com/office/drawing/2014/main" id="{B2CF2BA8-459D-D8AA-77EE-960F2140CD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4572000"/>
            <a:ext cx="228600" cy="228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4996" name="Text Box 404">
            <a:extLst>
              <a:ext uri="{FF2B5EF4-FFF2-40B4-BE49-F238E27FC236}">
                <a16:creationId xmlns:a16="http://schemas.microsoft.com/office/drawing/2014/main" id="{023E7115-D75F-5F24-42F2-0B2A1A2A6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419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494997" name="AutoShape 405">
            <a:extLst>
              <a:ext uri="{FF2B5EF4-FFF2-40B4-BE49-F238E27FC236}">
                <a16:creationId xmlns:a16="http://schemas.microsoft.com/office/drawing/2014/main" id="{26BC6F29-9DD9-294E-4BB2-A859431CE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53000"/>
            <a:ext cx="914400" cy="8382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700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4998" name="Line 406">
            <a:extLst>
              <a:ext uri="{FF2B5EF4-FFF2-40B4-BE49-F238E27FC236}">
                <a16:creationId xmlns:a16="http://schemas.microsoft.com/office/drawing/2014/main" id="{40ABA5E8-54FF-1719-C476-A8615F9AE6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6400800"/>
            <a:ext cx="228600" cy="228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4999" name="Text Box 407">
            <a:extLst>
              <a:ext uri="{FF2B5EF4-FFF2-40B4-BE49-F238E27FC236}">
                <a16:creationId xmlns:a16="http://schemas.microsoft.com/office/drawing/2014/main" id="{15CD867B-EF8B-2344-46A1-46B5F45C3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057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</a:t>
            </a:r>
          </a:p>
        </p:txBody>
      </p:sp>
      <p:sp>
        <p:nvSpPr>
          <p:cNvPr id="495000" name="Text Box 408">
            <a:extLst>
              <a:ext uri="{FF2B5EF4-FFF2-40B4-BE49-F238E27FC236}">
                <a16:creationId xmlns:a16="http://schemas.microsoft.com/office/drawing/2014/main" id="{1C90A68F-0CE0-FC97-BAA6-8801F9FFF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286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</a:rPr>
              <a:t>block 6 is dead!</a:t>
            </a:r>
          </a:p>
        </p:txBody>
      </p:sp>
      <p:sp>
        <p:nvSpPr>
          <p:cNvPr id="495001" name="Line 409">
            <a:extLst>
              <a:ext uri="{FF2B5EF4-FFF2-40B4-BE49-F238E27FC236}">
                <a16:creationId xmlns:a16="http://schemas.microsoft.com/office/drawing/2014/main" id="{447255ED-A4BF-5D62-8976-966903CFF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5002" name="Line 410">
            <a:extLst>
              <a:ext uri="{FF2B5EF4-FFF2-40B4-BE49-F238E27FC236}">
                <a16:creationId xmlns:a16="http://schemas.microsoft.com/office/drawing/2014/main" id="{80087270-3AFB-CE4E-26B2-600EB78D6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971800"/>
            <a:ext cx="1066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4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4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4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4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4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9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9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9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9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94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9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9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94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49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9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9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94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94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49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7" dur="500"/>
                                        <p:tgtEl>
                                          <p:spTgt spid="4946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2" dur="500"/>
                                        <p:tgtEl>
                                          <p:spTgt spid="494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49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49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49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971" grpId="0"/>
      <p:bldP spid="494972" grpId="0"/>
      <p:bldP spid="494973" grpId="0"/>
      <p:bldP spid="494975" grpId="0"/>
      <p:bldP spid="494976" grpId="0"/>
      <p:bldP spid="494977" grpId="0"/>
      <p:bldP spid="494978" grpId="0"/>
      <p:bldP spid="494979" grpId="0"/>
      <p:bldP spid="494980" grpId="0"/>
      <p:bldP spid="494981" grpId="0"/>
      <p:bldP spid="494982" grpId="0"/>
      <p:bldP spid="494983" grpId="0"/>
      <p:bldP spid="494984" grpId="0"/>
      <p:bldP spid="494985" grpId="0"/>
      <p:bldP spid="494986" grpId="0"/>
      <p:bldP spid="494987" grpId="0"/>
      <p:bldP spid="494996" grpId="0"/>
      <p:bldP spid="494999" grpId="0"/>
      <p:bldP spid="4950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>
            <a:extLst>
              <a:ext uri="{FF2B5EF4-FFF2-40B4-BE49-F238E27FC236}">
                <a16:creationId xmlns:a16="http://schemas.microsoft.com/office/drawing/2014/main" id="{B3E121F4-D477-73AF-ED21-6253A0BFFD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Lattice Example</a:t>
            </a:r>
          </a:p>
        </p:txBody>
      </p:sp>
      <p:sp>
        <p:nvSpPr>
          <p:cNvPr id="496709" name="Text Box 69">
            <a:extLst>
              <a:ext uri="{FF2B5EF4-FFF2-40B4-BE49-F238E27FC236}">
                <a16:creationId xmlns:a16="http://schemas.microsoft.com/office/drawing/2014/main" id="{7C135A5C-FFB9-4A42-4CDB-9200EB42D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1447800" cy="12017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496710" name="Text Box 70">
            <a:extLst>
              <a:ext uri="{FF2B5EF4-FFF2-40B4-BE49-F238E27FC236}">
                <a16:creationId xmlns:a16="http://schemas.microsoft.com/office/drawing/2014/main" id="{67EE89B7-DEB7-3531-4EF9-D839755B3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1981200" cy="7889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k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>
                <a:latin typeface="Courier New" panose="02070309020205020404" pitchFamily="49" charset="0"/>
              </a:rPr>
              <a:t>0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 , k )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&lt; 100?</a:t>
            </a:r>
          </a:p>
        </p:txBody>
      </p:sp>
      <p:sp>
        <p:nvSpPr>
          <p:cNvPr id="496712" name="Text Box 72">
            <a:extLst>
              <a:ext uri="{FF2B5EF4-FFF2-40B4-BE49-F238E27FC236}">
                <a16:creationId xmlns:a16="http://schemas.microsoft.com/office/drawing/2014/main" id="{78679F07-6ABA-7ECC-4CDD-1805B39C4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return 1</a:t>
            </a:r>
          </a:p>
        </p:txBody>
      </p:sp>
      <p:sp>
        <p:nvSpPr>
          <p:cNvPr id="496713" name="Text Box 73">
            <a:extLst>
              <a:ext uri="{FF2B5EF4-FFF2-40B4-BE49-F238E27FC236}">
                <a16:creationId xmlns:a16="http://schemas.microsoft.com/office/drawing/2014/main" id="{A93E5EA5-EFAA-0CC7-A0E1-9F2A0D9D0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02213"/>
            <a:ext cx="1447800" cy="7889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k + 1</a:t>
            </a:r>
          </a:p>
        </p:txBody>
      </p:sp>
      <p:sp>
        <p:nvSpPr>
          <p:cNvPr id="496716" name="Text Box 76">
            <a:extLst>
              <a:ext uri="{FF2B5EF4-FFF2-40B4-BE49-F238E27FC236}">
                <a16:creationId xmlns:a16="http://schemas.microsoft.com/office/drawing/2014/main" id="{585246FB-B41A-D29C-FCA8-4EDF689C7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496717" name="Text Box 77">
            <a:extLst>
              <a:ext uri="{FF2B5EF4-FFF2-40B4-BE49-F238E27FC236}">
                <a16:creationId xmlns:a16="http://schemas.microsoft.com/office/drawing/2014/main" id="{1C2A7FA4-E673-D592-927A-9441D5DFC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496719" name="Text Box 79">
            <a:extLst>
              <a:ext uri="{FF2B5EF4-FFF2-40B4-BE49-F238E27FC236}">
                <a16:creationId xmlns:a16="http://schemas.microsoft.com/office/drawing/2014/main" id="{DED0D326-ECD7-DE6C-4A53-F953D2010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16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496720" name="Text Box 80">
            <a:extLst>
              <a:ext uri="{FF2B5EF4-FFF2-40B4-BE49-F238E27FC236}">
                <a16:creationId xmlns:a16="http://schemas.microsoft.com/office/drawing/2014/main" id="{AF6B46F4-F221-2A1F-18F7-E4A046C9D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5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cxnSp>
        <p:nvCxnSpPr>
          <p:cNvPr id="496723" name="AutoShape 83">
            <a:extLst>
              <a:ext uri="{FF2B5EF4-FFF2-40B4-BE49-F238E27FC236}">
                <a16:creationId xmlns:a16="http://schemas.microsoft.com/office/drawing/2014/main" id="{7FCE2946-5819-32F3-29AB-507F5EF9C33C}"/>
              </a:ext>
            </a:extLst>
          </p:cNvPr>
          <p:cNvCxnSpPr>
            <a:cxnSpLocks noChangeShapeType="1"/>
            <a:stCxn id="496709" idx="2"/>
            <a:endCxn id="496710" idx="0"/>
          </p:cNvCxnSpPr>
          <p:nvPr/>
        </p:nvCxnSpPr>
        <p:spPr bwMode="auto">
          <a:xfrm flipH="1">
            <a:off x="1981200" y="3030538"/>
            <a:ext cx="3810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6724" name="AutoShape 84">
            <a:extLst>
              <a:ext uri="{FF2B5EF4-FFF2-40B4-BE49-F238E27FC236}">
                <a16:creationId xmlns:a16="http://schemas.microsoft.com/office/drawing/2014/main" id="{914967C3-193E-21C9-92C2-EF8664B6648A}"/>
              </a:ext>
            </a:extLst>
          </p:cNvPr>
          <p:cNvCxnSpPr>
            <a:cxnSpLocks noChangeShapeType="1"/>
            <a:stCxn id="496710" idx="2"/>
            <a:endCxn id="496713" idx="0"/>
          </p:cNvCxnSpPr>
          <p:nvPr/>
        </p:nvCxnSpPr>
        <p:spPr bwMode="auto">
          <a:xfrm flipH="1">
            <a:off x="1333500" y="3989388"/>
            <a:ext cx="647700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6725" name="AutoShape 85">
            <a:extLst>
              <a:ext uri="{FF2B5EF4-FFF2-40B4-BE49-F238E27FC236}">
                <a16:creationId xmlns:a16="http://schemas.microsoft.com/office/drawing/2014/main" id="{E7A9C9AD-E0BB-7440-ADFF-326142FABCA1}"/>
              </a:ext>
            </a:extLst>
          </p:cNvPr>
          <p:cNvCxnSpPr>
            <a:cxnSpLocks noChangeShapeType="1"/>
            <a:stCxn id="496710" idx="2"/>
            <a:endCxn id="496712" idx="0"/>
          </p:cNvCxnSpPr>
          <p:nvPr/>
        </p:nvCxnSpPr>
        <p:spPr bwMode="auto">
          <a:xfrm>
            <a:off x="1981200" y="3989388"/>
            <a:ext cx="1562100" cy="511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6730" name="AutoShape 90">
            <a:extLst>
              <a:ext uri="{FF2B5EF4-FFF2-40B4-BE49-F238E27FC236}">
                <a16:creationId xmlns:a16="http://schemas.microsoft.com/office/drawing/2014/main" id="{7DC56A9F-CBBF-75D0-CCF7-F652E6987BC4}"/>
              </a:ext>
            </a:extLst>
          </p:cNvPr>
          <p:cNvCxnSpPr>
            <a:cxnSpLocks noChangeShapeType="1"/>
            <a:stCxn id="496713" idx="2"/>
            <a:endCxn id="496710" idx="0"/>
          </p:cNvCxnSpPr>
          <p:nvPr/>
        </p:nvCxnSpPr>
        <p:spPr bwMode="auto">
          <a:xfrm rot="5400000" flipH="1" flipV="1">
            <a:off x="361950" y="4171950"/>
            <a:ext cx="2590800" cy="647700"/>
          </a:xfrm>
          <a:prstGeom prst="curvedConnector5">
            <a:avLst>
              <a:gd name="adj1" fmla="val -8764"/>
              <a:gd name="adj2" fmla="val -194120"/>
              <a:gd name="adj3" fmla="val 10453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6731" name="Text Box 91">
            <a:extLst>
              <a:ext uri="{FF2B5EF4-FFF2-40B4-BE49-F238E27FC236}">
                <a16:creationId xmlns:a16="http://schemas.microsoft.com/office/drawing/2014/main" id="{722202B2-B052-F298-6590-13D87ED73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52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6732" name="Text Box 92">
            <a:extLst>
              <a:ext uri="{FF2B5EF4-FFF2-40B4-BE49-F238E27FC236}">
                <a16:creationId xmlns:a16="http://schemas.microsoft.com/office/drawing/2014/main" id="{9A8768B8-B242-7A09-AA75-4F1FABA19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733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6736" name="Text Box 96">
            <a:extLst>
              <a:ext uri="{FF2B5EF4-FFF2-40B4-BE49-F238E27FC236}">
                <a16:creationId xmlns:a16="http://schemas.microsoft.com/office/drawing/2014/main" id="{C47D91C2-1482-A7B4-15B5-F85658DD5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562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6737" name="Text Box 97">
            <a:extLst>
              <a:ext uri="{FF2B5EF4-FFF2-40B4-BE49-F238E27FC236}">
                <a16:creationId xmlns:a16="http://schemas.microsoft.com/office/drawing/2014/main" id="{3AECEFF3-FE66-76FF-35A4-D9570CB0E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62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96748" name="Text Box 108">
            <a:extLst>
              <a:ext uri="{FF2B5EF4-FFF2-40B4-BE49-F238E27FC236}">
                <a16:creationId xmlns:a16="http://schemas.microsoft.com/office/drawing/2014/main" id="{260B8991-EEDD-39E5-3319-462CF0682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352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96833" name="Text Box 193">
            <a:extLst>
              <a:ext uri="{FF2B5EF4-FFF2-40B4-BE49-F238E27FC236}">
                <a16:creationId xmlns:a16="http://schemas.microsoft.com/office/drawing/2014/main" id="{65E6EE58-A8F0-7F27-C1CA-C9C1B7E1E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828800"/>
            <a:ext cx="1447800" cy="12017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i = 1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= 1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0</a:t>
            </a:r>
          </a:p>
        </p:txBody>
      </p:sp>
      <p:sp>
        <p:nvSpPr>
          <p:cNvPr id="496834" name="Text Box 194">
            <a:extLst>
              <a:ext uri="{FF2B5EF4-FFF2-40B4-BE49-F238E27FC236}">
                <a16:creationId xmlns:a16="http://schemas.microsoft.com/office/drawing/2014/main" id="{C64BAF1B-38D9-D23D-1BE0-31ECA0DFF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200400"/>
            <a:ext cx="1981200" cy="10636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j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(j , j )</a:t>
            </a:r>
            <a:r>
              <a:rPr lang="en-US" altLang="zh-CN" b="1">
                <a:latin typeface="Courier New" panose="02070309020205020404" pitchFamily="49" charset="0"/>
              </a:rPr>
              <a:t> 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k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(k , k )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&lt; 100?</a:t>
            </a:r>
          </a:p>
        </p:txBody>
      </p:sp>
      <p:sp>
        <p:nvSpPr>
          <p:cNvPr id="496835" name="Text Box 195">
            <a:extLst>
              <a:ext uri="{FF2B5EF4-FFF2-40B4-BE49-F238E27FC236}">
                <a16:creationId xmlns:a16="http://schemas.microsoft.com/office/drawing/2014/main" id="{4CCFDE68-4CEA-8F57-1D10-D60A917BF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&lt; 20?</a:t>
            </a:r>
          </a:p>
        </p:txBody>
      </p:sp>
      <p:sp>
        <p:nvSpPr>
          <p:cNvPr id="496836" name="Text Box 196">
            <a:extLst>
              <a:ext uri="{FF2B5EF4-FFF2-40B4-BE49-F238E27FC236}">
                <a16:creationId xmlns:a16="http://schemas.microsoft.com/office/drawing/2014/main" id="{DA3E3C95-E933-8076-5282-FDEDBC123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return j</a:t>
            </a:r>
          </a:p>
        </p:txBody>
      </p:sp>
      <p:sp>
        <p:nvSpPr>
          <p:cNvPr id="496837" name="Text Box 197">
            <a:extLst>
              <a:ext uri="{FF2B5EF4-FFF2-40B4-BE49-F238E27FC236}">
                <a16:creationId xmlns:a16="http://schemas.microsoft.com/office/drawing/2014/main" id="{18511C4F-0F24-2A2E-DC55-F3DF8AED4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002213"/>
            <a:ext cx="1447800" cy="7889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= i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k + 1</a:t>
            </a:r>
          </a:p>
        </p:txBody>
      </p:sp>
      <p:sp>
        <p:nvSpPr>
          <p:cNvPr id="496838" name="Text Box 198">
            <a:extLst>
              <a:ext uri="{FF2B5EF4-FFF2-40B4-BE49-F238E27FC236}">
                <a16:creationId xmlns:a16="http://schemas.microsoft.com/office/drawing/2014/main" id="{326E9CA2-6900-1D65-87A9-D9517531C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002213"/>
            <a:ext cx="1447800" cy="7889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= k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k + 2</a:t>
            </a:r>
          </a:p>
        </p:txBody>
      </p:sp>
      <p:sp>
        <p:nvSpPr>
          <p:cNvPr id="496839" name="Text Box 199">
            <a:extLst>
              <a:ext uri="{FF2B5EF4-FFF2-40B4-BE49-F238E27FC236}">
                <a16:creationId xmlns:a16="http://schemas.microsoft.com/office/drawing/2014/main" id="{FFB934FE-B52E-21D5-6923-B06C3469D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918200"/>
            <a:ext cx="2057400" cy="7889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j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(j , j )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k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(k , k ) </a:t>
            </a:r>
          </a:p>
        </p:txBody>
      </p:sp>
      <p:sp>
        <p:nvSpPr>
          <p:cNvPr id="496840" name="Text Box 200">
            <a:extLst>
              <a:ext uri="{FF2B5EF4-FFF2-40B4-BE49-F238E27FC236}">
                <a16:creationId xmlns:a16="http://schemas.microsoft.com/office/drawing/2014/main" id="{EB1ED694-EC84-0DAF-A1B2-B6F6241A5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057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496841" name="Text Box 201">
            <a:extLst>
              <a:ext uri="{FF2B5EF4-FFF2-40B4-BE49-F238E27FC236}">
                <a16:creationId xmlns:a16="http://schemas.microsoft.com/office/drawing/2014/main" id="{20AE5BE2-82CC-5C25-AE31-CB464F0BB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200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496842" name="Text Box 202">
            <a:extLst>
              <a:ext uri="{FF2B5EF4-FFF2-40B4-BE49-F238E27FC236}">
                <a16:creationId xmlns:a16="http://schemas.microsoft.com/office/drawing/2014/main" id="{96225EAC-CD2A-33DF-D47C-E33D0C914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16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496843" name="Text Box 203">
            <a:extLst>
              <a:ext uri="{FF2B5EF4-FFF2-40B4-BE49-F238E27FC236}">
                <a16:creationId xmlns:a16="http://schemas.microsoft.com/office/drawing/2014/main" id="{3E5C1A19-7C67-CACA-272E-6015A2FAE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16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496844" name="Text Box 204">
            <a:extLst>
              <a:ext uri="{FF2B5EF4-FFF2-40B4-BE49-F238E27FC236}">
                <a16:creationId xmlns:a16="http://schemas.microsoft.com/office/drawing/2014/main" id="{48238C4F-7642-8BE1-602A-31A9DFB7B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85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496845" name="Text Box 205">
            <a:extLst>
              <a:ext uri="{FF2B5EF4-FFF2-40B4-BE49-F238E27FC236}">
                <a16:creationId xmlns:a16="http://schemas.microsoft.com/office/drawing/2014/main" id="{ACD85B66-98E4-8FF7-1EE1-3399CF979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92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496846" name="Text Box 206">
            <a:extLst>
              <a:ext uri="{FF2B5EF4-FFF2-40B4-BE49-F238E27FC236}">
                <a16:creationId xmlns:a16="http://schemas.microsoft.com/office/drawing/2014/main" id="{FFA8B304-952C-A523-43C3-ED1516570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99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cxnSp>
        <p:nvCxnSpPr>
          <p:cNvPr id="496847" name="AutoShape 207">
            <a:extLst>
              <a:ext uri="{FF2B5EF4-FFF2-40B4-BE49-F238E27FC236}">
                <a16:creationId xmlns:a16="http://schemas.microsoft.com/office/drawing/2014/main" id="{136E53F3-361D-79D0-230B-C1D1987AA533}"/>
              </a:ext>
            </a:extLst>
          </p:cNvPr>
          <p:cNvCxnSpPr>
            <a:cxnSpLocks noChangeShapeType="1"/>
            <a:stCxn id="496833" idx="2"/>
            <a:endCxn id="496834" idx="0"/>
          </p:cNvCxnSpPr>
          <p:nvPr/>
        </p:nvCxnSpPr>
        <p:spPr bwMode="auto">
          <a:xfrm flipH="1">
            <a:off x="6248400" y="3030538"/>
            <a:ext cx="3810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6848" name="AutoShape 208">
            <a:extLst>
              <a:ext uri="{FF2B5EF4-FFF2-40B4-BE49-F238E27FC236}">
                <a16:creationId xmlns:a16="http://schemas.microsoft.com/office/drawing/2014/main" id="{1BCC0334-2771-C7F8-48E2-980CAEAC2782}"/>
              </a:ext>
            </a:extLst>
          </p:cNvPr>
          <p:cNvCxnSpPr>
            <a:cxnSpLocks noChangeShapeType="1"/>
            <a:stCxn id="496834" idx="2"/>
            <a:endCxn id="496835" idx="0"/>
          </p:cNvCxnSpPr>
          <p:nvPr/>
        </p:nvCxnSpPr>
        <p:spPr bwMode="auto">
          <a:xfrm flipH="1">
            <a:off x="5600700" y="4264025"/>
            <a:ext cx="647700" cy="236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6849" name="AutoShape 209">
            <a:extLst>
              <a:ext uri="{FF2B5EF4-FFF2-40B4-BE49-F238E27FC236}">
                <a16:creationId xmlns:a16="http://schemas.microsoft.com/office/drawing/2014/main" id="{1CEA2947-277D-477F-4C46-DB7DDD3CA240}"/>
              </a:ext>
            </a:extLst>
          </p:cNvPr>
          <p:cNvCxnSpPr>
            <a:cxnSpLocks noChangeShapeType="1"/>
            <a:stCxn id="496834" idx="2"/>
            <a:endCxn id="496836" idx="0"/>
          </p:cNvCxnSpPr>
          <p:nvPr/>
        </p:nvCxnSpPr>
        <p:spPr bwMode="auto">
          <a:xfrm>
            <a:off x="6248400" y="4264025"/>
            <a:ext cx="1562100" cy="236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6850" name="AutoShape 210">
            <a:extLst>
              <a:ext uri="{FF2B5EF4-FFF2-40B4-BE49-F238E27FC236}">
                <a16:creationId xmlns:a16="http://schemas.microsoft.com/office/drawing/2014/main" id="{5620E1A7-3440-F448-294B-585AD49520D1}"/>
              </a:ext>
            </a:extLst>
          </p:cNvPr>
          <p:cNvCxnSpPr>
            <a:cxnSpLocks noChangeShapeType="1"/>
            <a:stCxn id="496835" idx="2"/>
            <a:endCxn id="496837" idx="0"/>
          </p:cNvCxnSpPr>
          <p:nvPr/>
        </p:nvCxnSpPr>
        <p:spPr bwMode="auto">
          <a:xfrm>
            <a:off x="5600700" y="4876800"/>
            <a:ext cx="0" cy="125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6851" name="AutoShape 211">
            <a:extLst>
              <a:ext uri="{FF2B5EF4-FFF2-40B4-BE49-F238E27FC236}">
                <a16:creationId xmlns:a16="http://schemas.microsoft.com/office/drawing/2014/main" id="{F740D015-6BEF-D7EC-E91E-FCE39907A72E}"/>
              </a:ext>
            </a:extLst>
          </p:cNvPr>
          <p:cNvCxnSpPr>
            <a:cxnSpLocks noChangeShapeType="1"/>
            <a:stCxn id="496835" idx="2"/>
            <a:endCxn id="496838" idx="0"/>
          </p:cNvCxnSpPr>
          <p:nvPr/>
        </p:nvCxnSpPr>
        <p:spPr bwMode="auto">
          <a:xfrm>
            <a:off x="5600700" y="4876800"/>
            <a:ext cx="2209800" cy="125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6852" name="AutoShape 212">
            <a:extLst>
              <a:ext uri="{FF2B5EF4-FFF2-40B4-BE49-F238E27FC236}">
                <a16:creationId xmlns:a16="http://schemas.microsoft.com/office/drawing/2014/main" id="{E3945A3C-AF3A-4C8A-CA19-AEB737775663}"/>
              </a:ext>
            </a:extLst>
          </p:cNvPr>
          <p:cNvCxnSpPr>
            <a:cxnSpLocks noChangeShapeType="1"/>
            <a:stCxn id="496837" idx="2"/>
            <a:endCxn id="496839" idx="0"/>
          </p:cNvCxnSpPr>
          <p:nvPr/>
        </p:nvCxnSpPr>
        <p:spPr bwMode="auto">
          <a:xfrm>
            <a:off x="5600700" y="5791200"/>
            <a:ext cx="1219200" cy="127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6853" name="AutoShape 213">
            <a:extLst>
              <a:ext uri="{FF2B5EF4-FFF2-40B4-BE49-F238E27FC236}">
                <a16:creationId xmlns:a16="http://schemas.microsoft.com/office/drawing/2014/main" id="{42402465-0F80-9F08-2CCD-FB1300A29C48}"/>
              </a:ext>
            </a:extLst>
          </p:cNvPr>
          <p:cNvCxnSpPr>
            <a:cxnSpLocks noChangeShapeType="1"/>
            <a:stCxn id="496838" idx="2"/>
            <a:endCxn id="496839" idx="0"/>
          </p:cNvCxnSpPr>
          <p:nvPr/>
        </p:nvCxnSpPr>
        <p:spPr bwMode="auto">
          <a:xfrm flipH="1">
            <a:off x="6819900" y="5791200"/>
            <a:ext cx="990600" cy="127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6854" name="Text Box 214">
            <a:extLst>
              <a:ext uri="{FF2B5EF4-FFF2-40B4-BE49-F238E27FC236}">
                <a16:creationId xmlns:a16="http://schemas.microsoft.com/office/drawing/2014/main" id="{0150EFE4-3CFD-4968-DA5E-D632C6962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9812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96855" name="Text Box 215">
            <a:extLst>
              <a:ext uri="{FF2B5EF4-FFF2-40B4-BE49-F238E27FC236}">
                <a16:creationId xmlns:a16="http://schemas.microsoft.com/office/drawing/2014/main" id="{DA17231E-E4ED-9D97-4F86-4151216E9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3622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96856" name="Text Box 216">
            <a:extLst>
              <a:ext uri="{FF2B5EF4-FFF2-40B4-BE49-F238E27FC236}">
                <a16:creationId xmlns:a16="http://schemas.microsoft.com/office/drawing/2014/main" id="{84ED6105-6A74-2636-887C-B352655CD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7432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96857" name="Text Box 217">
            <a:extLst>
              <a:ext uri="{FF2B5EF4-FFF2-40B4-BE49-F238E27FC236}">
                <a16:creationId xmlns:a16="http://schemas.microsoft.com/office/drawing/2014/main" id="{0C9211EE-0D6E-F0B7-97A5-8AEE31B07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3528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96858" name="Text Box 218">
            <a:extLst>
              <a:ext uri="{FF2B5EF4-FFF2-40B4-BE49-F238E27FC236}">
                <a16:creationId xmlns:a16="http://schemas.microsoft.com/office/drawing/2014/main" id="{FF1C3255-8718-0428-AC0D-7912B14E5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5814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96859" name="Text Box 219">
            <a:extLst>
              <a:ext uri="{FF2B5EF4-FFF2-40B4-BE49-F238E27FC236}">
                <a16:creationId xmlns:a16="http://schemas.microsoft.com/office/drawing/2014/main" id="{9EB2C8D0-D919-7B09-C20F-F66247EDE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352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6860" name="Text Box 220">
            <a:extLst>
              <a:ext uri="{FF2B5EF4-FFF2-40B4-BE49-F238E27FC236}">
                <a16:creationId xmlns:a16="http://schemas.microsoft.com/office/drawing/2014/main" id="{9A14B5DE-1B74-7CBB-D346-124A6517B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581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6861" name="Text Box 221">
            <a:extLst>
              <a:ext uri="{FF2B5EF4-FFF2-40B4-BE49-F238E27FC236}">
                <a16:creationId xmlns:a16="http://schemas.microsoft.com/office/drawing/2014/main" id="{9D6E9510-94B8-4E1C-4EA0-7EDCA266D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038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6862" name="Text Box 222">
            <a:extLst>
              <a:ext uri="{FF2B5EF4-FFF2-40B4-BE49-F238E27FC236}">
                <a16:creationId xmlns:a16="http://schemas.microsoft.com/office/drawing/2014/main" id="{A8E84941-B86C-4E73-D41E-1DCF9FD37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648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6863" name="Text Box 223">
            <a:extLst>
              <a:ext uri="{FF2B5EF4-FFF2-40B4-BE49-F238E27FC236}">
                <a16:creationId xmlns:a16="http://schemas.microsoft.com/office/drawing/2014/main" id="{A9F72AF6-75E3-CB03-ACFC-4680B6FDD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105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96864" name="Text Box 224">
            <a:extLst>
              <a:ext uri="{FF2B5EF4-FFF2-40B4-BE49-F238E27FC236}">
                <a16:creationId xmlns:a16="http://schemas.microsoft.com/office/drawing/2014/main" id="{162A956A-353C-9824-630D-C48106A43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05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96865" name="Text Box 225">
            <a:extLst>
              <a:ext uri="{FF2B5EF4-FFF2-40B4-BE49-F238E27FC236}">
                <a16:creationId xmlns:a16="http://schemas.microsoft.com/office/drawing/2014/main" id="{E0367362-3BDE-2347-C52A-B39AFA8B7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562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6866" name="Text Box 226">
            <a:extLst>
              <a:ext uri="{FF2B5EF4-FFF2-40B4-BE49-F238E27FC236}">
                <a16:creationId xmlns:a16="http://schemas.microsoft.com/office/drawing/2014/main" id="{93C31884-2B93-F9B9-1597-AB7A665F2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562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96867" name="Text Box 227">
            <a:extLst>
              <a:ext uri="{FF2B5EF4-FFF2-40B4-BE49-F238E27FC236}">
                <a16:creationId xmlns:a16="http://schemas.microsoft.com/office/drawing/2014/main" id="{0675260B-0BF7-3326-9ECA-45B77EFE3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105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6868" name="Text Box 228">
            <a:extLst>
              <a:ext uri="{FF2B5EF4-FFF2-40B4-BE49-F238E27FC236}">
                <a16:creationId xmlns:a16="http://schemas.microsoft.com/office/drawing/2014/main" id="{766E27A7-10D3-72EE-2C62-011CC741E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181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496869" name="Text Box 229">
            <a:extLst>
              <a:ext uri="{FF2B5EF4-FFF2-40B4-BE49-F238E27FC236}">
                <a16:creationId xmlns:a16="http://schemas.microsoft.com/office/drawing/2014/main" id="{E1BD58E0-E8AF-3A14-CF2B-B555DFD79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562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6870" name="Text Box 230">
            <a:extLst>
              <a:ext uri="{FF2B5EF4-FFF2-40B4-BE49-F238E27FC236}">
                <a16:creationId xmlns:a16="http://schemas.microsoft.com/office/drawing/2014/main" id="{AC2A5293-1645-F927-9F54-6B6486D87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562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496871" name="Text Box 231">
            <a:extLst>
              <a:ext uri="{FF2B5EF4-FFF2-40B4-BE49-F238E27FC236}">
                <a16:creationId xmlns:a16="http://schemas.microsoft.com/office/drawing/2014/main" id="{0BCB997D-5B6A-94AD-EC45-175F81D51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60960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96872" name="Text Box 232">
            <a:extLst>
              <a:ext uri="{FF2B5EF4-FFF2-40B4-BE49-F238E27FC236}">
                <a16:creationId xmlns:a16="http://schemas.microsoft.com/office/drawing/2014/main" id="{F4AFBAA4-05B5-EB35-6F16-FCAFBE97A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64770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96873" name="Text Box 233">
            <a:extLst>
              <a:ext uri="{FF2B5EF4-FFF2-40B4-BE49-F238E27FC236}">
                <a16:creationId xmlns:a16="http://schemas.microsoft.com/office/drawing/2014/main" id="{34676A54-E52C-B845-2936-CE9D7616A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0960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496874" name="Text Box 234">
            <a:extLst>
              <a:ext uri="{FF2B5EF4-FFF2-40B4-BE49-F238E27FC236}">
                <a16:creationId xmlns:a16="http://schemas.microsoft.com/office/drawing/2014/main" id="{3878EF42-D4D9-E157-8CB7-C7AA63AD9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4770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496875" name="Text Box 235">
            <a:extLst>
              <a:ext uri="{FF2B5EF4-FFF2-40B4-BE49-F238E27FC236}">
                <a16:creationId xmlns:a16="http://schemas.microsoft.com/office/drawing/2014/main" id="{535EB523-4BB6-EFFA-DA10-D860BCB35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0960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496876" name="Text Box 236">
            <a:extLst>
              <a:ext uri="{FF2B5EF4-FFF2-40B4-BE49-F238E27FC236}">
                <a16:creationId xmlns:a16="http://schemas.microsoft.com/office/drawing/2014/main" id="{2601F7EC-327C-3EA1-22B6-0B11347B5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4770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496877" name="Text Box 237">
            <a:extLst>
              <a:ext uri="{FF2B5EF4-FFF2-40B4-BE49-F238E27FC236}">
                <a16:creationId xmlns:a16="http://schemas.microsoft.com/office/drawing/2014/main" id="{92925D73-33F3-B4E5-09BD-8D7296297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352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496878" name="Text Box 238">
            <a:extLst>
              <a:ext uri="{FF2B5EF4-FFF2-40B4-BE49-F238E27FC236}">
                <a16:creationId xmlns:a16="http://schemas.microsoft.com/office/drawing/2014/main" id="{937DB445-2719-631B-9B03-87AE95E8D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581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496879" name="Text Box 239">
            <a:extLst>
              <a:ext uri="{FF2B5EF4-FFF2-40B4-BE49-F238E27FC236}">
                <a16:creationId xmlns:a16="http://schemas.microsoft.com/office/drawing/2014/main" id="{52768A74-2D31-E595-DEC0-A68E28340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648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96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6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96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6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96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96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9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96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6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9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9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9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9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9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9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9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9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9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9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9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9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96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9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9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9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9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9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9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49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9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49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49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49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49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49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49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49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49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496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833" grpId="0" animBg="1"/>
      <p:bldP spid="496834" grpId="0" animBg="1"/>
      <p:bldP spid="496835" grpId="0" animBg="1"/>
      <p:bldP spid="496836" grpId="0" animBg="1"/>
      <p:bldP spid="496837" grpId="0" animBg="1"/>
      <p:bldP spid="496838" grpId="0" animBg="1"/>
      <p:bldP spid="496839" grpId="0" animBg="1"/>
      <p:bldP spid="496840" grpId="0"/>
      <p:bldP spid="496841" grpId="0"/>
      <p:bldP spid="496842" grpId="0"/>
      <p:bldP spid="496843" grpId="0"/>
      <p:bldP spid="496844" grpId="0"/>
      <p:bldP spid="496845" grpId="0"/>
      <p:bldP spid="496846" grpId="0"/>
      <p:bldP spid="496854" grpId="0"/>
      <p:bldP spid="496855" grpId="0"/>
      <p:bldP spid="496856" grpId="0"/>
      <p:bldP spid="496857" grpId="0"/>
      <p:bldP spid="496858" grpId="0"/>
      <p:bldP spid="496859" grpId="0"/>
      <p:bldP spid="496860" grpId="0"/>
      <p:bldP spid="496861" grpId="0"/>
      <p:bldP spid="496862" grpId="0"/>
      <p:bldP spid="496863" grpId="0"/>
      <p:bldP spid="496864" grpId="0"/>
      <p:bldP spid="496865" grpId="0"/>
      <p:bldP spid="496866" grpId="0"/>
      <p:bldP spid="496867" grpId="0"/>
      <p:bldP spid="496868" grpId="0"/>
      <p:bldP spid="496869" grpId="0"/>
      <p:bldP spid="496870" grpId="0"/>
      <p:bldP spid="496871" grpId="0"/>
      <p:bldP spid="496872" grpId="0"/>
      <p:bldP spid="496873" grpId="0"/>
      <p:bldP spid="496874" grpId="0"/>
      <p:bldP spid="496875" grpId="0"/>
      <p:bldP spid="496876" grpId="0"/>
      <p:bldP spid="496877" grpId="0"/>
      <p:bldP spid="496878" grpId="0"/>
      <p:bldP spid="496879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11353</TotalTime>
  <Words>1276</Words>
  <Application>Microsoft Macintosh PowerPoint</Application>
  <PresentationFormat>全屏显示(4:3)</PresentationFormat>
  <Paragraphs>516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Tahoma</vt:lpstr>
      <vt:lpstr>Wingdings</vt:lpstr>
      <vt:lpstr>Verdana</vt:lpstr>
      <vt:lpstr>Times New Roman</vt:lpstr>
      <vt:lpstr>Courier New</vt:lpstr>
      <vt:lpstr>Symbol</vt:lpstr>
      <vt:lpstr>Blends</vt:lpstr>
      <vt:lpstr>SSA-based Optimizations</vt:lpstr>
      <vt:lpstr>SSA-based Optimizations</vt:lpstr>
      <vt:lpstr>SSA-based Optimization</vt:lpstr>
      <vt:lpstr>Constant propagation</vt:lpstr>
      <vt:lpstr>Constant Propagation Example</vt:lpstr>
      <vt:lpstr>Constant Propagation Example</vt:lpstr>
      <vt:lpstr>Lattice</vt:lpstr>
      <vt:lpstr>Lattice Example</vt:lpstr>
      <vt:lpstr>Lattice Example</vt:lpstr>
      <vt:lpstr>Aggressive Dead Code Elimination</vt:lpstr>
      <vt:lpstr>Aggressive Dead Code Elimination: pitfalls</vt:lpstr>
      <vt:lpstr>Fixing this problem</vt:lpstr>
      <vt:lpstr>Control Dependency</vt:lpstr>
      <vt:lpstr>Aggressive Dead Code Elimination Example</vt:lpstr>
      <vt:lpstr>Aggressive Dead Code Elimination Example</vt:lpstr>
      <vt:lpstr>Aggressive Dead Code Elimination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</dc:title>
  <dc:creator>Baojian Hua</dc:creator>
  <cp:lastModifiedBy>Microsoft Office User</cp:lastModifiedBy>
  <cp:revision>5682</cp:revision>
  <cp:lastPrinted>1601-01-01T00:00:00Z</cp:lastPrinted>
  <dcterms:created xsi:type="dcterms:W3CDTF">1601-01-01T00:00:00Z</dcterms:created>
  <dcterms:modified xsi:type="dcterms:W3CDTF">2024-03-14T02:53:59Z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