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30"/>
  </p:handoutMasterIdLst>
  <p:sldIdLst>
    <p:sldId id="256" r:id="rId2"/>
    <p:sldId id="321" r:id="rId3"/>
    <p:sldId id="363" r:id="rId4"/>
    <p:sldId id="333" r:id="rId5"/>
    <p:sldId id="323" r:id="rId6"/>
    <p:sldId id="364" r:id="rId7"/>
    <p:sldId id="365" r:id="rId8"/>
    <p:sldId id="366" r:id="rId9"/>
    <p:sldId id="367" r:id="rId10"/>
    <p:sldId id="368" r:id="rId11"/>
    <p:sldId id="369" r:id="rId12"/>
    <p:sldId id="371" r:id="rId13"/>
    <p:sldId id="370" r:id="rId14"/>
    <p:sldId id="341" r:id="rId15"/>
    <p:sldId id="342" r:id="rId16"/>
    <p:sldId id="343" r:id="rId17"/>
    <p:sldId id="372" r:id="rId18"/>
    <p:sldId id="353" r:id="rId19"/>
    <p:sldId id="355" r:id="rId20"/>
    <p:sldId id="354" r:id="rId21"/>
    <p:sldId id="356" r:id="rId22"/>
    <p:sldId id="358" r:id="rId23"/>
    <p:sldId id="373" r:id="rId24"/>
    <p:sldId id="359" r:id="rId25"/>
    <p:sldId id="361" r:id="rId26"/>
    <p:sldId id="374" r:id="rId27"/>
    <p:sldId id="360" r:id="rId28"/>
    <p:sldId id="362" r:id="rId29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4"/>
    <p:restoredTop sz="94720"/>
  </p:normalViewPr>
  <p:slideViewPr>
    <p:cSldViewPr>
      <p:cViewPr varScale="1">
        <p:scale>
          <a:sx n="215" d="100"/>
          <a:sy n="215" d="100"/>
        </p:scale>
        <p:origin x="272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6255887-7C20-5F40-88F5-DC07E00936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442A776-FF54-8D4A-8F1A-B5440D7A3E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C290E11-1746-2A4C-A43A-EB9011E0C5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2245770-81F5-604C-B1AE-5A9406AD2B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63668DE-41B2-B840-8464-61D50D8F9AE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DD8CABA-2308-F347-8A69-17F991D1D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BC90C53F-106A-594B-816F-FBBE09ED0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13A923C9-0DAE-5044-82AD-0E432BFFD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FA28DE7-4EBE-E242-BE11-88C84DA4CA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5B07155-43D3-3342-B259-7727441EB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5043667A-50D5-BD4A-899F-BACBE537B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026AC772-E99A-4F46-A0AF-BDC88C893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5ED622E-E2EB-AE47-84DA-22CE8CA4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1262C24-48BF-CD4C-937E-331BF8501E8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3F62A85-0DF1-9F4C-B6E2-275D231055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5E5B91A-4C02-F247-8E23-8E414AB52C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893DA04-B417-5246-8AE0-91F0B65648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41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D26FD10-20F2-BE4B-A198-B567EEE34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95028F1-A44A-2647-AF6B-29B329952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DE85904-D501-6C46-A2AD-9CA56C67E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65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C5833C8-4BDB-0F44-8B0D-35498B254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89FF3E9-C35F-4E4B-8AF3-3BAD855509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E5996E1-CC22-3945-A3BF-28E3C78E72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4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AC7456-85F6-DD40-81C0-4C8BD0E9F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BAB3D1D-BE10-304F-BEFE-012D6E790D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0A960C3-CA72-8540-A7D0-1A6E75F0E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83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4C5B8B4-B421-6040-879F-D3D697BB72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7543519-18B0-7740-8051-46BAC5573B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D3F58C5-102C-E640-8D6D-6542CFC35A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86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67775B8-8071-4E41-AB03-00486E0A2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56D8A38-D3FC-AD48-8316-038FB054F0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CB84722-1E49-9E4D-836F-D732E94C2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5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FB82EF0-DDD0-6B4A-867E-3E6388D61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BFB65D6-F186-3C48-B54B-497EC9B384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2702551-92CD-8D4E-9A9F-51CB64BE93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89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7F0065C-425F-FA4C-B6C4-FD2068F544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7C70384-6A7F-504B-9F2A-1F5CFAAD2D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C95F566-FAE0-7049-8CC7-F3FD419732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61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F7FBCE8-7588-F049-A140-AC6ECEEBA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EDEB25C-C69B-AF49-92C5-20DDF64A0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7ADDEEE-A7A1-C54E-B356-0D31023DC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81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951196D-4FBC-5244-AE77-A0DCBCE7B1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6B8D535-A7F6-6245-AF7C-3991555EBB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00E33DC-CFB4-6940-9A06-5E57391842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3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641F442-FF5A-3E4F-B7E3-4F3B309167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4BF4FC7-F279-814B-BE9E-21CEA875BC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FDFF4A7-138E-6343-9081-AB08C7444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36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8F330B-6D69-3B48-94AA-84D980473E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019EAC-5FB6-7F49-82BE-B9C6E565D1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A7743FD-0EAE-AE43-B059-5C59C205ED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C3DD9A-EB2E-6F4B-B2C1-287B25CFF3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2536DE4-E734-8D4C-93F9-1098F8D02B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D863680-FD48-694E-A03B-D9033B0DA8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F170802E-96C7-5A40-9A9A-95EE098C83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B107CC5-4F23-7840-9D8C-A91D6DEA2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FE065584-58F1-DF49-988D-E4179129D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EFFB746-8CD7-AA4A-B6F9-332BF01617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86FEBD8-864A-0B4D-B3B2-0C180D3B82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EC76A7F-43CA-B94D-8105-DC195EBDA5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7" Type="http://schemas.openxmlformats.org/officeDocument/2006/relationships/image" Target="../media/image52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E8841FBB-64FC-1C4F-8167-C680F3EB33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Predicate</a:t>
            </a:r>
            <a:r>
              <a:rPr lang="zh-CN" altLang="en-US" dirty="0"/>
              <a:t> </a:t>
            </a:r>
            <a:r>
              <a:rPr lang="en-US" altLang="zh-CN" dirty="0"/>
              <a:t>logic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86FDA178-BD90-9A42-AB11-13E8D0C976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EC971-9C0D-FB48-A3ED-5ADCE37D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FV(P)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804AB9-1096-B541-AD58-2E5409CCD8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2017713"/>
                <a:ext cx="8193088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/>
                  <a:t>FV_E(c)             </a:t>
                </a:r>
                <a:r>
                  <a:rPr lang="zh-CN" altLang="en-US" sz="2800" dirty="0"/>
                  <a:t>   </a:t>
                </a:r>
                <a:r>
                  <a:rPr lang="en-US" altLang="zh-CN" sz="2800" dirty="0"/>
                  <a:t>= {}</a:t>
                </a:r>
                <a:br>
                  <a:rPr lang="en-US" altLang="zh-CN" sz="2800" dirty="0"/>
                </a:br>
                <a:r>
                  <a:rPr lang="en-US" altLang="zh-CN" sz="2800" dirty="0"/>
                  <a:t>FV_E(x)             </a:t>
                </a:r>
                <a:r>
                  <a:rPr lang="zh-CN" altLang="en-US" sz="2800" dirty="0"/>
                  <a:t>   </a:t>
                </a:r>
                <a:r>
                  <a:rPr lang="en-US" altLang="zh-CN" sz="2800" dirty="0"/>
                  <a:t>= {x}</a:t>
                </a:r>
                <a:br>
                  <a:rPr lang="en-US" altLang="zh-CN" sz="2800" dirty="0"/>
                </a:br>
                <a:r>
                  <a:rPr lang="en-US" altLang="zh-CN" sz="2800" dirty="0"/>
                  <a:t>FV_E(f(E1, ..., </a:t>
                </a:r>
                <a:r>
                  <a:rPr lang="en-US" altLang="zh-CN" sz="2800" dirty="0" err="1"/>
                  <a:t>En</a:t>
                </a:r>
                <a:r>
                  <a:rPr lang="en-US" altLang="zh-CN" sz="2800" dirty="0"/>
                  <a:t>) = FV_E(E1)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800" dirty="0"/>
                  <a:t> ...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800" dirty="0"/>
                  <a:t> FV_E(</a:t>
                </a:r>
                <a:r>
                  <a:rPr lang="en-US" altLang="zh-CN" sz="2800" dirty="0" err="1"/>
                  <a:t>En</a:t>
                </a:r>
                <a:r>
                  <a:rPr lang="en-US" altLang="zh-CN" sz="2800" dirty="0"/>
                  <a:t>)</a:t>
                </a:r>
              </a:p>
              <a:p>
                <a:pPr marL="0" indent="0">
                  <a:buNone/>
                </a:pPr>
                <a:br>
                  <a:rPr lang="en-US" altLang="zh-CN" sz="2800" dirty="0"/>
                </a:br>
                <a:r>
                  <a:rPr lang="en-US" altLang="zh-CN" sz="2800" dirty="0"/>
                  <a:t>FV(r(E1, ..., </a:t>
                </a:r>
                <a:r>
                  <a:rPr lang="en-US" altLang="zh-CN" sz="2800" dirty="0" err="1"/>
                  <a:t>En</a:t>
                </a:r>
                <a:r>
                  <a:rPr lang="en-US" altLang="zh-CN" sz="2800" dirty="0"/>
                  <a:t>)) </a:t>
                </a:r>
                <a:r>
                  <a:rPr lang="zh-CN" altLang="en-US" sz="2800" dirty="0"/>
                  <a:t>  </a:t>
                </a:r>
                <a:r>
                  <a:rPr lang="en-US" altLang="zh-CN" sz="2800" dirty="0"/>
                  <a:t>= FV_E(E1)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800" dirty="0"/>
                  <a:t> ...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800" dirty="0"/>
                  <a:t> FV_E(</a:t>
                </a:r>
                <a:r>
                  <a:rPr lang="en-US" altLang="zh-CN" sz="2800" dirty="0" err="1"/>
                  <a:t>En</a:t>
                </a:r>
                <a:r>
                  <a:rPr lang="en-US" altLang="zh-CN" sz="2800" dirty="0"/>
                  <a:t>)</a:t>
                </a:r>
                <a:br>
                  <a:rPr lang="en-US" altLang="zh-CN" sz="2800" dirty="0"/>
                </a:br>
                <a:r>
                  <a:rPr lang="en-US" altLang="zh-CN" sz="2800" dirty="0"/>
                  <a:t>FV(P1/\P2)         </a:t>
                </a:r>
                <a:r>
                  <a:rPr lang="zh-CN" altLang="en-US" sz="2800" dirty="0"/>
                  <a:t>  </a:t>
                </a:r>
                <a:r>
                  <a:rPr lang="en-US" altLang="zh-CN" sz="2800" dirty="0"/>
                  <a:t>= FV(P1)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800" dirty="0"/>
                  <a:t> FV(P2)</a:t>
                </a:r>
                <a:br>
                  <a:rPr lang="en-US" altLang="zh-CN" sz="2800" dirty="0"/>
                </a:br>
                <a:r>
                  <a:rPr lang="en-US" altLang="zh-CN" sz="2800" dirty="0"/>
                  <a:t>FV(P1\/P2)         </a:t>
                </a:r>
                <a:r>
                  <a:rPr lang="zh-CN" altLang="en-US" sz="2800" dirty="0"/>
                  <a:t>  </a:t>
                </a:r>
                <a:r>
                  <a:rPr lang="en-US" altLang="zh-CN" sz="2800" dirty="0"/>
                  <a:t>= FV(P1)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800" dirty="0"/>
                  <a:t> FV(P2)</a:t>
                </a:r>
                <a:br>
                  <a:rPr lang="en-US" altLang="zh-CN" sz="2800" dirty="0"/>
                </a:br>
                <a:r>
                  <a:rPr lang="en-US" altLang="zh-CN" sz="2800" dirty="0"/>
                  <a:t>FV(P1-&gt;P2)         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= FV(P1)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</m:t>
                    </m:r>
                  </m:oMath>
                </a14:m>
                <a:r>
                  <a:rPr lang="en-US" altLang="zh-CN" sz="2800" dirty="0"/>
                  <a:t>FV(P2)</a:t>
                </a:r>
                <a:br>
                  <a:rPr lang="en-US" altLang="zh-CN" sz="2800" dirty="0"/>
                </a:br>
                <a:r>
                  <a:rPr lang="en-US" altLang="zh-CN" sz="2800" dirty="0"/>
                  <a:t>FV(</a:t>
                </a:r>
                <a14:m>
                  <m:oMath xmlns:m="http://schemas.openxmlformats.org/officeDocument/2006/math">
                    <m:r>
                      <a:rPr kumimoji="1"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sz="2800" dirty="0" err="1"/>
                  <a:t>x.P</a:t>
                </a:r>
                <a:r>
                  <a:rPr lang="en-US" altLang="zh-CN" sz="2800" dirty="0"/>
                  <a:t>)    </a:t>
                </a:r>
                <a:r>
                  <a:rPr lang="zh-CN" altLang="en-US" sz="2800" dirty="0"/>
                  <a:t>          </a:t>
                </a:r>
                <a:r>
                  <a:rPr lang="en-US" altLang="zh-CN" sz="2800" dirty="0"/>
                  <a:t>= FV(P) - {x}</a:t>
                </a:r>
                <a:br>
                  <a:rPr lang="en-US" altLang="zh-CN" sz="2800" dirty="0"/>
                </a:br>
                <a:r>
                  <a:rPr lang="en-US" altLang="zh-CN" sz="2800" dirty="0"/>
                  <a:t>FV(</a:t>
                </a:r>
                <a14:m>
                  <m:oMath xmlns:m="http://schemas.openxmlformats.org/officeDocument/2006/math">
                    <m:r>
                      <a:rPr kumimoji="1"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sz="2800" dirty="0" err="1"/>
                  <a:t>x.P</a:t>
                </a:r>
                <a:r>
                  <a:rPr lang="en-US" altLang="zh-CN" sz="2800" dirty="0"/>
                  <a:t>)    </a:t>
                </a:r>
                <a:r>
                  <a:rPr lang="zh-CN" altLang="en-US" sz="2800" dirty="0"/>
                  <a:t>          </a:t>
                </a:r>
                <a:r>
                  <a:rPr lang="en-US" altLang="zh-CN" sz="2800" dirty="0"/>
                  <a:t>= FV(P) - {x}</a:t>
                </a:r>
                <a:endParaRPr kumimoji="1" lang="zh-CN" altLang="en-US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804AB9-1096-B541-AD58-2E5409CCD8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2017713"/>
                <a:ext cx="8193088" cy="4114800"/>
              </a:xfrm>
              <a:blipFill>
                <a:blip r:embed="rId2"/>
                <a:stretch>
                  <a:fillRect l="-1705" t="-1538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284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C6588B6-7C48-EB49-9405-6EDBB77DB73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Substitution: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P[x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dirty="0"/>
                  <a:t>E]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C6588B6-7C48-EB49-9405-6EDBB77DB7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4" b="-18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D363E59-429D-9548-9A35-C363B8B5A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dirty="0"/>
                  <a:t>x[x</a:t>
                </a:r>
                <a14:m>
                  <m:oMath xmlns:m="http://schemas.openxmlformats.org/officeDocument/2006/math">
                    <m:r>
                      <a:rPr kumimoji="1" lang="zh-CN" alt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            = E</a:t>
                </a:r>
                <a:br>
                  <a:rPr lang="en-US" altLang="zh-CN" sz="2000" dirty="0"/>
                </a:br>
                <a:r>
                  <a:rPr lang="en-US" altLang="zh-CN" sz="2000" dirty="0"/>
                  <a:t>y[x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            = y </a:t>
                </a:r>
                <a:r>
                  <a:rPr lang="zh-CN" altLang="en-US" sz="2000" dirty="0"/>
                  <a:t>         </a:t>
                </a:r>
                <a:r>
                  <a:rPr lang="en-US" altLang="zh-CN" sz="2000" dirty="0"/>
                  <a:t>where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x!=y</a:t>
                </a:r>
                <a:br>
                  <a:rPr lang="en-US" altLang="zh-CN" sz="2000" dirty="0"/>
                </a:br>
                <a:r>
                  <a:rPr lang="en-US" altLang="zh-CN" sz="2000" dirty="0"/>
                  <a:t>f(E1, ..., </a:t>
                </a:r>
                <a:r>
                  <a:rPr lang="en-US" altLang="zh-CN" sz="2000" dirty="0" err="1"/>
                  <a:t>En</a:t>
                </a:r>
                <a:r>
                  <a:rPr lang="en-US" altLang="zh-CN" sz="2000" dirty="0"/>
                  <a:t>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= f(E1[x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E], ..., </a:t>
                </a:r>
                <a:r>
                  <a:rPr lang="en-US" altLang="zh-CN" sz="2000" dirty="0" err="1"/>
                  <a:t>En</a:t>
                </a:r>
                <a:r>
                  <a:rPr lang="en-US" altLang="zh-CN" sz="2000" dirty="0"/>
                  <a:t>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E])</a:t>
                </a:r>
              </a:p>
              <a:p>
                <a:pPr marL="0" indent="0">
                  <a:buNone/>
                </a:pPr>
                <a:br>
                  <a:rPr lang="en-US" altLang="zh-CN" sz="2000" dirty="0"/>
                </a:br>
                <a:r>
                  <a:rPr lang="en-US" altLang="zh-CN" sz="2000" dirty="0"/>
                  <a:t>r(E1, ..., </a:t>
                </a:r>
                <a:r>
                  <a:rPr lang="en-US" altLang="zh-CN" sz="2000" dirty="0" err="1"/>
                  <a:t>En</a:t>
                </a:r>
                <a:r>
                  <a:rPr lang="en-US" altLang="zh-CN" sz="2000" dirty="0"/>
                  <a:t>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= r(E1[x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E], ..., </a:t>
                </a:r>
                <a:r>
                  <a:rPr lang="en-US" altLang="zh-CN" sz="2000" dirty="0" err="1"/>
                  <a:t>En</a:t>
                </a:r>
                <a:r>
                  <a:rPr lang="en-US" altLang="zh-CN" sz="2000" dirty="0"/>
                  <a:t>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E])</a:t>
                </a:r>
                <a:br>
                  <a:rPr lang="en-US" altLang="zh-CN" sz="2000" dirty="0"/>
                </a:br>
                <a:r>
                  <a:rPr lang="en-US" altLang="zh-CN" sz="2000" dirty="0"/>
                  <a:t>(P1 /\ P2)[x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= P1[x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E] /\ P2[x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E]</a:t>
                </a:r>
                <a:br>
                  <a:rPr lang="en-US" altLang="zh-CN" sz="2000" dirty="0"/>
                </a:br>
                <a:r>
                  <a:rPr lang="en-US" altLang="zh-CN" sz="2000" dirty="0"/>
                  <a:t>(P1 \/ P2)[x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= P1[x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E] \/ P2[x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E]</a:t>
                </a:r>
                <a:br>
                  <a:rPr lang="en-US" altLang="zh-CN" sz="2000" dirty="0"/>
                </a:br>
                <a:r>
                  <a:rPr lang="en-US" altLang="zh-CN" sz="2000" dirty="0"/>
                  <a:t>(P1 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000" dirty="0"/>
                  <a:t> P2)[x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= P1[x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000" dirty="0"/>
                  <a:t> P2[x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</a:t>
                </a:r>
                <a:br>
                  <a:rPr lang="en-US" altLang="zh-CN" sz="2000" dirty="0"/>
                </a:b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sz="2000" dirty="0" err="1"/>
                  <a:t>x.P</a:t>
                </a:r>
                <a:r>
                  <a:rPr lang="en-US" altLang="zh-CN" sz="2000" dirty="0"/>
                  <a:t>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</a:t>
                </a:r>
                <a:r>
                  <a:rPr lang="zh-CN" altLang="en-US" sz="2000" dirty="0"/>
                  <a:t>     </a:t>
                </a:r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sz="2000" dirty="0" err="1"/>
                  <a:t>x.P</a:t>
                </a:r>
                <a:br>
                  <a:rPr lang="en-US" altLang="zh-CN" sz="2000" dirty="0"/>
                </a:b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sz="2000" dirty="0" err="1"/>
                  <a:t>y.P</a:t>
                </a:r>
                <a:r>
                  <a:rPr lang="en-US" altLang="zh-CN" sz="2000" dirty="0"/>
                  <a:t>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</a:t>
                </a:r>
                <a:r>
                  <a:rPr lang="zh-CN" altLang="en-US" sz="2000" dirty="0"/>
                  <a:t>     </a:t>
                </a:r>
                <a:r>
                  <a:rPr lang="en-US" altLang="zh-CN" sz="2000" dirty="0"/>
                  <a:t>= (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sz="2000" dirty="0" err="1"/>
                  <a:t>z.P</a:t>
                </a:r>
                <a:r>
                  <a:rPr lang="en-US" altLang="zh-CN" sz="2000" dirty="0"/>
                  <a:t>[y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z])[x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where z if fresh</a:t>
                </a:r>
                <a:br>
                  <a:rPr lang="en-US" altLang="zh-CN" sz="2000" dirty="0"/>
                </a:b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sz="2000" dirty="0" err="1"/>
                  <a:t>x.P</a:t>
                </a:r>
                <a:r>
                  <a:rPr lang="en-US" altLang="zh-CN" sz="2000" dirty="0"/>
                  <a:t>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</a:t>
                </a:r>
                <a:r>
                  <a:rPr lang="zh-CN" altLang="en-US" sz="2000" dirty="0"/>
                  <a:t>     </a:t>
                </a:r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sz="2000" dirty="0" err="1"/>
                  <a:t>x.P</a:t>
                </a:r>
                <a:br>
                  <a:rPr lang="en-US" altLang="zh-CN" sz="2000" dirty="0"/>
                </a:b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sz="2000" dirty="0" err="1"/>
                  <a:t>y.P</a:t>
                </a:r>
                <a:r>
                  <a:rPr lang="en-US" altLang="zh-CN" sz="2000" dirty="0"/>
                  <a:t>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</a:t>
                </a:r>
                <a:r>
                  <a:rPr lang="zh-CN" altLang="en-US" sz="2000" dirty="0"/>
                  <a:t>     </a:t>
                </a:r>
                <a:r>
                  <a:rPr lang="en-US" altLang="zh-CN" sz="2000" dirty="0"/>
                  <a:t>= (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sz="2000" dirty="0" err="1"/>
                  <a:t>z.P</a:t>
                </a:r>
                <a:r>
                  <a:rPr lang="en-US" altLang="zh-CN" sz="2000" dirty="0"/>
                  <a:t>[y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z])[x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where z if fresh</a:t>
                </a:r>
                <a:endParaRPr kumimoji="1"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D363E59-429D-9548-9A35-C363B8B5A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53" t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896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2C04A3F-6397-934A-A5B2-8EBB122AC0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1" lang="en-US" altLang="zh-CN" dirty="0"/>
                  <a:t>renaming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2C04A3F-6397-934A-A5B2-8EBB122AC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651" b="-18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0FE12B-1735-5D42-8843-EEEA0C16D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 err="1"/>
                  <a:t>y.x</a:t>
                </a:r>
                <a:r>
                  <a:rPr lang="en-US" altLang="zh-CN" dirty="0"/>
                  <a:t>)[x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dirty="0"/>
                  <a:t>y] =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 err="1"/>
                  <a:t>y.y</a:t>
                </a:r>
                <a:endParaRPr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 err="1"/>
                  <a:t>y.x</a:t>
                </a:r>
                <a:r>
                  <a:rPr lang="en-US" altLang="zh-CN" dirty="0"/>
                  <a:t>)[x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dirty="0"/>
                  <a:t>y]</a:t>
                </a:r>
                <a:br>
                  <a:rPr lang="en-US" altLang="zh-CN" dirty="0"/>
                </a:br>
                <a:r>
                  <a:rPr lang="en-US" altLang="zh-CN" dirty="0"/>
                  <a:t>= 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 err="1"/>
                  <a:t>z.x</a:t>
                </a:r>
                <a:r>
                  <a:rPr lang="en-US" altLang="zh-CN" dirty="0"/>
                  <a:t>[y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dirty="0"/>
                  <a:t>z])[x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dirty="0"/>
                  <a:t>y]</a:t>
                </a:r>
                <a:br>
                  <a:rPr lang="en-US" altLang="zh-CN" dirty="0"/>
                </a:br>
                <a:r>
                  <a:rPr lang="en-US" altLang="zh-CN" dirty="0"/>
                  <a:t>= 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 err="1"/>
                  <a:t>z.x</a:t>
                </a:r>
                <a:r>
                  <a:rPr lang="en-US" altLang="zh-CN" dirty="0"/>
                  <a:t>)[x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dirty="0"/>
                  <a:t>y]</a:t>
                </a:r>
                <a:br>
                  <a:rPr lang="en-US" altLang="zh-CN" dirty="0"/>
                </a:b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 err="1"/>
                  <a:t>z.y</a:t>
                </a:r>
                <a:endParaRPr kumimoji="1" lang="en-US" altLang="zh-CN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0FE12B-1735-5D42-8843-EEEA0C16D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94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156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17B9B-B834-E347-80F2-CCDBC8D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22823-CB4B-6B47-ABD2-04954DD6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Predicate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logic:</a:t>
            </a:r>
          </a:p>
          <a:p>
            <a:pPr marL="0" indent="0" algn="ctr">
              <a:buNone/>
            </a:pPr>
            <a:r>
              <a:rPr kumimoji="1" lang="en-US" altLang="zh-CN" i="1" dirty="0"/>
              <a:t>the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proof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theory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720120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7F270-AA76-8A4B-8B8C-F775F99A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judgments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11951C-1764-D141-AF08-2BA3416EEA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</p:spPr>
            <p:txBody>
              <a:bodyPr/>
              <a:lstStyle/>
              <a:p>
                <a:r>
                  <a:rPr kumimoji="1" lang="en-US" altLang="zh-CN" dirty="0"/>
                  <a:t>Judgment: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Where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is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a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list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of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propostions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or</m:t>
                    </m:r>
                    <m:r>
                      <a:rPr kumimoji="1" lang="zh-CN" altLang="en-US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variables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kumimoji="1"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kumimoji="1"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single</m:t>
                      </m:r>
                      <m:r>
                        <a:rPr kumimoji="1"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propostion</m:t>
                      </m:r>
                      <m:r>
                        <a:rPr kumimoji="1" lang="en-US" altLang="zh-CN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Meaning: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under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assumption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provable.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Example: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P,</a:t>
                </a:r>
                <a:r>
                  <a:rPr kumimoji="1" lang="zh-CN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Q,</a:t>
                </a:r>
                <a:r>
                  <a:rPr kumimoji="1" lang="zh-CN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R,</a:t>
                </a:r>
                <a:r>
                  <a:rPr kumimoji="1" lang="zh-CN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x,</a:t>
                </a:r>
                <a:r>
                  <a:rPr kumimoji="1" lang="zh-CN" altLang="en-US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y,</a:t>
                </a:r>
                <a:r>
                  <a:rPr kumimoji="1" lang="zh-CN" altLang="en-US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r>
                  <a:rPr kumimoji="1" lang="zh-CN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11951C-1764-D141-AF08-2BA3416EEA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  <a:blipFill>
                <a:blip r:embed="rId2"/>
                <a:stretch>
                  <a:fillRect l="-1794" t="-1846" b="-8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083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takes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form:</a:t>
            </a:r>
            <a:endParaRPr kumimoji="1" lang="zh-CN" altLang="en-US" dirty="0"/>
          </a:p>
          <a:p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CF6781F8-2CA5-874A-A9E9-ED1F95971B0B}"/>
              </a:ext>
            </a:extLst>
          </p:cNvPr>
          <p:cNvCxnSpPr>
            <a:cxnSpLocks/>
          </p:cNvCxnSpPr>
          <p:nvPr/>
        </p:nvCxnSpPr>
        <p:spPr>
          <a:xfrm>
            <a:off x="2209800" y="3505200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3444813-500E-8643-BF18-6D570FB4FB8D}"/>
                  </a:ext>
                </a:extLst>
              </p:cNvPr>
              <p:cNvSpPr txBox="1"/>
              <p:nvPr/>
            </p:nvSpPr>
            <p:spPr>
              <a:xfrm>
                <a:off x="2057400" y="296521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3444813-500E-8643-BF18-6D570FB4F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965212"/>
                <a:ext cx="18288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0D8887A-20CF-1944-AEE8-880AACF5FB86}"/>
                  </a:ext>
                </a:extLst>
              </p:cNvPr>
              <p:cNvSpPr txBox="1"/>
              <p:nvPr/>
            </p:nvSpPr>
            <p:spPr>
              <a:xfrm>
                <a:off x="5943600" y="298526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0D8887A-20CF-1944-AEE8-880AACF5F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985265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/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37A2006-3181-924D-AB72-1844F9754B08}"/>
                  </a:ext>
                </a:extLst>
              </p:cNvPr>
              <p:cNvSpPr txBox="1"/>
              <p:nvPr/>
            </p:nvSpPr>
            <p:spPr>
              <a:xfrm>
                <a:off x="3992479" y="2951203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37A2006-3181-924D-AB72-1844F9754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479" y="2951203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/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𝑛𝑎𝑚𝑒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7E5A9D3-6A5F-5D45-8D66-3FCE2274EB8B}"/>
              </a:ext>
            </a:extLst>
          </p:cNvPr>
          <p:cNvSpPr txBox="1"/>
          <p:nvPr/>
        </p:nvSpPr>
        <p:spPr>
          <a:xfrm>
            <a:off x="990600" y="4572000"/>
            <a:ext cx="495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hypotheses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(above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line)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conclusion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(below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line)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(right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n==0,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axiom;</a:t>
            </a:r>
          </a:p>
          <a:p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else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078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props:</a:t>
            </a:r>
            <a:endParaRPr kumimoji="1" lang="zh-CN" altLang="en-US" dirty="0"/>
          </a:p>
          <a:p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CF6781F8-2CA5-874A-A9E9-ED1F95971B0B}"/>
              </a:ext>
            </a:extLst>
          </p:cNvPr>
          <p:cNvCxnSpPr>
            <a:cxnSpLocks/>
          </p:cNvCxnSpPr>
          <p:nvPr/>
        </p:nvCxnSpPr>
        <p:spPr>
          <a:xfrm>
            <a:off x="2209800" y="3505200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/>
              <p:nvPr/>
            </p:nvSpPr>
            <p:spPr>
              <a:xfrm>
                <a:off x="36576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675857"/>
                <a:ext cx="18288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/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9964256-8AD6-5A41-8851-B1E6CB31618E}"/>
                  </a:ext>
                </a:extLst>
              </p:cNvPr>
              <p:cNvSpPr txBox="1"/>
              <p:nvPr/>
            </p:nvSpPr>
            <p:spPr>
              <a:xfrm>
                <a:off x="3657600" y="3048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9964256-8AD6-5A41-8851-B1E6CB316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048000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1DE8F00E-8645-524B-9C7A-F09F7C3F27F3}"/>
              </a:ext>
            </a:extLst>
          </p:cNvPr>
          <p:cNvCxnSpPr>
            <a:cxnSpLocks/>
          </p:cNvCxnSpPr>
          <p:nvPr/>
        </p:nvCxnSpPr>
        <p:spPr>
          <a:xfrm>
            <a:off x="2209800" y="52512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92AA9AC-E93D-C540-A5D9-B9848F1383AD}"/>
                  </a:ext>
                </a:extLst>
              </p:cNvPr>
              <p:cNvSpPr txBox="1"/>
              <p:nvPr/>
            </p:nvSpPr>
            <p:spPr>
              <a:xfrm>
                <a:off x="3886200" y="542186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92AA9AC-E93D-C540-A5D9-B9848F138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421868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5175C89-1BF0-B249-B0FF-B90C515B668A}"/>
                  </a:ext>
                </a:extLst>
              </p:cNvPr>
              <p:cNvSpPr txBox="1"/>
              <p:nvPr/>
            </p:nvSpPr>
            <p:spPr>
              <a:xfrm>
                <a:off x="7055017" y="50525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5175C89-1BF0-B249-B0FF-B90C515B6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17" y="5052536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BDCC3B1-4AE1-BA42-B2B4-BE78339E1968}"/>
                  </a:ext>
                </a:extLst>
              </p:cNvPr>
              <p:cNvSpPr txBox="1"/>
              <p:nvPr/>
            </p:nvSpPr>
            <p:spPr>
              <a:xfrm>
                <a:off x="3810000" y="479401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BDCC3B1-4AE1-BA42-B2B4-BE78339E1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794011"/>
                <a:ext cx="18288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341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props:</a:t>
            </a:r>
            <a:endParaRPr kumimoji="1" lang="zh-CN" altLang="en-US" dirty="0"/>
          </a:p>
          <a:p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CF6781F8-2CA5-874A-A9E9-ED1F95971B0B}"/>
              </a:ext>
            </a:extLst>
          </p:cNvPr>
          <p:cNvCxnSpPr>
            <a:cxnSpLocks/>
          </p:cNvCxnSpPr>
          <p:nvPr/>
        </p:nvCxnSpPr>
        <p:spPr>
          <a:xfrm>
            <a:off x="2209800" y="3505200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/>
              <p:nvPr/>
            </p:nvSpPr>
            <p:spPr>
              <a:xfrm>
                <a:off x="36576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675857"/>
                <a:ext cx="18288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/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9964256-8AD6-5A41-8851-B1E6CB31618E}"/>
                  </a:ext>
                </a:extLst>
              </p:cNvPr>
              <p:cNvSpPr txBox="1"/>
              <p:nvPr/>
            </p:nvSpPr>
            <p:spPr>
              <a:xfrm>
                <a:off x="3657600" y="3048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9964256-8AD6-5A41-8851-B1E6CB316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048000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1DE8F00E-8645-524B-9C7A-F09F7C3F27F3}"/>
              </a:ext>
            </a:extLst>
          </p:cNvPr>
          <p:cNvCxnSpPr>
            <a:cxnSpLocks/>
          </p:cNvCxnSpPr>
          <p:nvPr/>
        </p:nvCxnSpPr>
        <p:spPr>
          <a:xfrm>
            <a:off x="2209800" y="52512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92AA9AC-E93D-C540-A5D9-B9848F1383AD}"/>
                  </a:ext>
                </a:extLst>
              </p:cNvPr>
              <p:cNvSpPr txBox="1"/>
              <p:nvPr/>
            </p:nvSpPr>
            <p:spPr>
              <a:xfrm>
                <a:off x="3886200" y="542186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92AA9AC-E93D-C540-A5D9-B9848F138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421868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5175C89-1BF0-B249-B0FF-B90C515B668A}"/>
                  </a:ext>
                </a:extLst>
              </p:cNvPr>
              <p:cNvSpPr txBox="1"/>
              <p:nvPr/>
            </p:nvSpPr>
            <p:spPr>
              <a:xfrm>
                <a:off x="7055017" y="50525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5175C89-1BF0-B249-B0FF-B90C515B6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17" y="5052536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C0C8AA4-A367-4B4B-9515-4EA47BFFA3B4}"/>
                  </a:ext>
                </a:extLst>
              </p:cNvPr>
              <p:cNvSpPr txBox="1"/>
              <p:nvPr/>
            </p:nvSpPr>
            <p:spPr>
              <a:xfrm>
                <a:off x="2819400" y="481226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C0C8AA4-A367-4B4B-9515-4EA47BFFA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812268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BCC7F0D-01ED-1749-A279-1235734A46BD}"/>
                  </a:ext>
                </a:extLst>
              </p:cNvPr>
              <p:cNvSpPr txBox="1"/>
              <p:nvPr/>
            </p:nvSpPr>
            <p:spPr>
              <a:xfrm>
                <a:off x="4953000" y="48006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BCC7F0D-01ED-1749-A279-1235734A4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800600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712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F45E-C259-C14C-94F2-A3D20B173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</p:spPr>
            <p:txBody>
              <a:bodyPr/>
              <a:lstStyle/>
              <a:p>
                <a:r>
                  <a:rPr kumimoji="1" lang="en-US" altLang="zh-CN" dirty="0"/>
                  <a:t>Try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prove:</a:t>
                </a:r>
                <a14:m>
                  <m:oMath xmlns:m="http://schemas.openxmlformats.org/officeDocument/2006/math">
                    <m:r>
                      <a:rPr kumimoji="1" lang="zh-CN" altLang="en-US" sz="27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.(</m:t>
                    </m:r>
                    <m:r>
                      <a:rPr kumimoji="1" lang="en-US" altLang="zh-CN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zh-CN" altLang="en-US" sz="2700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⊥)</m:t>
                    </m:r>
                    <m:r>
                      <a:rPr kumimoji="1" lang="zh-CN" altLang="en-US" sz="2700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7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zh-CN" altLang="en-US" sz="2700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kumimoji="1" lang="en-US" altLang="zh-CN" sz="27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700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F45E-C259-C14C-94F2-A3D20B173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  <a:blipFill>
                <a:blip r:embed="rId2"/>
                <a:stretch>
                  <a:fillRect l="-489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CF6781F8-2CA5-874A-A9E9-ED1F95971B0B}"/>
              </a:ext>
            </a:extLst>
          </p:cNvPr>
          <p:cNvCxnSpPr>
            <a:cxnSpLocks/>
          </p:cNvCxnSpPr>
          <p:nvPr/>
        </p:nvCxnSpPr>
        <p:spPr>
          <a:xfrm>
            <a:off x="1066800" y="6318012"/>
            <a:ext cx="3962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/>
              <p:nvPr/>
            </p:nvSpPr>
            <p:spPr>
              <a:xfrm>
                <a:off x="914400" y="6488668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6488668"/>
                <a:ext cx="41910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A56FFD1-2B98-2540-877B-1F30B78B2F23}"/>
                  </a:ext>
                </a:extLst>
              </p:cNvPr>
              <p:cNvSpPr txBox="1"/>
              <p:nvPr/>
            </p:nvSpPr>
            <p:spPr>
              <a:xfrm>
                <a:off x="4495800" y="611781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A56FFD1-2B98-2540-877B-1F30B78B2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6117812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0730C507-87E2-4346-9E9F-9D350AA55E7A}"/>
              </a:ext>
            </a:extLst>
          </p:cNvPr>
          <p:cNvCxnSpPr>
            <a:cxnSpLocks/>
          </p:cNvCxnSpPr>
          <p:nvPr/>
        </p:nvCxnSpPr>
        <p:spPr>
          <a:xfrm>
            <a:off x="1066800" y="5715000"/>
            <a:ext cx="411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AF2C20C9-08D9-3547-AEB0-7704A7CF473C}"/>
              </a:ext>
            </a:extLst>
          </p:cNvPr>
          <p:cNvCxnSpPr>
            <a:cxnSpLocks/>
          </p:cNvCxnSpPr>
          <p:nvPr/>
        </p:nvCxnSpPr>
        <p:spPr>
          <a:xfrm>
            <a:off x="246062" y="5165685"/>
            <a:ext cx="79073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1B8B66F-2597-2642-98CD-B82A7B14C2E9}"/>
                  </a:ext>
                </a:extLst>
              </p:cNvPr>
              <p:cNvSpPr txBox="1"/>
              <p:nvPr/>
            </p:nvSpPr>
            <p:spPr>
              <a:xfrm>
                <a:off x="4648200" y="54864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1B8B66F-2597-2642-98CD-B82A7B14C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486400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F979907-E948-F94F-9D57-5EB7E0FC8245}"/>
                  </a:ext>
                </a:extLst>
              </p:cNvPr>
              <p:cNvSpPr txBox="1"/>
              <p:nvPr/>
            </p:nvSpPr>
            <p:spPr>
              <a:xfrm>
                <a:off x="8153400" y="4981019"/>
                <a:ext cx="874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F979907-E948-F94F-9D57-5EB7E0FC8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4981019"/>
                <a:ext cx="874712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F74B2A9-30DF-3E4A-A871-F6A4D4DB2614}"/>
                  </a:ext>
                </a:extLst>
              </p:cNvPr>
              <p:cNvSpPr txBox="1"/>
              <p:nvPr/>
            </p:nvSpPr>
            <p:spPr>
              <a:xfrm>
                <a:off x="1066800" y="5867400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F74B2A9-30DF-3E4A-A871-F6A4D4DB2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867400"/>
                <a:ext cx="419100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828CF53-600E-E649-852C-8C297178AA38}"/>
                  </a:ext>
                </a:extLst>
              </p:cNvPr>
              <p:cNvSpPr txBox="1"/>
              <p:nvPr/>
            </p:nvSpPr>
            <p:spPr>
              <a:xfrm>
                <a:off x="1066800" y="5257800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828CF53-600E-E649-852C-8C297178A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257800"/>
                <a:ext cx="419100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18E6A00-E2AE-BE4F-93FE-004D20F4AF0B}"/>
                  </a:ext>
                </a:extLst>
              </p:cNvPr>
              <p:cNvSpPr txBox="1"/>
              <p:nvPr/>
            </p:nvSpPr>
            <p:spPr>
              <a:xfrm>
                <a:off x="44544" y="4717653"/>
                <a:ext cx="411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18E6A00-E2AE-BE4F-93FE-004D20F4A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4" y="4717653"/>
                <a:ext cx="4114800" cy="369332"/>
              </a:xfrm>
              <a:prstGeom prst="rect">
                <a:avLst/>
              </a:prstGeom>
              <a:blipFill>
                <a:blip r:embed="rId9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9C9CCB4-D243-2E49-A549-248EA128B288}"/>
                  </a:ext>
                </a:extLst>
              </p:cNvPr>
              <p:cNvSpPr txBox="1"/>
              <p:nvPr/>
            </p:nvSpPr>
            <p:spPr>
              <a:xfrm>
                <a:off x="4343400" y="4796353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9C9CCB4-D243-2E49-A549-248EA128B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796353"/>
                <a:ext cx="4191000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94A13831-650C-C74B-B21C-95DF11512932}"/>
              </a:ext>
            </a:extLst>
          </p:cNvPr>
          <p:cNvCxnSpPr>
            <a:cxnSpLocks/>
          </p:cNvCxnSpPr>
          <p:nvPr/>
        </p:nvCxnSpPr>
        <p:spPr>
          <a:xfrm>
            <a:off x="228600" y="4648200"/>
            <a:ext cx="3886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BD7B196-3DBA-0C42-BCA5-8865C62D82B5}"/>
                  </a:ext>
                </a:extLst>
              </p:cNvPr>
              <p:cNvSpPr txBox="1"/>
              <p:nvPr/>
            </p:nvSpPr>
            <p:spPr>
              <a:xfrm>
                <a:off x="152400" y="3505200"/>
                <a:ext cx="434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BD7B196-3DBA-0C42-BCA5-8865C62D8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505200"/>
                <a:ext cx="4343400" cy="369332"/>
              </a:xfrm>
              <a:prstGeom prst="rect">
                <a:avLst/>
              </a:prstGeom>
              <a:blipFill>
                <a:blip r:embed="rId11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F9B7215-2052-2B49-9DB7-ED5C983911F7}"/>
                  </a:ext>
                </a:extLst>
              </p:cNvPr>
              <p:cNvSpPr txBox="1"/>
              <p:nvPr/>
            </p:nvSpPr>
            <p:spPr>
              <a:xfrm>
                <a:off x="152400" y="3962400"/>
                <a:ext cx="4343400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F9B7215-2052-2B49-9DB7-ED5C98391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962400"/>
                <a:ext cx="4343400" cy="639983"/>
              </a:xfrm>
              <a:prstGeom prst="rect">
                <a:avLst/>
              </a:prstGeom>
              <a:blipFill>
                <a:blip r:embed="rId1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B3F6679E-D063-EC45-B608-18B7B27935B3}"/>
              </a:ext>
            </a:extLst>
          </p:cNvPr>
          <p:cNvCxnSpPr>
            <a:cxnSpLocks/>
          </p:cNvCxnSpPr>
          <p:nvPr/>
        </p:nvCxnSpPr>
        <p:spPr>
          <a:xfrm>
            <a:off x="228600" y="3429000"/>
            <a:ext cx="411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A8B17971-AB2F-8444-B352-596600C6840E}"/>
              </a:ext>
            </a:extLst>
          </p:cNvPr>
          <p:cNvCxnSpPr>
            <a:cxnSpLocks/>
          </p:cNvCxnSpPr>
          <p:nvPr/>
        </p:nvCxnSpPr>
        <p:spPr>
          <a:xfrm>
            <a:off x="4800600" y="3874532"/>
            <a:ext cx="3581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A76447EA-0231-5949-B6F8-A4E097B087CB}"/>
              </a:ext>
            </a:extLst>
          </p:cNvPr>
          <p:cNvCxnSpPr>
            <a:cxnSpLocks/>
          </p:cNvCxnSpPr>
          <p:nvPr/>
        </p:nvCxnSpPr>
        <p:spPr>
          <a:xfrm>
            <a:off x="4800600" y="4648200"/>
            <a:ext cx="3581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D2B63AB-8806-A446-B181-B35A500B5682}"/>
                  </a:ext>
                </a:extLst>
              </p:cNvPr>
              <p:cNvSpPr txBox="1"/>
              <p:nvPr/>
            </p:nvSpPr>
            <p:spPr>
              <a:xfrm>
                <a:off x="3505201" y="4415353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D2B63AB-8806-A446-B181-B35A500B5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1" y="4415353"/>
                <a:ext cx="1828800" cy="369332"/>
              </a:xfrm>
              <a:prstGeom prst="rect">
                <a:avLst/>
              </a:prstGeom>
              <a:blipFill>
                <a:blip r:embed="rId13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F3A58FB-7E68-E143-B8B9-C5F9A6C079B1}"/>
                  </a:ext>
                </a:extLst>
              </p:cNvPr>
              <p:cNvSpPr txBox="1"/>
              <p:nvPr/>
            </p:nvSpPr>
            <p:spPr>
              <a:xfrm>
                <a:off x="7754144" y="4434413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F3A58FB-7E68-E143-B8B9-C5F9A6C07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144" y="4434413"/>
                <a:ext cx="1828800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6D0B302-BF12-9347-95BF-6DD530BB3F33}"/>
                  </a:ext>
                </a:extLst>
              </p:cNvPr>
              <p:cNvSpPr txBox="1"/>
              <p:nvPr/>
            </p:nvSpPr>
            <p:spPr>
              <a:xfrm>
                <a:off x="4572000" y="4059198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6D0B302-BF12-9347-95BF-6DD530BB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059198"/>
                <a:ext cx="4191000" cy="369332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1F86EBF-5EFA-E147-8679-CCE6FA7117C8}"/>
                  </a:ext>
                </a:extLst>
              </p:cNvPr>
              <p:cNvSpPr txBox="1"/>
              <p:nvPr/>
            </p:nvSpPr>
            <p:spPr>
              <a:xfrm>
                <a:off x="7772400" y="364235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1F86EBF-5EFA-E147-8679-CCE6FA711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3642356"/>
                <a:ext cx="1828800" cy="369332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942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D064A-70B2-F64D-BC19-E094182E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engineering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EE45E-418C-D444-A3E0-65936DD02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great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advancement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automatic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semiautomatic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assistant</a:t>
            </a:r>
          </a:p>
          <a:p>
            <a:pPr lvl="1"/>
            <a:r>
              <a:rPr kumimoji="1" lang="en-US" altLang="zh-CN" dirty="0"/>
              <a:t>Thus,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conduct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assistant</a:t>
            </a:r>
          </a:p>
          <a:p>
            <a:pPr lvl="1"/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CS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boosts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math.</a:t>
            </a:r>
          </a:p>
          <a:p>
            <a:pPr lvl="1"/>
            <a:r>
              <a:rPr kumimoji="1" lang="en-US" altLang="zh-CN" dirty="0"/>
              <a:t>Let’s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study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</a:p>
          <a:p>
            <a:pPr lvl="2"/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en-US" altLang="zh-CN" baseline="30000" dirty="0"/>
              <a:t>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assignment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908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Propositional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efficiently</a:t>
            </a:r>
          </a:p>
          <a:p>
            <a:pPr lvl="1"/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enough</a:t>
            </a:r>
          </a:p>
          <a:p>
            <a:pPr lvl="2"/>
            <a:r>
              <a:rPr kumimoji="1" lang="en-US" altLang="zh-CN" dirty="0"/>
              <a:t>Ex.,</a:t>
            </a:r>
            <a:r>
              <a:rPr kumimoji="1" lang="zh-CN" altLang="en-US" dirty="0"/>
              <a:t> </a:t>
            </a:r>
            <a:r>
              <a:rPr kumimoji="1" lang="en-US" altLang="zh-CN" dirty="0"/>
              <a:t>P-&gt;Q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valid</a:t>
            </a:r>
          </a:p>
          <a:p>
            <a:pPr lvl="2"/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consider:</a:t>
            </a:r>
          </a:p>
          <a:p>
            <a:pPr lvl="3"/>
            <a:r>
              <a:rPr kumimoji="1" lang="en-US" altLang="zh-CN" dirty="0"/>
              <a:t>(x&gt;0)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(x</a:t>
            </a:r>
            <a:r>
              <a:rPr kumimoji="1" lang="zh-CN" altLang="en-US" dirty="0"/>
              <a:t>*</a:t>
            </a:r>
            <a:r>
              <a:rPr kumimoji="1" lang="en-US" altLang="zh-CN" dirty="0"/>
              <a:t>x&gt;0)</a:t>
            </a:r>
          </a:p>
          <a:p>
            <a:pPr lvl="3"/>
            <a:r>
              <a:rPr kumimoji="1" lang="en-US" altLang="zh-CN" dirty="0"/>
              <a:t>(x=y)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(y=x)</a:t>
            </a:r>
          </a:p>
          <a:p>
            <a:r>
              <a:rPr kumimoji="1" lang="en-US" altLang="zh-CN" dirty="0"/>
              <a:t>Predicate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feasible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</a:p>
          <a:p>
            <a:pPr lvl="1"/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satisfiability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SMT</a:t>
            </a:r>
          </a:p>
        </p:txBody>
      </p:sp>
    </p:spTree>
    <p:extLst>
      <p:ext uri="{BB962C8B-B14F-4D97-AF65-F5344CB8AC3E}">
        <p14:creationId xmlns:p14="http://schemas.microsoft.com/office/powerpoint/2010/main" val="539919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17B9B-B834-E347-80F2-CCDBC8D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22823-CB4B-6B47-ABD2-04954DD6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Predicate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logic:</a:t>
            </a:r>
          </a:p>
          <a:p>
            <a:pPr marL="0" indent="0" algn="ctr">
              <a:buNone/>
            </a:pPr>
            <a:r>
              <a:rPr kumimoji="1" lang="en-US" altLang="zh-CN" i="1" dirty="0"/>
              <a:t>Semantics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4159662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D064A-70B2-F64D-BC19-E094182E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EE45E-418C-D444-A3E0-65936DD02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cares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provable</a:t>
            </a:r>
          </a:p>
          <a:p>
            <a:pPr lvl="1"/>
            <a:r>
              <a:rPr kumimoji="1" lang="en-US" altLang="zh-CN" dirty="0"/>
              <a:t>Axioms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</a:p>
          <a:p>
            <a:r>
              <a:rPr kumimoji="1" lang="en-US" altLang="zh-CN" dirty="0"/>
              <a:t>Roughly,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computation</a:t>
            </a:r>
          </a:p>
          <a:p>
            <a:pPr lvl="1"/>
            <a:r>
              <a:rPr kumimoji="1" lang="en-US" altLang="zh-CN" dirty="0"/>
              <a:t>Models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</a:p>
          <a:p>
            <a:pPr lvl="1"/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obtain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“true”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“false”</a:t>
            </a:r>
          </a:p>
        </p:txBody>
      </p:sp>
    </p:spTree>
    <p:extLst>
      <p:ext uri="{BB962C8B-B14F-4D97-AF65-F5344CB8AC3E}">
        <p14:creationId xmlns:p14="http://schemas.microsoft.com/office/powerpoint/2010/main" val="30650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9B58B-4C46-A545-934B-51D900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7EB2AA6-6BDE-5A4F-ACE4-A3C03AD78C7E}"/>
              </a:ext>
            </a:extLst>
          </p:cNvPr>
          <p:cNvSpPr/>
          <p:nvPr/>
        </p:nvSpPr>
        <p:spPr>
          <a:xfrm>
            <a:off x="4648200" y="1905000"/>
            <a:ext cx="15240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AF9A543-793C-A241-96EC-D588C2D2D24C}"/>
              </a:ext>
            </a:extLst>
          </p:cNvPr>
          <p:cNvSpPr/>
          <p:nvPr/>
        </p:nvSpPr>
        <p:spPr>
          <a:xfrm>
            <a:off x="7010400" y="1905000"/>
            <a:ext cx="14478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2A7FE3E-1ECC-B64F-94B8-F71FC278B00E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6172200" y="28575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F7454EE-8E32-814F-AC4E-250A02EA173F}"/>
              </a:ext>
            </a:extLst>
          </p:cNvPr>
          <p:cNvSpPr txBox="1"/>
          <p:nvPr/>
        </p:nvSpPr>
        <p:spPr>
          <a:xfrm>
            <a:off x="6408821" y="24881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C17775C8-6C23-9C41-A289-F6C791E373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7400"/>
                <a:ext cx="3770312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  <a:r>
                  <a:rPr kumimoji="1" lang="zh-CN" altLang="en-US" sz="2400" dirty="0"/>
                  <a:t>   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sz="2400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a:rPr kumimoji="1" lang="zh-CN" alt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C17775C8-6C23-9C41-A289-F6C791E373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7400"/>
                <a:ext cx="3770312" cy="4114800"/>
              </a:xfrm>
              <a:blipFill>
                <a:blip r:embed="rId2"/>
                <a:stretch>
                  <a:fillRect l="-2349" t="-1231" b="-15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629BA1A-91A1-3748-8B88-61496970F16D}"/>
                  </a:ext>
                </a:extLst>
              </p:cNvPr>
              <p:cNvSpPr txBox="1"/>
              <p:nvPr/>
            </p:nvSpPr>
            <p:spPr>
              <a:xfrm>
                <a:off x="7277100" y="387617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629BA1A-91A1-3748-8B88-61496970F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100" y="3876174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3288BF1-14E6-A04C-B83C-C194FC5CCE7A}"/>
                  </a:ext>
                </a:extLst>
              </p:cNvPr>
              <p:cNvSpPr txBox="1"/>
              <p:nvPr/>
            </p:nvSpPr>
            <p:spPr>
              <a:xfrm>
                <a:off x="7277100" y="1925234"/>
                <a:ext cx="914400" cy="1262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m:rPr>
                              <m:nor/>
                            </m:r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m:rPr>
                              <m:nor/>
                            </m:r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m:rPr>
                              <m:nor/>
                            </m:r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kumimoji="1" lang="en-US" altLang="zh-CN" b="0" dirty="0">
                  <a:ea typeface="Cambria Math" panose="02040503050406030204" pitchFamily="18" charset="0"/>
                </a:endParaRP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3288BF1-14E6-A04C-B83C-C194FC5CC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100" y="1925234"/>
                <a:ext cx="914400" cy="1262140"/>
              </a:xfrm>
              <a:prstGeom prst="rect">
                <a:avLst/>
              </a:prstGeom>
              <a:blipFill>
                <a:blip r:embed="rId4"/>
                <a:stretch>
                  <a:fillRect t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128F52CA-C578-0244-AF98-3B358A473B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4270037"/>
                  </p:ext>
                </p:extLst>
              </p:nvPr>
            </p:nvGraphicFramePr>
            <p:xfrm>
              <a:off x="5402179" y="4734426"/>
              <a:ext cx="3505200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953729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5554835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054683460"/>
                        </a:ext>
                      </a:extLst>
                    </a:gridCol>
                  </a:tblGrid>
                  <a:tr h="227628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P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Q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</m:t>
                              </m:r>
                            </m:oMath>
                          </a14:m>
                          <a:r>
                            <a:rPr lang="en-US" altLang="zh-CN" sz="1400" dirty="0"/>
                            <a:t>\/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1" i="1" dirty="0" smtClean="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oMath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7749223"/>
                      </a:ext>
                    </a:extLst>
                  </a:tr>
                  <a:tr h="227628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270863"/>
                      </a:ext>
                    </a:extLst>
                  </a:tr>
                  <a:tr h="227628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805057"/>
                      </a:ext>
                    </a:extLst>
                  </a:tr>
                  <a:tr h="227628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916579"/>
                      </a:ext>
                    </a:extLst>
                  </a:tr>
                  <a:tr h="227628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536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128F52CA-C578-0244-AF98-3B358A473B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4270037"/>
                  </p:ext>
                </p:extLst>
              </p:nvPr>
            </p:nvGraphicFramePr>
            <p:xfrm>
              <a:off x="5402179" y="4734426"/>
              <a:ext cx="3505200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953729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5554835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05468346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P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Q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2174" r="-1087" b="-4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77492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27086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80505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91657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5367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8813B3B-037D-8247-A9DD-B9ECC44808B7}"/>
                  </a:ext>
                </a:extLst>
              </p:cNvPr>
              <p:cNvSpPr txBox="1"/>
              <p:nvPr/>
            </p:nvSpPr>
            <p:spPr>
              <a:xfrm>
                <a:off x="3276600" y="3874835"/>
                <a:ext cx="1371600" cy="544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l-GR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⊨</m:t>
                          </m:r>
                        </m:e>
                        <m:sub>
                          <m:r>
                            <a:rPr kumimoji="1"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kumimoji="1"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sup>
                      </m:sSubSup>
                      <m:r>
                        <m:rPr>
                          <m:nor/>
                        </m:rPr>
                        <a:rPr kumimoji="1" lang="en-US" altLang="zh-CN" sz="2800" dirty="0">
                          <a:solidFill>
                            <a:schemeClr val="tx1"/>
                          </a:solidFill>
                        </a:rPr>
                        <m:t>P</m:t>
                      </m:r>
                    </m:oMath>
                  </m:oMathPara>
                </a14:m>
                <a:endParaRPr kumimoji="1"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8813B3B-037D-8247-A9DD-B9ECC4480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874835"/>
                <a:ext cx="1371600" cy="544765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C87E25F9-7DED-6147-A34B-08F4F8B8C181}"/>
              </a:ext>
            </a:extLst>
          </p:cNvPr>
          <p:cNvSpPr txBox="1"/>
          <p:nvPr/>
        </p:nvSpPr>
        <p:spPr>
          <a:xfrm>
            <a:off x="6629399" y="1143000"/>
            <a:ext cx="231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often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0-arity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45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9B58B-4C46-A545-934B-51D900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7EB2AA6-6BDE-5A4F-ACE4-A3C03AD78C7E}"/>
              </a:ext>
            </a:extLst>
          </p:cNvPr>
          <p:cNvSpPr/>
          <p:nvPr/>
        </p:nvSpPr>
        <p:spPr>
          <a:xfrm>
            <a:off x="4648200" y="1905000"/>
            <a:ext cx="15240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AF9A543-793C-A241-96EC-D588C2D2D24C}"/>
              </a:ext>
            </a:extLst>
          </p:cNvPr>
          <p:cNvSpPr/>
          <p:nvPr/>
        </p:nvSpPr>
        <p:spPr>
          <a:xfrm>
            <a:off x="7010400" y="1905000"/>
            <a:ext cx="14478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2A7FE3E-1ECC-B64F-94B8-F71FC278B00E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6172200" y="28575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F7454EE-8E32-814F-AC4E-250A02EA173F}"/>
              </a:ext>
            </a:extLst>
          </p:cNvPr>
          <p:cNvSpPr txBox="1"/>
          <p:nvPr/>
        </p:nvSpPr>
        <p:spPr>
          <a:xfrm>
            <a:off x="6408821" y="24881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C17775C8-6C23-9C41-A289-F6C791E373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7400"/>
                <a:ext cx="3770312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  <a:r>
                  <a:rPr kumimoji="1" lang="zh-CN" altLang="en-US" sz="2400" dirty="0"/>
                  <a:t>   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sz="2400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a:rPr kumimoji="1" lang="zh-CN" alt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C17775C8-6C23-9C41-A289-F6C791E373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7400"/>
                <a:ext cx="3770312" cy="4114800"/>
              </a:xfrm>
              <a:blipFill>
                <a:blip r:embed="rId2"/>
                <a:stretch>
                  <a:fillRect l="-2349" t="-1231" b="-15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629BA1A-91A1-3748-8B88-61496970F16D}"/>
                  </a:ext>
                </a:extLst>
              </p:cNvPr>
              <p:cNvSpPr txBox="1"/>
              <p:nvPr/>
            </p:nvSpPr>
            <p:spPr>
              <a:xfrm>
                <a:off x="7277100" y="387617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629BA1A-91A1-3748-8B88-61496970F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100" y="3876174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3288BF1-14E6-A04C-B83C-C194FC5CCE7A}"/>
                  </a:ext>
                </a:extLst>
              </p:cNvPr>
              <p:cNvSpPr txBox="1"/>
              <p:nvPr/>
            </p:nvSpPr>
            <p:spPr>
              <a:xfrm>
                <a:off x="7277100" y="1925234"/>
                <a:ext cx="914400" cy="1262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m:rPr>
                              <m:nor/>
                            </m:r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m:rPr>
                              <m:nor/>
                            </m:r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m:rPr>
                              <m:nor/>
                            </m:r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kumimoji="1" lang="en-US" altLang="zh-CN" b="0" dirty="0">
                  <a:ea typeface="Cambria Math" panose="02040503050406030204" pitchFamily="18" charset="0"/>
                </a:endParaRP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3288BF1-14E6-A04C-B83C-C194FC5CC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100" y="1925234"/>
                <a:ext cx="914400" cy="1262140"/>
              </a:xfrm>
              <a:prstGeom prst="rect">
                <a:avLst/>
              </a:prstGeom>
              <a:blipFill>
                <a:blip r:embed="rId4"/>
                <a:stretch>
                  <a:fillRect t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128F52CA-C578-0244-AF98-3B358A473BC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402179" y="4734426"/>
              <a:ext cx="3505200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953729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5554835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054683460"/>
                        </a:ext>
                      </a:extLst>
                    </a:gridCol>
                  </a:tblGrid>
                  <a:tr h="227628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P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Q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</m:t>
                              </m:r>
                            </m:oMath>
                          </a14:m>
                          <a:r>
                            <a:rPr lang="en-US" altLang="zh-CN" sz="1400" dirty="0"/>
                            <a:t>\/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1" i="1" dirty="0" smtClean="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oMath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7749223"/>
                      </a:ext>
                    </a:extLst>
                  </a:tr>
                  <a:tr h="227628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270863"/>
                      </a:ext>
                    </a:extLst>
                  </a:tr>
                  <a:tr h="227628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805057"/>
                      </a:ext>
                    </a:extLst>
                  </a:tr>
                  <a:tr h="227628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916579"/>
                      </a:ext>
                    </a:extLst>
                  </a:tr>
                  <a:tr h="227628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536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128F52CA-C578-0244-AF98-3B358A473BC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5402179" y="4734426"/>
              <a:ext cx="3505200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953729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5554835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05468346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P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Q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2174" r="-1087" b="-4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77492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27086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80505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91657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5367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8813B3B-037D-8247-A9DD-B9ECC44808B7}"/>
                  </a:ext>
                </a:extLst>
              </p:cNvPr>
              <p:cNvSpPr txBox="1"/>
              <p:nvPr/>
            </p:nvSpPr>
            <p:spPr>
              <a:xfrm>
                <a:off x="3276600" y="3876174"/>
                <a:ext cx="1371600" cy="544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l-GR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⊨</m:t>
                          </m:r>
                        </m:e>
                        <m:sub>
                          <m:r>
                            <a:rPr kumimoji="1"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kumimoji="1"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sup>
                      </m:sSubSup>
                      <m:r>
                        <m:rPr>
                          <m:nor/>
                        </m:rPr>
                        <a:rPr kumimoji="1" lang="en-US" altLang="zh-CN" sz="2800" dirty="0">
                          <a:solidFill>
                            <a:schemeClr val="tx1"/>
                          </a:solidFill>
                        </a:rPr>
                        <m:t>P</m:t>
                      </m:r>
                    </m:oMath>
                  </m:oMathPara>
                </a14:m>
                <a:endParaRPr kumimoji="1"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8813B3B-037D-8247-A9DD-B9ECC4480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876174"/>
                <a:ext cx="1371600" cy="544765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7E1BAB0-F0A4-4146-B3E4-3FB322FB5566}"/>
                  </a:ext>
                </a:extLst>
              </p:cNvPr>
              <p:cNvSpPr txBox="1"/>
              <p:nvPr/>
            </p:nvSpPr>
            <p:spPr>
              <a:xfrm>
                <a:off x="3276600" y="4727740"/>
                <a:ext cx="19812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kumimoji="1"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400" dirty="0">
                    <a:solidFill>
                      <a:schemeClr val="tx1"/>
                    </a:solidFill>
                  </a:rPr>
                  <a:t>=</a:t>
                </a:r>
                <a:r>
                  <a:rPr kumimoji="1" lang="zh-CN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tx1"/>
                    </a:solidFill>
                  </a:rPr>
                  <a:t>Z</a:t>
                </a:r>
              </a:p>
              <a:p>
                <a:r>
                  <a:rPr kumimoji="1" lang="en-US" altLang="zh-CN" sz="2400" dirty="0">
                    <a:solidFill>
                      <a:schemeClr val="tx1"/>
                    </a:solidFill>
                  </a:rPr>
                  <a:t>f</a:t>
                </a:r>
                <a:r>
                  <a:rPr kumimoji="1" lang="zh-CN" altLang="en-US" sz="2400" dirty="0">
                    <a:solidFill>
                      <a:schemeClr val="tx1"/>
                    </a:solidFill>
                  </a:rPr>
                  <a:t>   </a:t>
                </a:r>
                <a:r>
                  <a:rPr kumimoji="1" lang="en-US" altLang="zh-CN" sz="2400" dirty="0">
                    <a:solidFill>
                      <a:schemeClr val="tx1"/>
                    </a:solidFill>
                  </a:rPr>
                  <a:t>=</a:t>
                </a:r>
                <a:r>
                  <a:rPr kumimoji="1" lang="zh-CN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tx1"/>
                    </a:solidFill>
                  </a:rPr>
                  <a:t>+</a:t>
                </a:r>
              </a:p>
              <a:p>
                <a:r>
                  <a:rPr kumimoji="1" lang="en-US" altLang="zh-CN" sz="2400" dirty="0">
                    <a:solidFill>
                      <a:schemeClr val="tx1"/>
                    </a:solidFill>
                  </a:rPr>
                  <a:t>r</a:t>
                </a:r>
                <a:r>
                  <a:rPr kumimoji="1" lang="zh-CN" altLang="en-US" sz="2400" dirty="0">
                    <a:solidFill>
                      <a:schemeClr val="tx1"/>
                    </a:solidFill>
                  </a:rPr>
                  <a:t>   </a:t>
                </a:r>
                <a:r>
                  <a:rPr kumimoji="1" lang="en-US" altLang="zh-CN" sz="2400" dirty="0">
                    <a:solidFill>
                      <a:schemeClr val="tx1"/>
                    </a:solidFill>
                  </a:rPr>
                  <a:t>=</a:t>
                </a:r>
                <a:r>
                  <a:rPr kumimoji="1" lang="zh-CN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tx1"/>
                    </a:solidFill>
                  </a:rPr>
                  <a:t>‘=‘</a:t>
                </a:r>
              </a:p>
              <a:p>
                <a:endParaRPr kumimoji="1" lang="en-US" altLang="zh-CN" sz="2400" dirty="0"/>
              </a:p>
              <a:p>
                <a:r>
                  <a:rPr kumimoji="1" lang="en-US" altLang="zh-CN" sz="2400" dirty="0"/>
                  <a:t>r(f(x,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0),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x)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7E1BAB0-F0A4-4146-B3E4-3FB322FB5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727740"/>
                <a:ext cx="1981200" cy="1938992"/>
              </a:xfrm>
              <a:prstGeom prst="rect">
                <a:avLst/>
              </a:prstGeom>
              <a:blipFill>
                <a:blip r:embed="rId7"/>
                <a:stretch>
                  <a:fillRect l="-4459" t="-2614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72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B1687-FD96-8647-B68F-E94971DD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476C358B-5243-5E43-A469-EDADD766D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7400"/>
                <a:ext cx="5867400" cy="4114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400" dirty="0"/>
                  <a:t>r(E,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  <a:r>
                  <a:rPr kumimoji="1" lang="zh-CN" altLang="en-US" sz="2400" dirty="0"/>
                  <a:t>  </a:t>
                </a:r>
                <a:r>
                  <a:rPr kumimoji="1" lang="en-US" altLang="zh-CN" sz="2400" dirty="0"/>
                  <a:t>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  <a14:m>
                  <m:oMath xmlns:m="http://schemas.openxmlformats.org/officeDocument/2006/math">
                    <m:r>
                      <a:rPr kumimoji="1" lang="en-US" altLang="zh-CN" sz="2400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kumimoji="1" lang="en-US" altLang="zh-CN" sz="2400" dirty="0"/>
                  <a:t>(V(E),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V(E))</a:t>
                </a:r>
                <a:r>
                  <a:rPr kumimoji="1" lang="zh-CN" altLang="en-US" sz="2400" dirty="0"/>
                  <a:t>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kumimoji="1" lang="zh-CN" altLang="en-US" sz="24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</a:t>
                </a:r>
                <a:r>
                  <a:rPr kumimoji="1" lang="en-US" altLang="zh-CN" sz="24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kumimoji="1" lang="zh-CN" altLang="en-US" sz="24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kumimoji="1" lang="zh-CN" altLang="en-US" sz="24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</a:t>
                </a:r>
                <a:endParaRPr kumimoji="1" lang="en-US" altLang="zh-CN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kumimoji="1" lang="zh-CN" altLang="en-US" sz="2400" dirty="0"/>
                  <a:t>               </a:t>
                </a:r>
                <a:r>
                  <a:rPr kumimoji="1" lang="en-US" altLang="zh-CN" sz="2400" dirty="0"/>
                  <a:t>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</m:oMath>
                </a14:m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             </a:t>
                </a:r>
                <a:r>
                  <a:rPr kumimoji="1" lang="en-US" altLang="zh-CN" sz="2400" dirty="0">
                    <a:latin typeface="Cambria Math" panose="02040503050406030204" pitchFamily="18" charset="0"/>
                  </a:rPr>
                  <a:t>=</a:t>
                </a:r>
                <a:r>
                  <a:rPr kumimoji="1" lang="zh-CN" altLang="en-US" sz="24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</m:oMath>
                </a14:m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en-US" altLang="zh-CN" sz="2400" dirty="0"/>
                  <a:t>)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400" i="1" smtClean="0">
                        <a:latin typeface="Cambria Math" panose="02040503050406030204" pitchFamily="18" charset="0"/>
                      </a:rPr>
                      <m:t>∨</m:t>
                    </m:r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</m:oMath>
                </a14:m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)</a:t>
                </a:r>
                <a:endParaRPr kumimoji="1" lang="en-US" altLang="zh-CN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            </a:t>
                </a:r>
                <a:r>
                  <a:rPr kumimoji="1" lang="en-US" altLang="zh-CN" sz="2400" dirty="0">
                    <a:latin typeface="Cambria Math" panose="02040503050406030204" pitchFamily="18" charset="0"/>
                  </a:rPr>
                  <a:t>=</a:t>
                </a:r>
                <a:r>
                  <a:rPr kumimoji="1" lang="zh-CN" altLang="en-US" sz="24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</m:oMath>
                </a14:m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en-US" altLang="zh-CN" sz="2400" dirty="0"/>
                  <a:t>)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∧</m:t>
                    </m:r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</m:oMath>
                </a14:m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sz="24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           </a:t>
                </a:r>
                <a:r>
                  <a:rPr kumimoji="1" lang="en-US" altLang="zh-CN" sz="2400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</m:oMath>
                </a14:m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en-US" altLang="zh-CN" sz="2400" dirty="0"/>
                  <a:t>)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</m:oMath>
                </a14:m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                 </a:t>
                </a:r>
                <a:r>
                  <a:rPr kumimoji="1" lang="en-US" altLang="zh-CN" sz="2400" dirty="0">
                    <a:latin typeface="Cambria Math" panose="02040503050406030204" pitchFamily="18" charset="0"/>
                  </a:rPr>
                  <a:t>=</a:t>
                </a:r>
                <a:r>
                  <a:rPr kumimoji="1"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</m:oMath>
                </a14:m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en-US" altLang="zh-CN" sz="2400" dirty="0"/>
                  <a:t>)</a:t>
                </a:r>
                <a:endParaRPr kumimoji="1" lang="en-US" altLang="zh-CN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</a:t>
                </a:r>
                <a:r>
                  <a:rPr kumimoji="1" lang="zh-CN" alt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zh-CN" alt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</a:t>
                </a:r>
                <a:r>
                  <a:rPr kumimoji="1" lang="en-US" altLang="zh-CN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</a:t>
                </a:r>
                <a:r>
                  <a:rPr kumimoji="1" lang="zh-CN" alt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all</a:t>
                </a:r>
                <a:r>
                  <a:rPr kumimoji="1" lang="zh-CN" alt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kumimoji="1" lang="zh-CN" altLang="en-US" sz="2400" dirty="0"/>
                  <a:t>          </a:t>
                </a:r>
                <a:r>
                  <a:rPr kumimoji="1" lang="en-US" altLang="zh-CN" sz="2400" dirty="0"/>
                  <a:t>=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zh-CN" alt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</a:t>
                </a:r>
                <a:r>
                  <a:rPr kumimoji="1"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</a:t>
                </a:r>
                <a:r>
                  <a:rPr kumimoji="1" lang="zh-CN" alt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some</a:t>
                </a:r>
                <a:r>
                  <a:rPr kumimoji="1" lang="zh-CN" alt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476C358B-5243-5E43-A469-EDADD766D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7400"/>
                <a:ext cx="5867400" cy="4114800"/>
              </a:xfrm>
              <a:blipFill>
                <a:blip r:embed="rId2"/>
                <a:stretch>
                  <a:fillRect t="-923" b="-4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772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B1687-FD96-8647-B68F-E94971DD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Validity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628001-60D0-6E4D-B3E9-D35DC4AB03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any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/>
                  <a:t>interpretation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V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ℳ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have: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P 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Then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valid,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simply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write: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generalized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628001-60D0-6E4D-B3E9-D35DC4AB03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 b="-2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707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FBD2D-42C9-6B4A-B091-D6E94AF8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Remarks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517318-6343-D044-8F6A-2C7F7912B6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From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computation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point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view,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validity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hard,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impossible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check</a:t>
                </a:r>
              </a:p>
              <a:p>
                <a:pPr lvl="1"/>
                <a:r>
                  <a:rPr kumimoji="1" lang="en-US" altLang="zh-CN" dirty="0"/>
                  <a:t>There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infinite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models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 ℳ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There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infinite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valuations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V</a:t>
                </a:r>
              </a:p>
              <a:p>
                <a:pPr lvl="1"/>
                <a:r>
                  <a:rPr kumimoji="1" lang="en-US" altLang="zh-CN" dirty="0"/>
                  <a:t>Even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single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ℳ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infinite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elements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endParaRPr kumimoji="1" lang="en-US" altLang="zh-CN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have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future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lectures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517318-6343-D044-8F6A-2C7F7912B6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 b="-4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879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F95CA-3FC8-384F-980D-3CBC5A2A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validity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D3F8DB-4881-D64D-BFB2-2CCAFB64B2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theory,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carry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proofs: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 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theory,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computations: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</a:p>
              <a:p>
                <a:r>
                  <a:rPr kumimoji="1" lang="en-US" altLang="zh-CN" dirty="0"/>
                  <a:t>It’s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natural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expect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coherent!</a:t>
                </a:r>
              </a:p>
              <a:p>
                <a:pPr lvl="1"/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D3F8DB-4881-D64D-BFB2-2CCAFB64B2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 r="-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37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01EA8-AC32-3349-B989-7CF3DBF4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Soundness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completeness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4E6888-208F-1D4F-BEB4-A26C845C09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Soundness: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 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=&gt;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Completeness: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m:rPr>
                        <m:nor/>
                      </m:rPr>
                      <a:rPr kumimoji="1" lang="zh-CN" altLang="en-US" dirty="0">
                        <a:solidFill>
                          <a:srgbClr val="0432FF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dirty="0">
                        <a:solidFill>
                          <a:srgbClr val="0432FF"/>
                        </a:solidFill>
                      </a:rPr>
                      <m:t>P</m:t>
                    </m:r>
                    <m:r>
                      <a:rPr kumimoji="1" lang="en-US" altLang="zh-CN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=&gt;</m:t>
                    </m:r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4E6888-208F-1D4F-BEB4-A26C845C09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03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Modeling:</a:t>
                </a:r>
              </a:p>
              <a:p>
                <a:pPr lvl="1"/>
                <a:r>
                  <a:rPr kumimoji="1" lang="en-US" altLang="zh-CN" dirty="0"/>
                  <a:t>Hard,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impossible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realistic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problem</a:t>
                </a:r>
              </a:p>
              <a:p>
                <a:pPr lvl="2"/>
                <a:r>
                  <a:rPr kumimoji="1" lang="en-US" altLang="zh-CN" dirty="0"/>
                  <a:t>“Every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major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learns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logic”</a:t>
                </a:r>
              </a:p>
              <a:p>
                <a:pPr marL="914400" lvl="2" indent="0">
                  <a:buNone/>
                </a:pPr>
                <a:r>
                  <a:rPr kumimoji="1" lang="en-US" altLang="zh-CN" dirty="0"/>
                  <a:t>“Bob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major”</a:t>
                </a:r>
              </a:p>
              <a:p>
                <a:pPr marL="914400" lvl="2" indent="0">
                  <a:buNone/>
                </a:pPr>
                <a:r>
                  <a:rPr kumimoji="1" lang="en-US" altLang="zh-CN" dirty="0"/>
                  <a:t>“Bob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learns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logic”</a:t>
                </a:r>
              </a:p>
              <a:p>
                <a:pPr lvl="2"/>
                <a:r>
                  <a:rPr kumimoji="1" lang="en-US" altLang="zh-CN" dirty="0"/>
                  <a:t>But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predicate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logic: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𝐵𝑜𝑏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𝐵𝑜𝑏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60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17B9B-B834-E347-80F2-CCDBC8D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22823-CB4B-6B47-ABD2-04954DD6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Predicate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logic:</a:t>
            </a:r>
          </a:p>
          <a:p>
            <a:pPr marL="0" indent="0" algn="ctr">
              <a:buNone/>
            </a:pPr>
            <a:r>
              <a:rPr kumimoji="1" lang="en-US" altLang="zh-CN" i="1" dirty="0"/>
              <a:t>The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syntax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6520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  <a:r>
                  <a:rPr kumimoji="1" lang="zh-CN" altLang="en-US" sz="2400" dirty="0"/>
                  <a:t>   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sz="2400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a:rPr kumimoji="1" lang="zh-CN" alt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2" t="-923" b="-15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5ED672B7-630A-6142-A67A-C139C5E4CBAA}"/>
              </a:ext>
            </a:extLst>
          </p:cNvPr>
          <p:cNvSpPr txBox="1"/>
          <p:nvPr/>
        </p:nvSpPr>
        <p:spPr>
          <a:xfrm>
            <a:off x="5029200" y="1371600"/>
            <a:ext cx="309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01C8FBF5-5997-7147-A9A8-CDE511AA9DE1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209800" y="1556266"/>
            <a:ext cx="2819400" cy="64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7071B79-EF3A-324E-8AF1-A5F5B1669C77}"/>
              </a:ext>
            </a:extLst>
          </p:cNvPr>
          <p:cNvSpPr txBox="1"/>
          <p:nvPr/>
        </p:nvSpPr>
        <p:spPr>
          <a:xfrm>
            <a:off x="5029200" y="1828800"/>
            <a:ext cx="307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constants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8C4754F-8080-1847-B15E-338CE9C5FE25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590800" y="2013466"/>
            <a:ext cx="2438400" cy="19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F4F429C-E46F-5240-AEFF-38D16A74FFCA}"/>
              </a:ext>
            </a:extLst>
          </p:cNvPr>
          <p:cNvSpPr txBox="1"/>
          <p:nvPr/>
        </p:nvSpPr>
        <p:spPr>
          <a:xfrm>
            <a:off x="5029200" y="229766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functions.</a:t>
            </a:r>
          </a:p>
          <a:p>
            <a:r>
              <a:rPr kumimoji="1" lang="en-US" altLang="zh-CN" dirty="0"/>
              <a:t>Thus,</a:t>
            </a:r>
            <a:r>
              <a:rPr kumimoji="1" lang="zh-CN" altLang="en-US" dirty="0"/>
              <a:t> </a:t>
            </a:r>
            <a:r>
              <a:rPr kumimoji="1" lang="en-US" altLang="zh-CN" dirty="0"/>
              <a:t>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computations!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73C379BF-21DE-4F4C-97A7-CAF7A602A6D8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048000" y="2297670"/>
            <a:ext cx="1981200" cy="32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0E5FE1A-33D5-0D47-A609-D05DF337E621}"/>
              </a:ext>
            </a:extLst>
          </p:cNvPr>
          <p:cNvSpPr txBox="1"/>
          <p:nvPr/>
        </p:nvSpPr>
        <p:spPr>
          <a:xfrm>
            <a:off x="5029200" y="3048000"/>
            <a:ext cx="392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relations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2B00776F-65D7-BA49-A1CD-C1B6348C30E8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2209800" y="2819401"/>
            <a:ext cx="2819400" cy="41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FB4EFC7-31A5-4E4D-97B8-39978C1B3493}"/>
              </a:ext>
            </a:extLst>
          </p:cNvPr>
          <p:cNvSpPr txBox="1"/>
          <p:nvPr/>
        </p:nvSpPr>
        <p:spPr>
          <a:xfrm>
            <a:off x="5029200" y="3657600"/>
            <a:ext cx="3914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atomic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proposition,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R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structures</a:t>
            </a:r>
            <a:endParaRPr kumimoji="1" lang="zh-CN" altLang="en-US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EB32B35-320D-2848-8180-E848ACA0EB12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2286000" y="3048000"/>
            <a:ext cx="2743200" cy="93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B85435A-0642-2843-9390-1BE96901896C}"/>
                  </a:ext>
                </a:extLst>
              </p:cNvPr>
              <p:cNvSpPr txBox="1"/>
              <p:nvPr/>
            </p:nvSpPr>
            <p:spPr>
              <a:xfrm>
                <a:off x="5105400" y="5498068"/>
                <a:ext cx="3733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universal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quantifiers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B85435A-0642-2843-9390-1BE969018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5498068"/>
                <a:ext cx="3733800" cy="369332"/>
              </a:xfrm>
              <a:prstGeom prst="rect">
                <a:avLst/>
              </a:prstGeom>
              <a:blipFill>
                <a:blip r:embed="rId3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1B3E3C27-98D9-744F-A01B-2B4FC7E2E7EB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2743200" y="5682734"/>
            <a:ext cx="236220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83D4A08-F390-9443-AE36-67635BA8E99F}"/>
                  </a:ext>
                </a:extLst>
              </p:cNvPr>
              <p:cNvSpPr txBox="1"/>
              <p:nvPr/>
            </p:nvSpPr>
            <p:spPr>
              <a:xfrm>
                <a:off x="5105400" y="59552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</m:oMath>
                </a14:m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existential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quantifier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83D4A08-F390-9443-AE36-67635BA8E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5955268"/>
                <a:ext cx="2819400" cy="369332"/>
              </a:xfrm>
              <a:prstGeom prst="rect">
                <a:avLst/>
              </a:prstGeom>
              <a:blipFill>
                <a:blip r:embed="rId4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D8910786-A4D4-FF4A-9A88-6D8B64D08CD0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743200" y="6139934"/>
            <a:ext cx="2362200" cy="260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24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4" grpId="0"/>
      <p:bldP spid="17" grpId="0"/>
      <p:bldP spid="20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Intuitions: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encode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Z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3770312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  <a:r>
                  <a:rPr kumimoji="1" lang="zh-CN" altLang="en-US" sz="2400" dirty="0"/>
                  <a:t>   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sz="2400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a:rPr kumimoji="1" lang="zh-CN" alt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3770312" cy="4114800"/>
              </a:xfrm>
              <a:blipFill>
                <a:blip r:embed="rId2"/>
                <a:stretch>
                  <a:fillRect l="-2349" t="-923" b="-15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80D5A982-3100-9840-8BE0-B3046C61C8C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145954" y="1905000"/>
                <a:ext cx="3770312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:r>
                  <a:rPr kumimoji="1" lang="en-US" altLang="zh-CN" sz="2400" kern="0" dirty="0"/>
                  <a:t>E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::=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x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Z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E+E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E-E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en-US" altLang="zh-CN" sz="2400" kern="0" dirty="0"/>
                  <a:t>R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::=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E=E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E&gt;E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en-US" altLang="zh-CN" sz="2400" i="1" kern="0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::=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R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:r>
                  <a:rPr kumimoji="1" lang="en-US" altLang="zh-CN" sz="2400" kern="0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 sz="240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sz="2400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sz="2400" kern="0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sz="2400" kern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sz="24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i="1" kern="0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kern="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 ker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2400" i="1" kern="0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kern="0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kern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kern="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kern="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ker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kern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kern="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kern="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kern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kern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kern="0" dirty="0"/>
                        <m:t>|</m:t>
                      </m:r>
                      <m:r>
                        <a:rPr kumimoji="1" lang="zh-CN" altLang="en-US" sz="2400" i="1" kern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sz="24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sz="2400" i="1" kern="0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kern="0" dirty="0"/>
              </a:p>
            </p:txBody>
          </p:sp>
        </mc:Choice>
        <mc:Fallback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80D5A982-3100-9840-8BE0-B3046C61C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45954" y="1905000"/>
                <a:ext cx="3770312" cy="4114800"/>
              </a:xfrm>
              <a:prstGeom prst="rect">
                <a:avLst/>
              </a:prstGeom>
              <a:blipFill>
                <a:blip r:embed="rId3"/>
                <a:stretch>
                  <a:fillRect l="-2685" t="-1538" b="-15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47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Intuitions: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encode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3770312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  <a:r>
                  <a:rPr kumimoji="1" lang="zh-CN" altLang="en-US" sz="2400" dirty="0"/>
                  <a:t>   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sz="2400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a:rPr kumimoji="1" lang="zh-CN" alt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3770312" cy="4114800"/>
              </a:xfrm>
              <a:blipFill>
                <a:blip r:embed="rId2"/>
                <a:stretch>
                  <a:fillRect l="-2349" t="-923" b="-15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80D5A982-3100-9840-8BE0-B3046C61C8C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800600" y="1981200"/>
                <a:ext cx="4114800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kumimoji="1" lang="en-US" altLang="zh-CN" sz="2400" kern="0" dirty="0"/>
                  <a:t>E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::=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x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S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</a:t>
                </a:r>
                <a14:m>
                  <m:oMath xmlns:m="http://schemas.openxmlformats.org/officeDocument/2006/math">
                    <m:r>
                      <a:rPr kumimoji="1" lang="en-US" altLang="zh-CN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kumimoji="1" lang="en-US" altLang="zh-CN" sz="2400" kern="0" dirty="0"/>
                  <a:t>E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</a:t>
                </a:r>
                <a14:m>
                  <m:oMath xmlns:m="http://schemas.openxmlformats.org/officeDocument/2006/math">
                    <m:r>
                      <a:rPr kumimoji="1" lang="en-US" altLang="zh-CN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en-US" altLang="zh-CN" sz="2400" kern="0" dirty="0"/>
                  <a:t>E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en-US" altLang="zh-CN" sz="2400" kern="0" dirty="0"/>
                  <a:t>R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::=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empty(E)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</a:t>
                </a:r>
                <a14:m>
                  <m:oMath xmlns:m="http://schemas.openxmlformats.org/officeDocument/2006/math">
                    <m:r>
                      <a:rPr kumimoji="1" lang="en-US" altLang="zh-CN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kumimoji="1" lang="en-US" altLang="zh-CN" sz="2400" kern="0" dirty="0"/>
                  <a:t>E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E=E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en-US" altLang="zh-CN" sz="2400" i="1" kern="0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::=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R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:r>
                  <a:rPr kumimoji="1" lang="en-US" altLang="zh-CN" sz="2400" kern="0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 sz="240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sz="2400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sz="2400" kern="0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sz="2400" kern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sz="24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i="1" kern="0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kern="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 ker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2400" i="1" kern="0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kern="0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kern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kern="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kern="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ker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kern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kern="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kern="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kern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kern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kern="0" dirty="0"/>
                        <m:t>|</m:t>
                      </m:r>
                      <m:r>
                        <a:rPr kumimoji="1" lang="zh-CN" altLang="en-US" sz="2400" i="1" kern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sz="24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sz="2400" i="1" kern="0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kern="0" dirty="0"/>
              </a:p>
            </p:txBody>
          </p:sp>
        </mc:Choice>
        <mc:Fallback xmlns="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80D5A982-3100-9840-8BE0-B3046C61C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0600" y="1981200"/>
                <a:ext cx="4114800" cy="4114800"/>
              </a:xfrm>
              <a:prstGeom prst="rect">
                <a:avLst/>
              </a:prstGeom>
              <a:blipFill>
                <a:blip r:embed="rId3"/>
                <a:stretch>
                  <a:fillRect l="-2154" t="-1235" b="-157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24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C0D70-EC34-6140-A737-EAD0416D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45C1F5-D480-6543-8DC7-6F0639BFE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</m:t>
                      </m:r>
                      <m:r>
                        <m:rPr>
                          <m:nor/>
                        </m:rP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Think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  <m:r>
                      <a:rPr kumimoji="1" lang="zh-CN" alt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as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functions,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with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var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arguments---bound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var.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Think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free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vars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global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outer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vars.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Think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substitution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function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calls.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b="0" dirty="0"/>
              </a:p>
              <a:p>
                <a:pPr marL="0" indent="0">
                  <a:buNone/>
                </a:pP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45C1F5-D480-6543-8DC7-6F0639BFE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984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BE095-F684-734A-B8FA-3C4579FF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BV(P)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F51CE8-5406-694B-A53A-BDDE3CD23F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BV(r(...))       </a:t>
                </a:r>
                <a:r>
                  <a:rPr lang="zh-CN" altLang="en-US" dirty="0"/>
                  <a:t>  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br>
                  <a:rPr lang="en-US" altLang="zh-CN" dirty="0"/>
                </a:br>
                <a:r>
                  <a:rPr lang="en-US" altLang="zh-CN" dirty="0"/>
                  <a:t>BV(P1/\P2)       = BV(P1)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BV(P2)</a:t>
                </a:r>
                <a:br>
                  <a:rPr lang="en-US" altLang="zh-CN" dirty="0"/>
                </a:br>
                <a:r>
                  <a:rPr lang="en-US" altLang="zh-CN" dirty="0"/>
                  <a:t>BV(P1\/P2)       = BV(P1)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 BV(P2)</a:t>
                </a:r>
                <a:br>
                  <a:rPr lang="en-US" altLang="zh-CN" dirty="0"/>
                </a:br>
                <a:r>
                  <a:rPr lang="en-US" altLang="zh-CN" dirty="0"/>
                  <a:t>BV(P1-&gt;P2)      = BV(P1)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 BV(P2)</a:t>
                </a:r>
                <a:br>
                  <a:rPr lang="en-US" altLang="zh-CN" dirty="0"/>
                </a:br>
                <a:r>
                  <a:rPr lang="en-US" altLang="zh-CN" dirty="0"/>
                  <a:t>BV(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 err="1"/>
                  <a:t>x.P</a:t>
                </a:r>
                <a:r>
                  <a:rPr lang="en-US" altLang="zh-CN" dirty="0"/>
                  <a:t>)  </a:t>
                </a:r>
                <a:r>
                  <a:rPr lang="zh-CN" altLang="en-US" dirty="0"/>
                  <a:t>        </a:t>
                </a:r>
                <a:r>
                  <a:rPr lang="en-US" altLang="zh-CN" dirty="0"/>
                  <a:t>= {x}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 BV(P)</a:t>
                </a:r>
                <a:br>
                  <a:rPr lang="en-US" altLang="zh-CN" dirty="0"/>
                </a:br>
                <a:r>
                  <a:rPr lang="en-US" altLang="zh-CN" dirty="0"/>
                  <a:t>BV(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dirty="0" err="1"/>
                  <a:t>x.P</a:t>
                </a:r>
                <a:r>
                  <a:rPr lang="en-US" altLang="zh-CN" dirty="0"/>
                  <a:t>)  </a:t>
                </a:r>
                <a:r>
                  <a:rPr lang="zh-CN" altLang="en-US" dirty="0"/>
                  <a:t>        </a:t>
                </a:r>
                <a:r>
                  <a:rPr lang="en-US" altLang="zh-CN" dirty="0"/>
                  <a:t>= {x}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 BV(P)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F51CE8-5406-694B-A53A-BDDE3CD23F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892556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4869</TotalTime>
  <Words>2102</Words>
  <Application>Microsoft Macintosh PowerPoint</Application>
  <PresentationFormat>全屏显示(4:3)</PresentationFormat>
  <Paragraphs>299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Arial</vt:lpstr>
      <vt:lpstr>Cambria Math</vt:lpstr>
      <vt:lpstr>Tahoma</vt:lpstr>
      <vt:lpstr>Wingdings</vt:lpstr>
      <vt:lpstr>Blends</vt:lpstr>
      <vt:lpstr>Predicate logic</vt:lpstr>
      <vt:lpstr>Motivation</vt:lpstr>
      <vt:lpstr>Motivation</vt:lpstr>
      <vt:lpstr> </vt:lpstr>
      <vt:lpstr>The syntax</vt:lpstr>
      <vt:lpstr>Intuitions: to encode Z</vt:lpstr>
      <vt:lpstr>Intuitions: to encode set theory</vt:lpstr>
      <vt:lpstr>Bound and free variables</vt:lpstr>
      <vt:lpstr>Bound variables: BV(P)</vt:lpstr>
      <vt:lpstr>Free variables: FV(P)</vt:lpstr>
      <vt:lpstr>Substitution: P[x↦E]</vt:lpstr>
      <vt:lpstr>α-renaming</vt:lpstr>
      <vt:lpstr> </vt:lpstr>
      <vt:lpstr>Natural deduction: judgments</vt:lpstr>
      <vt:lpstr>Natural deduction:  Inference rules</vt:lpstr>
      <vt:lpstr>Natural deduction:  Inference rules</vt:lpstr>
      <vt:lpstr>Natural deduction:  Inference rules</vt:lpstr>
      <vt:lpstr>Example</vt:lpstr>
      <vt:lpstr>Proof engineering</vt:lpstr>
      <vt:lpstr> </vt:lpstr>
      <vt:lpstr>Semantics</vt:lpstr>
      <vt:lpstr>Motivation</vt:lpstr>
      <vt:lpstr>Motivation</vt:lpstr>
      <vt:lpstr>Model-based semantics</vt:lpstr>
      <vt:lpstr>Validity</vt:lpstr>
      <vt:lpstr>Remarks</vt:lpstr>
      <vt:lpstr>Two notions of validity</vt:lpstr>
      <vt:lpstr>Soundness and completeness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A57712</cp:lastModifiedBy>
  <cp:revision>2623</cp:revision>
  <cp:lastPrinted>1601-01-01T00:00:00Z</cp:lastPrinted>
  <dcterms:created xsi:type="dcterms:W3CDTF">1601-01-01T00:00:00Z</dcterms:created>
  <dcterms:modified xsi:type="dcterms:W3CDTF">2023-02-11T14:08:01Z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