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92" r:id="rId4"/>
    <p:sldId id="281" r:id="rId5"/>
    <p:sldId id="277" r:id="rId7"/>
    <p:sldId id="299" r:id="rId8"/>
    <p:sldId id="279" r:id="rId9"/>
    <p:sldId id="300" r:id="rId10"/>
    <p:sldId id="302" r:id="rId11"/>
    <p:sldId id="303" r:id="rId12"/>
    <p:sldId id="312" r:id="rId13"/>
    <p:sldId id="306" r:id="rId14"/>
    <p:sldId id="339" r:id="rId15"/>
    <p:sldId id="308" r:id="rId16"/>
    <p:sldId id="310" r:id="rId17"/>
    <p:sldId id="313" r:id="rId18"/>
    <p:sldId id="314" r:id="rId19"/>
    <p:sldId id="315" r:id="rId20"/>
    <p:sldId id="316" r:id="rId21"/>
    <p:sldId id="317" r:id="rId22"/>
    <p:sldId id="319" r:id="rId23"/>
    <p:sldId id="340" r:id="rId24"/>
    <p:sldId id="318" r:id="rId25"/>
    <p:sldId id="320" r:id="rId26"/>
    <p:sldId id="321" r:id="rId27"/>
    <p:sldId id="322" r:id="rId28"/>
    <p:sldId id="323" r:id="rId29"/>
    <p:sldId id="336" r:id="rId30"/>
    <p:sldId id="324" r:id="rId31"/>
    <p:sldId id="337" r:id="rId32"/>
    <p:sldId id="325" r:id="rId33"/>
    <p:sldId id="32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8B3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2"/>
        <p:guide pos="39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67.xml"/><Relationship Id="rId2" Type="http://schemas.openxmlformats.org/officeDocument/2006/relationships/image" Target="../media/image10.png"/><Relationship Id="rId1" Type="http://schemas.openxmlformats.org/officeDocument/2006/relationships/tags" Target="../tags/tag6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1798320"/>
            <a:ext cx="9799200" cy="2570400"/>
          </a:xfrm>
        </p:spPr>
        <p:txBody>
          <a:bodyPr>
            <a:normAutofit fontScale="90000"/>
          </a:bodyPr>
          <a:p>
            <a:r>
              <a:rPr lang="en-US" altLang="zh-CN"/>
              <a:t>Principles of Programming Languages</a:t>
            </a:r>
            <a:br>
              <a:rPr lang="en-US" altLang="zh-CN"/>
            </a:br>
            <a:br>
              <a:rPr lang="en-US" altLang="zh-CN" sz="2000"/>
            </a:br>
            <a:r>
              <a:rPr lang="en-US" altLang="zh-CN" sz="2000"/>
              <a:t>Spring 2023</a:t>
            </a:r>
            <a:endParaRPr lang="en-US" altLang="zh-CN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4444365"/>
            <a:ext cx="9799320" cy="635000"/>
          </a:xfrm>
        </p:spPr>
        <p:txBody>
          <a:bodyPr/>
          <a:p>
            <a:r>
              <a:rPr lang="en-GB" altLang="zh-CN" b="1" dirty="0">
                <a:sym typeface="+mn-ea"/>
              </a:rPr>
              <a:t>Review</a:t>
            </a:r>
            <a:r>
              <a:rPr lang="en-US" altLang="zh-CN" b="1" dirty="0">
                <a:sym typeface="+mn-ea"/>
              </a:rPr>
              <a:t> Lecture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>01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无类型算术表达式：求值（归约）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3298190"/>
            <a:ext cx="10872470" cy="2998470"/>
          </a:xfrm>
        </p:spPr>
        <p:txBody>
          <a:bodyPr>
            <a:normAutofit lnSpcReduction="20000"/>
          </a:bodyPr>
          <a:p>
            <a:pPr marL="0" indent="0" algn="r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右边这三个表达式有优先级吗？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这三个规则对应着</a:t>
            </a:r>
            <a:r>
              <a:rPr lang="zh-CN" altLang="en-US" sz="2000" b="1" dirty="0">
                <a:sym typeface="+mn-ea"/>
              </a:rPr>
              <a:t>一步求值</a:t>
            </a:r>
            <a:r>
              <a:rPr lang="zh-CN" altLang="en-US" sz="2000" dirty="0">
                <a:sym typeface="+mn-ea"/>
              </a:rPr>
              <a:t>if t1 then t2 else t3 的三个不同的情况</a:t>
            </a:r>
            <a:endParaRPr lang="zh-CN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sz="2000" dirty="0">
                <a:sym typeface="+mn-ea"/>
              </a:rPr>
              <a:t>求值的顺序问题：</a:t>
            </a:r>
            <a:endParaRPr lang="zh-CN" sz="20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sz="1775" dirty="0">
                <a:sym typeface="+mn-ea"/>
              </a:rPr>
              <a:t>求值一个if表达式时，先对它的条件求值。</a:t>
            </a:r>
            <a:endParaRPr lang="zh-CN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ym typeface="+mn-ea"/>
              </a:rPr>
              <a:t>E-If</a:t>
            </a:r>
            <a:r>
              <a:rPr lang="zh-CN" altLang="en-US" sz="1775" dirty="0">
                <a:sym typeface="+mn-ea"/>
              </a:rPr>
              <a:t>：</a:t>
            </a:r>
            <a:r>
              <a:rPr lang="zh-CN" sz="1775" dirty="0">
                <a:sym typeface="+mn-ea"/>
              </a:rPr>
              <a:t>如果条件</a:t>
            </a:r>
            <a:r>
              <a:rPr lang="en-US" altLang="zh-CN" sz="1775" dirty="0">
                <a:sym typeface="+mn-ea"/>
              </a:rPr>
              <a:t>t1</a:t>
            </a:r>
            <a:r>
              <a:rPr lang="zh-CN" sz="1775" dirty="0">
                <a:sym typeface="+mn-ea"/>
              </a:rPr>
              <a:t>本身是一个条件句</a:t>
            </a:r>
            <a:r>
              <a:rPr lang="en-US" altLang="zh-CN" sz="1775" dirty="0">
                <a:sym typeface="+mn-ea"/>
              </a:rPr>
              <a:t>(</a:t>
            </a:r>
            <a:r>
              <a:rPr lang="zh-CN" sz="1775" dirty="0">
                <a:sym typeface="+mn-ea"/>
              </a:rPr>
              <a:t>不是值</a:t>
            </a:r>
            <a:r>
              <a:rPr lang="en-US" altLang="zh-CN" sz="1775" dirty="0">
                <a:sym typeface="+mn-ea"/>
              </a:rPr>
              <a:t>true</a:t>
            </a:r>
            <a:r>
              <a:rPr lang="zh-CN" altLang="en-US" sz="1775" dirty="0">
                <a:sym typeface="+mn-ea"/>
              </a:rPr>
              <a:t>或</a:t>
            </a:r>
            <a:r>
              <a:rPr lang="en-US" altLang="zh-CN" sz="1775" dirty="0">
                <a:sym typeface="+mn-ea"/>
              </a:rPr>
              <a:t>false)</a:t>
            </a:r>
            <a:r>
              <a:rPr lang="zh-CN" sz="1775" dirty="0">
                <a:sym typeface="+mn-ea"/>
              </a:rPr>
              <a:t>，必须先对</a:t>
            </a:r>
            <a:r>
              <a:rPr lang="en-US" altLang="zh-CN" sz="1775" dirty="0">
                <a:sym typeface="+mn-ea"/>
              </a:rPr>
              <a:t>t1</a:t>
            </a:r>
            <a:r>
              <a:rPr lang="zh-CN" sz="1775" dirty="0">
                <a:sym typeface="+mn-ea"/>
              </a:rPr>
              <a:t>求值。</a:t>
            </a:r>
            <a:endParaRPr lang="zh-CN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/>
              <a:t>E-IfTrue</a:t>
            </a:r>
            <a:r>
              <a:rPr lang="zh-CN" altLang="en-US" sz="1775" dirty="0"/>
              <a:t>、</a:t>
            </a:r>
            <a:r>
              <a:rPr lang="en-US" altLang="zh-CN" sz="1775" dirty="0"/>
              <a:t>E-IfFalse</a:t>
            </a:r>
            <a:r>
              <a:rPr lang="zh-CN" altLang="en-US" sz="1775" dirty="0"/>
              <a:t>：当条件</a:t>
            </a:r>
            <a:r>
              <a:rPr lang="en-US" altLang="zh-CN" sz="1775" dirty="0"/>
              <a:t>t1</a:t>
            </a:r>
            <a:r>
              <a:rPr lang="zh-CN" altLang="en-US" sz="1775" dirty="0"/>
              <a:t>已被求值为</a:t>
            </a:r>
            <a:r>
              <a:rPr lang="en-US" altLang="zh-CN" sz="1775" dirty="0">
                <a:sym typeface="+mn-ea"/>
              </a:rPr>
              <a:t>true</a:t>
            </a:r>
            <a:r>
              <a:rPr lang="zh-CN" altLang="en-US" sz="1775" dirty="0">
                <a:sym typeface="+mn-ea"/>
              </a:rPr>
              <a:t>或</a:t>
            </a:r>
            <a:r>
              <a:rPr lang="en-US" altLang="zh-CN" sz="1775" dirty="0">
                <a:sym typeface="+mn-ea"/>
              </a:rPr>
              <a:t>false</a:t>
            </a:r>
            <a:r>
              <a:rPr lang="zh-CN" altLang="en-US" sz="1775" dirty="0">
                <a:sym typeface="+mn-ea"/>
              </a:rPr>
              <a:t>时应用。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3090" y="746125"/>
            <a:ext cx="8465820" cy="227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无类型算术表达式：求值（归约）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9765" y="994410"/>
            <a:ext cx="10872470" cy="216662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将求值的定义推广至算术表达式（接上表）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5010" b="6524"/>
          <a:stretch>
            <a:fillRect/>
          </a:stretch>
        </p:blipFill>
        <p:spPr>
          <a:xfrm>
            <a:off x="289560" y="3426460"/>
            <a:ext cx="6375400" cy="3462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9560" y="1548130"/>
            <a:ext cx="6433185" cy="173164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7849235" y="1548130"/>
            <a:ext cx="3513455" cy="1960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约定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也包括值和数值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：值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（也包括数值）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nv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：数值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7849235" y="3592195"/>
            <a:ext cx="4453255" cy="239331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例：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iszero(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(pred 0))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→</a:t>
            </a:r>
            <a:r>
              <a:rPr lang="en-US" sz="2000" dirty="0">
                <a:sym typeface="+mn-ea"/>
              </a:rPr>
              <a:t> iszero(</a:t>
            </a:r>
            <a:r>
              <a:rPr lang="en-US" altLang="zh-CN" sz="2000" dirty="0">
                <a:sym typeface="+mn-ea"/>
              </a:rPr>
              <a:t>succ 0)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→</a:t>
            </a:r>
            <a:r>
              <a:rPr lang="en-US" sz="2000" dirty="0">
                <a:sym typeface="+mn-ea"/>
              </a:rPr>
              <a:t> false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第一次作业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9765" y="901065"/>
            <a:ext cx="11776075" cy="486410"/>
          </a:xfrm>
        </p:spPr>
        <p:txBody>
          <a:bodyPr>
            <a:no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3.5.18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改变语言的求值策略使得一个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表达式的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分支在条件求值之前被求值。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59765" y="1480820"/>
                <a:ext cx="6467475" cy="8509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5" y="1480820"/>
                <a:ext cx="6467475" cy="8509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59765" y="2736215"/>
                <a:ext cx="6467475" cy="8509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5" y="2736215"/>
                <a:ext cx="6467475" cy="8509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59765" y="3991610"/>
                <a:ext cx="6467475" cy="8509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5" y="3991610"/>
                <a:ext cx="6467475" cy="8509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761365" y="5247005"/>
                <a:ext cx="569214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𝑖𝑓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𝑡𝑟𝑢𝑒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𝑡ℎ𝑒𝑛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𝑒𝑙𝑠𝑒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→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65" y="5247005"/>
                <a:ext cx="5692140" cy="460375"/>
              </a:xfrm>
              <a:prstGeom prst="rect">
                <a:avLst/>
              </a:prstGeom>
              <a:blipFill rotWithShape="1">
                <a:blip r:embed="rId4"/>
                <a:stretch>
                  <a:fillRect b="-3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042670" y="6111875"/>
                <a:ext cx="5309235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𝑖𝑓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𝑓𝑎𝑙𝑠𝑒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𝑡ℎ𝑒𝑛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𝑒𝑙𝑠𝑒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→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70" y="6111875"/>
                <a:ext cx="5309235" cy="460375"/>
              </a:xfrm>
              <a:prstGeom prst="rect">
                <a:avLst/>
              </a:prstGeom>
              <a:blipFill rotWithShape="1">
                <a:blip r:embed="rId5"/>
                <a:stretch>
                  <a:fillRect b="-3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>
            <a:spLocks noGrp="1"/>
          </p:cNvSpPr>
          <p:nvPr/>
        </p:nvSpPr>
        <p:spPr>
          <a:xfrm>
            <a:off x="7639050" y="1663065"/>
            <a:ext cx="2400300" cy="48641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charset="0"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(E-THEN)</a:t>
            </a:r>
            <a:endParaRPr lang="en-US" altLang="zh-CN" sz="2000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7639050" y="2915920"/>
            <a:ext cx="2400300" cy="48641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charset="0"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(E-ELSE)</a:t>
            </a:r>
            <a:endParaRPr lang="en-US" altLang="zh-CN" sz="2000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/>
        </p:nvSpPr>
        <p:spPr>
          <a:xfrm>
            <a:off x="7639050" y="4168775"/>
            <a:ext cx="2400300" cy="48641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charset="0"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(E-IF)</a:t>
            </a:r>
            <a:endParaRPr lang="en-US" altLang="zh-CN" sz="2000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/>
        </p:nvSpPr>
        <p:spPr>
          <a:xfrm>
            <a:off x="7639050" y="5215890"/>
            <a:ext cx="2400300" cy="48641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charset="0"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(E-IFTRUE)</a:t>
            </a:r>
            <a:endParaRPr lang="en-US" altLang="zh-CN" sz="2000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/>
        </p:nvSpPr>
        <p:spPr>
          <a:xfrm>
            <a:off x="7639050" y="6080760"/>
            <a:ext cx="2400300" cy="48641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charset="0"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(E-IFFALSE)</a:t>
            </a:r>
            <a:endParaRPr lang="en-US" altLang="zh-CN" sz="2000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0348595" y="3019425"/>
            <a:ext cx="1732280" cy="16357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约定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：项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：值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演算：语法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994410"/>
            <a:ext cx="11155045" cy="562673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演算中，每个事物均是一个函数：函数接受的参数是函数，一个函数的结果是另一个函数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演算的语法：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t ::=			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项：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   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x			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变量</a:t>
            </a:r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	    λx.t			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抽象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	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（函数定义，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λx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定义了参数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定义了函数体）</a:t>
            </a:r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t t			</a:t>
            </a:r>
            <a:r>
              <a:rPr lang="zh-CN" altLang="en-US" sz="2000" dirty="0">
                <a:solidFill>
                  <a:schemeClr val="tx1"/>
                </a:solidFill>
              </a:rPr>
              <a:t>应用</a:t>
            </a: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（函数调用）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演算：变量和元变量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994410"/>
            <a:ext cx="11468735" cy="562673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/>
              <a:t>元变量</a:t>
            </a:r>
            <a:r>
              <a:rPr lang="en-US" altLang="zh-CN" sz="2000" dirty="0"/>
              <a:t> t </a:t>
            </a:r>
            <a:r>
              <a:rPr lang="zh-CN" altLang="en-US" sz="2000" dirty="0"/>
              <a:t>在本章中表示任意</a:t>
            </a:r>
            <a:r>
              <a:rPr lang="en-US" altLang="zh-CN" sz="2000" dirty="0"/>
              <a:t>lambda</a:t>
            </a:r>
            <a:r>
              <a:rPr lang="zh-CN" altLang="en-US" sz="2000" dirty="0"/>
              <a:t>项</a:t>
            </a:r>
            <a:endParaRPr lang="zh-CN" altLang="en-US" sz="2000" dirty="0"/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/>
              <a:t>对象语言变量</a:t>
            </a:r>
            <a:endParaRPr lang="zh-CN" altLang="en-US" sz="20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b="1" dirty="0"/>
              <a:t>绑定变量</a:t>
            </a:r>
            <a:r>
              <a:rPr lang="zh-CN" altLang="en-US" sz="1775" dirty="0"/>
              <a:t>：对变量</a:t>
            </a:r>
            <a:r>
              <a:rPr lang="en-US" altLang="zh-CN" sz="1775" dirty="0"/>
              <a:t>x</a:t>
            </a:r>
            <a:r>
              <a:rPr lang="zh-CN" altLang="en-US" sz="1775" dirty="0"/>
              <a:t>，当它出现在抽象</a:t>
            </a:r>
            <a:r>
              <a:rPr lang="en-US" altLang="zh-CN" sz="1775" dirty="0"/>
              <a:t>λx.t</a:t>
            </a:r>
            <a:r>
              <a:rPr lang="zh-CN" altLang="en-US" sz="1775" dirty="0"/>
              <a:t>的</a:t>
            </a:r>
            <a:r>
              <a:rPr lang="en-US" altLang="zh-CN" sz="1775" dirty="0"/>
              <a:t>t</a:t>
            </a:r>
            <a:r>
              <a:rPr lang="zh-CN" altLang="en-US" sz="1775" dirty="0"/>
              <a:t>中时，则说</a:t>
            </a:r>
            <a:r>
              <a:rPr lang="en-US" altLang="zh-CN" sz="1775" dirty="0"/>
              <a:t>x</a:t>
            </a:r>
            <a:r>
              <a:rPr lang="zh-CN" altLang="en-US" sz="1775" dirty="0"/>
              <a:t>是被这个抽象所绑定的</a:t>
            </a:r>
            <a:endParaRPr lang="zh-CN" altLang="en-US" sz="1775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b="1" dirty="0"/>
              <a:t>自由变量</a:t>
            </a:r>
            <a:r>
              <a:rPr lang="zh-CN" altLang="en-US" sz="1775" dirty="0"/>
              <a:t>：</a:t>
            </a:r>
            <a:r>
              <a:rPr lang="en-US" altLang="zh-CN" sz="1775" dirty="0"/>
              <a:t>x </a:t>
            </a:r>
            <a:r>
              <a:rPr lang="zh-CN" altLang="en-US" sz="1775" dirty="0"/>
              <a:t>是自由的，如果它出现的位置不被任何对</a:t>
            </a:r>
            <a:r>
              <a:rPr lang="en-US" altLang="zh-CN" sz="1775" dirty="0"/>
              <a:t>x</a:t>
            </a:r>
            <a:r>
              <a:rPr lang="zh-CN" altLang="en-US" sz="1775" dirty="0"/>
              <a:t>的抽象所绑定</a:t>
            </a:r>
            <a:endParaRPr lang="zh-CN" altLang="en-US" sz="1775" dirty="0"/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775" dirty="0"/>
              <a:t>如</a:t>
            </a:r>
            <a:r>
              <a:rPr lang="en-US" altLang="zh-CN" sz="1775" dirty="0"/>
              <a:t>λy.</a:t>
            </a:r>
            <a:r>
              <a:rPr lang="en-US" altLang="zh-CN" sz="1775" dirty="0">
                <a:sym typeface="+mn-ea"/>
              </a:rPr>
              <a:t>λz.</a:t>
            </a:r>
            <a:r>
              <a:rPr lang="en-US" altLang="zh-CN" sz="1775" dirty="0"/>
              <a:t>x y z</a:t>
            </a:r>
            <a:r>
              <a:rPr lang="zh-CN" altLang="en-US" sz="1775" dirty="0"/>
              <a:t>中，</a:t>
            </a:r>
            <a:r>
              <a:rPr lang="en-US" altLang="zh-CN" sz="1775" dirty="0"/>
              <a:t>x</a:t>
            </a:r>
            <a:r>
              <a:rPr lang="zh-CN" altLang="en-US" sz="1775" dirty="0"/>
              <a:t>是自由变量，</a:t>
            </a:r>
            <a:r>
              <a:rPr lang="en-US" altLang="zh-CN" sz="1775" dirty="0"/>
              <a:t>y</a:t>
            </a:r>
            <a:r>
              <a:rPr lang="zh-CN" altLang="en-US" sz="1775" dirty="0"/>
              <a:t>和</a:t>
            </a:r>
            <a:r>
              <a:rPr lang="en-US" altLang="zh-CN" sz="1775" dirty="0"/>
              <a:t>z</a:t>
            </a:r>
            <a:r>
              <a:rPr lang="zh-CN" altLang="en-US" sz="1775" dirty="0"/>
              <a:t>是绑定变量，被绑定器（</a:t>
            </a:r>
            <a:r>
              <a:rPr lang="en-US" altLang="zh-CN" sz="1775" dirty="0"/>
              <a:t>binder</a:t>
            </a:r>
            <a:r>
              <a:rPr lang="zh-CN" altLang="en-US" sz="1775" dirty="0"/>
              <a:t>）</a:t>
            </a:r>
            <a:r>
              <a:rPr lang="en-US" altLang="zh-CN" sz="1775" dirty="0">
                <a:sym typeface="+mn-ea"/>
              </a:rPr>
              <a:t>λy</a:t>
            </a:r>
            <a:r>
              <a:rPr lang="zh-CN" altLang="en-US" sz="1775" dirty="0">
                <a:sym typeface="+mn-ea"/>
              </a:rPr>
              <a:t>和</a:t>
            </a:r>
            <a:r>
              <a:rPr lang="en-US" altLang="zh-CN" sz="1775" dirty="0">
                <a:sym typeface="+mn-ea"/>
              </a:rPr>
              <a:t>λz</a:t>
            </a:r>
            <a:r>
              <a:rPr lang="zh-CN" altLang="en-US" sz="1775" dirty="0">
                <a:sym typeface="+mn-ea"/>
              </a:rPr>
              <a:t>绑定</a:t>
            </a: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775" dirty="0">
                <a:sym typeface="+mn-ea"/>
              </a:rPr>
              <a:t>如</a:t>
            </a:r>
            <a:r>
              <a:rPr lang="en-US" altLang="zh-CN" sz="1775" dirty="0">
                <a:sym typeface="+mn-ea"/>
              </a:rPr>
              <a:t>(λx.</a:t>
            </a:r>
            <a:r>
              <a:rPr lang="en-US" altLang="zh-CN" sz="1775" dirty="0">
                <a:solidFill>
                  <a:srgbClr val="00B0F0"/>
                </a:solidFill>
                <a:sym typeface="+mn-ea"/>
              </a:rPr>
              <a:t>x</a:t>
            </a:r>
            <a:r>
              <a:rPr lang="en-US" altLang="zh-CN" sz="1775" dirty="0">
                <a:sym typeface="+mn-ea"/>
              </a:rPr>
              <a:t>) 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1775" dirty="0">
                <a:sym typeface="+mn-ea"/>
              </a:rPr>
              <a:t>中，第一个出现的</a:t>
            </a:r>
            <a:r>
              <a:rPr lang="en-US" altLang="zh-CN" sz="1775" dirty="0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775" dirty="0">
                <a:sym typeface="+mn-ea"/>
              </a:rPr>
              <a:t>在项</a:t>
            </a:r>
            <a:r>
              <a:rPr lang="en-US" altLang="zh-CN" sz="1775" dirty="0">
                <a:sym typeface="+mn-ea"/>
              </a:rPr>
              <a:t>(λx.</a:t>
            </a:r>
            <a:r>
              <a:rPr lang="en-US" altLang="zh-CN" sz="1775" dirty="0">
                <a:solidFill>
                  <a:srgbClr val="00B0F0"/>
                </a:solidFill>
                <a:sym typeface="+mn-ea"/>
              </a:rPr>
              <a:t>x</a:t>
            </a:r>
            <a:r>
              <a:rPr lang="en-US" altLang="zh-CN" sz="1775" dirty="0">
                <a:sym typeface="+mn-ea"/>
              </a:rPr>
              <a:t>)</a:t>
            </a:r>
            <a:r>
              <a:rPr lang="zh-CN" altLang="en-US" sz="1775" dirty="0">
                <a:sym typeface="+mn-ea"/>
              </a:rPr>
              <a:t>中被</a:t>
            </a:r>
            <a:r>
              <a:rPr lang="en-US" altLang="zh-CN" sz="1775" dirty="0">
                <a:sym typeface="+mn-ea"/>
              </a:rPr>
              <a:t>λx</a:t>
            </a:r>
            <a:r>
              <a:rPr lang="zh-CN" altLang="en-US" sz="1775" dirty="0">
                <a:sym typeface="+mn-ea"/>
              </a:rPr>
              <a:t>绑定</a:t>
            </a:r>
            <a:r>
              <a:rPr lang="zh-CN" altLang="en-US" sz="1775" dirty="0">
                <a:sym typeface="+mn-ea"/>
              </a:rPr>
              <a:t>；</a:t>
            </a:r>
            <a:r>
              <a:rPr lang="zh-CN" altLang="en-US" sz="1775" dirty="0">
                <a:sym typeface="+mn-ea"/>
              </a:rPr>
              <a:t>第二个出现的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1775" dirty="0">
                <a:sym typeface="+mn-ea"/>
              </a:rPr>
              <a:t>是自由变量。</a:t>
            </a: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775" dirty="0">
                <a:sym typeface="+mn-ea"/>
              </a:rPr>
              <a:t>一个项</a:t>
            </a:r>
            <a:r>
              <a:rPr lang="en-US" altLang="zh-CN" sz="1775" dirty="0">
                <a:sym typeface="+mn-ea"/>
              </a:rPr>
              <a:t>t</a:t>
            </a:r>
            <a:r>
              <a:rPr lang="zh-CN" altLang="en-US" sz="1775" dirty="0">
                <a:sym typeface="+mn-ea"/>
              </a:rPr>
              <a:t>的自由变量集合，记为</a:t>
            </a:r>
            <a:r>
              <a:rPr lang="en-US" altLang="zh-CN" sz="1775" b="1" dirty="0">
                <a:sym typeface="+mn-ea"/>
              </a:rPr>
              <a:t>FV(t)</a:t>
            </a: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zh-CN" altLang="en-US" sz="1775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恒等函数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id = λx.x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35918" r="51013"/>
          <a:stretch>
            <a:fillRect/>
          </a:stretch>
        </p:blipFill>
        <p:spPr>
          <a:xfrm>
            <a:off x="1641475" y="4015105"/>
            <a:ext cx="4468495" cy="1268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演算：操作语义（求值）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994410"/>
            <a:ext cx="11155045" cy="5626735"/>
          </a:xfrm>
        </p:spPr>
        <p:txBody>
          <a:bodyPr>
            <a:normAutofit lnSpcReduction="20000"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sz="2000" dirty="0"/>
              <a:t>纯形式的</a:t>
            </a:r>
            <a:r>
              <a:rPr lang="en-US" altLang="zh-CN" sz="2000" dirty="0"/>
              <a:t>lambda</a:t>
            </a:r>
            <a:r>
              <a:rPr lang="zh-CN" altLang="en-US" sz="2000" dirty="0"/>
              <a:t>演算中，项计算的唯一含义是将函数应用到参数（参数本身是函数）</a:t>
            </a:r>
            <a:endParaRPr lang="zh-CN" altLang="en-US" sz="2000" dirty="0"/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ym typeface="+mn-ea"/>
              </a:rPr>
              <a:t>约式</a:t>
            </a:r>
            <a:r>
              <a:rPr lang="zh-CN" altLang="en-US" sz="2000" dirty="0">
                <a:sym typeface="+mn-ea"/>
              </a:rPr>
              <a:t>：左端部分为抽象的应用（即，形如</a:t>
            </a:r>
            <a:r>
              <a:rPr lang="en-US" altLang="zh-CN" sz="2000" dirty="0">
                <a:sym typeface="+mn-ea"/>
              </a:rPr>
              <a:t>			 </a:t>
            </a:r>
            <a:r>
              <a:rPr lang="zh-CN" altLang="en-US" sz="2000" dirty="0">
                <a:sym typeface="+mn-ea"/>
              </a:rPr>
              <a:t>的项），称为一个约式（可归约表达式）</a:t>
            </a:r>
            <a:endParaRPr lang="zh-CN" altLang="en-US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b="1" dirty="0">
                <a:sym typeface="+mn-ea"/>
              </a:rPr>
              <a:t>beta</a:t>
            </a:r>
            <a:r>
              <a:rPr lang="zh-CN" altLang="en-US" sz="2000" b="1" dirty="0">
                <a:sym typeface="+mn-ea"/>
              </a:rPr>
              <a:t>归约</a:t>
            </a:r>
            <a:r>
              <a:rPr lang="zh-CN" altLang="en-US" sz="2000" dirty="0">
                <a:sym typeface="+mn-ea"/>
              </a:rPr>
              <a:t>：根据下述规则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将右端部分代换为抽象体中的绑定变量，重写一个约式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b="1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sz="2000" b="1" dirty="0">
                <a:sym typeface="+mn-ea"/>
              </a:rPr>
              <a:t>求值顺序问题</a:t>
            </a:r>
            <a:endParaRPr lang="zh-CN" sz="2000" dirty="0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sz="1775" dirty="0">
                <a:sym typeface="+mn-ea"/>
              </a:rPr>
              <a:t>几个不同的求值（归约）策略：确定一个项在下一步求值（归约）中激活哪些约式</a:t>
            </a:r>
            <a:endParaRPr lang="zh-CN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sz="1775" dirty="0">
                <a:sym typeface="+mn-ea"/>
              </a:rPr>
              <a:t>全</a:t>
            </a:r>
            <a:r>
              <a:rPr lang="en-US" altLang="zh-CN" sz="1775" dirty="0">
                <a:sym typeface="+mn-ea"/>
              </a:rPr>
              <a:t>beta</a:t>
            </a:r>
            <a:r>
              <a:rPr lang="zh-CN" altLang="en-US" sz="1775" dirty="0">
                <a:sym typeface="+mn-ea"/>
              </a:rPr>
              <a:t>归约</a:t>
            </a:r>
            <a:endParaRPr lang="zh-CN" altLang="en-US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规范顺序策略</a:t>
            </a:r>
            <a:r>
              <a:rPr lang="en-US" altLang="zh-CN" sz="1775" dirty="0">
                <a:sym typeface="+mn-ea"/>
              </a:rPr>
              <a:t>(normal order strategy)</a:t>
            </a:r>
            <a:endParaRPr lang="zh-CN" altLang="en-US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按名调用</a:t>
            </a:r>
            <a:r>
              <a:rPr lang="en-US" altLang="zh-CN" sz="1775" dirty="0">
                <a:sym typeface="+mn-ea"/>
              </a:rPr>
              <a:t>(call by name)</a:t>
            </a:r>
            <a:r>
              <a:rPr lang="zh-CN" altLang="en-US" sz="1775" dirty="0">
                <a:sym typeface="+mn-ea"/>
              </a:rPr>
              <a:t>策略</a:t>
            </a:r>
            <a:endParaRPr lang="zh-CN" altLang="en-US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按值调用</a:t>
            </a:r>
            <a:r>
              <a:rPr lang="en-US" altLang="zh-CN" sz="1775" dirty="0">
                <a:sym typeface="+mn-ea"/>
              </a:rPr>
              <a:t>(call by value)</a:t>
            </a:r>
            <a:r>
              <a:rPr lang="zh-CN" altLang="en-US" sz="1775" dirty="0">
                <a:sym typeface="+mn-ea"/>
              </a:rPr>
              <a:t>策略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4325" y="2828925"/>
            <a:ext cx="4023995" cy="544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50418" b="4779"/>
          <a:stretch>
            <a:fillRect/>
          </a:stretch>
        </p:blipFill>
        <p:spPr>
          <a:xfrm>
            <a:off x="5906135" y="1376680"/>
            <a:ext cx="1995170" cy="518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演算：操作语义</a:t>
            </a:r>
            <a:r>
              <a:rPr lang="zh-CN" altLang="en-US" sz="4400" dirty="0">
                <a:sym typeface="+mn-ea"/>
              </a:rPr>
              <a:t>（求值）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994410"/>
            <a:ext cx="11155045" cy="5626735"/>
          </a:xfrm>
        </p:spPr>
        <p:txBody>
          <a:bodyPr>
            <a:normAutofit/>
          </a:bodyPr>
          <a:p>
            <a:pPr marL="0" lvl="0" indent="0">
              <a:buFont typeface="Wingdings" panose="05000000000000000000" charset="0"/>
              <a:buNone/>
            </a:pPr>
            <a:r>
              <a:rPr lang="zh-CN" sz="2000" dirty="0"/>
              <a:t>几个不同的求值（归约）策略：确定一个项在下一步求值</a:t>
            </a:r>
            <a:r>
              <a:rPr lang="zh-CN" sz="2000" dirty="0">
                <a:sym typeface="+mn-ea"/>
              </a:rPr>
              <a:t>（归约）</a:t>
            </a:r>
            <a:r>
              <a:rPr lang="zh-CN" sz="2000" dirty="0"/>
              <a:t>中激活哪些约式</a:t>
            </a:r>
            <a:endParaRPr lang="zh-CN" sz="2000" dirty="0"/>
          </a:p>
          <a:p>
            <a:pPr marL="0" lvl="0" indent="0">
              <a:buFont typeface="Wingdings" panose="05000000000000000000" charset="0"/>
              <a:buNone/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以(λx.x) ((λx.x) (λz. (λx.x) z))为例，它可简写为id (id (λz. id z))，包含三个约式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beta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归约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：任何时刻可以归约任意位置的约式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规范顺序策略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(normal order strategy)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：最左边、最外面的约式总是第一个被归约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563360" y="1948180"/>
            <a:ext cx="2085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000240" y="2075180"/>
            <a:ext cx="1648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459345" y="2202180"/>
            <a:ext cx="101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985" y="2622550"/>
            <a:ext cx="2827020" cy="161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85" y="4731385"/>
            <a:ext cx="2932430" cy="1640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演算：操作语义</a:t>
            </a:r>
            <a:r>
              <a:rPr lang="zh-CN" altLang="en-US" sz="4400" dirty="0">
                <a:sym typeface="+mn-ea"/>
              </a:rPr>
              <a:t>（求值）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62673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按名调用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(call by name)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策略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：不允许在抽象内部进行归约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本例中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λz.id z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中的</a:t>
            </a:r>
            <a:r>
              <a:rPr lang="en-US" altLang="zh-CN" sz="1775" dirty="0">
                <a:sym typeface="+mn-ea"/>
              </a:rPr>
              <a:t>id z</a:t>
            </a:r>
            <a:r>
              <a:rPr lang="zh-CN" altLang="en-US" sz="1775" dirty="0">
                <a:sym typeface="+mn-ea"/>
              </a:rPr>
              <a:t>处在抽象内部，不能再被归约。</a:t>
            </a:r>
            <a:r>
              <a:rPr lang="en-US" altLang="zh-CN" sz="1775" dirty="0">
                <a:sym typeface="+mn-ea"/>
              </a:rPr>
              <a:t>λz.id z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被视为范式。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可理解为：在函数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</a:t>
            </a:r>
            <a:r>
              <a:rPr lang="en-US" altLang="zh-CN" sz="1775" dirty="0">
                <a:sym typeface="+mn-ea"/>
              </a:rPr>
              <a:t>λz.id z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被执行前，不会对函数体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</a:t>
            </a:r>
            <a:r>
              <a:rPr lang="en-US" altLang="zh-CN" sz="1775" dirty="0">
                <a:sym typeface="+mn-ea"/>
              </a:rPr>
              <a:t>id z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进行化简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按值调用</a:t>
            </a:r>
            <a:r>
              <a:rPr lang="en-US" altLang="zh-CN" sz="2000" b="1" u="sng" dirty="0">
                <a:sym typeface="+mn-ea"/>
              </a:rPr>
              <a:t>(call by value)</a:t>
            </a:r>
            <a:r>
              <a:rPr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策略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：只有最外面的约式可以归约，并且只有当该约式的右边均已归约到一个值时才能进行归约。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本课程采用按值调用策略</a:t>
            </a:r>
            <a:endParaRPr lang="zh-CN" altLang="en-US" sz="1775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>
              <a:buFont typeface="Wingdings" panose="05000000000000000000" charset="0"/>
              <a:buChar char="Ø"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6730" y="2524125"/>
            <a:ext cx="2844165" cy="1353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730" y="5276215"/>
            <a:ext cx="2952750" cy="1426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演算：操作语义</a:t>
            </a:r>
            <a:r>
              <a:rPr lang="zh-CN" altLang="en-US" sz="4400" dirty="0">
                <a:sym typeface="+mn-ea"/>
              </a:rPr>
              <a:t>（求值）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62673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按值调用</a:t>
            </a:r>
            <a:r>
              <a:rPr lang="en-US" altLang="zh-CN" sz="2000" b="1" dirty="0">
                <a:sym typeface="+mn-ea"/>
              </a:rPr>
              <a:t>(call by value)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策略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zh-CN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只有最外面的约式可以归约，并且只有当该约式的右边均已归约到一个值时才能进行归约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。（先归约满足右边为值的前提下的、最靠外的约式）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v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zh-CN" altLang="en-US" sz="1775" dirty="0">
                <a:sym typeface="+mn-ea"/>
              </a:rPr>
              <a:t>值，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计算已完成且</a:t>
            </a:r>
            <a:r>
              <a:rPr lang="zh-CN" altLang="en-US" sz="1775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不能再被归约的项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，即抽象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λx.t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的形式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在纯</a:t>
            </a:r>
            <a:r>
              <a:rPr lang="en-US" altLang="zh-CN" sz="1775" dirty="0">
                <a:sym typeface="+mn-ea"/>
              </a:rPr>
              <a:t>lambda</a:t>
            </a:r>
            <a:r>
              <a:rPr lang="zh-CN" altLang="en-US" sz="1775" dirty="0">
                <a:sym typeface="+mn-ea"/>
              </a:rPr>
              <a:t>演算中，</a:t>
            </a:r>
            <a:r>
              <a:rPr lang="en-US" altLang="zh-CN" sz="1775" dirty="0">
                <a:sym typeface="+mn-ea"/>
              </a:rPr>
              <a:t>lambda</a:t>
            </a:r>
            <a:r>
              <a:rPr lang="zh-CN" altLang="en-US" sz="1775" dirty="0">
                <a:sym typeface="+mn-ea"/>
              </a:rPr>
              <a:t>抽象是唯一可能的值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结合图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5.3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理解如何控制求值的次序：</a:t>
            </a:r>
            <a:r>
              <a:rPr lang="zh-CN" altLang="en-US" sz="1775" dirty="0">
                <a:sym typeface="+mn-ea"/>
              </a:rPr>
              <a:t>首先试着用E-APP1把</a:t>
            </a:r>
            <a:r>
              <a:rPr lang="en-US" altLang="zh-CN" sz="1775" dirty="0">
                <a:sym typeface="+mn-ea"/>
              </a:rPr>
              <a:t> </a:t>
            </a:r>
            <a:r>
              <a:rPr lang="zh-CN" altLang="en-US" sz="1775" dirty="0">
                <a:sym typeface="+mn-ea"/>
              </a:rPr>
              <a:t>t1</a:t>
            </a:r>
            <a:r>
              <a:rPr lang="en-US" altLang="zh-CN" sz="1775" dirty="0">
                <a:sym typeface="+mn-ea"/>
              </a:rPr>
              <a:t> </a:t>
            </a:r>
            <a:r>
              <a:rPr lang="zh-CN" altLang="en-US" sz="1775" dirty="0">
                <a:sym typeface="+mn-ea"/>
              </a:rPr>
              <a:t>归约到一个值（抽象），然后用E-APP2把</a:t>
            </a:r>
            <a:r>
              <a:rPr lang="en-US" altLang="zh-CN" sz="1775" dirty="0">
                <a:sym typeface="+mn-ea"/>
              </a:rPr>
              <a:t> </a:t>
            </a:r>
            <a:r>
              <a:rPr lang="zh-CN" altLang="en-US" sz="1775" dirty="0">
                <a:sym typeface="+mn-ea"/>
              </a:rPr>
              <a:t>t2</a:t>
            </a:r>
            <a:r>
              <a:rPr lang="en-US" altLang="zh-CN" sz="1775" dirty="0">
                <a:sym typeface="+mn-ea"/>
              </a:rPr>
              <a:t> </a:t>
            </a:r>
            <a:r>
              <a:rPr lang="zh-CN" altLang="en-US" sz="1775" dirty="0">
                <a:sym typeface="+mn-ea"/>
              </a:rPr>
              <a:t>归约到一个值，最后用E-APPABS执行应用本身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" y="4465955"/>
            <a:ext cx="3055620" cy="1476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980" y="3975735"/>
            <a:ext cx="2233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恒等函数：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id = λx.x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15" y="3550285"/>
            <a:ext cx="8821420" cy="3307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演算：多参数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432244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演算没有对多参数提供内在支持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采用以函数为其结果的高阶函数达到相同效果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currying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：将多参数函数转化为单参数函数的嵌套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例如：</a:t>
            </a:r>
            <a:r>
              <a:rPr lang="en-US" altLang="zh-CN" sz="1775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(λx.λy.x y) a b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等价于</a:t>
            </a:r>
            <a:r>
              <a:rPr lang="en-US" altLang="zh-CN" sz="1775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(λx.(λy.</a:t>
            </a:r>
            <a:r>
              <a:rPr lang="en-US" altLang="zh-CN" sz="1775" u="sng" dirty="0">
                <a:sym typeface="+mn-ea"/>
              </a:rPr>
              <a:t>x y</a:t>
            </a:r>
            <a:r>
              <a:rPr lang="en-US" altLang="zh-CN" sz="1775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 b) a</a:t>
            </a:r>
            <a:endParaRPr lang="en-US" altLang="zh-CN" sz="1775" u="sng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先用a代换x得到一个新的函数，再把b代换y新得到的函数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最终实现的效果与同时把多个参数进行代换得到的结果是等价的。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课程回顾</a:t>
            </a:r>
            <a:endParaRPr lang="zh-CN" altLang="en-US" sz="4400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98805" y="890905"/>
            <a:ext cx="5622925" cy="61493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/>
              <a:t>ch1. </a:t>
            </a:r>
            <a:r>
              <a:rPr lang="zh-CN" altLang="en-US" b="1"/>
              <a:t>类型系统简介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ch2. </a:t>
            </a:r>
            <a:r>
              <a:rPr lang="zh-CN" altLang="en-US" b="1"/>
              <a:t>数学基础</a:t>
            </a:r>
            <a:endParaRPr lang="zh-CN" altLang="en-US" b="1"/>
          </a:p>
          <a:p>
            <a:pPr lvl="1"/>
            <a:r>
              <a:rPr lang="zh-CN" altLang="en-US"/>
              <a:t>集合、关系和函数</a:t>
            </a:r>
            <a:endParaRPr lang="zh-CN" altLang="en-US"/>
          </a:p>
          <a:p>
            <a:pPr lvl="1"/>
            <a:r>
              <a:rPr lang="zh-CN" altLang="en-US"/>
              <a:t>有序集合</a:t>
            </a:r>
            <a:endParaRPr lang="zh-CN" altLang="en-US"/>
          </a:p>
          <a:p>
            <a:pPr lvl="1"/>
            <a:r>
              <a:rPr lang="zh-CN" altLang="en-US"/>
              <a:t>序列</a:t>
            </a:r>
            <a:endParaRPr lang="zh-CN" altLang="en-US"/>
          </a:p>
          <a:p>
            <a:pPr lvl="1"/>
            <a:r>
              <a:rPr lang="zh-CN" altLang="en-US"/>
              <a:t>归纳</a:t>
            </a:r>
            <a:endParaRPr lang="zh-CN" alt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ch3. </a:t>
            </a:r>
            <a:r>
              <a:rPr lang="zh-CN" altLang="en-US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无类型算数表达式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语法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对项的归纳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语义形式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小步、多步、大步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求值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布尔值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(B)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、算数表达式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(NB)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内容占位符 2"/>
          <p:cNvSpPr/>
          <p:nvPr/>
        </p:nvSpPr>
        <p:spPr>
          <a:xfrm>
            <a:off x="6354445" y="890270"/>
            <a:ext cx="5622925" cy="61493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/>
              <a:t>ch</a:t>
            </a:r>
            <a:r>
              <a:rPr lang="en-US" b="1"/>
              <a:t>4. </a:t>
            </a:r>
            <a:r>
              <a:rPr lang="zh-CN" altLang="en-US" b="1"/>
              <a:t>算术表达式的</a:t>
            </a:r>
            <a:r>
              <a:rPr lang="en-US" altLang="zh-CN" b="1"/>
              <a:t>ML</a:t>
            </a:r>
            <a:r>
              <a:rPr lang="zh-CN" altLang="en-US" b="1"/>
              <a:t>实现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ch5. </a:t>
            </a:r>
            <a:r>
              <a:rPr lang="zh-CN" altLang="en-US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无类型</a:t>
            </a:r>
            <a:r>
              <a:rPr lang="en-US" altLang="zh-CN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  <a:r>
              <a:rPr lang="zh-CN" altLang="en-US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演算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语法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元变量、自由变量、绑定变量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操作语义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几种求值策略、代换、求值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多参数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currying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Church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布尔式、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Church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数值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递归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ch6. </a:t>
            </a:r>
            <a:r>
              <a:rPr lang="zh-CN" altLang="en-US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项的无名称表示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项和上下文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移位、代换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求值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ch7. lambda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演算的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ML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实现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演算：括号的省略表示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203960"/>
            <a:ext cx="11962765" cy="4245610"/>
          </a:xfrm>
        </p:spPr>
        <p:txBody>
          <a:bodyPr>
            <a:normAutofit lnSpcReduction="20000"/>
          </a:bodyPr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为了省略括号，写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项时采用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左结合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和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右扩展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两个约定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应用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要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左结合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 t u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等价于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(s t) u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抽象体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要尽可能地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右扩展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，即</a:t>
            </a:r>
            <a:r>
              <a:rPr lang="en-US" altLang="zh-CN" sz="2000" dirty="0">
                <a:sym typeface="+mn-ea"/>
              </a:rPr>
              <a:t>λx.λy. t </a:t>
            </a:r>
            <a:r>
              <a:rPr lang="zh-CN" altLang="en-US" sz="2000" dirty="0">
                <a:sym typeface="+mn-ea"/>
              </a:rPr>
              <a:t>等价于</a:t>
            </a:r>
            <a:r>
              <a:rPr lang="en-US" altLang="zh-CN" sz="2000" dirty="0">
                <a:sym typeface="+mn-ea"/>
              </a:rPr>
              <a:t>λx.(λy. t)</a:t>
            </a:r>
            <a:endParaRPr lang="en-US" altLang="zh-CN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例：</a:t>
            </a:r>
            <a:r>
              <a:rPr lang="en-US" altLang="zh-CN" sz="2000" dirty="0">
                <a:sym typeface="+mn-ea"/>
              </a:rPr>
              <a:t>λx.λy.x y x </a:t>
            </a:r>
            <a:r>
              <a:rPr lang="zh-CN" altLang="en-US" sz="2000" dirty="0">
                <a:sym typeface="+mn-ea"/>
              </a:rPr>
              <a:t>等价于</a:t>
            </a:r>
            <a:r>
              <a:rPr lang="en-US" altLang="zh-CN" sz="2000" dirty="0">
                <a:sym typeface="+mn-ea"/>
              </a:rPr>
              <a:t>λx.(λy.((x y) x))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演算：括号的省略表示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9870" y="1076325"/>
            <a:ext cx="11962765" cy="6403975"/>
          </a:xfrm>
        </p:spPr>
        <p:txBody>
          <a:bodyPr>
            <a:normAutofit lnSpcReduction="20000"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括号的出现主要用于解决可能的歧义性。一些省略表示的约定如下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抽象</a:t>
            </a:r>
            <a:r>
              <a:rPr lang="en-US" sz="2000" dirty="0">
                <a:sym typeface="+mn-ea"/>
              </a:rPr>
              <a:t>(λx,t)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中最外层的括号一般情况下可省略，如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y (λx.x)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可表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示为y </a:t>
            </a:r>
            <a:r>
              <a:rPr lang="en-US" sz="2000" dirty="0">
                <a:sym typeface="+mn-ea"/>
              </a:rPr>
              <a:t>λx.x</a:t>
            </a:r>
            <a:endParaRPr lang="en-US" sz="2000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注：形如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(λx.x) y </a:t>
            </a:r>
            <a:r>
              <a:rPr lang="zh-CN" altLang="en-US" sz="2000" dirty="0">
                <a:sym typeface="+mn-ea"/>
              </a:rPr>
              <a:t>时不能省略</a:t>
            </a:r>
            <a:endParaRPr lang="en-US" sz="20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sz="2000" dirty="0">
                <a:sym typeface="+mn-ea"/>
              </a:rPr>
              <a:t>左结合的应用型的λ项，如 ((t1 t2) t3) t4)，括号可省略，表示为t1 t2 t3 t4</a:t>
            </a:r>
            <a:r>
              <a:rPr lang="zh-CN" altLang="en-US" sz="2000" dirty="0">
                <a:sym typeface="+mn-ea"/>
              </a:rPr>
              <a:t>（默认</a:t>
            </a:r>
            <a:r>
              <a:rPr lang="zh-CN" altLang="en-US" sz="2000" b="1" dirty="0">
                <a:sym typeface="+mn-ea"/>
              </a:rPr>
              <a:t>左结合</a:t>
            </a:r>
            <a:r>
              <a:rPr lang="zh-CN" altLang="en-US" sz="2000" dirty="0">
                <a:sym typeface="+mn-ea"/>
              </a:rPr>
              <a:t>）</a:t>
            </a:r>
            <a:endParaRPr lang="en-US" sz="20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lambda抽象λx.t中，t 最外层的括号可以省略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 λx.(t1 t2 t3 t4) 可表示为</a:t>
            </a:r>
            <a:r>
              <a:rPr lang="en-US" sz="2000" dirty="0">
                <a:sym typeface="+mn-ea"/>
              </a:rPr>
              <a:t>λx.t1 t2 t3 t4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省略表示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		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进一步避免产生歧义的形式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λx.</a:t>
            </a:r>
            <a:r>
              <a:rPr lang="en-US" altLang="zh-CN" sz="2000" dirty="0">
                <a:sym typeface="+mn-ea"/>
              </a:rPr>
              <a:t>λy.y x a b				λx.(λy.(((y x) a) b))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	(λx.λy.y x) a b			(((λx.(λy.(y x))) a) b)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	λy.(λx.y (x x)) λx.y x x		λy.((λx.(y (x x))) (λx.((y x) x)))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	λx.λy.a b λz.z				λx.(λy.((a b) (λz.z)))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u="sng" dirty="0">
                <a:sym typeface="+mn-ea"/>
              </a:rPr>
              <a:t>实际常用表示</a:t>
            </a:r>
            <a:r>
              <a:rPr lang="en-US" altLang="zh-CN" sz="2000" dirty="0">
                <a:sym typeface="+mn-ea"/>
              </a:rPr>
              <a:t>				</a:t>
            </a:r>
            <a:r>
              <a:rPr lang="zh-CN" altLang="en-US" sz="2000" u="sng" dirty="0">
                <a:sym typeface="+mn-ea"/>
              </a:rPr>
              <a:t>本列所加的括号只是为了便于大家理解省略约定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</a:t>
            </a:r>
            <a:r>
              <a:rPr lang="en-US" altLang="zh-CN" sz="4400" dirty="0"/>
              <a:t>Church</a:t>
            </a:r>
            <a:r>
              <a:rPr lang="zh-CN" altLang="en-US" sz="4400" dirty="0"/>
              <a:t>布尔式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4830" y="1139190"/>
            <a:ext cx="11176635" cy="5334635"/>
          </a:xfrm>
        </p:spPr>
        <p:txBody>
          <a:bodyPr>
            <a:normAutofit/>
          </a:bodyPr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以下是用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项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表示布尔值和条件式的示例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tru = λt. λf. t;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fls = λt. λf. f;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and = λb. λc. b c fls;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pair = λf.λs.λb. b f s;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fst = λp. p tru;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snd = λp. p fls;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/>
        </p:nvSpPr>
        <p:spPr>
          <a:xfrm>
            <a:off x="6452235" y="2609215"/>
            <a:ext cx="5609590" cy="298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例：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if tru x y 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(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x.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y.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z. x y z) (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x.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y. x) x y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</a:t>
            </a:r>
            <a:r>
              <a:rPr lang="en-US" altLang="zh-CN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...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(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x.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y. x) x y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x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</a:t>
            </a:r>
            <a:r>
              <a:rPr lang="en-US" altLang="zh-CN" sz="4400" dirty="0"/>
              <a:t>Church</a:t>
            </a:r>
            <a:r>
              <a:rPr lang="zh-CN" altLang="en-US" sz="4400" dirty="0"/>
              <a:t>数值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626735"/>
          </a:xfrm>
        </p:spPr>
        <p:txBody>
          <a:bodyPr>
            <a:normAutofit/>
          </a:bodyPr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项表示数值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= λs. λz. z;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= λs. λz. s z;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= λs. λz. s (s z);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每个数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用一个组合式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表示，此组合式有两个参数，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z(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分别表示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后继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”)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次把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应用到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z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建议大家多动手推导理解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scc = λn. λs. λz. s (n s z);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plus = λm. λn. λs. λz. m s (n s z);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……</a:t>
            </a: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这里的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、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都是形如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cn</a:t>
            </a:r>
            <a:r>
              <a:rPr lang="zh-CN" altLang="en-US" sz="1775" dirty="0">
                <a:sym typeface="+mn-ea"/>
              </a:rPr>
              <a:t>的形式</a:t>
            </a: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868670" y="3681095"/>
            <a:ext cx="6231255" cy="31769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例：（课本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P64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）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scc 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c1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= 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λn. λs. λz. s (n s z)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 c1</a:t>
            </a: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        </a:t>
            </a:r>
            <a:r>
              <a:rPr lang="en-US" altLang="zh-CN" sz="1775" dirty="0">
                <a:sym typeface="+mn-ea"/>
              </a:rPr>
              <a:t>→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en-US" altLang="zh-CN" sz="1775" dirty="0">
                <a:sym typeface="+mn-ea"/>
              </a:rPr>
              <a:t>(</a:t>
            </a:r>
            <a:r>
              <a:rPr lang="zh-CN" altLang="en-US" sz="1775" dirty="0">
                <a:sym typeface="+mn-ea"/>
              </a:rPr>
              <a:t>λs. λz. s (</a:t>
            </a:r>
            <a:r>
              <a:rPr lang="en-US" altLang="zh-CN" sz="1775" dirty="0">
                <a:sym typeface="+mn-ea"/>
              </a:rPr>
              <a:t>c1</a:t>
            </a:r>
            <a:r>
              <a:rPr lang="zh-CN" altLang="en-US" sz="1775" dirty="0">
                <a:sym typeface="+mn-ea"/>
              </a:rPr>
              <a:t> s z)</a:t>
            </a:r>
            <a:r>
              <a:rPr lang="en-US" altLang="zh-CN" sz="1775" dirty="0">
                <a:sym typeface="+mn-ea"/>
              </a:rPr>
              <a:t>)</a:t>
            </a:r>
            <a:endParaRPr lang="en-US" altLang="zh-CN" sz="1775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1775" dirty="0">
                <a:sym typeface="+mn-ea"/>
              </a:rPr>
              <a:t>         = (</a:t>
            </a:r>
            <a:r>
              <a:rPr lang="zh-CN" altLang="en-US" sz="1775" dirty="0">
                <a:sym typeface="+mn-ea"/>
              </a:rPr>
              <a:t>λs. λz. s (</a:t>
            </a:r>
            <a:r>
              <a:rPr lang="en-US" altLang="zh-CN" sz="1775" dirty="0">
                <a:sym typeface="+mn-ea"/>
              </a:rPr>
              <a:t>(</a:t>
            </a:r>
            <a:r>
              <a:rPr lang="zh-CN" altLang="en-US" sz="1775" dirty="0">
                <a:sym typeface="+mn-ea"/>
              </a:rPr>
              <a:t>λs</a:t>
            </a:r>
            <a:r>
              <a:rPr lang="en-US" altLang="zh-CN" sz="1775" dirty="0">
                <a:sym typeface="+mn-ea"/>
              </a:rPr>
              <a:t>’</a:t>
            </a:r>
            <a:r>
              <a:rPr lang="zh-CN" altLang="en-US" sz="1775" dirty="0">
                <a:sym typeface="+mn-ea"/>
              </a:rPr>
              <a:t>. λz</a:t>
            </a:r>
            <a:r>
              <a:rPr lang="en-US" altLang="zh-CN" sz="1775" dirty="0">
                <a:sym typeface="+mn-ea"/>
              </a:rPr>
              <a:t>’</a:t>
            </a:r>
            <a:r>
              <a:rPr lang="zh-CN" altLang="en-US" sz="1775" dirty="0">
                <a:sym typeface="+mn-ea"/>
              </a:rPr>
              <a:t>. s</a:t>
            </a:r>
            <a:r>
              <a:rPr lang="en-US" altLang="zh-CN" sz="1775" dirty="0">
                <a:sym typeface="+mn-ea"/>
              </a:rPr>
              <a:t>’</a:t>
            </a:r>
            <a:r>
              <a:rPr lang="zh-CN" altLang="en-US" sz="1775" dirty="0">
                <a:sym typeface="+mn-ea"/>
              </a:rPr>
              <a:t> z</a:t>
            </a:r>
            <a:r>
              <a:rPr lang="en-US" altLang="zh-CN" sz="1775" dirty="0">
                <a:sym typeface="+mn-ea"/>
              </a:rPr>
              <a:t>’)</a:t>
            </a:r>
            <a:r>
              <a:rPr lang="zh-CN" altLang="en-US" sz="1775" dirty="0">
                <a:sym typeface="+mn-ea"/>
              </a:rPr>
              <a:t> s z)</a:t>
            </a:r>
            <a:r>
              <a:rPr lang="en-US" altLang="zh-CN" sz="1775" dirty="0">
                <a:sym typeface="+mn-ea"/>
              </a:rPr>
              <a:t>)</a:t>
            </a:r>
            <a:endParaRPr lang="en-US" altLang="zh-CN" sz="1775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1775" dirty="0">
                <a:sym typeface="+mn-ea"/>
              </a:rPr>
              <a:t>         </a:t>
            </a:r>
            <a:r>
              <a:rPr lang="en-US" altLang="zh-CN" sz="1700" strike="dbl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→* (</a:t>
            </a:r>
            <a:r>
              <a:rPr lang="zh-CN" altLang="en-US" sz="1700" strike="dbl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λn. λs. λz. s (s z)</a:t>
            </a:r>
            <a:r>
              <a:rPr lang="en-US" altLang="zh-CN" sz="1700" strike="dbl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)</a:t>
            </a:r>
            <a:endParaRPr lang="zh-CN" altLang="en-US" sz="1775" strike="dblStrike" dirty="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1775" dirty="0">
                <a:sym typeface="+mn-ea"/>
              </a:rPr>
              <a:t>        </a:t>
            </a:r>
            <a:r>
              <a:rPr lang="en-US" altLang="zh-CN" sz="1700" strike="dblStrike" dirty="0">
                <a:sym typeface="+mn-ea"/>
              </a:rPr>
              <a:t> = c2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后两步不能继续，因为按值调用不允许在抽象内部进行归约</a:t>
            </a: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演算：递归</a:t>
            </a:r>
            <a:endParaRPr lang="zh-CN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78104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omega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=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(λx. x x) (λx. x x)</a:t>
            </a:r>
            <a:endParaRPr lang="en-US" altLang="zh-CN" sz="2000" dirty="0"/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不能求值到一个范式的项称为发散的</a:t>
            </a:r>
            <a:endParaRPr lang="en-US" altLang="zh-CN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omega omega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→ 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dirty="0">
                <a:sym typeface="+mn-ea"/>
              </a:rPr>
              <a:t>λ</a:t>
            </a:r>
            <a:r>
              <a:rPr lang="en-US" altLang="zh-CN" sz="2000" dirty="0">
                <a:sym typeface="+mn-ea"/>
              </a:rPr>
              <a:t>x. x x) (</a:t>
            </a:r>
            <a:r>
              <a:rPr lang="en-US" altLang="zh-CN" sz="2000" dirty="0">
                <a:sym typeface="+mn-ea"/>
              </a:rPr>
              <a:t>λ</a:t>
            </a:r>
            <a:r>
              <a:rPr lang="en-US" altLang="zh-CN" sz="2000" dirty="0">
                <a:sym typeface="+mn-ea"/>
              </a:rPr>
              <a:t>x. x x)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→ </a:t>
            </a:r>
            <a:r>
              <a:rPr lang="en-US" altLang="zh-CN" sz="2000" dirty="0">
                <a:sym typeface="+mn-ea"/>
              </a:rPr>
              <a:t>…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→ 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dirty="0">
                <a:sym typeface="+mn-ea"/>
              </a:rPr>
              <a:t>λ</a:t>
            </a:r>
            <a:r>
              <a:rPr lang="en-US" altLang="zh-CN" sz="2000" dirty="0">
                <a:sym typeface="+mn-ea"/>
              </a:rPr>
              <a:t>x. x x) (</a:t>
            </a:r>
            <a:r>
              <a:rPr lang="en-US" altLang="zh-CN" sz="2000" dirty="0">
                <a:sym typeface="+mn-ea"/>
              </a:rPr>
              <a:t>λ</a:t>
            </a:r>
            <a:r>
              <a:rPr lang="en-US" altLang="zh-CN" sz="2000" dirty="0">
                <a:sym typeface="+mn-ea"/>
              </a:rPr>
              <a:t>x. x x)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→ </a:t>
            </a:r>
            <a:r>
              <a:rPr lang="en-US" altLang="zh-CN" sz="2000" dirty="0">
                <a:sym typeface="+mn-ea"/>
              </a:rPr>
              <a:t>…</a:t>
            </a:r>
            <a:endParaRPr lang="en-US" altLang="zh-CN" sz="2000" dirty="0"/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演算：代换</a:t>
            </a:r>
            <a:endParaRPr lang="zh-CN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2900680"/>
            <a:ext cx="11155045" cy="3802380"/>
          </a:xfrm>
        </p:spPr>
        <p:txBody>
          <a:bodyPr>
            <a:normAutofit/>
          </a:bodyPr>
          <a:p>
            <a:pPr marL="457200" lvl="1" indent="0">
              <a:buFont typeface="Wingdings" panose="05000000000000000000" charset="0"/>
              <a:buNone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对于[x</a:t>
            </a:r>
            <a:r>
              <a:rPr lang="en-US" altLang="zh-CN" sz="2000" dirty="0">
                <a:sym typeface="+mn-ea"/>
              </a:rPr>
              <a:t> |→ </a:t>
            </a:r>
            <a:r>
              <a:rPr lang="zh-CN" altLang="en-US" sz="2000" dirty="0">
                <a:sym typeface="+mn-ea"/>
              </a:rPr>
              <a:t>s]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(λy.t1)</a:t>
            </a:r>
            <a:endParaRPr lang="zh-CN" altLang="en-US" sz="20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ym typeface="+mn-ea"/>
              </a:rPr>
              <a:t>y ≠ x</a:t>
            </a:r>
            <a:r>
              <a:rPr lang="zh-CN" altLang="en-US" sz="1775" dirty="0">
                <a:sym typeface="+mn-ea"/>
              </a:rPr>
              <a:t>（</a:t>
            </a:r>
            <a:r>
              <a:rPr lang="zh-CN" altLang="en-US" sz="1775" dirty="0">
                <a:sym typeface="+mn-ea"/>
              </a:rPr>
              <a:t>防止把绑定变量换掉）</a:t>
            </a:r>
            <a:endParaRPr lang="zh-CN" altLang="en-US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在有必要时，重新命名绑定变量（</a:t>
            </a:r>
            <a:r>
              <a:rPr lang="en-US" altLang="zh-CN" sz="1775" dirty="0">
                <a:sym typeface="+mn-ea"/>
              </a:rPr>
              <a:t>alpha</a:t>
            </a:r>
            <a:r>
              <a:rPr lang="zh-CN" altLang="en-US" sz="1775" dirty="0">
                <a:sym typeface="+mn-ea"/>
              </a:rPr>
              <a:t>转化），以便代换操作能够正常进行</a:t>
            </a: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en-US" altLang="zh-CN" sz="1775" dirty="0">
                <a:sym typeface="+mn-ea"/>
              </a:rPr>
              <a:t>alpha</a:t>
            </a:r>
            <a:r>
              <a:rPr lang="zh-CN" altLang="en-US" sz="1775" dirty="0">
                <a:sym typeface="+mn-ea"/>
              </a:rPr>
              <a:t>转化示例：</a:t>
            </a:r>
            <a:r>
              <a:rPr lang="en-US" altLang="zh-CN" sz="1775" dirty="0">
                <a:sym typeface="+mn-ea"/>
              </a:rPr>
              <a:t>λx.λy. x y </a:t>
            </a:r>
            <a:r>
              <a:rPr lang="zh-CN" altLang="en-US" sz="1775" dirty="0">
                <a:sym typeface="+mn-ea"/>
              </a:rPr>
              <a:t>等价于</a:t>
            </a:r>
            <a:r>
              <a:rPr lang="en-US" altLang="zh-CN" sz="1775" dirty="0">
                <a:sym typeface="+mn-ea"/>
              </a:rPr>
              <a:t> λa.λb. a b</a:t>
            </a:r>
            <a:endParaRPr lang="en-US" altLang="zh-CN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ym typeface="+mn-ea"/>
              </a:rPr>
              <a:t>y </a:t>
            </a:r>
            <a:r>
              <a:rPr lang="en-US" altLang="zh-CN" sz="1775" b="1" dirty="0">
                <a:latin typeface="Adobe Naskh Medium" panose="01010101010101010101" charset="0"/>
                <a:cs typeface="Adobe Naskh Medium" panose="01010101010101010101" charset="0"/>
                <a:sym typeface="+mn-ea"/>
              </a:rPr>
              <a:t>∉</a:t>
            </a:r>
            <a:r>
              <a:rPr lang="en-US" altLang="zh-CN" sz="1775" dirty="0">
                <a:sym typeface="+mn-ea"/>
              </a:rPr>
              <a:t>FV(s)</a:t>
            </a:r>
            <a:r>
              <a:rPr lang="zh-CN" altLang="en-US" sz="1775" dirty="0">
                <a:sym typeface="+mn-ea"/>
              </a:rPr>
              <a:t>，确保绑定变量</a:t>
            </a:r>
            <a:r>
              <a:rPr lang="en-US" altLang="zh-CN" sz="1775" dirty="0">
                <a:sym typeface="+mn-ea"/>
              </a:rPr>
              <a:t>y</a:t>
            </a:r>
            <a:r>
              <a:rPr lang="zh-CN" altLang="en-US" sz="1775" dirty="0">
                <a:sym typeface="+mn-ea"/>
              </a:rPr>
              <a:t>的名称不同于</a:t>
            </a:r>
            <a:r>
              <a:rPr lang="en-US" altLang="zh-CN" sz="1775" dirty="0">
                <a:sym typeface="+mn-ea"/>
              </a:rPr>
              <a:t>s</a:t>
            </a:r>
            <a:r>
              <a:rPr lang="zh-CN" altLang="en-US" sz="1775" dirty="0">
                <a:sym typeface="+mn-ea"/>
              </a:rPr>
              <a:t>中自由变量的名称（防止代换后绑定变量出现次数变化）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695" y="966470"/>
            <a:ext cx="9706610" cy="2087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1317605" cy="606425"/>
          </a:xfrm>
        </p:spPr>
        <p:txBody>
          <a:bodyPr>
            <a:normAutofit fontScale="90000"/>
          </a:bodyPr>
          <a:lstStyle/>
          <a:p>
            <a:r>
              <a:rPr lang="zh-CN" sz="4400" dirty="0"/>
              <a:t>项的无名称表示</a:t>
            </a:r>
            <a:r>
              <a:rPr lang="zh-CN" altLang="en-US" sz="4400" dirty="0"/>
              <a:t>：</a:t>
            </a:r>
            <a:r>
              <a:rPr lang="en-US" altLang="zh-CN" sz="4000" dirty="0"/>
              <a:t>de Bruijn</a:t>
            </a:r>
            <a:r>
              <a:rPr lang="zh-CN" altLang="en-US" sz="4000" dirty="0"/>
              <a:t>索引</a:t>
            </a:r>
            <a:endParaRPr lang="zh-CN" alt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78104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目标：更直接地表示项，将变量的出现直接指向它们的绑定器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第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所绑定的变量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变量处的数字代表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这个变量所对应的λ在多少层λ之外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de Bruijn</a:t>
            </a:r>
            <a:r>
              <a:rPr lang="zh-CN" altLang="en-US" sz="2000" dirty="0">
                <a:sym typeface="+mn-ea"/>
              </a:rPr>
              <a:t>索引，</a:t>
            </a:r>
            <a:r>
              <a:rPr lang="en-US" altLang="zh-CN" sz="2000" dirty="0">
                <a:sym typeface="+mn-ea"/>
              </a:rPr>
              <a:t>“</a:t>
            </a:r>
            <a:r>
              <a:rPr lang="zh-CN" altLang="en-US" sz="2000" dirty="0">
                <a:sym typeface="+mn-ea"/>
              </a:rPr>
              <a:t>从里到外</a:t>
            </a:r>
            <a:r>
              <a:rPr lang="en-US" altLang="zh-CN" sz="2000" dirty="0">
                <a:sym typeface="+mn-ea"/>
              </a:rPr>
              <a:t>”</a:t>
            </a:r>
            <a:r>
              <a:rPr lang="zh-CN" altLang="en-US" sz="2000" dirty="0">
                <a:sym typeface="+mn-ea"/>
              </a:rPr>
              <a:t>计数</a:t>
            </a:r>
            <a:r>
              <a:rPr lang="en-US" altLang="zh-CN" sz="2000" dirty="0">
                <a:sym typeface="+mn-ea"/>
              </a:rPr>
              <a:t>lambda</a:t>
            </a:r>
            <a:r>
              <a:rPr lang="zh-CN" altLang="en-US" sz="2000" dirty="0">
                <a:sym typeface="+mn-ea"/>
              </a:rPr>
              <a:t>绑定器。</a:t>
            </a:r>
            <a:endParaRPr lang="zh-CN" altLang="en-US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    </a:t>
            </a:r>
            <a:r>
              <a:rPr lang="zh-CN" altLang="en-US" sz="2000" dirty="0">
                <a:sym typeface="+mn-ea"/>
              </a:rPr>
              <a:t>即，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转换一个命名项到无名称形式时，从右到左计数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	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区分于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de Bruijn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级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y = λf. (λx. (f x x)) (λx. (f x x))</a:t>
            </a:r>
            <a:endParaRPr lang="zh-CN" altLang="en-US" sz="2000" dirty="0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y = λ. (λ. (1 0 0)) (λ. (1 0 0))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7" name="图片 6" descr="image-20220311171135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0" y="5089525"/>
            <a:ext cx="3209290" cy="166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1317605" cy="606425"/>
          </a:xfrm>
        </p:spPr>
        <p:txBody>
          <a:bodyPr>
            <a:normAutofit fontScale="90000"/>
          </a:bodyPr>
          <a:lstStyle/>
          <a:p>
            <a:r>
              <a:rPr lang="zh-CN" sz="4400" dirty="0"/>
              <a:t>项的无名称表示</a:t>
            </a:r>
            <a:r>
              <a:rPr lang="zh-CN" altLang="en-US" sz="4400" dirty="0"/>
              <a:t>：</a:t>
            </a:r>
            <a:r>
              <a:rPr lang="zh-CN" altLang="en-US" sz="4000" dirty="0"/>
              <a:t>命名上下文</a:t>
            </a:r>
            <a:endParaRPr lang="zh-CN" alt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489690" cy="578104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命名上下文：一次对所有的自由变量指派一个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de Bruijn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索引，并在需要选择自由变量的数时，保持一致地使用这个指派。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Pretend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there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is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fake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lambdas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(called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naming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context)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>
                <a:sym typeface="+mn-ea"/>
              </a:rPr>
              <a:t>λx.λy.z x y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Symbol" panose="05050102010706020507" pitchFamily="2" charset="2"/>
                <a:cs typeface="Courier New" panose="02070309020205020404" pitchFamily="49" charset="0"/>
                <a:sym typeface="+mn-ea"/>
              </a:rPr>
              <a:t>		==&gt;	l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z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 </a:t>
            </a:r>
            <a:r>
              <a:rPr lang="en-US" altLang="zh-CN" sz="2000" dirty="0">
                <a:sym typeface="+mn-ea"/>
              </a:rPr>
              <a:t>λx.λy.(z x y)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			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Symbol" panose="05050102010706020507" pitchFamily="2" charset="2"/>
                <a:cs typeface="Courier New" panose="02070309020205020404" pitchFamily="49" charset="0"/>
                <a:sym typeface="+mn-ea"/>
              </a:rPr>
              <a:t>==&gt;</a:t>
            </a:r>
            <a:r>
              <a:rPr kumimoji="1" lang="en-US" altLang="zh-CN" sz="2000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	[…,</a:t>
            </a:r>
            <a:r>
              <a:rPr kumimoji="1" lang="zh-CN" altLang="en-US" sz="2000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z-&gt;0]</a:t>
            </a:r>
            <a:r>
              <a:rPr kumimoji="1" lang="en-US" altLang="zh-CN" sz="2000" b="1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,</a:t>
            </a:r>
            <a:r>
              <a:rPr kumimoji="1" lang="zh-CN" altLang="en-US" sz="2000" b="1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λ.λ.(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sz="2000" dirty="0">
                <a:sym typeface="+mn-ea"/>
              </a:rPr>
              <a:t> 1 0)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只在需要选择自由变量的数时参考命名上下文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，例如：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10" name="图片 9" descr="image-202203111713395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805" y="5370195"/>
            <a:ext cx="4105275" cy="609600"/>
          </a:xfrm>
          <a:prstGeom prst="rect">
            <a:avLst/>
          </a:prstGeom>
        </p:spPr>
      </p:pic>
      <p:pic>
        <p:nvPicPr>
          <p:cNvPr id="11" name="图片 10" descr="image-202203111713490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805" y="4697730"/>
            <a:ext cx="3743325" cy="628650"/>
          </a:xfrm>
          <a:prstGeom prst="rect">
            <a:avLst/>
          </a:prstGeom>
        </p:spPr>
      </p:pic>
      <p:pic>
        <p:nvPicPr>
          <p:cNvPr id="12" name="图片 11" descr="image-202203111714200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235" y="4130040"/>
            <a:ext cx="2336800" cy="1849755"/>
          </a:xfrm>
          <a:prstGeom prst="rect">
            <a:avLst/>
          </a:prstGeom>
        </p:spPr>
      </p:pic>
      <p:pic>
        <p:nvPicPr>
          <p:cNvPr id="13" name="图片 12" descr="image-202203111716009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805" y="4130040"/>
            <a:ext cx="3324225" cy="523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24365" y="6357620"/>
            <a:ext cx="244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经过了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λ</a:t>
            </a:r>
            <a:r>
              <a:rPr lang="zh-CN" altLang="en-US"/>
              <a:t>：</a:t>
            </a:r>
            <a:r>
              <a:rPr lang="en-US" altLang="zh-CN"/>
              <a:t>4+2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H="1" flipV="1">
            <a:off x="9772650" y="5902960"/>
            <a:ext cx="974725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165715" y="5370195"/>
            <a:ext cx="202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经过了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λ</a:t>
            </a:r>
            <a:r>
              <a:rPr lang="zh-CN" altLang="en-US"/>
              <a:t>：</a:t>
            </a:r>
            <a:r>
              <a:rPr lang="en-US" altLang="zh-CN"/>
              <a:t>3+1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flipH="1" flipV="1">
            <a:off x="9137015" y="5205730"/>
            <a:ext cx="204216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sz="4400" dirty="0"/>
              <a:t>项的无名称表示</a:t>
            </a:r>
            <a:r>
              <a:rPr lang="zh-CN" altLang="en-US" sz="4400" dirty="0"/>
              <a:t>：</a:t>
            </a:r>
            <a:r>
              <a:rPr lang="zh-CN" sz="4400" dirty="0"/>
              <a:t>移位和代换</a:t>
            </a:r>
            <a:endParaRPr lang="zh-CN" sz="4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0695" y="935355"/>
            <a:ext cx="11489690" cy="592201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移位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：将一个项中的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自由变量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的索引重新编号。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移位函数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采用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截参数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来控制哪个变量应该移位。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截参数为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时，意味着所有变量都要移位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从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开始，移位函数每通过一个绑定器，截参数增加1。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一个项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t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在截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c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上的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d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步移位，记为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代换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：把项 t 中变量 j 换成 s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825" y="3317240"/>
            <a:ext cx="4091305" cy="1529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595" y="2989580"/>
            <a:ext cx="779780" cy="417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825" y="5421630"/>
            <a:ext cx="4625975" cy="13074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00390" y="1731645"/>
            <a:ext cx="377063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0" lvl="1" indent="0">
              <a:buFont typeface="Wingdings" panose="05000000000000000000" charset="0"/>
              <a:buNone/>
            </a:pPr>
            <a:r>
              <a:rPr lang="en-US" altLang="zh-CN" dirty="0">
                <a:sym typeface="+mn-ea"/>
              </a:rPr>
              <a:t>变量处的数字代表</a:t>
            </a:r>
            <a:endParaRPr lang="en-US" altLang="zh-CN" dirty="0">
              <a:sym typeface="+mn-ea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b="1" dirty="0">
                <a:sym typeface="+mn-ea"/>
              </a:rPr>
              <a:t>这个变量所对应的λ在多少层λ之外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sz="4400" dirty="0"/>
              <a:t>项的无名称表示</a:t>
            </a:r>
            <a:r>
              <a:rPr lang="zh-CN" altLang="en-US" sz="4400" dirty="0"/>
              <a:t>：</a:t>
            </a:r>
            <a:r>
              <a:rPr lang="zh-CN" sz="4400" dirty="0"/>
              <a:t>求值</a:t>
            </a:r>
            <a:endParaRPr lang="zh-CN" sz="4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489690" cy="109791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无名称项的求值关系，需要考虑在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归约过程中绑定变量的消失导致的移位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例如：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925" y="3326130"/>
            <a:ext cx="9836785" cy="642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05" y="2516505"/>
            <a:ext cx="8225155" cy="527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</a:t>
            </a:r>
            <a:r>
              <a:rPr lang="zh-CN" altLang="en-US" sz="4400" dirty="0"/>
              <a:t>语法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 fontScale="90000"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一种由自然数和布尔值组成的小型语言，引入抽象语法、归纳定义和证明、求值等基本概念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t ::=					</a:t>
            </a:r>
            <a:r>
              <a:rPr lang="zh-CN" altLang="en-US" sz="2000" dirty="0">
                <a:solidFill>
                  <a:schemeClr val="tx1"/>
                </a:solidFill>
              </a:rPr>
              <a:t>项：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true					</a:t>
            </a:r>
            <a:r>
              <a:rPr lang="zh-CN" altLang="en-US" sz="2000" dirty="0">
                <a:solidFill>
                  <a:schemeClr val="tx1"/>
                </a:solidFill>
              </a:rPr>
              <a:t>常量真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   false					</a:t>
            </a:r>
            <a:r>
              <a:rPr lang="zh-CN" altLang="en-US" sz="2000" dirty="0">
                <a:solidFill>
                  <a:schemeClr val="tx1"/>
                </a:solidFill>
              </a:rPr>
              <a:t>常量假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if t then t else t			</a:t>
            </a:r>
            <a:r>
              <a:rPr lang="zh-CN" altLang="en-US" sz="2000" dirty="0">
                <a:solidFill>
                  <a:schemeClr val="tx1"/>
                </a:solidFill>
              </a:rPr>
              <a:t>条件表达式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0					</a:t>
            </a:r>
            <a:r>
              <a:rPr lang="zh-CN" altLang="en-US" sz="2000" dirty="0">
                <a:solidFill>
                  <a:schemeClr val="tx1"/>
                </a:solidFill>
              </a:rPr>
              <a:t>常量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succ t				</a:t>
            </a:r>
            <a:r>
              <a:rPr lang="zh-CN" altLang="en-US" sz="2000" dirty="0">
                <a:solidFill>
                  <a:schemeClr val="tx1"/>
                </a:solidFill>
              </a:rPr>
              <a:t>后继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pred t				</a:t>
            </a:r>
            <a:r>
              <a:rPr lang="zh-CN" altLang="en-US" sz="2000" dirty="0">
                <a:solidFill>
                  <a:schemeClr val="tx1"/>
                </a:solidFill>
              </a:rPr>
              <a:t>前驱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iszero t				0</a:t>
            </a:r>
            <a:r>
              <a:rPr lang="zh-CN" altLang="en-US" sz="2000" dirty="0">
                <a:solidFill>
                  <a:schemeClr val="tx1"/>
                </a:solidFill>
              </a:rPr>
              <a:t>测试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是</a:t>
            </a:r>
            <a:r>
              <a:rPr lang="zh-CN" altLang="en-US" sz="2000" b="1" dirty="0">
                <a:solidFill>
                  <a:schemeClr val="tx1"/>
                </a:solidFill>
              </a:rPr>
              <a:t>元变量</a:t>
            </a:r>
            <a:r>
              <a:rPr lang="zh-CN" altLang="en-US" sz="2000" dirty="0">
                <a:solidFill>
                  <a:schemeClr val="tx1"/>
                </a:solidFill>
              </a:rPr>
              <a:t>（非终结符）：可以用其他特殊的项来替换的变量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元变量及其变式</a:t>
            </a:r>
            <a:r>
              <a:rPr lang="en-US" altLang="zh-CN" sz="2000" dirty="0">
                <a:solidFill>
                  <a:schemeClr val="tx1"/>
                </a:solidFill>
              </a:rPr>
              <a:t>t1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t’</a:t>
            </a:r>
            <a:r>
              <a:rPr lang="zh-CN" altLang="en-US" sz="2000" dirty="0">
                <a:solidFill>
                  <a:schemeClr val="tx1"/>
                </a:solidFill>
              </a:rPr>
              <a:t>表示对象语言中的项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其他</a:t>
            </a:r>
            <a:endParaRPr lang="zh-CN" altLang="en-US" sz="4400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16560" y="960120"/>
            <a:ext cx="11358880" cy="6050280"/>
          </a:xfrm>
          <a:prstGeom prst="rect">
            <a:avLst/>
          </a:prstGeom>
        </p:spPr>
        <p:txBody>
          <a:bodyPr vert="horz" lIns="90000" tIns="46800" rIns="90000" bIns="46800" rtlCol="0">
            <a:normAutofit fontScale="75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关于作业</a:t>
            </a:r>
            <a:endParaRPr lang="en-US" altLang="zh-CN" sz="24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30" dirty="0">
                <a:sym typeface="+mn-ea"/>
              </a:rPr>
              <a:t>OCaml</a:t>
            </a:r>
            <a:r>
              <a:rPr lang="zh-CN" altLang="en-US" sz="2130" dirty="0">
                <a:sym typeface="+mn-ea"/>
              </a:rPr>
              <a:t>编程作业中 </a:t>
            </a:r>
            <a:r>
              <a:rPr lang="en-US" altLang="zh-CN" sz="2130" dirty="0">
                <a:sym typeface="+mn-ea"/>
              </a:rPr>
              <a:t>raise</a:t>
            </a:r>
            <a:r>
              <a:rPr lang="zh-CN" altLang="en-US" sz="2130" dirty="0">
                <a:sym typeface="+mn-ea"/>
              </a:rPr>
              <a:t> </a:t>
            </a:r>
            <a:r>
              <a:rPr lang="en-US" altLang="zh-CN" sz="2130" dirty="0" err="1">
                <a:sym typeface="+mn-ea"/>
              </a:rPr>
              <a:t>AddYourCodeHere</a:t>
            </a:r>
            <a:r>
              <a:rPr lang="zh-CN" altLang="en-US" sz="2130" dirty="0">
                <a:sym typeface="+mn-ea"/>
              </a:rPr>
              <a:t> 异常是为了提醒大家这里需要完成代码</a:t>
            </a:r>
            <a:endParaRPr lang="zh-CN" altLang="en-US" sz="2130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2130" dirty="0">
                <a:sym typeface="+mn-ea"/>
              </a:rPr>
              <a:t>代码完成后请把抛出异常的部分删去</a:t>
            </a:r>
            <a:endParaRPr lang="en-US" altLang="zh-CN" sz="213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130" dirty="0">
                <a:sym typeface="+mn-ea"/>
              </a:rPr>
              <a:t>不要修改 </a:t>
            </a:r>
            <a:r>
              <a:rPr lang="en-GB" altLang="zh-CN" sz="2130" dirty="0" err="1">
                <a:sym typeface="+mn-ea"/>
              </a:rPr>
              <a:t>unittest</a:t>
            </a:r>
            <a:r>
              <a:rPr lang="zh-CN" altLang="en-US" sz="2130" dirty="0">
                <a:sym typeface="+mn-ea"/>
              </a:rPr>
              <a:t> 中的内容</a:t>
            </a:r>
            <a:endParaRPr lang="zh-CN" altLang="en-US" sz="24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130" dirty="0">
                <a:sym typeface="+mn-ea"/>
              </a:rPr>
              <a:t>编程作业放入源码文件即可，不要把</a:t>
            </a:r>
            <a:r>
              <a:rPr lang="en-US" altLang="zh-CN" sz="2130" dirty="0" err="1">
                <a:sym typeface="+mn-ea"/>
              </a:rPr>
              <a:t>build</a:t>
            </a:r>
            <a:r>
              <a:rPr lang="zh-CN" altLang="en-US" sz="2130" dirty="0" err="1">
                <a:sym typeface="+mn-ea"/>
              </a:rPr>
              <a:t>文件夹</a:t>
            </a:r>
            <a:r>
              <a:rPr lang="zh-CN" altLang="en-US" sz="2130" dirty="0">
                <a:sym typeface="+mn-ea"/>
              </a:rPr>
              <a:t>等打到压缩包内</a:t>
            </a:r>
            <a:endParaRPr lang="zh-CN" altLang="en-US" sz="2130" dirty="0"/>
          </a:p>
          <a:p>
            <a:pPr lvl="1">
              <a:buFont typeface="Wingdings" panose="05000000000000000000" charset="0"/>
              <a:buChar char="Ø"/>
            </a:pPr>
            <a:r>
              <a:rPr lang="zh-CN" sz="2130" dirty="0">
                <a:sym typeface="+mn-ea"/>
              </a:rPr>
              <a:t>纸质版作业要求手写</a:t>
            </a:r>
            <a:endParaRPr lang="en-US" altLang="zh-CN" sz="213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130" dirty="0">
                <a:sym typeface="+mn-ea"/>
              </a:rPr>
              <a:t>不接受任何理由的迟交、补交</a:t>
            </a:r>
            <a:endParaRPr lang="en-US" altLang="zh-CN" sz="213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130" dirty="0">
                <a:sym typeface="+mn-ea"/>
              </a:rPr>
              <a:t>独立完成，如果有任何困难发帖到</a:t>
            </a:r>
            <a:r>
              <a:rPr lang="en-US" altLang="zh-CN" sz="2130" dirty="0">
                <a:sym typeface="+mn-ea"/>
              </a:rPr>
              <a:t>piazza</a:t>
            </a:r>
            <a:endParaRPr lang="en-US" altLang="zh-CN" sz="2400" dirty="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 dirty="0"/>
              <a:t>Piazza</a:t>
            </a:r>
            <a:r>
              <a:rPr lang="zh-CN" altLang="en-US" sz="2400" dirty="0"/>
              <a:t>：</a:t>
            </a:r>
            <a:r>
              <a:rPr lang="en-GB" altLang="zh-CN" sz="2400" dirty="0"/>
              <a:t> https://piazza.com/class/kzs4b7kncxc5rv</a:t>
            </a:r>
            <a:endParaRPr lang="en-GB" altLang="zh-CN" sz="24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GB" sz="2130" dirty="0"/>
              <a:t>提问、讨论、答疑</a:t>
            </a:r>
            <a:endParaRPr lang="en-GB" altLang="zh-CN" sz="2130" dirty="0"/>
          </a:p>
          <a:p>
            <a:pPr>
              <a:buFont typeface="Wingdings" panose="05000000000000000000" charset="0"/>
              <a:buChar char="l"/>
            </a:pPr>
            <a:r>
              <a:rPr lang="zh-CN" altLang="en-GB" sz="2400" dirty="0"/>
              <a:t>课程主页：https://csslab-ustc.github.io/courses/popl/index.html</a:t>
            </a:r>
            <a:endParaRPr lang="zh-CN" altLang="en-GB" sz="24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GB" sz="2125" dirty="0">
                <a:sym typeface="+mn-ea"/>
              </a:rPr>
              <a:t>更新：</a:t>
            </a:r>
            <a:r>
              <a:rPr lang="zh-CN" altLang="en-GB" sz="2130" dirty="0"/>
              <a:t>课程资源、作业、课程安排</a:t>
            </a:r>
            <a:endParaRPr lang="zh-CN" altLang="en-GB" sz="2130" dirty="0"/>
          </a:p>
          <a:p>
            <a:pPr>
              <a:buFont typeface="Wingdings" panose="05000000000000000000" charset="0"/>
              <a:buChar char="l"/>
            </a:pPr>
            <a:r>
              <a:rPr lang="en-US" altLang="en-US" sz="2400" dirty="0" err="1"/>
              <a:t>QQ群</a:t>
            </a:r>
            <a:r>
              <a:rPr lang="zh-CN" altLang="en-US" sz="2400" dirty="0"/>
              <a:t> ：</a:t>
            </a:r>
            <a:r>
              <a:rPr lang="en-US" altLang="zh-CN" sz="2400" dirty="0"/>
              <a:t>708635348</a:t>
            </a:r>
            <a:endParaRPr lang="zh-CN" altLang="en-US" sz="24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130" dirty="0"/>
              <a:t>仅作通知用</a:t>
            </a:r>
            <a:endParaRPr lang="zh-CN" altLang="en-US" sz="213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7005"/>
            <a:ext cx="10515600" cy="14439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Thanks</a:t>
            </a:r>
            <a:br>
              <a:rPr lang="en-US" altLang="en-US" sz="4400" dirty="0"/>
            </a:br>
            <a:r>
              <a:rPr lang="en-US" altLang="en-US" sz="4400" dirty="0"/>
              <a:t>Have a nice day</a:t>
            </a:r>
            <a:endParaRPr lang="en-US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无类型算术表达式：语法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3720" y="997585"/>
            <a:ext cx="10515600" cy="5351145"/>
          </a:xfrm>
        </p:spPr>
        <p:txBody>
          <a:bodyPr>
            <a:normAutofit lnSpcReduction="2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/>
              <a:t>几种不同的定义</a:t>
            </a:r>
            <a:r>
              <a:rPr lang="zh-CN" altLang="en-US" sz="2000" b="1" dirty="0"/>
              <a:t>项</a:t>
            </a:r>
            <a:r>
              <a:rPr lang="zh-CN" altLang="en-US" sz="2000" dirty="0"/>
              <a:t>的方式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归纳定义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用推导规则定义</a:t>
            </a: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8701"/>
          <a:stretch>
            <a:fillRect/>
          </a:stretch>
        </p:blipFill>
        <p:spPr>
          <a:xfrm>
            <a:off x="1181735" y="1931035"/>
            <a:ext cx="7390130" cy="1876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35" y="4318000"/>
            <a:ext cx="7390765" cy="2517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无类型算术表达式：语法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3720" y="997585"/>
            <a:ext cx="10515600" cy="5462905"/>
          </a:xfrm>
        </p:spPr>
        <p:txBody>
          <a:bodyPr>
            <a:normAutofit lnSpcReduction="2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/>
              <a:t>几种不同的定义</a:t>
            </a:r>
            <a:r>
              <a:rPr lang="zh-CN" altLang="en-US" sz="2000" b="1" dirty="0"/>
              <a:t>项</a:t>
            </a:r>
            <a:r>
              <a:rPr lang="zh-CN" altLang="en-US" sz="2000" dirty="0"/>
              <a:t>的方式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具体定义</a:t>
            </a:r>
            <a:endParaRPr lang="zh-CN" altLang="en-US" sz="2000" b="1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/>
              <a:t>上述方法所定义的集合是等价的，即</a:t>
            </a:r>
            <a:endParaRPr lang="zh-CN" altLang="en-US" sz="2000" dirty="0"/>
          </a:p>
          <a:p>
            <a:pPr>
              <a:buFont typeface="Wingdings" panose="05000000000000000000" charset="0"/>
              <a:buNone/>
            </a:pP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2154555"/>
            <a:ext cx="8597900" cy="3368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985" y="5612130"/>
            <a:ext cx="941705" cy="439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无类型算术表达式：对项的归纳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807085"/>
            <a:ext cx="10872470" cy="568769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dirty="0"/>
              <a:t>用抽象语法树去理解项</a:t>
            </a:r>
            <a:endParaRPr lang="zh-CN" altLang="en-US" sz="2000" dirty="0"/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/>
              <a:t>叶子节点</a:t>
            </a:r>
            <a:r>
              <a:rPr lang="en-US" altLang="zh-CN" sz="1775" dirty="0"/>
              <a:t>(true</a:t>
            </a:r>
            <a:r>
              <a:rPr lang="zh-CN" altLang="en-US" sz="1775" dirty="0"/>
              <a:t>、</a:t>
            </a:r>
            <a:r>
              <a:rPr lang="en-US" altLang="zh-CN" sz="1775" dirty="0"/>
              <a:t>false</a:t>
            </a:r>
            <a:r>
              <a:rPr lang="zh-CN" altLang="en-US" sz="1775" dirty="0"/>
              <a:t>、</a:t>
            </a:r>
            <a:r>
              <a:rPr lang="en-US" altLang="zh-CN" sz="1775" dirty="0"/>
              <a:t>0)</a:t>
            </a:r>
            <a:r>
              <a:rPr lang="zh-CN" altLang="en-US" sz="1775" dirty="0"/>
              <a:t>、中间节点</a:t>
            </a:r>
            <a:r>
              <a:rPr lang="en-US" altLang="zh-CN" sz="1775" dirty="0"/>
              <a:t>(succ</a:t>
            </a:r>
            <a:r>
              <a:rPr lang="zh-CN" altLang="en-US" sz="1775" dirty="0"/>
              <a:t>、</a:t>
            </a:r>
            <a:r>
              <a:rPr lang="en-US" altLang="zh-CN" sz="1775" dirty="0"/>
              <a:t>pred</a:t>
            </a:r>
            <a:r>
              <a:rPr lang="zh-CN" altLang="en-US" sz="1775" dirty="0"/>
              <a:t>、</a:t>
            </a:r>
            <a:r>
              <a:rPr lang="en-US" altLang="zh-CN" sz="1775" dirty="0"/>
              <a:t>iszero</a:t>
            </a:r>
            <a:r>
              <a:rPr lang="zh-CN" altLang="en-US" sz="1775" dirty="0"/>
              <a:t>、</a:t>
            </a:r>
            <a:r>
              <a:rPr lang="en-US" altLang="zh-CN" sz="1775" dirty="0"/>
              <a:t>if)</a:t>
            </a:r>
            <a:r>
              <a:rPr lang="zh-CN" altLang="en-US" sz="1775" dirty="0"/>
              <a:t>、树</a:t>
            </a:r>
            <a:r>
              <a:rPr lang="en-US" altLang="zh-CN" sz="1775" dirty="0"/>
              <a:t>(t)</a:t>
            </a:r>
            <a:r>
              <a:rPr lang="zh-CN" altLang="en-US" sz="1775" dirty="0"/>
              <a:t>、子树</a:t>
            </a:r>
            <a:r>
              <a:rPr lang="en-US" altLang="zh-CN" sz="1775" dirty="0"/>
              <a:t>(t1</a:t>
            </a:r>
            <a:r>
              <a:rPr lang="zh-CN" altLang="en-US" sz="1775" dirty="0"/>
              <a:t>、</a:t>
            </a:r>
            <a:r>
              <a:rPr lang="en-US" altLang="zh-CN" sz="1775" dirty="0"/>
              <a:t>t2…)</a:t>
            </a:r>
            <a:endParaRPr lang="zh-CN" altLang="en-US" sz="1775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项t中出现的</a:t>
            </a:r>
            <a:r>
              <a:rPr lang="zh-CN" altLang="en-US" sz="2000" b="1" dirty="0"/>
              <a:t>常量集合</a:t>
            </a:r>
            <a:r>
              <a:rPr lang="en-US" altLang="zh-CN" sz="2000" b="1" dirty="0"/>
              <a:t>Const(t)</a:t>
            </a:r>
            <a:r>
              <a:rPr lang="zh-CN" altLang="en-US" sz="2000" dirty="0"/>
              <a:t>：抽象语法树中出现的叶子节点的类型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项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的长度</a:t>
            </a:r>
            <a:r>
              <a:rPr lang="en-US" altLang="zh-CN" sz="2000" b="1" dirty="0"/>
              <a:t>size(t)</a:t>
            </a:r>
            <a:r>
              <a:rPr lang="zh-CN" altLang="en-US" sz="2000" dirty="0"/>
              <a:t>：</a:t>
            </a:r>
            <a:r>
              <a:rPr lang="zh-CN" altLang="en-US" sz="2000" dirty="0"/>
              <a:t>抽象语法树中节点的个数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0" y="2293620"/>
            <a:ext cx="7031990" cy="18865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4793615"/>
            <a:ext cx="6715760" cy="2064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无类型算术表达式：对项的归纳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68769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项t</a:t>
            </a:r>
            <a:r>
              <a:rPr lang="zh-CN" sz="2000" b="1" dirty="0"/>
              <a:t>的</a:t>
            </a:r>
            <a:r>
              <a:rPr lang="zh-CN" sz="2000" b="1" dirty="0"/>
              <a:t>深度</a:t>
            </a:r>
            <a:r>
              <a:rPr lang="en-US" altLang="zh-CN" sz="2000" b="1" dirty="0"/>
              <a:t>depth(t)</a:t>
            </a:r>
            <a:r>
              <a:rPr lang="zh-CN" altLang="en-US" sz="2000" dirty="0">
                <a:sym typeface="+mn-ea"/>
              </a:rPr>
              <a:t>：抽象语法树的深度</a:t>
            </a: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/>
              <a:t>在理解这些的基础上，进而理解项上归纳原理及其证明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7565" y="1532255"/>
            <a:ext cx="8278495" cy="2308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无类型算术表达式：语义形式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68769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sz="2000" b="1" dirty="0"/>
              <a:t>操作语义</a:t>
            </a:r>
            <a:r>
              <a:rPr lang="zh-CN" sz="2000" dirty="0"/>
              <a:t>：</a:t>
            </a:r>
            <a:endParaRPr lang="zh-CN" sz="2000" dirty="0"/>
          </a:p>
          <a:p>
            <a:pPr marL="457200" lvl="1" indent="0">
              <a:buFont typeface="Wingdings" panose="05000000000000000000" charset="0"/>
              <a:buNone/>
            </a:pPr>
            <a:r>
              <a:rPr lang="zh-CN" sz="1775" dirty="0"/>
              <a:t>通过定义一个简单的抽象机器来说明一个程序语言的行为。</a:t>
            </a:r>
            <a:endParaRPr lang="zh-CN" sz="1775" dirty="0"/>
          </a:p>
          <a:p>
            <a:pPr marL="457200" lvl="1" indent="0">
              <a:buFont typeface="Wingdings" panose="05000000000000000000" charset="0"/>
              <a:buNone/>
            </a:pPr>
            <a:r>
              <a:rPr lang="zh-CN" sz="1775" dirty="0"/>
              <a:t>把语言的项作为机器的状态，用转换函数定义机器的行为。</a:t>
            </a:r>
            <a:endParaRPr lang="zh-CN" sz="1775" dirty="0"/>
          </a:p>
          <a:p>
            <a:pPr marL="457200" lvl="1" indent="0">
              <a:buFont typeface="Wingdings" panose="05000000000000000000" charset="0"/>
              <a:buNone/>
            </a:pPr>
            <a:r>
              <a:rPr lang="zh-CN" sz="1775" dirty="0"/>
              <a:t>对于每个状态，要么通过对项做进一步简化给出下一个状态，要么声明机器已经停止。</a:t>
            </a:r>
            <a:endParaRPr lang="zh-CN" sz="1775" dirty="0"/>
          </a:p>
          <a:p>
            <a:pPr marL="457200" lvl="1" indent="0">
              <a:buFont typeface="Wingdings" panose="05000000000000000000" charset="0"/>
              <a:buNone/>
            </a:pPr>
            <a:r>
              <a:rPr lang="zh-CN" sz="1775" dirty="0"/>
              <a:t>一个项</a:t>
            </a:r>
            <a:r>
              <a:rPr lang="en-US" altLang="zh-CN" sz="1775" dirty="0"/>
              <a:t> t </a:t>
            </a:r>
            <a:r>
              <a:rPr lang="zh-CN" altLang="en-US" sz="1775" dirty="0"/>
              <a:t>的语义可以看作是机器在将</a:t>
            </a:r>
            <a:r>
              <a:rPr lang="en-US" altLang="zh-CN" sz="1775" dirty="0"/>
              <a:t> t </a:t>
            </a:r>
            <a:r>
              <a:rPr lang="zh-CN" altLang="en-US" sz="1775" dirty="0"/>
              <a:t>作为初始状态时达到的最后状态。</a:t>
            </a:r>
            <a:endParaRPr lang="zh-CN" altLang="en-US" sz="1775" dirty="0"/>
          </a:p>
          <a:p>
            <a:pPr lvl="1">
              <a:buFont typeface="Wingdings" panose="05000000000000000000" charset="0"/>
              <a:buChar char="Ø"/>
            </a:pPr>
            <a:r>
              <a:rPr lang="zh-CN" sz="1775" dirty="0"/>
              <a:t>小步形式（结构操作语义）</a:t>
            </a:r>
            <a:endParaRPr lang="zh-CN" sz="1775" dirty="0"/>
          </a:p>
          <a:p>
            <a:pPr lvl="1">
              <a:buFont typeface="Wingdings" panose="05000000000000000000" charset="0"/>
              <a:buChar char="Ø"/>
            </a:pPr>
            <a:r>
              <a:rPr lang="zh-CN" sz="1775" dirty="0"/>
              <a:t>大步形式（自然语义）</a:t>
            </a:r>
            <a:endParaRPr lang="zh-CN" sz="1775" dirty="0"/>
          </a:p>
          <a:p>
            <a:pPr>
              <a:buFont typeface="Wingdings" panose="05000000000000000000" charset="0"/>
              <a:buChar char="l"/>
            </a:pPr>
            <a:endParaRPr lang="zh-CN" sz="2000" dirty="0"/>
          </a:p>
          <a:p>
            <a:pPr>
              <a:buFont typeface="Wingdings" panose="05000000000000000000" charset="0"/>
              <a:buChar char="l"/>
            </a:pPr>
            <a:r>
              <a:rPr lang="zh-CN" sz="2000" b="1" dirty="0"/>
              <a:t>指称语义</a:t>
            </a:r>
            <a:endParaRPr lang="zh-CN" sz="2000" b="1" dirty="0"/>
          </a:p>
          <a:p>
            <a:pPr>
              <a:buFont typeface="Wingdings" panose="05000000000000000000" charset="0"/>
              <a:buChar char="l"/>
            </a:pPr>
            <a:endParaRPr lang="zh-CN" sz="2000" dirty="0"/>
          </a:p>
          <a:p>
            <a:pPr>
              <a:buFont typeface="Wingdings" panose="05000000000000000000" charset="0"/>
              <a:buChar char="l"/>
            </a:pPr>
            <a:r>
              <a:rPr lang="zh-CN" sz="2000" b="1" dirty="0"/>
              <a:t>公理语义</a:t>
            </a: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无类型算术表达式：求值（归约）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1330" y="4055110"/>
            <a:ext cx="10872470" cy="280289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 t → t’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t</a:t>
            </a:r>
            <a:r>
              <a:rPr lang="zh-CN" altLang="en-US" sz="2000" dirty="0">
                <a:sym typeface="+mn-ea"/>
              </a:rPr>
              <a:t>一步求值为</a:t>
            </a:r>
            <a:r>
              <a:rPr lang="en-US" altLang="zh-CN" sz="2000" dirty="0">
                <a:sym typeface="+mn-ea"/>
              </a:rPr>
              <a:t>t’</a:t>
            </a:r>
            <a:endParaRPr lang="en-US" altLang="zh-CN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推导规则的实例是将处在规则的结论和前提（如果有）相同位置的项来代换每个元变量所得到的结果</a:t>
            </a:r>
            <a:endParaRPr lang="zh-CN" altLang="en-US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ym typeface="+mn-ea"/>
              </a:rPr>
              <a:t>范式</a:t>
            </a:r>
            <a:r>
              <a:rPr lang="zh-CN" altLang="en-US" sz="2000" dirty="0">
                <a:sym typeface="+mn-ea"/>
              </a:rPr>
              <a:t>：如果没有求值规则可作用于项</a:t>
            </a:r>
            <a:r>
              <a:rPr lang="en-US" altLang="zh-CN" sz="2000" dirty="0">
                <a:sym typeface="+mn-ea"/>
              </a:rPr>
              <a:t>t</a:t>
            </a:r>
            <a:r>
              <a:rPr lang="zh-CN" altLang="en-US" sz="2000" dirty="0">
                <a:sym typeface="+mn-ea"/>
              </a:rPr>
              <a:t>，则该项是范式，即不存在</a:t>
            </a:r>
            <a:r>
              <a:rPr lang="en-US" altLang="zh-CN" sz="2000" dirty="0">
                <a:sym typeface="+mn-ea"/>
              </a:rPr>
              <a:t>t’</a:t>
            </a:r>
            <a:r>
              <a:rPr lang="zh-CN" altLang="en-US" sz="2000" dirty="0">
                <a:sym typeface="+mn-ea"/>
              </a:rPr>
              <a:t>使得</a:t>
            </a:r>
            <a:r>
              <a:rPr lang="en-US" altLang="zh-CN" sz="2000" dirty="0">
                <a:sym typeface="+mn-ea"/>
              </a:rPr>
              <a:t>t → t’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每个值都是范式。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8195" y="807085"/>
            <a:ext cx="7699375" cy="313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8292,&quot;width&quot;:13512}"/>
</p:tagLst>
</file>

<file path=ppt/tags/tag67.xml><?xml version="1.0" encoding="utf-8"?>
<p:tagLst xmlns:p="http://schemas.openxmlformats.org/presentationml/2006/main">
  <p:tag name="KSO_WM_UNIT_PLACING_PICTURE_USER_VIEWPORT" val="{&quot;height&quot;:3588,&quot;width&quot;:13332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5988</Words>
  <Application>WPS 演示</Application>
  <PresentationFormat>宽屏</PresentationFormat>
  <Paragraphs>427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4" baseType="lpstr">
      <vt:lpstr>Arial</vt:lpstr>
      <vt:lpstr>宋体</vt:lpstr>
      <vt:lpstr>Wingdings</vt:lpstr>
      <vt:lpstr>Wingdings</vt:lpstr>
      <vt:lpstr>Cambria Math</vt:lpstr>
      <vt:lpstr>Kingsoft Math</vt:lpstr>
      <vt:lpstr>MS Mincho</vt:lpstr>
      <vt:lpstr>Times New Roman</vt:lpstr>
      <vt:lpstr>Adobe Naskh Medium</vt:lpstr>
      <vt:lpstr>苹方-简</vt:lpstr>
      <vt:lpstr>Symbol</vt:lpstr>
      <vt:lpstr>Kingsoft Sign</vt:lpstr>
      <vt:lpstr>Courier New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Hiragino Sans</vt:lpstr>
      <vt:lpstr>DejaVu Math TeX Gyre</vt:lpstr>
      <vt:lpstr>Office 主题​​</vt:lpstr>
      <vt:lpstr>Principles of Programming Languages  Spring 2022</vt:lpstr>
      <vt:lpstr>课程回顾</vt:lpstr>
      <vt:lpstr>无类型算术表达式：语法</vt:lpstr>
      <vt:lpstr>无类型算术表达式：语法</vt:lpstr>
      <vt:lpstr>无类型算术表达式：语法</vt:lpstr>
      <vt:lpstr>无类型算术表达式：对项的归纳</vt:lpstr>
      <vt:lpstr>无类型算术表达式：对项的归纳</vt:lpstr>
      <vt:lpstr>无类型算术表达式：语义形式</vt:lpstr>
      <vt:lpstr>无类型算术表达式：求值（归约）</vt:lpstr>
      <vt:lpstr>无类型算术表达式：求值（归约）</vt:lpstr>
      <vt:lpstr>无类型算术表达式：求值（归约）</vt:lpstr>
      <vt:lpstr>第一次作业</vt:lpstr>
      <vt:lpstr>无类型lambda演算：语法</vt:lpstr>
      <vt:lpstr>无类型lambda演算：变量和元变量</vt:lpstr>
      <vt:lpstr>无类型lambda演算：操作语义（求值）</vt:lpstr>
      <vt:lpstr>无类型lambda演算：操作语义（求值）</vt:lpstr>
      <vt:lpstr>无类型lambda演算：操作语义（求值）</vt:lpstr>
      <vt:lpstr>无类型lambda演算：操作语义（求值）</vt:lpstr>
      <vt:lpstr>无类型lambda演算：多参数</vt:lpstr>
      <vt:lpstr>无类型lambda演算：括号的省略表示</vt:lpstr>
      <vt:lpstr>无类型lambda演算：括号的省略表示</vt:lpstr>
      <vt:lpstr>无类型lambda演算：Church布尔式</vt:lpstr>
      <vt:lpstr>无类型lambda演算：Church数值</vt:lpstr>
      <vt:lpstr>无类型lambda演算：递归</vt:lpstr>
      <vt:lpstr>无类型lambda演算：代换</vt:lpstr>
      <vt:lpstr>项的无名称表示：de Bruijn索引</vt:lpstr>
      <vt:lpstr>项的无名称表示：命名上下文</vt:lpstr>
      <vt:lpstr>项的无名称表示：移位和代换</vt:lpstr>
      <vt:lpstr>项的无名称表示：求值</vt:lpstr>
      <vt:lpstr>其他</vt:lpstr>
      <vt:lpstr>Thanks Have a nice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MasakiKeigo</cp:lastModifiedBy>
  <cp:revision>357</cp:revision>
  <dcterms:created xsi:type="dcterms:W3CDTF">2023-03-21T02:21:34Z</dcterms:created>
  <dcterms:modified xsi:type="dcterms:W3CDTF">2023-03-21T02:21:34Z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62BF7E9BFA264DDB863F796812DDBB19</vt:lpwstr>
  </property>
</Properties>
</file>