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N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a[N];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a[tail++] =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a[tail++] 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what if we continue to insert value into “a”?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Combine these above observations, we have: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“arrayList.c”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“list.h”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INIT_LENGTH 32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List_t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*array;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int max;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tail;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l-&gt;array = malloc (INIT_LENTH * sizeof(poly));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7BC53-9B14-DBDD-1DB5-3172A075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86DEF9B-2FA0-E004-A5D6-99861F7A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l-&gt;array = malloc (INIT_LENTH * sizeof(poly));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9B3D4B8F-A5DE-332B-6148-FF48B9C5DE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105DD980-8BAF-DB6E-4C71-9D74E911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$#%&amp;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5D5E4205-5C48-5977-0827-8D97326C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6C9A0306-1D6D-A659-C94B-82E47153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1505" name="Line 17">
              <a:extLst>
                <a:ext uri="{FF2B5EF4-FFF2-40B4-BE49-F238E27FC236}">
                  <a16:creationId xmlns:a16="http://schemas.microsoft.com/office/drawing/2014/main" id="{7C389994-1A73-7560-3B2F-613CB095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86121A60-D247-9D6C-A739-F8DEDFF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 (INIT_LENTH * sizeof(poly));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 (INIT_LENTH * sizeof(poly));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@#%$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List_t l = malloc (sizeof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 (INIT_LENTH * sizeof(poly));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 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note that we omit such checks in the next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for clarity. However, You should always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(l-&gt;array)[i];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return (l-&gt;array)[i];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//move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   j&gt;i; j--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   j&gt;i; j--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0670E10-72D5-EB7B-9D6D-77868C835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j&gt;i;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BA1DB4A-5D1C-BDFE-3957-E5918B4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void *x,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j&gt;i;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(l-&gt;array)[i]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0E7E7F0-712E-6C3F-0474-9C2EC4CC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 l, void *x, int i)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j&gt;i;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(l-&gt;array)[i]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(l-&gt;tail)++;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What if the initial array look like the right one?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direct data movement will incur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(i&lt;0 || i&gt;l-&gt;tail)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if l is full, extend l-&gt;array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 (l-&gt;tail==l-&gt;max)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l-&gt;array = realloc (l-&gt;array,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EXT_FACTOR*(l-&gt;max)*sizeof(poly));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l-&gt;max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l-&gt;array = realloc 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EXT_FACTOR*(l-&gt;max)*sizeof(poly));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l-&gt;array = realloc 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EXT_FACTOR*(l-&gt;max)*sizeof(poly));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extensible array,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l-&gt;max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880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l-&gt;array = realloc 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EXT_FACTOR*(l-&gt;max)*sizeof(poly));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operation is reverse operation of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also involves data movement</a:t>
            </a:r>
          </a:p>
          <a:p>
            <a:pPr lvl="1"/>
            <a:r>
              <a:rPr lang="en-US" altLang="zh-CN"/>
              <a:t>should we shrink the extensible array, when there are few elements in it (say </a:t>
            </a:r>
            <a:r>
              <a:rPr lang="en-US" altLang="zh-CN">
                <a:latin typeface="Arial" panose="020B0604020202020204" pitchFamily="34" charset="0"/>
              </a:rPr>
              <a:t>½</a:t>
            </a:r>
            <a:r>
              <a:rPr lang="en-US" altLang="zh-CN"/>
              <a:t> data item left)?</a:t>
            </a:r>
          </a:p>
          <a:p>
            <a:r>
              <a:rPr lang="en-US" altLang="zh-CN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(int i=0; i&lt;l-&gt;tail; i++)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 ((l-&gt;array)[i]);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Linear list ADT:</a:t>
            </a:r>
          </a:p>
          <a:p>
            <a:pPr lvl="1"/>
            <a:r>
              <a:rPr lang="en-US" altLang="zh-CN" sz="2400"/>
              <a:t>a collection of ordered data element</a:t>
            </a:r>
          </a:p>
          <a:p>
            <a:pPr lvl="1"/>
            <a:r>
              <a:rPr lang="en-US" altLang="zh-CN" sz="2400"/>
              <a:t>each item has no more than one successor or predecessor</a:t>
            </a:r>
          </a:p>
          <a:p>
            <a:r>
              <a:rPr lang="en-US" altLang="zh-CN" sz="2800"/>
              <a:t>Extensible array-based implementation</a:t>
            </a:r>
          </a:p>
          <a:p>
            <a:pPr lvl="1"/>
            <a:r>
              <a:rPr lang="en-US" altLang="zh-CN" sz="2400"/>
              <a:t>maintain internally a dynamically extensible array</a:t>
            </a:r>
          </a:p>
          <a:p>
            <a:pPr lvl="1"/>
            <a:r>
              <a:rPr lang="en-US" altLang="zh-CN" sz="2400"/>
              <a:t>bad performance with insert or delete</a:t>
            </a:r>
          </a:p>
          <a:p>
            <a:pPr lvl="1"/>
            <a:r>
              <a:rPr lang="en-US" altLang="zh-CN" sz="2400"/>
              <a:t>space waste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i="1"/>
              <a:t>linear list</a:t>
            </a:r>
            <a:r>
              <a:rPr lang="en-US" altLang="zh-CN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e1, e2,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en  (n</a:t>
            </a:r>
            <a:r>
              <a:rPr lang="en-US" altLang="zh-CN">
                <a:cs typeface="Tahoma" panose="020B0604030504040204" pitchFamily="34" charset="0"/>
              </a:rPr>
              <a:t>≥</a:t>
            </a:r>
            <a:r>
              <a:rPr lang="en-US" altLang="zh-CN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e2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</a:t>
            </a:r>
            <a:r>
              <a:rPr lang="en-US" altLang="zh-CN">
                <a:sym typeface="Euclid Extra" pitchFamily="18" charset="2"/>
              </a:rPr>
              <a:t> is called an </a:t>
            </a:r>
            <a:r>
              <a:rPr lang="en-US" altLang="zh-CN" i="1">
                <a:sym typeface="Euclid Extra" pitchFamily="18" charset="2"/>
              </a:rPr>
              <a:t>predecessor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i+1</a:t>
            </a:r>
            <a:r>
              <a:rPr lang="en-US" altLang="zh-CN">
                <a:sym typeface="Euclid Extra" pitchFamily="18" charset="2"/>
              </a:rPr>
              <a:t> is called a </a:t>
            </a:r>
            <a:r>
              <a:rPr lang="en-US" altLang="zh-CN" i="1">
                <a:sym typeface="Euclid Extra" pitchFamily="18" charset="2"/>
              </a:rPr>
              <a:t>successor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length 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insert element x at position i in l, 0&lt;=i&lt;n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insert (list l, x, i);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return the i-th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nth (list l, i);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delete the element at position i in l, 0&lt;=i&lt;n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delete (list l,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apply function f to each element in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foreach 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“list.h”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List_t *List_t;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List_t List_new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List_length (List_t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List_nth (List_t l, int n);  </a:t>
            </a:r>
            <a:r>
              <a:rPr lang="en-US" altLang="zh-CN" sz="2000" b="1">
                <a:latin typeface="Courier New" panose="02070309020205020404" pitchFamily="49" charset="0"/>
              </a:rPr>
              <a:t>// “poly”?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List_insert (List_t l, poly x,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List_delete (List_t l, int i);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List_foreach (List_t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well-known implementation techniques:</a:t>
            </a:r>
          </a:p>
          <a:p>
            <a:pPr lvl="1"/>
            <a:r>
              <a:rPr lang="en-US" altLang="zh-CN"/>
              <a:t>array-based</a:t>
            </a:r>
          </a:p>
          <a:p>
            <a:pPr lvl="1"/>
            <a:r>
              <a:rPr lang="en-US" altLang="zh-CN"/>
              <a:t>linked structure-based</a:t>
            </a:r>
          </a:p>
          <a:p>
            <a:r>
              <a:rPr lang="en-US" altLang="zh-CN"/>
              <a:t>We next consider the first, and leave the second to the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(ADT)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3688</TotalTime>
  <Words>2051</Words>
  <Application>Microsoft Macintosh PowerPoint</Application>
  <PresentationFormat>全屏显示(4:3)</PresentationFormat>
  <Paragraphs>458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Extensible Array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Implementation Using Array</vt:lpstr>
      <vt:lpstr>Implementation Using Array</vt:lpstr>
      <vt:lpstr>1st Try</vt:lpstr>
      <vt:lpstr>Array-based Implementation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Microsoft Office User</cp:lastModifiedBy>
  <cp:revision>2603</cp:revision>
  <cp:lastPrinted>1601-01-01T00:00:00Z</cp:lastPrinted>
  <dcterms:created xsi:type="dcterms:W3CDTF">1601-01-01T00:00:00Z</dcterms:created>
  <dcterms:modified xsi:type="dcterms:W3CDTF">2023-09-07T07:56:39Z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