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6" r:id="rId3"/>
    <p:sldId id="302" r:id="rId4"/>
    <p:sldId id="273" r:id="rId5"/>
    <p:sldId id="274" r:id="rId6"/>
    <p:sldId id="293" r:id="rId7"/>
    <p:sldId id="304" r:id="rId8"/>
    <p:sldId id="257" r:id="rId9"/>
    <p:sldId id="258" r:id="rId10"/>
    <p:sldId id="265" r:id="rId11"/>
    <p:sldId id="259" r:id="rId12"/>
    <p:sldId id="301" r:id="rId13"/>
    <p:sldId id="270" r:id="rId14"/>
    <p:sldId id="305" r:id="rId15"/>
    <p:sldId id="275" r:id="rId16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A6A1FBB-7639-4329-8612-7C5DA68F4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002F80-1676-448B-BD2E-C427261F4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542540-CF8B-4AA1-BC79-77BEBDDE48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67DAF2A-B0ED-4239-B0EA-89F8129275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C6E95050-765C-4E51-84EC-267F37383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008DD78-6A56-4B9B-B89B-21502CF677B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F6EA4D3-E792-436F-965D-C95019AFE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DA13198-2A3A-4D1B-84FF-9D4AB1E5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A631EAA-0AB0-4C09-955E-20A7AD30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023393-2DB2-4D5E-AE78-F3D3E5D51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6FDDF34-0FC0-469C-8CBE-FDF874AB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ABCE06A-228B-421B-A4B4-5AB30503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E34ABB0-F5FE-4621-8B18-D0FD2425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E30E7FD-37C0-4C3B-AA4C-4EED96265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1A23478-53ED-4FED-AD96-735DCBB55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B856C78-3C6F-4C50-B73B-6B443DA0C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8AAC1AD-A30E-42D4-9060-B943EBC87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01F9073-5A7F-40E8-8FA4-710A71628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A1314B-7A70-417B-BE4D-5BEF4EAF0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6FDE86-49B1-436E-9B40-6AA9DBB9C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797693-09B7-471F-8666-907BFE770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FCA6F9-93C8-4A26-A810-45F283091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E2EB9-C9A7-4010-A554-DE1EBB636D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C0B03D-EE65-4458-8A9C-E85CC4F25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E41F61-691B-41AD-A761-F060712BB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6E665-5B30-4D4A-9FFC-A5D10FA2B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414AF-E177-471A-8515-6FCE67CE63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63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BE9C1E-7D41-44B6-9433-7F7E7A24B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D82072-51A7-42F6-A825-9ECB00181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81E0A37-F00C-4BA1-B5F4-7438EA54D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13284-7A01-4E99-A478-CD6E3E01D3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4FC524-745E-498D-BA4B-ACFBD4F31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8D3B52-BF3A-4C2B-A66B-28125474B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816D41-CD02-4E84-98A9-5C55F9344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7D6AB-AFA4-4443-AF2F-9C46C7A46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0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BAF9D1-D011-4264-A27E-962621408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59FA08-A47F-474C-9EE0-4BD6FD8E3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41525C-0D19-443D-BDD8-D852C637A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2F204-B2FE-4D6D-9B17-EBB8E1384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F9AF35-34DD-40EE-93F1-93E470E45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EF33649-033A-46B8-8793-00B671168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6AF71D7-8631-4FD9-AD2B-39326CD89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C3E6B-9E55-4121-B053-BB91742B9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DE1827-6F6C-454B-9845-6355F8BBD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758E3C-30B7-4996-ABFD-94D182E55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94CFE56-B72E-4FD8-AC75-FE304BE97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67BE-95AE-4C05-B1B5-60BBEB2570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4CAA097-A068-48C3-B19D-36E276C8C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294F04-EC63-4B46-90EB-49B559300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5FD350A-A1D1-4652-B7E1-967A06785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21D6E-ADA9-4982-9225-E4F78B7D8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3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B4905E8-015D-4E4E-A45D-B9CB6DF5B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F8DCA4E-F6C3-482E-8901-7FA6E3BBB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B3F2AAF-9778-43C9-9F69-B81D9ED03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A8755-86B4-4F12-9A5C-1E80F06BA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0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24B35A4-EF79-44DD-9293-8CDC74C56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A0D1F7-F2A1-46DE-A5D3-C3C1F04BA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37B568-C990-4CB8-8370-6C618BCAD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2CB68-2C6C-4490-BA23-3515C787A5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7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A1C71EF-C320-4825-A0AD-432B67141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0F6D94-784F-401B-BFC6-871576380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8F019EC-9985-4C63-8E1A-40DD3486A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A841-4753-46BA-BAA4-536F62B2C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C2009D-84BE-41DC-B311-7DE8BEC3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7DB923-C3DA-48AF-9B72-58C4609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899152-4DBD-4DEF-B6B3-F5EFA7C0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E9AA4AC-5231-4A5F-8F7B-D2B4E6C2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2D79DB-65A8-4F3D-9152-8939D3D3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9C132C-2D1B-4ACC-8BAE-27832E4D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4748364-2DD5-4ED1-A59F-3B9C1BDC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86C758-D413-4A6C-899B-535807BD15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7EE4B56-D3CD-4327-B756-B47772F68A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28A7547-5E47-4A8D-951F-D986A5302D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8EEF514-68E8-4DA2-B319-7ACE5D55B6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9B8B768-D2B6-45D7-A299-6C11871004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FCADAB-639C-4E12-8244-D49976140F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665CF202-6419-48D9-8B3D-696A33020E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F8703A2E-6E66-42C5-AC37-070FF4465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System Programming in C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5C1A695B-12BF-436F-AE53-542EA608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and References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A5D6E0D-98D8-4077-8A64-76F1091D5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i="1">
                <a:solidFill>
                  <a:schemeClr val="folHlink"/>
                </a:solidFill>
              </a:rPr>
              <a:t>The C Programming Language</a:t>
            </a:r>
            <a:r>
              <a:rPr lang="en-US" altLang="zh-CN" sz="2400" i="1"/>
              <a:t> (Second Edition)</a:t>
            </a:r>
            <a:r>
              <a:rPr lang="en-US" altLang="zh-CN" sz="2400"/>
              <a:t> . Kernighan and Ritchie, 1988.</a:t>
            </a:r>
          </a:p>
          <a:p>
            <a:pPr>
              <a:lnSpc>
                <a:spcPct val="90000"/>
              </a:lnSpc>
            </a:pPr>
            <a:r>
              <a:rPr lang="en-US" altLang="zh-CN" sz="2400" i="1">
                <a:solidFill>
                  <a:srgbClr val="1E3EC0"/>
                </a:solidFill>
              </a:rPr>
              <a:t>C Interface and Implementation</a:t>
            </a:r>
            <a:r>
              <a:rPr lang="en-US" altLang="zh-CN" sz="2400"/>
              <a:t>, 2002.</a:t>
            </a:r>
          </a:p>
          <a:p>
            <a:pPr>
              <a:lnSpc>
                <a:spcPct val="90000"/>
              </a:lnSpc>
            </a:pPr>
            <a:r>
              <a:rPr lang="en-US" altLang="zh-CN" sz="2400" i="1">
                <a:solidFill>
                  <a:srgbClr val="1E3EC0"/>
                </a:solidFill>
              </a:rPr>
              <a:t>Unix System Programming</a:t>
            </a:r>
            <a:r>
              <a:rPr lang="en-US" altLang="zh-CN" sz="2400"/>
              <a:t>. Rietchard Stevens.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A70490CB-59FF-4D01-90E6-A7D35235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0138"/>
            <a:ext cx="20796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>
            <a:extLst>
              <a:ext uri="{FF2B5EF4-FFF2-40B4-BE49-F238E27FC236}">
                <a16:creationId xmlns:a16="http://schemas.microsoft.com/office/drawing/2014/main" id="{AEE37C62-33E6-4C6A-A50F-159EA7E1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3606800"/>
            <a:ext cx="3403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>
            <a:extLst>
              <a:ext uri="{FF2B5EF4-FFF2-40B4-BE49-F238E27FC236}">
                <a16:creationId xmlns:a16="http://schemas.microsoft.com/office/drawing/2014/main" id="{D0AEC68B-3A41-489A-8128-D08314B0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3640138"/>
            <a:ext cx="2603500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187C3A5-CD48-42D5-A624-D01C18BBB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9638FEF-01D9-4BF0-A5D6-4599E400F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There are 5 assignments (tentative)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Each consists of some required problems and optional problems (</a:t>
            </a:r>
            <a:r>
              <a:rPr lang="en-US" altLang="zh-CN">
                <a:solidFill>
                  <a:schemeClr val="folHlink"/>
                </a:solidFill>
              </a:rPr>
              <a:t>Optional</a:t>
            </a:r>
            <a:r>
              <a:rPr lang="en-US" altLang="zh-CN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Optional assignments are not required, but highly recommended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Solve them independently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Late homework will not be accepted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4F3655A-B843-4BE3-B3CC-46201EBF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453F12A-FB9D-45AD-894A-6A2A6D081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Lab0: preparation</a:t>
            </a:r>
          </a:p>
          <a:p>
            <a:r>
              <a:rPr lang="en-US" altLang="zh-CN"/>
              <a:t>Lab1: Shell</a:t>
            </a:r>
          </a:p>
          <a:p>
            <a:r>
              <a:rPr lang="en-US" altLang="zh-CN"/>
              <a:t>Lab2: Mini Wireshark</a:t>
            </a:r>
          </a:p>
          <a:p>
            <a:r>
              <a:rPr lang="en-US" altLang="zh-CN"/>
              <a:t>Lab3: Mini debugger</a:t>
            </a:r>
          </a:p>
          <a:p>
            <a:r>
              <a:rPr lang="en-US" altLang="zh-CN"/>
              <a:t>Lab4: Concurrency</a:t>
            </a:r>
          </a:p>
          <a:p>
            <a:r>
              <a:rPr lang="en-US" altLang="zh-CN"/>
              <a:t>Lab5: Mini Database (Tentative)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85D764E-536F-4360-80C0-701850D6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and Evaluation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96B8984-004B-492C-B129-7E1347487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 test :-)</a:t>
            </a:r>
          </a:p>
          <a:p>
            <a:r>
              <a:rPr lang="en-US" altLang="zh-CN"/>
              <a:t>Evaluated</a:t>
            </a:r>
          </a:p>
          <a:p>
            <a:pPr lvl="1"/>
            <a:r>
              <a:rPr lang="en-US" altLang="zh-CN"/>
              <a:t>80%: assignments</a:t>
            </a:r>
          </a:p>
          <a:p>
            <a:pPr lvl="1"/>
            <a:r>
              <a:rPr lang="en-US" altLang="zh-CN"/>
              <a:t>20%: class attending</a:t>
            </a:r>
          </a:p>
          <a:p>
            <a:pPr lvl="1"/>
            <a:endParaRPr lang="en-US" altLang="zh-CN"/>
          </a:p>
          <a:p>
            <a:r>
              <a:rPr lang="en-US" altLang="zh-CN"/>
              <a:t>No one should fail!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C264A7D-618A-4A39-B965-928C05060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Learning by Doing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B12A0FD-E8A3-4C5C-8FAC-ED4EC1E65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Get your hand dirty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AEA3BA7-ADBD-4D91-B4E8-BAE634E1D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5E6080-A593-41FE-868E-AFB0124B2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44CBA19-1633-4CAD-9AE5-658C5672E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5FB5C584-64FE-41F5-9D0E-DC4F82C4D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Capsule history:</a:t>
            </a:r>
          </a:p>
          <a:p>
            <a:pPr lvl="1"/>
            <a:r>
              <a:rPr lang="en-US" altLang="zh-CN" sz="2000"/>
              <a:t>BCPL   </a:t>
            </a:r>
            <a:r>
              <a:rPr lang="en-US" altLang="zh-CN" sz="2000">
                <a:sym typeface="Wingdings" panose="05000000000000000000" pitchFamily="2" charset="2"/>
              </a:rPr>
              <a:t>    B      C       K&amp;R C     ANSI C   C99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    1960       1970     1972       1978           1988</a:t>
            </a:r>
          </a:p>
          <a:p>
            <a:pPr lvl="1"/>
            <a:r>
              <a:rPr lang="en-US" altLang="zh-CN" sz="2000"/>
              <a:t>LISP          </a:t>
            </a:r>
            <a:r>
              <a:rPr lang="en-US" altLang="zh-CN" sz="2000">
                <a:sym typeface="Wingdings" panose="05000000000000000000" pitchFamily="2" charset="2"/>
              </a:rPr>
              <a:t>          Smalltalk            C++            Java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1960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    1970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1980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1994</a:t>
            </a:r>
          </a:p>
        </p:txBody>
      </p:sp>
      <p:sp>
        <p:nvSpPr>
          <p:cNvPr id="5123" name="Line 4">
            <a:extLst>
              <a:ext uri="{FF2B5EF4-FFF2-40B4-BE49-F238E27FC236}">
                <a16:creationId xmlns:a16="http://schemas.microsoft.com/office/drawing/2014/main" id="{02A1670B-8713-4EB3-8A72-AEEB2BE7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5">
            <a:extLst>
              <a:ext uri="{FF2B5EF4-FFF2-40B4-BE49-F238E27FC236}">
                <a16:creationId xmlns:a16="http://schemas.microsoft.com/office/drawing/2014/main" id="{BB758117-E037-4DA6-8262-4BE65005F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8D70BA0F-0032-4F99-93E9-9289A416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962400"/>
            <a:ext cx="99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C#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2000</a:t>
            </a:r>
          </a:p>
        </p:txBody>
      </p:sp>
      <p:pic>
        <p:nvPicPr>
          <p:cNvPr id="5126" name="Picture 7">
            <a:extLst>
              <a:ext uri="{FF2B5EF4-FFF2-40B4-BE49-F238E27FC236}">
                <a16:creationId xmlns:a16="http://schemas.microsoft.com/office/drawing/2014/main" id="{FACB9B9C-0670-414D-885F-CC16E0BD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196373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>
            <a:extLst>
              <a:ext uri="{FF2B5EF4-FFF2-40B4-BE49-F238E27FC236}">
                <a16:creationId xmlns:a16="http://schemas.microsoft.com/office/drawing/2014/main" id="{40001C81-6A29-4A80-B940-6D731939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19224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8BE559E3-240A-4A37-9B40-821363236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F900A542-E6E1-45B0-A0D3-46CE6F4A4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C is a </a:t>
            </a:r>
            <a:r>
              <a:rPr lang="en-US" altLang="zh-CN" sz="2800">
                <a:solidFill>
                  <a:srgbClr val="1E3EC0"/>
                </a:solidFill>
              </a:rPr>
              <a:t>system</a:t>
            </a:r>
            <a:r>
              <a:rPr lang="en-US" altLang="zh-CN" sz="2800"/>
              <a:t> programming language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Originally invented to write Unix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and later Linux and Windows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Data types and control structures close to most machines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So you know system deeper, you can program better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Pros and cons: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Can do whatever you want: flexible and powerful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Can do whatever you do NOT want: shoot yourself in the foot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C565C81-CDF0-4E3A-ACE7-30B2D342F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DB902AD3-A0FA-4BFF-9ACA-9AAB75B3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Modular C programming:</a:t>
            </a:r>
          </a:p>
          <a:p>
            <a:pPr lvl="1"/>
            <a:r>
              <a:rPr lang="en-US" altLang="zh-CN"/>
              <a:t>C is the most widely-used </a:t>
            </a:r>
            <a:r>
              <a:rPr lang="en-US" altLang="zh-CN">
                <a:solidFill>
                  <a:srgbClr val="1E3EC0"/>
                </a:solidFill>
              </a:rPr>
              <a:t>system</a:t>
            </a:r>
            <a:r>
              <a:rPr lang="en-US" altLang="zh-CN"/>
              <a:t> language</a:t>
            </a:r>
          </a:p>
          <a:p>
            <a:pPr lvl="2"/>
            <a:r>
              <a:rPr lang="en-US" altLang="zh-CN"/>
              <a:t>OS kernels, network stack, compiler, DB,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C is low-level</a:t>
            </a:r>
          </a:p>
          <a:p>
            <a:pPr lvl="2"/>
            <a:r>
              <a:rPr lang="en-US" altLang="zh-CN"/>
              <a:t>Device driver, embedded (real-time) system,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2"/>
            <a:r>
              <a:rPr lang="en-US" altLang="zh-CN"/>
              <a:t>Closely related with architectures</a:t>
            </a:r>
          </a:p>
          <a:p>
            <a:pPr lvl="1"/>
            <a:r>
              <a:rPr lang="en-US" altLang="zh-CN"/>
              <a:t>Motivating ideas for other languages</a:t>
            </a:r>
          </a:p>
          <a:p>
            <a:pPr lvl="2"/>
            <a:r>
              <a:rPr lang="en-US" altLang="zh-CN"/>
              <a:t>C++/Java/C#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40B5474-0671-46EE-BBFB-0B3F25C3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15F2F71-DCF3-4A68-87F0-A4F3DBA82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System interfaces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POSIX interfaces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As implemented by almost all operating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And build interesting applications on top of such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CE04673-9FCD-4CF3-9D2B-2D8682FDD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 of this course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00286C6-E207-4C97-8E83-A40BFF217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Solid C knowledge: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 and data structures are crucial for CS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Foundations for later computer courses</a:t>
            </a:r>
          </a:p>
          <a:p>
            <a:pPr>
              <a:lnSpc>
                <a:spcPct val="90000"/>
              </a:lnSpc>
            </a:pPr>
            <a:r>
              <a:rPr lang="en-US" altLang="zh-CN"/>
              <a:t>Familiarize you with computational thinking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e.g.: abstraction (ADT), recursion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System programming skills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Be experienced system programmers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58D7EC4-2269-40B7-82DC-C6C2E3AD1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CADFF18-1365-418D-A1D6-35B180501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How this course works?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A8D0BEB5-A085-4390-B011-A53235FD4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Administrivia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EC31422-0971-4A31-A1B1-846CA0C84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Instructor: </a:t>
            </a:r>
          </a:p>
          <a:p>
            <a:pPr lvl="1"/>
            <a:r>
              <a:rPr lang="en-US" altLang="zh-CN" dirty="0"/>
              <a:t>Hua, </a:t>
            </a:r>
            <a:r>
              <a:rPr lang="en-US" altLang="zh-CN" dirty="0" err="1"/>
              <a:t>Baojian</a:t>
            </a:r>
            <a:r>
              <a:rPr lang="en-US" altLang="zh-CN" dirty="0"/>
              <a:t>: </a:t>
            </a:r>
            <a:r>
              <a:rPr lang="en-US" altLang="zh-CN" dirty="0" err="1"/>
              <a:t>bjhua@ustc.edu.cn</a:t>
            </a:r>
            <a:endParaRPr lang="en-US" altLang="zh-CN" dirty="0"/>
          </a:p>
          <a:p>
            <a:r>
              <a:rPr lang="en-US" altLang="zh-CN" dirty="0"/>
              <a:t>TAs: </a:t>
            </a:r>
          </a:p>
          <a:p>
            <a:pPr lvl="1"/>
            <a:r>
              <a:rPr lang="en-US" altLang="zh-CN" dirty="0"/>
              <a:t>Yufei, Wu</a:t>
            </a:r>
            <a:r>
              <a:rPr lang="en-US" altLang="zh-CN"/>
              <a:t>: wuyf21</a:t>
            </a:r>
            <a:r>
              <a:rPr lang="en-US" altLang="zh-CN" dirty="0"/>
              <a:t>@mail.ustc.edu.cn</a:t>
            </a:r>
          </a:p>
          <a:p>
            <a:pPr lvl="1"/>
            <a:r>
              <a:rPr lang="en-US" altLang="zh-CN" dirty="0" err="1"/>
              <a:t>Wenlong</a:t>
            </a:r>
            <a:r>
              <a:rPr lang="en-US" altLang="zh-CN" dirty="0"/>
              <a:t>, Zheng: zwl21@mail.ustc.edu.cn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8B2A50E-500B-441B-B688-BE23C7B1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Home Page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BF0875-5CFD-450B-AA46-2B0AFD9F6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Home page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</a:rPr>
              <a:t>https://</a:t>
            </a:r>
            <a:r>
              <a:rPr lang="en-US" altLang="zh-CN" sz="2400" dirty="0" err="1">
                <a:solidFill>
                  <a:schemeClr val="hlink"/>
                </a:solidFill>
              </a:rPr>
              <a:t>csslab-ustc.github.io</a:t>
            </a:r>
            <a:r>
              <a:rPr lang="en-US" altLang="zh-CN" sz="2400" dirty="0">
                <a:solidFill>
                  <a:schemeClr val="hlink"/>
                </a:solidFill>
              </a:rPr>
              <a:t>/courses/</a:t>
            </a:r>
            <a:r>
              <a:rPr lang="en-US" altLang="zh-CN" sz="2400" dirty="0" err="1">
                <a:solidFill>
                  <a:schemeClr val="hlink"/>
                </a:solidFill>
              </a:rPr>
              <a:t>sysprog</a:t>
            </a:r>
            <a:r>
              <a:rPr lang="en-US" altLang="zh-CN" sz="2400" dirty="0">
                <a:solidFill>
                  <a:schemeClr val="hlink"/>
                </a:solidFill>
              </a:rPr>
              <a:t>/</a:t>
            </a:r>
          </a:p>
          <a:p>
            <a:pPr lvl="1">
              <a:defRPr/>
            </a:pPr>
            <a:r>
              <a:rPr lang="en-US" altLang="zh-CN" sz="2400" dirty="0"/>
              <a:t>Course administrivia</a:t>
            </a:r>
          </a:p>
          <a:p>
            <a:pPr lvl="1">
              <a:defRPr/>
            </a:pPr>
            <a:r>
              <a:rPr lang="en-US" altLang="zh-CN" sz="2400" dirty="0"/>
              <a:t>Lecture notes</a:t>
            </a:r>
          </a:p>
          <a:p>
            <a:pPr lvl="1">
              <a:defRPr/>
            </a:pPr>
            <a:r>
              <a:rPr lang="en-US" altLang="zh-CN" sz="2400" dirty="0"/>
              <a:t>Programming assignments</a:t>
            </a:r>
          </a:p>
          <a:p>
            <a:pPr lvl="1">
              <a:defRPr/>
            </a:pPr>
            <a:r>
              <a:rPr lang="en-US" altLang="zh-CN" sz="2400" dirty="0"/>
              <a:t>Software</a:t>
            </a:r>
          </a:p>
          <a:p>
            <a:pPr lvl="1">
              <a:defRPr/>
            </a:pPr>
            <a:r>
              <a:rPr lang="en-US" altLang="zh-CN" sz="2400" dirty="0"/>
              <a:t>Test and evaluation</a:t>
            </a:r>
          </a:p>
          <a:p>
            <a:pPr>
              <a:defRPr/>
            </a:pPr>
            <a:r>
              <a:rPr lang="en-US" altLang="zh-CN" sz="2800" dirty="0"/>
              <a:t>Check course home page frequently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62d330-6b95-4537-bfc8-604e62bbe0dc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454</Words>
  <Application>Microsoft Macintosh PowerPoint</Application>
  <PresentationFormat>全屏显示(4:3)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Helvetica</vt:lpstr>
      <vt:lpstr>Tahoma</vt:lpstr>
      <vt:lpstr>Wingdings</vt:lpstr>
      <vt:lpstr>Blends</vt:lpstr>
      <vt:lpstr>Overview</vt:lpstr>
      <vt:lpstr>The C Programming Language</vt:lpstr>
      <vt:lpstr>The C Programming Language</vt:lpstr>
      <vt:lpstr>What is this course about?</vt:lpstr>
      <vt:lpstr>What is this course about?</vt:lpstr>
      <vt:lpstr>Goal of this course</vt:lpstr>
      <vt:lpstr> </vt:lpstr>
      <vt:lpstr>Administrivia</vt:lpstr>
      <vt:lpstr>Course Home Page</vt:lpstr>
      <vt:lpstr>Textbooks and References</vt:lpstr>
      <vt:lpstr>Assignments</vt:lpstr>
      <vt:lpstr>Assignments</vt:lpstr>
      <vt:lpstr>Test and Evaluation</vt:lpstr>
      <vt:lpstr>Learning by Doing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Baojian Hua</dc:subject>
  <dc:creator>admin</dc:creator>
  <cp:lastModifiedBy>Wu Yufei</cp:lastModifiedBy>
  <cp:revision>1251</cp:revision>
  <dcterms:created xsi:type="dcterms:W3CDTF">2022-09-16T11:00:48Z</dcterms:created>
  <dcterms:modified xsi:type="dcterms:W3CDTF">2022-09-17T12:45:34Z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86B6D2877FE748EB9A3FA82B01ED9291</vt:lpwstr>
  </property>
  <property fmtid="{D5CDD505-2E9C-101B-9397-08002B2CF9AE}" pid="4" name="KSOProductBuildVer">
    <vt:lpwstr>2052-11.1.0.12358</vt:lpwstr>
  </property>
</Properties>
</file>