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28"/>
  </p:handoutMasterIdLst>
  <p:sldIdLst>
    <p:sldId id="256" r:id="rId2"/>
    <p:sldId id="455" r:id="rId3"/>
    <p:sldId id="494" r:id="rId4"/>
    <p:sldId id="500" r:id="rId5"/>
    <p:sldId id="501" r:id="rId6"/>
    <p:sldId id="495" r:id="rId7"/>
    <p:sldId id="485" r:id="rId8"/>
    <p:sldId id="457" r:id="rId9"/>
    <p:sldId id="496" r:id="rId10"/>
    <p:sldId id="476" r:id="rId11"/>
    <p:sldId id="477" r:id="rId12"/>
    <p:sldId id="478" r:id="rId13"/>
    <p:sldId id="479" r:id="rId14"/>
    <p:sldId id="480" r:id="rId15"/>
    <p:sldId id="497" r:id="rId16"/>
    <p:sldId id="484" r:id="rId17"/>
    <p:sldId id="502" r:id="rId18"/>
    <p:sldId id="503" r:id="rId19"/>
    <p:sldId id="486" r:id="rId20"/>
    <p:sldId id="487" r:id="rId21"/>
    <p:sldId id="475" r:id="rId22"/>
    <p:sldId id="458" r:id="rId23"/>
    <p:sldId id="488" r:id="rId24"/>
    <p:sldId id="489" r:id="rId25"/>
    <p:sldId id="498" r:id="rId26"/>
    <p:sldId id="424" r:id="rId27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0"/>
    <p:restoredTop sz="94720"/>
  </p:normalViewPr>
  <p:slideViewPr>
    <p:cSldViewPr>
      <p:cViewPr varScale="1">
        <p:scale>
          <a:sx n="102" d="100"/>
          <a:sy n="102" d="100"/>
        </p:scale>
        <p:origin x="23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Concolic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#1: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construct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4966FAB-BFE4-F74B-8081-12BE39847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769492"/>
              </p:ext>
            </p:extLst>
          </p:nvPr>
        </p:nvGraphicFramePr>
        <p:xfrm>
          <a:off x="6096000" y="2438400"/>
          <a:ext cx="2514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12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296810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18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#2: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concrete and symbolic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values,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maintaining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program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4E1718-0599-294A-9DB5-FE4801E40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51989"/>
              </p:ext>
            </p:extLst>
          </p:nvPr>
        </p:nvGraphicFramePr>
        <p:xfrm>
          <a:off x="5715000" y="3048000"/>
          <a:ext cx="2514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12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296810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x+y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721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40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executor branches according to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concreate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and 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“path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condition”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branch: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962435-670A-9246-8F8F-9CB704043B35}"/>
              </a:ext>
            </a:extLst>
          </p:cNvPr>
          <p:cNvSpPr txBox="1"/>
          <p:nvPr/>
        </p:nvSpPr>
        <p:spPr>
          <a:xfrm>
            <a:off x="2378033" y="4964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02C8FA-F8FA-F444-BA6B-BDE112AFD3F1}"/>
              </a:ext>
            </a:extLst>
          </p:cNvPr>
          <p:cNvSpPr/>
          <p:nvPr/>
        </p:nvSpPr>
        <p:spPr>
          <a:xfrm>
            <a:off x="5047456" y="5334000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540515-0931-6E4D-87FE-971D0ED01997}"/>
              </a:ext>
            </a:extLst>
          </p:cNvPr>
          <p:cNvSpPr/>
          <p:nvPr/>
        </p:nvSpPr>
        <p:spPr>
          <a:xfrm>
            <a:off x="4038600" y="63101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70EC692-9AD1-8D42-BB84-06850F4BCD90}"/>
              </a:ext>
            </a:extLst>
          </p:cNvPr>
          <p:cNvSpPr/>
          <p:nvPr/>
        </p:nvSpPr>
        <p:spPr>
          <a:xfrm>
            <a:off x="5885656" y="6310122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787FA67-125E-CB40-A90A-212309E1EBC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729907" y="5773515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DDF3804-50E1-6A47-81B6-917D66AB53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5487159" y="5736602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068B14A-1066-8441-BA2E-E52C34050E02}"/>
              </a:ext>
            </a:extLst>
          </p:cNvPr>
          <p:cNvSpPr txBox="1"/>
          <p:nvPr/>
        </p:nvSpPr>
        <p:spPr>
          <a:xfrm>
            <a:off x="5715000" y="5802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E7B39D2-3398-1949-A511-46352FBE7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196964"/>
              </p:ext>
            </p:extLst>
          </p:nvPr>
        </p:nvGraphicFramePr>
        <p:xfrm>
          <a:off x="6400800" y="2743200"/>
          <a:ext cx="2514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12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296810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x+y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721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4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finish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get the PCs, we negate the PCs 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and send it to solver, to get new inputs: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CC8A92-33CB-1441-ACDE-CAE708E66302}"/>
              </a:ext>
            </a:extLst>
          </p:cNvPr>
          <p:cNvSpPr txBox="1"/>
          <p:nvPr/>
        </p:nvSpPr>
        <p:spPr>
          <a:xfrm>
            <a:off x="3886200" y="34655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02C8FA-F8FA-F444-BA6B-BDE112AFD3F1}"/>
              </a:ext>
            </a:extLst>
          </p:cNvPr>
          <p:cNvSpPr/>
          <p:nvPr/>
        </p:nvSpPr>
        <p:spPr>
          <a:xfrm>
            <a:off x="5047456" y="4557522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540515-0931-6E4D-87FE-971D0ED01997}"/>
              </a:ext>
            </a:extLst>
          </p:cNvPr>
          <p:cNvSpPr/>
          <p:nvPr/>
        </p:nvSpPr>
        <p:spPr>
          <a:xfrm>
            <a:off x="4038600" y="5533644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70EC692-9AD1-8D42-BB84-06850F4BCD90}"/>
              </a:ext>
            </a:extLst>
          </p:cNvPr>
          <p:cNvSpPr/>
          <p:nvPr/>
        </p:nvSpPr>
        <p:spPr>
          <a:xfrm>
            <a:off x="5885656" y="5533644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787FA67-125E-CB40-A90A-212309E1EBC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729907" y="4997037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DDF3804-50E1-6A47-81B6-917D66AB53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5487159" y="4960124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068B14A-1066-8441-BA2E-E52C34050E02}"/>
              </a:ext>
            </a:extLst>
          </p:cNvPr>
          <p:cNvSpPr txBox="1"/>
          <p:nvPr/>
        </p:nvSpPr>
        <p:spPr>
          <a:xfrm>
            <a:off x="5715000" y="503712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A3B29-562C-B442-B920-715D123070BC}"/>
              </a:ext>
            </a:extLst>
          </p:cNvPr>
          <p:cNvSpPr txBox="1"/>
          <p:nvPr/>
        </p:nvSpPr>
        <p:spPr>
          <a:xfrm>
            <a:off x="3563560" y="384687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7309014-1BD1-5D4D-BEF2-739D31A0D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655887"/>
              </p:ext>
            </p:extLst>
          </p:nvPr>
        </p:nvGraphicFramePr>
        <p:xfrm>
          <a:off x="5715000" y="2743200"/>
          <a:ext cx="320040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96810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32467289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32467290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x+y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92084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50C92350-DCB0-4046-9EEB-FBCD4A548F04}"/>
              </a:ext>
            </a:extLst>
          </p:cNvPr>
          <p:cNvSpPr txBox="1"/>
          <p:nvPr/>
        </p:nvSpPr>
        <p:spPr>
          <a:xfrm>
            <a:off x="3581400" y="508918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42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path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obligations,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 constraints: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CC8A92-33CB-1441-ACDE-CAE708E66302}"/>
              </a:ext>
            </a:extLst>
          </p:cNvPr>
          <p:cNvSpPr txBox="1"/>
          <p:nvPr/>
        </p:nvSpPr>
        <p:spPr>
          <a:xfrm>
            <a:off x="3886200" y="34655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02C8FA-F8FA-F444-BA6B-BDE112AFD3F1}"/>
              </a:ext>
            </a:extLst>
          </p:cNvPr>
          <p:cNvSpPr/>
          <p:nvPr/>
        </p:nvSpPr>
        <p:spPr>
          <a:xfrm>
            <a:off x="5047456" y="4557522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540515-0931-6E4D-87FE-971D0ED01997}"/>
              </a:ext>
            </a:extLst>
          </p:cNvPr>
          <p:cNvSpPr/>
          <p:nvPr/>
        </p:nvSpPr>
        <p:spPr>
          <a:xfrm>
            <a:off x="4038600" y="5533644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70EC692-9AD1-8D42-BB84-06850F4BCD90}"/>
              </a:ext>
            </a:extLst>
          </p:cNvPr>
          <p:cNvSpPr/>
          <p:nvPr/>
        </p:nvSpPr>
        <p:spPr>
          <a:xfrm>
            <a:off x="5885656" y="5533644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787FA67-125E-CB40-A90A-212309E1EBC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729907" y="4997037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DDF3804-50E1-6A47-81B6-917D66AB53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5487159" y="4960124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228E79C-56AB-624B-976A-73916E626B48}"/>
              </a:ext>
            </a:extLst>
          </p:cNvPr>
          <p:cNvSpPr txBox="1"/>
          <p:nvPr/>
        </p:nvSpPr>
        <p:spPr>
          <a:xfrm>
            <a:off x="3581400" y="508918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A3B29-562C-B442-B920-715D123070BC}"/>
              </a:ext>
            </a:extLst>
          </p:cNvPr>
          <p:cNvSpPr txBox="1"/>
          <p:nvPr/>
        </p:nvSpPr>
        <p:spPr>
          <a:xfrm>
            <a:off x="3563560" y="384687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4A69B8-8E61-6842-95BC-E8F86FA5D007}"/>
              </a:ext>
            </a:extLst>
          </p:cNvPr>
          <p:cNvSpPr txBox="1"/>
          <p:nvPr/>
        </p:nvSpPr>
        <p:spPr>
          <a:xfrm>
            <a:off x="4008312" y="599970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2C4A97-FB1B-1D4F-8C71-5874BAAAB5D2}"/>
                  </a:ext>
                </a:extLst>
              </p:cNvPr>
              <p:cNvSpPr txBox="1"/>
              <p:nvPr/>
            </p:nvSpPr>
            <p:spPr>
              <a:xfrm>
                <a:off x="234276" y="5440577"/>
                <a:ext cx="3444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x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==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32467289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y==0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2C4A97-FB1B-1D4F-8C71-5874BAAA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76" y="5440577"/>
                <a:ext cx="3444624" cy="369332"/>
              </a:xfrm>
              <a:prstGeom prst="rect">
                <a:avLst/>
              </a:prstGeom>
              <a:blipFill>
                <a:blip r:embed="rId2"/>
                <a:stretch>
                  <a:fillRect l="-1099" t="-3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024CE89A-605F-A44D-B61B-78B286DFE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740324"/>
              </p:ext>
            </p:extLst>
          </p:nvPr>
        </p:nvGraphicFramePr>
        <p:xfrm>
          <a:off x="5715000" y="2743200"/>
          <a:ext cx="320040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96810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32467289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32467290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x+y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46452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8C7419A8-FB74-D04C-A2C6-B24AE6D07323}"/>
              </a:ext>
            </a:extLst>
          </p:cNvPr>
          <p:cNvSpPr txBox="1"/>
          <p:nvPr/>
        </p:nvSpPr>
        <p:spPr>
          <a:xfrm>
            <a:off x="222899" y="5867240"/>
            <a:ext cx="344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model: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[x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32467289,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y==0]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5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rerun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CC8A92-33CB-1441-ACDE-CAE708E66302}"/>
              </a:ext>
            </a:extLst>
          </p:cNvPr>
          <p:cNvSpPr txBox="1"/>
          <p:nvPr/>
        </p:nvSpPr>
        <p:spPr>
          <a:xfrm>
            <a:off x="3886200" y="3124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02C8FA-F8FA-F444-BA6B-BDE112AFD3F1}"/>
              </a:ext>
            </a:extLst>
          </p:cNvPr>
          <p:cNvSpPr/>
          <p:nvPr/>
        </p:nvSpPr>
        <p:spPr>
          <a:xfrm>
            <a:off x="5047456" y="4557522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540515-0931-6E4D-87FE-971D0ED01997}"/>
              </a:ext>
            </a:extLst>
          </p:cNvPr>
          <p:cNvSpPr/>
          <p:nvPr/>
        </p:nvSpPr>
        <p:spPr>
          <a:xfrm>
            <a:off x="4038600" y="5533644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70EC692-9AD1-8D42-BB84-06850F4BCD90}"/>
              </a:ext>
            </a:extLst>
          </p:cNvPr>
          <p:cNvSpPr/>
          <p:nvPr/>
        </p:nvSpPr>
        <p:spPr>
          <a:xfrm>
            <a:off x="5885656" y="5533644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787FA67-125E-CB40-A90A-212309E1EBC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729907" y="4997037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DDF3804-50E1-6A47-81B6-917D66AB53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5487159" y="4960124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228E79C-56AB-624B-976A-73916E626B48}"/>
              </a:ext>
            </a:extLst>
          </p:cNvPr>
          <p:cNvSpPr txBox="1"/>
          <p:nvPr/>
        </p:nvSpPr>
        <p:spPr>
          <a:xfrm>
            <a:off x="3581400" y="508918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A3B29-562C-B442-B920-715D123070BC}"/>
              </a:ext>
            </a:extLst>
          </p:cNvPr>
          <p:cNvSpPr txBox="1"/>
          <p:nvPr/>
        </p:nvSpPr>
        <p:spPr>
          <a:xfrm>
            <a:off x="3563560" y="350556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4A69B8-8E61-6842-95BC-E8F86FA5D007}"/>
              </a:ext>
            </a:extLst>
          </p:cNvPr>
          <p:cNvSpPr txBox="1"/>
          <p:nvPr/>
        </p:nvSpPr>
        <p:spPr>
          <a:xfrm>
            <a:off x="4008312" y="599970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2C4A97-FB1B-1D4F-8C71-5874BAAAB5D2}"/>
                  </a:ext>
                </a:extLst>
              </p:cNvPr>
              <p:cNvSpPr txBox="1"/>
              <p:nvPr/>
            </p:nvSpPr>
            <p:spPr>
              <a:xfrm>
                <a:off x="234276" y="5440577"/>
                <a:ext cx="3444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x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==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32467289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y==0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2C4A97-FB1B-1D4F-8C71-5874BAAA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76" y="5440577"/>
                <a:ext cx="3444624" cy="369332"/>
              </a:xfrm>
              <a:prstGeom prst="rect">
                <a:avLst/>
              </a:prstGeom>
              <a:blipFill>
                <a:blip r:embed="rId2"/>
                <a:stretch>
                  <a:fillRect l="-1099" t="-3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024CE89A-605F-A44D-B61B-78B286DFE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5194"/>
              </p:ext>
            </p:extLst>
          </p:nvPr>
        </p:nvGraphicFramePr>
        <p:xfrm>
          <a:off x="5715000" y="2743200"/>
          <a:ext cx="320040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96810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32467289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32467289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x+y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46452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8C7419A8-FB74-D04C-A2C6-B24AE6D07323}"/>
              </a:ext>
            </a:extLst>
          </p:cNvPr>
          <p:cNvSpPr txBox="1"/>
          <p:nvPr/>
        </p:nvSpPr>
        <p:spPr>
          <a:xfrm>
            <a:off x="222899" y="5867240"/>
            <a:ext cx="344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Trigger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dirty="0" err="1"/>
              <a:t>DivideByZero</a:t>
            </a:r>
            <a:r>
              <a:rPr kumimoji="1" lang="en-US" altLang="zh-CN" dirty="0"/>
              <a:t>”!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5B4131-1BEA-0843-825D-01B81E8236D6}"/>
              </a:ext>
            </a:extLst>
          </p:cNvPr>
          <p:cNvSpPr txBox="1"/>
          <p:nvPr/>
        </p:nvSpPr>
        <p:spPr>
          <a:xfrm>
            <a:off x="6772400" y="4760158"/>
            <a:ext cx="223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total!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1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025134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Conceptually, 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negate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PCs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if(b1)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if(b2)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if(…)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CAB474-848C-174C-A1B2-CAE97B6BBDBB}"/>
              </a:ext>
            </a:extLst>
          </p:cNvPr>
          <p:cNvSpPr txBox="1"/>
          <p:nvPr/>
        </p:nvSpPr>
        <p:spPr>
          <a:xfrm>
            <a:off x="1524000" y="2743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2103AA-E32F-804E-B059-CA67B953088B}"/>
                  </a:ext>
                </a:extLst>
              </p:cNvPr>
              <p:cNvSpPr txBox="1"/>
              <p:nvPr/>
            </p:nvSpPr>
            <p:spPr>
              <a:xfrm>
                <a:off x="1676400" y="3135868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2103AA-E32F-804E-B059-CA67B9530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135868"/>
                <a:ext cx="2514600" cy="369332"/>
              </a:xfrm>
              <a:prstGeom prst="rect">
                <a:avLst/>
              </a:prstGeom>
              <a:blipFill>
                <a:blip r:embed="rId2"/>
                <a:stretch>
                  <a:fillRect l="-2020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78926F9-7193-5D4A-9239-5B28AB5A5968}"/>
                  </a:ext>
                </a:extLst>
              </p:cNvPr>
              <p:cNvSpPr txBox="1"/>
              <p:nvPr/>
            </p:nvSpPr>
            <p:spPr>
              <a:xfrm>
                <a:off x="1828800" y="3516868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...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78926F9-7193-5D4A-9239-5B28AB5A5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516868"/>
                <a:ext cx="2514600" cy="369332"/>
              </a:xfrm>
              <a:prstGeom prst="rect">
                <a:avLst/>
              </a:prstGeom>
              <a:blipFill>
                <a:blip r:embed="rId3"/>
                <a:stretch>
                  <a:fillRect l="-2020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8A85D3-A4C5-4843-BA42-2523CDC0C651}"/>
                  </a:ext>
                </a:extLst>
              </p:cNvPr>
              <p:cNvSpPr txBox="1"/>
              <p:nvPr/>
            </p:nvSpPr>
            <p:spPr>
              <a:xfrm>
                <a:off x="2286000" y="3897868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...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bn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8A85D3-A4C5-4843-BA42-2523CDC0C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897868"/>
                <a:ext cx="2514600" cy="369332"/>
              </a:xfrm>
              <a:prstGeom prst="rect">
                <a:avLst/>
              </a:prstGeom>
              <a:blipFill>
                <a:blip r:embed="rId4"/>
                <a:stretch>
                  <a:fillRect l="-2020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951C529-A491-4C4E-80DF-569B195872A9}"/>
                  </a:ext>
                </a:extLst>
              </p:cNvPr>
              <p:cNvSpPr txBox="1"/>
              <p:nvPr/>
            </p:nvSpPr>
            <p:spPr>
              <a:xfrm>
                <a:off x="2155493" y="4431268"/>
                <a:ext cx="3100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...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 err="1">
                    <a:solidFill>
                      <a:srgbClr val="FF0000"/>
                    </a:solidFill>
                  </a:rPr>
                  <a:t>bn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y==0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951C529-A491-4C4E-80DF-569B1958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493" y="4431268"/>
                <a:ext cx="3100242" cy="369332"/>
              </a:xfrm>
              <a:prstGeom prst="rect">
                <a:avLst/>
              </a:prstGeom>
              <a:blipFill>
                <a:blip r:embed="rId5"/>
                <a:stretch>
                  <a:fillRect l="-1633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C61B24EF-CA0C-D440-8DE1-F2620F05E316}"/>
              </a:ext>
            </a:extLst>
          </p:cNvPr>
          <p:cNvSpPr/>
          <p:nvPr/>
        </p:nvSpPr>
        <p:spPr>
          <a:xfrm>
            <a:off x="6170134" y="3730826"/>
            <a:ext cx="725965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b1</a:t>
            </a:r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49CA915-E4EB-F249-9CA9-BC52946B8726}"/>
              </a:ext>
            </a:extLst>
          </p:cNvPr>
          <p:cNvSpPr/>
          <p:nvPr/>
        </p:nvSpPr>
        <p:spPr>
          <a:xfrm>
            <a:off x="5161279" y="470694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b2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A774730-4727-1540-8B97-FA2FEBAD6968}"/>
              </a:ext>
            </a:extLst>
          </p:cNvPr>
          <p:cNvSpPr/>
          <p:nvPr/>
        </p:nvSpPr>
        <p:spPr>
          <a:xfrm>
            <a:off x="7008335" y="4706948"/>
            <a:ext cx="9144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b…</a:t>
            </a:r>
            <a:endParaRPr kumimoji="1" lang="zh-CN" altLang="en-US" dirty="0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90196587-C504-FB4D-84B2-D0E8E8FFE7DA}"/>
              </a:ext>
            </a:extLst>
          </p:cNvPr>
          <p:cNvCxnSpPr>
            <a:cxnSpLocks/>
            <a:endCxn id="46" idx="7"/>
          </p:cNvCxnSpPr>
          <p:nvPr/>
        </p:nvCxnSpPr>
        <p:spPr>
          <a:xfrm flipH="1">
            <a:off x="5852586" y="4170341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00DFDB7-A771-944E-A5D6-4DC5ADBC86F3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6789784" y="4133428"/>
            <a:ext cx="352462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8D77079-E462-0841-963F-E5101F3C133E}"/>
              </a:ext>
            </a:extLst>
          </p:cNvPr>
          <p:cNvSpPr txBox="1"/>
          <p:nvPr/>
        </p:nvSpPr>
        <p:spPr>
          <a:xfrm>
            <a:off x="5659053" y="4222997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B062261-80B3-C84F-A626-697A528C25CC}"/>
              </a:ext>
            </a:extLst>
          </p:cNvPr>
          <p:cNvSpPr/>
          <p:nvPr/>
        </p:nvSpPr>
        <p:spPr>
          <a:xfrm>
            <a:off x="4265135" y="630714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9C168345-6D0A-4F42-92F3-83BACA6A3C6A}"/>
              </a:ext>
            </a:extLst>
          </p:cNvPr>
          <p:cNvCxnSpPr>
            <a:cxnSpLocks/>
            <a:endCxn id="51" idx="7"/>
          </p:cNvCxnSpPr>
          <p:nvPr/>
        </p:nvCxnSpPr>
        <p:spPr>
          <a:xfrm flipH="1">
            <a:off x="4956442" y="5940626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闪电形 52">
            <a:extLst>
              <a:ext uri="{FF2B5EF4-FFF2-40B4-BE49-F238E27FC236}">
                <a16:creationId xmlns:a16="http://schemas.microsoft.com/office/drawing/2014/main" id="{1755760C-C019-B649-9CDF-418807E35E3E}"/>
              </a:ext>
            </a:extLst>
          </p:cNvPr>
          <p:cNvSpPr/>
          <p:nvPr/>
        </p:nvSpPr>
        <p:spPr>
          <a:xfrm>
            <a:off x="5027135" y="5407226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5267E254-8781-B84D-A6DF-FD0F011B82DC}"/>
              </a:ext>
            </a:extLst>
          </p:cNvPr>
          <p:cNvCxnSpPr>
            <a:cxnSpLocks/>
          </p:cNvCxnSpPr>
          <p:nvPr/>
        </p:nvCxnSpPr>
        <p:spPr>
          <a:xfrm flipH="1">
            <a:off x="5348830" y="5178626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9F5A910F-DB70-534B-AD87-ABBB5A39FE9E}"/>
              </a:ext>
            </a:extLst>
          </p:cNvPr>
          <p:cNvSpPr/>
          <p:nvPr/>
        </p:nvSpPr>
        <p:spPr>
          <a:xfrm>
            <a:off x="5566237" y="630714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b…</a:t>
            </a:r>
            <a:endParaRPr kumimoji="1" lang="zh-CN" altLang="en-US" dirty="0"/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F05B2E86-17B6-AD40-9DDA-4E5B66EFADD6}"/>
              </a:ext>
            </a:extLst>
          </p:cNvPr>
          <p:cNvCxnSpPr>
            <a:cxnSpLocks/>
          </p:cNvCxnSpPr>
          <p:nvPr/>
        </p:nvCxnSpPr>
        <p:spPr>
          <a:xfrm>
            <a:off x="5478828" y="5940626"/>
            <a:ext cx="271894" cy="41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2C7D955D-99AE-E646-9C9E-9FE6549C4685}"/>
              </a:ext>
            </a:extLst>
          </p:cNvPr>
          <p:cNvSpPr/>
          <p:nvPr/>
        </p:nvSpPr>
        <p:spPr>
          <a:xfrm>
            <a:off x="6749147" y="630714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b…</a:t>
            </a:r>
            <a:endParaRPr kumimoji="1" lang="zh-CN" altLang="en-US" dirty="0"/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BFF9F5A2-D4F2-C443-B676-A075E1D73FE7}"/>
              </a:ext>
            </a:extLst>
          </p:cNvPr>
          <p:cNvCxnSpPr>
            <a:cxnSpLocks/>
            <a:endCxn id="57" idx="7"/>
          </p:cNvCxnSpPr>
          <p:nvPr/>
        </p:nvCxnSpPr>
        <p:spPr>
          <a:xfrm flipH="1">
            <a:off x="7440454" y="5940626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闪电形 58">
            <a:extLst>
              <a:ext uri="{FF2B5EF4-FFF2-40B4-BE49-F238E27FC236}">
                <a16:creationId xmlns:a16="http://schemas.microsoft.com/office/drawing/2014/main" id="{6426EA97-F2BA-CE4A-83D5-9DE5EA5601FF}"/>
              </a:ext>
            </a:extLst>
          </p:cNvPr>
          <p:cNvSpPr/>
          <p:nvPr/>
        </p:nvSpPr>
        <p:spPr>
          <a:xfrm>
            <a:off x="7693090" y="5569134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5D067FC5-B251-F040-BF65-49B6F010515E}"/>
              </a:ext>
            </a:extLst>
          </p:cNvPr>
          <p:cNvCxnSpPr>
            <a:cxnSpLocks/>
          </p:cNvCxnSpPr>
          <p:nvPr/>
        </p:nvCxnSpPr>
        <p:spPr>
          <a:xfrm>
            <a:off x="7472538" y="5179966"/>
            <a:ext cx="211544" cy="37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716C9F92-61F9-5243-A366-78969064C6C6}"/>
              </a:ext>
            </a:extLst>
          </p:cNvPr>
          <p:cNvSpPr/>
          <p:nvPr/>
        </p:nvSpPr>
        <p:spPr>
          <a:xfrm>
            <a:off x="8257883" y="63101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b…</a:t>
            </a:r>
            <a:endParaRPr kumimoji="1" lang="zh-CN" altLang="en-US" dirty="0"/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C17CE324-3EF0-364B-AF06-30FAED1BDD72}"/>
              </a:ext>
            </a:extLst>
          </p:cNvPr>
          <p:cNvCxnSpPr>
            <a:cxnSpLocks/>
          </p:cNvCxnSpPr>
          <p:nvPr/>
        </p:nvCxnSpPr>
        <p:spPr>
          <a:xfrm>
            <a:off x="8074090" y="5968809"/>
            <a:ext cx="384388" cy="37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5D01102-ACA8-5544-A00F-8221D7782CA2}"/>
                  </a:ext>
                </a:extLst>
              </p:cNvPr>
              <p:cNvSpPr txBox="1"/>
              <p:nvPr/>
            </p:nvSpPr>
            <p:spPr>
              <a:xfrm>
                <a:off x="4619193" y="5108579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5D01102-ACA8-5544-A00F-8221D7782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193" y="5108579"/>
                <a:ext cx="1203403" cy="369332"/>
              </a:xfrm>
              <a:prstGeom prst="rect">
                <a:avLst/>
              </a:prstGeom>
              <a:blipFill>
                <a:blip r:embed="rId6"/>
                <a:stretch>
                  <a:fillRect l="-4211" t="-3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CA9FD3C3-205B-BA45-A0B0-4D3ED1D7FEA0}"/>
              </a:ext>
            </a:extLst>
          </p:cNvPr>
          <p:cNvCxnSpPr>
            <a:cxnSpLocks/>
          </p:cNvCxnSpPr>
          <p:nvPr/>
        </p:nvCxnSpPr>
        <p:spPr>
          <a:xfrm>
            <a:off x="5686420" y="5190326"/>
            <a:ext cx="344553" cy="42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闪电形 66">
            <a:extLst>
              <a:ext uri="{FF2B5EF4-FFF2-40B4-BE49-F238E27FC236}">
                <a16:creationId xmlns:a16="http://schemas.microsoft.com/office/drawing/2014/main" id="{082FB8D1-CDB1-CA4E-9126-B9BA6DC13996}"/>
              </a:ext>
            </a:extLst>
          </p:cNvPr>
          <p:cNvSpPr/>
          <p:nvPr/>
        </p:nvSpPr>
        <p:spPr>
          <a:xfrm>
            <a:off x="6033539" y="5401772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009ECD99-F62A-3943-B885-9BEE694B3D8D}"/>
              </a:ext>
            </a:extLst>
          </p:cNvPr>
          <p:cNvCxnSpPr>
            <a:cxnSpLocks/>
          </p:cNvCxnSpPr>
          <p:nvPr/>
        </p:nvCxnSpPr>
        <p:spPr>
          <a:xfrm flipH="1">
            <a:off x="7139733" y="5145384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闪电形 68">
            <a:extLst>
              <a:ext uri="{FF2B5EF4-FFF2-40B4-BE49-F238E27FC236}">
                <a16:creationId xmlns:a16="http://schemas.microsoft.com/office/drawing/2014/main" id="{CE92002A-9063-8242-9C7C-58877429E057}"/>
              </a:ext>
            </a:extLst>
          </p:cNvPr>
          <p:cNvSpPr/>
          <p:nvPr/>
        </p:nvSpPr>
        <p:spPr>
          <a:xfrm>
            <a:off x="6836456" y="5435409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63A7493-F4BC-1743-8792-1852F596B639}"/>
                  </a:ext>
                </a:extLst>
              </p:cNvPr>
              <p:cNvSpPr txBox="1"/>
              <p:nvPr/>
            </p:nvSpPr>
            <p:spPr>
              <a:xfrm>
                <a:off x="3657600" y="5970287"/>
                <a:ext cx="2660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...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bn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63A7493-F4BC-1743-8792-1852F596B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970287"/>
                <a:ext cx="2660720" cy="369332"/>
              </a:xfrm>
              <a:prstGeom prst="rect">
                <a:avLst/>
              </a:prstGeom>
              <a:blipFill>
                <a:blip r:embed="rId7"/>
                <a:stretch>
                  <a:fillRect l="-1905" t="-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56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50" grpId="0"/>
      <p:bldP spid="64" grpId="0"/>
      <p:bldP spid="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if(m==y){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assert(…);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}else{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1986A89-30EC-5749-A8BF-BC646F718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71914"/>
              </p:ext>
            </p:extLst>
          </p:nvPr>
        </p:nvGraphicFramePr>
        <p:xfrm>
          <a:off x="5867400" y="292577"/>
          <a:ext cx="18288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143399693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sym.value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9C6ED30-F650-F446-8A10-9A86DC51918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781800" y="1572737"/>
            <a:ext cx="1181099" cy="63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1681004-B994-8141-967F-C6B124B8A722}"/>
              </a:ext>
            </a:extLst>
          </p:cNvPr>
          <p:cNvSpPr txBox="1"/>
          <p:nvPr/>
        </p:nvSpPr>
        <p:spPr>
          <a:xfrm>
            <a:off x="7696200" y="184705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m!=y</a:t>
            </a:r>
            <a:endParaRPr kumimoji="1"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5101435-9AE2-2F46-A5DF-72215A222FF4}"/>
              </a:ext>
            </a:extLst>
          </p:cNvPr>
          <p:cNvSpPr txBox="1"/>
          <p:nvPr/>
        </p:nvSpPr>
        <p:spPr>
          <a:xfrm>
            <a:off x="7000054" y="3666487"/>
            <a:ext cx="19550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path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cond</a:t>
            </a:r>
            <a:r>
              <a:rPr kumimoji="1" lang="en-US" altLang="zh-CN" sz="1600" dirty="0"/>
              <a:t>:</a:t>
            </a:r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x!=y</a:t>
            </a:r>
          </a:p>
          <a:p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negate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send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to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solver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(Z3):</a:t>
            </a:r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x==y</a:t>
            </a:r>
          </a:p>
          <a:p>
            <a:r>
              <a:rPr kumimoji="1" lang="en-US" altLang="zh-CN" sz="1600" dirty="0"/>
              <a:t>but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found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unsolvable,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can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weaken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replace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symbolic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value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with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its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concreate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value!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45513BBD-91F9-9345-B94B-B4107E490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93685"/>
              </p:ext>
            </p:extLst>
          </p:nvPr>
        </p:nvGraphicFramePr>
        <p:xfrm>
          <a:off x="7103142" y="2215670"/>
          <a:ext cx="18288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143399693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sym.value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CE3E6AE9-1419-244D-8F80-0662AF84E87F}"/>
              </a:ext>
            </a:extLst>
          </p:cNvPr>
          <p:cNvSpPr txBox="1"/>
          <p:nvPr/>
        </p:nvSpPr>
        <p:spPr>
          <a:xfrm>
            <a:off x="8365801" y="3297155"/>
            <a:ext cx="57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8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1EA76F-80AB-8F44-BF27-0E45E0DE87EB}"/>
              </a:ext>
            </a:extLst>
          </p:cNvPr>
          <p:cNvSpPr txBox="1"/>
          <p:nvPr/>
        </p:nvSpPr>
        <p:spPr>
          <a:xfrm>
            <a:off x="3308932" y="4389109"/>
            <a:ext cx="3519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Thus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have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(weakened)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PC:</a:t>
            </a:r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8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==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y</a:t>
            </a:r>
          </a:p>
          <a:p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regenerate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new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input,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restart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execution!</a:t>
            </a:r>
          </a:p>
        </p:txBody>
      </p:sp>
    </p:spTree>
    <p:extLst>
      <p:ext uri="{BB962C8B-B14F-4D97-AF65-F5344CB8AC3E}">
        <p14:creationId xmlns:p14="http://schemas.microsoft.com/office/powerpoint/2010/main" val="5457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if(m==y){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assert(…);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}else{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1986A89-30EC-5749-A8BF-BC646F718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93399"/>
              </p:ext>
            </p:extLst>
          </p:nvPr>
        </p:nvGraphicFramePr>
        <p:xfrm>
          <a:off x="5867400" y="292577"/>
          <a:ext cx="18288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143399693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sym.value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B2BC578-E401-0742-91F2-47EB6AAE0D35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791200" y="1572737"/>
            <a:ext cx="990600" cy="63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9C6ED30-F650-F446-8A10-9A86DC51918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781800" y="1572737"/>
            <a:ext cx="1181099" cy="63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1681004-B994-8141-967F-C6B124B8A722}"/>
              </a:ext>
            </a:extLst>
          </p:cNvPr>
          <p:cNvSpPr txBox="1"/>
          <p:nvPr/>
        </p:nvSpPr>
        <p:spPr>
          <a:xfrm>
            <a:off x="7696200" y="184705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m!=y</a:t>
            </a:r>
            <a:endParaRPr kumimoji="1"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36EA58F-4CA6-DF43-8E09-FE8B4D7968B9}"/>
              </a:ext>
            </a:extLst>
          </p:cNvPr>
          <p:cNvSpPr txBox="1"/>
          <p:nvPr/>
        </p:nvSpPr>
        <p:spPr>
          <a:xfrm>
            <a:off x="5562600" y="1868214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m==y</a:t>
            </a:r>
            <a:endParaRPr kumimoji="1"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5101435-9AE2-2F46-A5DF-72215A222FF4}"/>
              </a:ext>
            </a:extLst>
          </p:cNvPr>
          <p:cNvSpPr txBox="1"/>
          <p:nvPr/>
        </p:nvSpPr>
        <p:spPr>
          <a:xfrm>
            <a:off x="7000054" y="3666487"/>
            <a:ext cx="19550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path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cond</a:t>
            </a:r>
            <a:r>
              <a:rPr kumimoji="1" lang="en-US" altLang="zh-CN" sz="1600" dirty="0"/>
              <a:t>:</a:t>
            </a:r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x!=y</a:t>
            </a:r>
          </a:p>
          <a:p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negate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send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to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solver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(Z3):</a:t>
            </a:r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x==y</a:t>
            </a:r>
          </a:p>
          <a:p>
            <a:r>
              <a:rPr kumimoji="1" lang="en-US" altLang="zh-CN" sz="1600" dirty="0"/>
              <a:t>but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found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unsolvable,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can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weaken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replace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symbolic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value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with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concreate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value!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45513BBD-91F9-9345-B94B-B4107E490815}"/>
              </a:ext>
            </a:extLst>
          </p:cNvPr>
          <p:cNvGraphicFramePr>
            <a:graphicFrameLocks noGrp="1"/>
          </p:cNvGraphicFramePr>
          <p:nvPr/>
        </p:nvGraphicFramePr>
        <p:xfrm>
          <a:off x="7103142" y="2215670"/>
          <a:ext cx="18288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143399693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sym.value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1A1EF17F-9C8E-9944-B270-E920FBF67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17696"/>
              </p:ext>
            </p:extLst>
          </p:nvPr>
        </p:nvGraphicFramePr>
        <p:xfrm>
          <a:off x="4845215" y="2209800"/>
          <a:ext cx="18288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143399693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sym.value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CE3E6AE9-1419-244D-8F80-0662AF84E87F}"/>
              </a:ext>
            </a:extLst>
          </p:cNvPr>
          <p:cNvSpPr txBox="1"/>
          <p:nvPr/>
        </p:nvSpPr>
        <p:spPr>
          <a:xfrm>
            <a:off x="8365801" y="3297155"/>
            <a:ext cx="57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8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1EA76F-80AB-8F44-BF27-0E45E0DE87EB}"/>
              </a:ext>
            </a:extLst>
          </p:cNvPr>
          <p:cNvSpPr txBox="1"/>
          <p:nvPr/>
        </p:nvSpPr>
        <p:spPr>
          <a:xfrm>
            <a:off x="3308932" y="4389109"/>
            <a:ext cx="3519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Thus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have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(weakened)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PC:</a:t>
            </a:r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8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==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y</a:t>
            </a:r>
          </a:p>
          <a:p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regenerate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new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input,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restart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execution!</a:t>
            </a:r>
          </a:p>
        </p:txBody>
      </p:sp>
    </p:spTree>
    <p:extLst>
      <p:ext uri="{BB962C8B-B14F-4D97-AF65-F5344CB8AC3E}">
        <p14:creationId xmlns:p14="http://schemas.microsoft.com/office/powerpoint/2010/main" val="3910201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F974A-C3E5-564C-85A5-2F904945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508BC-8322-B943-9711-A9D5A8E3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Advantages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of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Concolic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Execution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95617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3A8E4-6958-404F-9A7A-4D41ABD0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Spectrum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290D53-744C-F049-BD12-36467E0FC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178650"/>
            <a:ext cx="8401050" cy="46031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52E6188-1647-5145-85E6-FAA20DE63886}"/>
              </a:ext>
            </a:extLst>
          </p:cNvPr>
          <p:cNvSpPr txBox="1"/>
          <p:nvPr/>
        </p:nvSpPr>
        <p:spPr>
          <a:xfrm>
            <a:off x="4285456" y="5193268"/>
            <a:ext cx="211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Today’s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topic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2BED9D8-E1E3-2A45-B513-C33272D6531D}"/>
              </a:ext>
            </a:extLst>
          </p:cNvPr>
          <p:cNvCxnSpPr/>
          <p:nvPr/>
        </p:nvCxnSpPr>
        <p:spPr>
          <a:xfrm flipH="1" flipV="1">
            <a:off x="3733800" y="4980243"/>
            <a:ext cx="762000" cy="21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71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1E0E9-1173-A145-9EAE-68F01434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Practical issues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A02E0-DBE4-2549-997D-39A830D7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Path explosion</a:t>
            </a:r>
          </a:p>
          <a:p>
            <a:r>
              <a:rPr kumimoji="1" lang="en-US" altLang="zh-CN" dirty="0"/>
              <a:t>Loops and recursions</a:t>
            </a:r>
          </a:p>
          <a:p>
            <a:r>
              <a:rPr kumimoji="1" lang="en-US" altLang="zh-CN" dirty="0"/>
              <a:t>Environment modeling</a:t>
            </a:r>
          </a:p>
        </p:txBody>
      </p:sp>
    </p:spTree>
    <p:extLst>
      <p:ext uri="{BB962C8B-B14F-4D97-AF65-F5344CB8AC3E}">
        <p14:creationId xmlns:p14="http://schemas.microsoft.com/office/powerpoint/2010/main" val="2378821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Path explosion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program: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if(e1)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if(e11)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if(e21)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791200" y="2438400"/>
            <a:ext cx="6096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782344" y="34145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e11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958ECE9-2EA8-5C4D-B3FF-8932D9B07E1D}"/>
              </a:ext>
            </a:extLst>
          </p:cNvPr>
          <p:cNvSpPr/>
          <p:nvPr/>
        </p:nvSpPr>
        <p:spPr>
          <a:xfrm>
            <a:off x="6629400" y="3414522"/>
            <a:ext cx="9144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e21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73651" y="2877915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11526" y="2841002"/>
            <a:ext cx="451785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1A81CAF-25EA-5F42-99FE-75445F1789BC}"/>
              </a:ext>
            </a:extLst>
          </p:cNvPr>
          <p:cNvSpPr/>
          <p:nvPr/>
        </p:nvSpPr>
        <p:spPr>
          <a:xfrm>
            <a:off x="3886200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9CC638E-2AA0-0345-BBBC-736C07CAA79D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4577507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闪电形 13">
            <a:extLst>
              <a:ext uri="{FF2B5EF4-FFF2-40B4-BE49-F238E27FC236}">
                <a16:creationId xmlns:a16="http://schemas.microsoft.com/office/drawing/2014/main" id="{A75AF1EB-E229-5D4F-A283-973552EA3430}"/>
              </a:ext>
            </a:extLst>
          </p:cNvPr>
          <p:cNvSpPr/>
          <p:nvPr/>
        </p:nvSpPr>
        <p:spPr>
          <a:xfrm>
            <a:off x="4648200" y="4114800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98A1AA5-219C-F149-9B5A-502F78F17EC5}"/>
              </a:ext>
            </a:extLst>
          </p:cNvPr>
          <p:cNvCxnSpPr>
            <a:cxnSpLocks/>
          </p:cNvCxnSpPr>
          <p:nvPr/>
        </p:nvCxnSpPr>
        <p:spPr>
          <a:xfrm flipH="1">
            <a:off x="4969895" y="3886200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72A51D4E-4363-834D-9F91-CF8E38D519AA}"/>
              </a:ext>
            </a:extLst>
          </p:cNvPr>
          <p:cNvSpPr/>
          <p:nvPr/>
        </p:nvSpPr>
        <p:spPr>
          <a:xfrm>
            <a:off x="5187302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A94112A-048F-5946-9682-A9EDFEE75ADB}"/>
              </a:ext>
            </a:extLst>
          </p:cNvPr>
          <p:cNvCxnSpPr>
            <a:cxnSpLocks/>
          </p:cNvCxnSpPr>
          <p:nvPr/>
        </p:nvCxnSpPr>
        <p:spPr>
          <a:xfrm>
            <a:off x="5099893" y="4648200"/>
            <a:ext cx="271894" cy="41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67EEFFB-DCD1-F84C-945E-62EA139FF240}"/>
              </a:ext>
            </a:extLst>
          </p:cNvPr>
          <p:cNvSpPr/>
          <p:nvPr/>
        </p:nvSpPr>
        <p:spPr>
          <a:xfrm>
            <a:off x="6370212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A557CF5-5852-7047-9380-B34C51289926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7061519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闪电形 22">
            <a:extLst>
              <a:ext uri="{FF2B5EF4-FFF2-40B4-BE49-F238E27FC236}">
                <a16:creationId xmlns:a16="http://schemas.microsoft.com/office/drawing/2014/main" id="{D7BDDDF9-F7C6-DB46-A7C2-3ED679EDF07B}"/>
              </a:ext>
            </a:extLst>
          </p:cNvPr>
          <p:cNvSpPr/>
          <p:nvPr/>
        </p:nvSpPr>
        <p:spPr>
          <a:xfrm>
            <a:off x="7314155" y="4276708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61C648C-C6E9-CD46-AD76-A12399D2521C}"/>
              </a:ext>
            </a:extLst>
          </p:cNvPr>
          <p:cNvCxnSpPr>
            <a:cxnSpLocks/>
          </p:cNvCxnSpPr>
          <p:nvPr/>
        </p:nvCxnSpPr>
        <p:spPr>
          <a:xfrm>
            <a:off x="7093603" y="3887540"/>
            <a:ext cx="211544" cy="37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5B479FEF-9640-194D-BBAC-7983109167CC}"/>
              </a:ext>
            </a:extLst>
          </p:cNvPr>
          <p:cNvSpPr/>
          <p:nvPr/>
        </p:nvSpPr>
        <p:spPr>
          <a:xfrm>
            <a:off x="7878948" y="5017696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B03921D-2365-2E43-ABD9-AC09B5D62D3D}"/>
              </a:ext>
            </a:extLst>
          </p:cNvPr>
          <p:cNvCxnSpPr>
            <a:cxnSpLocks/>
          </p:cNvCxnSpPr>
          <p:nvPr/>
        </p:nvCxnSpPr>
        <p:spPr>
          <a:xfrm>
            <a:off x="7695155" y="4676383"/>
            <a:ext cx="384388" cy="37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575192" y="2888543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92" y="2888543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219BFE4-BE67-D14E-8966-B94987A6644A}"/>
                  </a:ext>
                </a:extLst>
              </p:cNvPr>
              <p:cNvSpPr txBox="1"/>
              <p:nvPr/>
            </p:nvSpPr>
            <p:spPr>
              <a:xfrm>
                <a:off x="4240258" y="3816153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219BFE4-BE67-D14E-8966-B94987A66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258" y="3816153"/>
                <a:ext cx="1203403" cy="369332"/>
              </a:xfrm>
              <a:prstGeom prst="rect">
                <a:avLst/>
              </a:prstGeom>
              <a:blipFill>
                <a:blip r:embed="rId3"/>
                <a:stretch>
                  <a:fillRect l="-4167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E9DFF2-C6EF-F14D-8930-D5CFA78E4E4A}"/>
                  </a:ext>
                </a:extLst>
              </p:cNvPr>
              <p:cNvSpPr txBox="1"/>
              <p:nvPr/>
            </p:nvSpPr>
            <p:spPr>
              <a:xfrm>
                <a:off x="7211165" y="3796100"/>
                <a:ext cx="1417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e21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E9DFF2-C6EF-F14D-8930-D5CFA78E4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165" y="3796100"/>
                <a:ext cx="1417691" cy="369332"/>
              </a:xfrm>
              <a:prstGeom prst="rect">
                <a:avLst/>
              </a:prstGeom>
              <a:blipFill>
                <a:blip r:embed="rId4"/>
                <a:stretch>
                  <a:fillRect t="-6667" r="-2679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817423F-B00A-054E-8446-5B9B2E871BC0}"/>
              </a:ext>
            </a:extLst>
          </p:cNvPr>
          <p:cNvCxnSpPr>
            <a:cxnSpLocks/>
          </p:cNvCxnSpPr>
          <p:nvPr/>
        </p:nvCxnSpPr>
        <p:spPr>
          <a:xfrm>
            <a:off x="5307485" y="3897900"/>
            <a:ext cx="344553" cy="42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闪电形 34">
            <a:extLst>
              <a:ext uri="{FF2B5EF4-FFF2-40B4-BE49-F238E27FC236}">
                <a16:creationId xmlns:a16="http://schemas.microsoft.com/office/drawing/2014/main" id="{61398BDF-8A28-8144-AA6F-E1CF708D11BD}"/>
              </a:ext>
            </a:extLst>
          </p:cNvPr>
          <p:cNvSpPr/>
          <p:nvPr/>
        </p:nvSpPr>
        <p:spPr>
          <a:xfrm>
            <a:off x="5654604" y="4109346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C9597DE-725D-1240-A94F-1BDFF141DDFA}"/>
              </a:ext>
            </a:extLst>
          </p:cNvPr>
          <p:cNvCxnSpPr>
            <a:cxnSpLocks/>
          </p:cNvCxnSpPr>
          <p:nvPr/>
        </p:nvCxnSpPr>
        <p:spPr>
          <a:xfrm flipH="1">
            <a:off x="6760798" y="3852958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闪电形 37">
            <a:extLst>
              <a:ext uri="{FF2B5EF4-FFF2-40B4-BE49-F238E27FC236}">
                <a16:creationId xmlns:a16="http://schemas.microsoft.com/office/drawing/2014/main" id="{96B2BA0F-BA0E-1041-90F4-EC77B1826736}"/>
              </a:ext>
            </a:extLst>
          </p:cNvPr>
          <p:cNvSpPr/>
          <p:nvPr/>
        </p:nvSpPr>
        <p:spPr>
          <a:xfrm>
            <a:off x="6457521" y="4142983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90FFCB9-0499-8040-BF17-136D826FC94E}"/>
                  </a:ext>
                </a:extLst>
              </p:cNvPr>
              <p:cNvSpPr txBox="1"/>
              <p:nvPr/>
            </p:nvSpPr>
            <p:spPr>
              <a:xfrm>
                <a:off x="6035597" y="3974068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e21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90FFCB9-0499-8040-BF17-136D826F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7" y="3974068"/>
                <a:ext cx="1203403" cy="369332"/>
              </a:xfrm>
              <a:prstGeom prst="rect">
                <a:avLst/>
              </a:prstGeom>
              <a:blipFill>
                <a:blip r:embed="rId5"/>
                <a:stretch>
                  <a:fillRect t="-6667" r="-208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71D5650-4EA4-A641-AB37-168B14F7F640}"/>
                  </a:ext>
                </a:extLst>
              </p:cNvPr>
              <p:cNvSpPr txBox="1"/>
              <p:nvPr/>
            </p:nvSpPr>
            <p:spPr>
              <a:xfrm>
                <a:off x="5332929" y="3680268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71D5650-4EA4-A641-AB37-168B14F7F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929" y="3680268"/>
                <a:ext cx="1203403" cy="369332"/>
              </a:xfrm>
              <a:prstGeom prst="rect">
                <a:avLst/>
              </a:prstGeom>
              <a:blipFill>
                <a:blip r:embed="rId6"/>
                <a:stretch>
                  <a:fillRect l="-5263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/>
              <p:nvPr/>
            </p:nvSpPr>
            <p:spPr>
              <a:xfrm>
                <a:off x="3733800" y="5791200"/>
                <a:ext cx="4955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With nested ‘if’ statements of depth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N</a:t>
                </a:r>
                <a:r>
                  <a:rPr kumimoji="1" lang="en-US" altLang="zh-CN" dirty="0"/>
                  <a:t>, the number of possible paths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791200"/>
                <a:ext cx="4955065" cy="646331"/>
              </a:xfrm>
              <a:prstGeom prst="rect">
                <a:avLst/>
              </a:prstGeom>
              <a:blipFill>
                <a:blip r:embed="rId7"/>
                <a:stretch>
                  <a:fillRect l="-1023" t="-3922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7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30" grpId="0"/>
      <p:bldP spid="31" grpId="0"/>
      <p:bldP spid="39" grpId="0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4D9FE-F439-6A49-9DBB-B634541E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Path explosion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EBF09-4B98-D942-BD79-7E351135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paths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controlled, according 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metrics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as: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coverage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timeout</a:t>
            </a:r>
          </a:p>
          <a:p>
            <a:pPr lvl="1"/>
            <a:r>
              <a:rPr kumimoji="1" lang="en-US" altLang="zh-CN" dirty="0"/>
              <a:t>etc.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570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#2: Loops and recursions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Loops introduce non-termination: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0,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i+1;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592261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739913" y="3299903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31220" y="2910078"/>
            <a:ext cx="452949" cy="45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42" idx="1"/>
          </p:cNvCxnSpPr>
          <p:nvPr/>
        </p:nvCxnSpPr>
        <p:spPr>
          <a:xfrm>
            <a:off x="6589670" y="2841002"/>
            <a:ext cx="650673" cy="58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/>
              <p:nvPr/>
            </p:nvSpPr>
            <p:spPr>
              <a:xfrm>
                <a:off x="6910994" y="2049393"/>
                <a:ext cx="8695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/>
                  <a:t>i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dirty="0"/>
                  <a:t> 0</a:t>
                </a:r>
              </a:p>
              <a:p>
                <a:r>
                  <a:rPr kumimoji="1" lang="en-US" altLang="zh-CN" dirty="0"/>
                  <a:t>s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0</a:t>
                </a:r>
              </a:p>
              <a:p>
                <a:r>
                  <a:rPr kumimoji="1" lang="en-US" altLang="zh-CN" dirty="0"/>
                  <a:t>n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n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994" y="2049393"/>
                <a:ext cx="869554" cy="923330"/>
              </a:xfrm>
              <a:prstGeom prst="rect">
                <a:avLst/>
              </a:prstGeom>
              <a:blipFill>
                <a:blip r:embed="rId3"/>
                <a:stretch>
                  <a:fillRect l="-4286" t="-1351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7D1506A3-F2C4-1D43-8AFF-E1364CA65E78}"/>
              </a:ext>
            </a:extLst>
          </p:cNvPr>
          <p:cNvSpPr/>
          <p:nvPr/>
        </p:nvSpPr>
        <p:spPr>
          <a:xfrm>
            <a:off x="7121733" y="335261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50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#2: Loops and recursions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Loops introduce non-termination: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0,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i+1;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592261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420058" y="3414522"/>
            <a:ext cx="117220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20597" y="2877915"/>
            <a:ext cx="466648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589670" y="2841002"/>
            <a:ext cx="774179" cy="27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0&lt;=n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/>
              <p:nvPr/>
            </p:nvSpPr>
            <p:spPr>
              <a:xfrm>
                <a:off x="7034138" y="2161911"/>
                <a:ext cx="8695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/>
                  <a:t>i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0</a:t>
                </a:r>
              </a:p>
              <a:p>
                <a:r>
                  <a:rPr kumimoji="1" lang="en-US" altLang="zh-CN" dirty="0"/>
                  <a:t>s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0</a:t>
                </a:r>
              </a:p>
              <a:p>
                <a:r>
                  <a:rPr kumimoji="1" lang="en-US" altLang="zh-CN" dirty="0"/>
                  <a:t>n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n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38" y="2161911"/>
                <a:ext cx="869554" cy="923330"/>
              </a:xfrm>
              <a:prstGeom prst="rect">
                <a:avLst/>
              </a:prstGeom>
              <a:blipFill>
                <a:blip r:embed="rId3"/>
                <a:stretch>
                  <a:fillRect l="-5797" t="-1351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椭圆 24">
            <a:extLst>
              <a:ext uri="{FF2B5EF4-FFF2-40B4-BE49-F238E27FC236}">
                <a16:creationId xmlns:a16="http://schemas.microsoft.com/office/drawing/2014/main" id="{95EEC447-8970-4541-B749-3CD998892BEB}"/>
              </a:ext>
            </a:extLst>
          </p:cNvPr>
          <p:cNvSpPr/>
          <p:nvPr/>
        </p:nvSpPr>
        <p:spPr>
          <a:xfrm>
            <a:off x="3657600" y="4252722"/>
            <a:ext cx="10385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9D881620-F5FF-5547-A626-52D7E9EA7822}"/>
              </a:ext>
            </a:extLst>
          </p:cNvPr>
          <p:cNvCxnSpPr>
            <a:cxnSpLocks/>
            <a:endCxn id="25" idx="7"/>
          </p:cNvCxnSpPr>
          <p:nvPr/>
        </p:nvCxnSpPr>
        <p:spPr>
          <a:xfrm flipH="1">
            <a:off x="4544030" y="3886200"/>
            <a:ext cx="332772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E5B06E46-6675-9A47-A3C5-AFBE3EDF7072}"/>
              </a:ext>
            </a:extLst>
          </p:cNvPr>
          <p:cNvSpPr/>
          <p:nvPr/>
        </p:nvSpPr>
        <p:spPr>
          <a:xfrm>
            <a:off x="5991956" y="4285456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52F59D97-F92A-4147-B782-FA0498CFD710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099893" y="3886200"/>
            <a:ext cx="1010673" cy="46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B50C6E-A53E-D640-A12A-047ED4930C92}"/>
                  </a:ext>
                </a:extLst>
              </p:cNvPr>
              <p:cNvSpPr txBox="1"/>
              <p:nvPr/>
            </p:nvSpPr>
            <p:spPr>
              <a:xfrm>
                <a:off x="5651154" y="3180669"/>
                <a:ext cx="116061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/>
                  <a:t>i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0+1</a:t>
                </a:r>
              </a:p>
              <a:p>
                <a:r>
                  <a:rPr kumimoji="1" lang="en-US" altLang="zh-CN" dirty="0"/>
                  <a:t>s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0+0</a:t>
                </a:r>
              </a:p>
              <a:p>
                <a:r>
                  <a:rPr kumimoji="1" lang="en-US" altLang="zh-CN" dirty="0"/>
                  <a:t>n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n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B50C6E-A53E-D640-A12A-047ED4930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154" y="3180669"/>
                <a:ext cx="1160613" cy="923330"/>
              </a:xfrm>
              <a:prstGeom prst="rect">
                <a:avLst/>
              </a:prstGeom>
              <a:blipFill>
                <a:blip r:embed="rId4"/>
                <a:stretch>
                  <a:fillRect l="-3261" t="-1351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33C89395-EFFC-CB4A-95A4-F0FF20503B86}"/>
              </a:ext>
            </a:extLst>
          </p:cNvPr>
          <p:cNvSpPr txBox="1"/>
          <p:nvPr/>
        </p:nvSpPr>
        <p:spPr>
          <a:xfrm>
            <a:off x="3657600" y="3883390"/>
            <a:ext cx="13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0+1&lt;=n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8BF9897-E4D3-7448-B6A5-7E3F9FD5F280}"/>
              </a:ext>
            </a:extLst>
          </p:cNvPr>
          <p:cNvCxnSpPr>
            <a:cxnSpLocks/>
          </p:cNvCxnSpPr>
          <p:nvPr/>
        </p:nvCxnSpPr>
        <p:spPr>
          <a:xfrm flipH="1">
            <a:off x="3857402" y="4714150"/>
            <a:ext cx="332772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闪电形 35">
            <a:extLst>
              <a:ext uri="{FF2B5EF4-FFF2-40B4-BE49-F238E27FC236}">
                <a16:creationId xmlns:a16="http://schemas.microsoft.com/office/drawing/2014/main" id="{242FE372-ED56-A242-9676-84AD73A6EB54}"/>
              </a:ext>
            </a:extLst>
          </p:cNvPr>
          <p:cNvSpPr/>
          <p:nvPr/>
        </p:nvSpPr>
        <p:spPr>
          <a:xfrm>
            <a:off x="3476402" y="5185828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4AEA7A3-A897-BE48-B753-50C2445BAABC}"/>
              </a:ext>
            </a:extLst>
          </p:cNvPr>
          <p:cNvSpPr txBox="1"/>
          <p:nvPr/>
        </p:nvSpPr>
        <p:spPr>
          <a:xfrm>
            <a:off x="3124200" y="4733587"/>
            <a:ext cx="16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0+1+2&lt;=n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4DAB865-704B-3E4C-A5F7-826FDE2409AA}"/>
                  </a:ext>
                </a:extLst>
              </p:cNvPr>
              <p:cNvSpPr txBox="1"/>
              <p:nvPr/>
            </p:nvSpPr>
            <p:spPr>
              <a:xfrm>
                <a:off x="4696117" y="4130066"/>
                <a:ext cx="19635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err="1"/>
                  <a:t>i</a:t>
                </a:r>
                <a:r>
                  <a:rPr kumimoji="1" lang="zh-CN" alt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1400" dirty="0"/>
                  <a:t> 0+1+2</a:t>
                </a:r>
              </a:p>
              <a:p>
                <a:r>
                  <a:rPr kumimoji="1" lang="en-US" altLang="zh-CN" sz="1400" dirty="0"/>
                  <a:t>s</a:t>
                </a:r>
                <a:r>
                  <a:rPr kumimoji="1" lang="zh-CN" alt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sz="1400" dirty="0"/>
                  <a:t>0+0+(0+1)</a:t>
                </a:r>
              </a:p>
              <a:p>
                <a:r>
                  <a:rPr kumimoji="1" lang="en-US" altLang="zh-CN" sz="1400" dirty="0"/>
                  <a:t>n</a:t>
                </a:r>
                <a:r>
                  <a:rPr kumimoji="1" lang="zh-CN" alt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sz="1400"/>
                  <a:t>n</a:t>
                </a:r>
                <a:endParaRPr kumimoji="1" lang="zh-CN" altLang="en-US" sz="14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4DAB865-704B-3E4C-A5F7-826FDE240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117" y="4130066"/>
                <a:ext cx="1963564" cy="738664"/>
              </a:xfrm>
              <a:prstGeom prst="rect">
                <a:avLst/>
              </a:prstGeom>
              <a:blipFill>
                <a:blip r:embed="rId5"/>
                <a:stretch>
                  <a:fillRect l="-645"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8329B451-21E5-D647-9518-894867F2BF50}"/>
              </a:ext>
            </a:extLst>
          </p:cNvPr>
          <p:cNvCxnSpPr>
            <a:cxnSpLocks/>
          </p:cNvCxnSpPr>
          <p:nvPr/>
        </p:nvCxnSpPr>
        <p:spPr>
          <a:xfrm>
            <a:off x="4518576" y="4648200"/>
            <a:ext cx="1010673" cy="46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5E596844-45C6-114F-B333-D7BB9EB35971}"/>
              </a:ext>
            </a:extLst>
          </p:cNvPr>
          <p:cNvSpPr/>
          <p:nvPr/>
        </p:nvSpPr>
        <p:spPr>
          <a:xfrm>
            <a:off x="5486400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56AD190-11D9-2A41-B5CF-64351729FC83}"/>
              </a:ext>
            </a:extLst>
          </p:cNvPr>
          <p:cNvSpPr/>
          <p:nvPr/>
        </p:nvSpPr>
        <p:spPr>
          <a:xfrm>
            <a:off x="7293694" y="2993600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ABA6A18-BF51-384F-AF00-0EBC0CE4FCDE}"/>
              </a:ext>
            </a:extLst>
          </p:cNvPr>
          <p:cNvSpPr txBox="1"/>
          <p:nvPr/>
        </p:nvSpPr>
        <p:spPr>
          <a:xfrm>
            <a:off x="1339109" y="6118399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finitize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778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#3: Environment modeling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lib()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if(e){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}else{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n-4;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1/x;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592261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739913" y="3299903"/>
            <a:ext cx="852348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lib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67438" y="2910078"/>
            <a:ext cx="416732" cy="45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42" idx="1"/>
          </p:cNvCxnSpPr>
          <p:nvPr/>
        </p:nvCxnSpPr>
        <p:spPr>
          <a:xfrm>
            <a:off x="6589670" y="2841002"/>
            <a:ext cx="650673" cy="58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7D1506A3-F2C4-1D43-8AFF-E1364CA65E78}"/>
              </a:ext>
            </a:extLst>
          </p:cNvPr>
          <p:cNvSpPr/>
          <p:nvPr/>
        </p:nvSpPr>
        <p:spPr>
          <a:xfrm>
            <a:off x="7121733" y="335261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6F0EB5-86BA-B740-8126-303CF863F19E}"/>
              </a:ext>
            </a:extLst>
          </p:cNvPr>
          <p:cNvSpPr txBox="1"/>
          <p:nvPr/>
        </p:nvSpPr>
        <p:spPr>
          <a:xfrm>
            <a:off x="4169998" y="4364779"/>
            <a:ext cx="4785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don’t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establish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“lib()”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branch.</a:t>
            </a:r>
          </a:p>
          <a:p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branch!</a:t>
            </a:r>
          </a:p>
          <a:p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precision!</a:t>
            </a:r>
          </a:p>
        </p:txBody>
      </p:sp>
    </p:spTree>
    <p:extLst>
      <p:ext uri="{BB962C8B-B14F-4D97-AF65-F5344CB8AC3E}">
        <p14:creationId xmlns:p14="http://schemas.microsoft.com/office/powerpoint/2010/main" val="34465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235E0-2140-1443-8812-35B3F42F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1CB86-007F-444F-B16D-27C39815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Concolic execution is 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(and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flexible)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infrastructure for program testing</a:t>
            </a:r>
          </a:p>
          <a:p>
            <a:pPr lvl="1"/>
            <a:r>
              <a:rPr kumimoji="1" lang="en-US" altLang="zh-CN" dirty="0"/>
              <a:t>sacrifice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completeness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usability</a:t>
            </a:r>
          </a:p>
          <a:p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tools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applications</a:t>
            </a:r>
          </a:p>
          <a:p>
            <a:pPr lvl="1"/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/>
              <a:t>improvements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29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Recap: path explosion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How to test the following program effectively?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if(e1)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if(e11)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if(e21)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791200" y="2438400"/>
            <a:ext cx="6096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782344" y="34145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e11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958ECE9-2EA8-5C4D-B3FF-8932D9B07E1D}"/>
              </a:ext>
            </a:extLst>
          </p:cNvPr>
          <p:cNvSpPr/>
          <p:nvPr/>
        </p:nvSpPr>
        <p:spPr>
          <a:xfrm>
            <a:off x="6629400" y="3414522"/>
            <a:ext cx="9144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e21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73651" y="2877915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11526" y="2841002"/>
            <a:ext cx="451785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1A81CAF-25EA-5F42-99FE-75445F1789BC}"/>
              </a:ext>
            </a:extLst>
          </p:cNvPr>
          <p:cNvSpPr/>
          <p:nvPr/>
        </p:nvSpPr>
        <p:spPr>
          <a:xfrm>
            <a:off x="3886200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9CC638E-2AA0-0345-BBBC-736C07CAA79D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4577507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闪电形 13">
            <a:extLst>
              <a:ext uri="{FF2B5EF4-FFF2-40B4-BE49-F238E27FC236}">
                <a16:creationId xmlns:a16="http://schemas.microsoft.com/office/drawing/2014/main" id="{A75AF1EB-E229-5D4F-A283-973552EA3430}"/>
              </a:ext>
            </a:extLst>
          </p:cNvPr>
          <p:cNvSpPr/>
          <p:nvPr/>
        </p:nvSpPr>
        <p:spPr>
          <a:xfrm>
            <a:off x="4648200" y="4114800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98A1AA5-219C-F149-9B5A-502F78F17EC5}"/>
              </a:ext>
            </a:extLst>
          </p:cNvPr>
          <p:cNvCxnSpPr>
            <a:cxnSpLocks/>
          </p:cNvCxnSpPr>
          <p:nvPr/>
        </p:nvCxnSpPr>
        <p:spPr>
          <a:xfrm flipH="1">
            <a:off x="4969895" y="3886200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72A51D4E-4363-834D-9F91-CF8E38D519AA}"/>
              </a:ext>
            </a:extLst>
          </p:cNvPr>
          <p:cNvSpPr/>
          <p:nvPr/>
        </p:nvSpPr>
        <p:spPr>
          <a:xfrm>
            <a:off x="5187302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A94112A-048F-5946-9682-A9EDFEE75ADB}"/>
              </a:ext>
            </a:extLst>
          </p:cNvPr>
          <p:cNvCxnSpPr>
            <a:cxnSpLocks/>
          </p:cNvCxnSpPr>
          <p:nvPr/>
        </p:nvCxnSpPr>
        <p:spPr>
          <a:xfrm>
            <a:off x="5099893" y="4648200"/>
            <a:ext cx="271894" cy="41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67EEFFB-DCD1-F84C-945E-62EA139FF240}"/>
              </a:ext>
            </a:extLst>
          </p:cNvPr>
          <p:cNvSpPr/>
          <p:nvPr/>
        </p:nvSpPr>
        <p:spPr>
          <a:xfrm>
            <a:off x="6370212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A557CF5-5852-7047-9380-B34C51289926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7061519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闪电形 22">
            <a:extLst>
              <a:ext uri="{FF2B5EF4-FFF2-40B4-BE49-F238E27FC236}">
                <a16:creationId xmlns:a16="http://schemas.microsoft.com/office/drawing/2014/main" id="{D7BDDDF9-F7C6-DB46-A7C2-3ED679EDF07B}"/>
              </a:ext>
            </a:extLst>
          </p:cNvPr>
          <p:cNvSpPr/>
          <p:nvPr/>
        </p:nvSpPr>
        <p:spPr>
          <a:xfrm>
            <a:off x="7314155" y="4276708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61C648C-C6E9-CD46-AD76-A12399D2521C}"/>
              </a:ext>
            </a:extLst>
          </p:cNvPr>
          <p:cNvCxnSpPr>
            <a:cxnSpLocks/>
          </p:cNvCxnSpPr>
          <p:nvPr/>
        </p:nvCxnSpPr>
        <p:spPr>
          <a:xfrm>
            <a:off x="7093603" y="3887540"/>
            <a:ext cx="211544" cy="37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5B479FEF-9640-194D-BBAC-7983109167CC}"/>
              </a:ext>
            </a:extLst>
          </p:cNvPr>
          <p:cNvSpPr/>
          <p:nvPr/>
        </p:nvSpPr>
        <p:spPr>
          <a:xfrm>
            <a:off x="7878948" y="5017696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B03921D-2365-2E43-ABD9-AC09B5D62D3D}"/>
              </a:ext>
            </a:extLst>
          </p:cNvPr>
          <p:cNvCxnSpPr>
            <a:cxnSpLocks/>
          </p:cNvCxnSpPr>
          <p:nvPr/>
        </p:nvCxnSpPr>
        <p:spPr>
          <a:xfrm>
            <a:off x="7695155" y="4676383"/>
            <a:ext cx="384388" cy="37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575192" y="2888543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92" y="2888543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219BFE4-BE67-D14E-8966-B94987A6644A}"/>
                  </a:ext>
                </a:extLst>
              </p:cNvPr>
              <p:cNvSpPr txBox="1"/>
              <p:nvPr/>
            </p:nvSpPr>
            <p:spPr>
              <a:xfrm>
                <a:off x="4240258" y="3816153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219BFE4-BE67-D14E-8966-B94987A66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258" y="3816153"/>
                <a:ext cx="1203403" cy="369332"/>
              </a:xfrm>
              <a:prstGeom prst="rect">
                <a:avLst/>
              </a:prstGeom>
              <a:blipFill>
                <a:blip r:embed="rId3"/>
                <a:stretch>
                  <a:fillRect l="-4167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E9DFF2-C6EF-F14D-8930-D5CFA78E4E4A}"/>
                  </a:ext>
                </a:extLst>
              </p:cNvPr>
              <p:cNvSpPr txBox="1"/>
              <p:nvPr/>
            </p:nvSpPr>
            <p:spPr>
              <a:xfrm>
                <a:off x="7211165" y="3796100"/>
                <a:ext cx="1417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e21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E9DFF2-C6EF-F14D-8930-D5CFA78E4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165" y="3796100"/>
                <a:ext cx="1417691" cy="369332"/>
              </a:xfrm>
              <a:prstGeom prst="rect">
                <a:avLst/>
              </a:prstGeom>
              <a:blipFill>
                <a:blip r:embed="rId4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817423F-B00A-054E-8446-5B9B2E871BC0}"/>
              </a:ext>
            </a:extLst>
          </p:cNvPr>
          <p:cNvCxnSpPr>
            <a:cxnSpLocks/>
          </p:cNvCxnSpPr>
          <p:nvPr/>
        </p:nvCxnSpPr>
        <p:spPr>
          <a:xfrm>
            <a:off x="5307485" y="3897900"/>
            <a:ext cx="344553" cy="42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闪电形 34">
            <a:extLst>
              <a:ext uri="{FF2B5EF4-FFF2-40B4-BE49-F238E27FC236}">
                <a16:creationId xmlns:a16="http://schemas.microsoft.com/office/drawing/2014/main" id="{61398BDF-8A28-8144-AA6F-E1CF708D11BD}"/>
              </a:ext>
            </a:extLst>
          </p:cNvPr>
          <p:cNvSpPr/>
          <p:nvPr/>
        </p:nvSpPr>
        <p:spPr>
          <a:xfrm>
            <a:off x="5654604" y="4109346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C9597DE-725D-1240-A94F-1BDFF141DDFA}"/>
              </a:ext>
            </a:extLst>
          </p:cNvPr>
          <p:cNvCxnSpPr>
            <a:cxnSpLocks/>
          </p:cNvCxnSpPr>
          <p:nvPr/>
        </p:nvCxnSpPr>
        <p:spPr>
          <a:xfrm flipH="1">
            <a:off x="6760798" y="3852958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闪电形 37">
            <a:extLst>
              <a:ext uri="{FF2B5EF4-FFF2-40B4-BE49-F238E27FC236}">
                <a16:creationId xmlns:a16="http://schemas.microsoft.com/office/drawing/2014/main" id="{96B2BA0F-BA0E-1041-90F4-EC77B1826736}"/>
              </a:ext>
            </a:extLst>
          </p:cNvPr>
          <p:cNvSpPr/>
          <p:nvPr/>
        </p:nvSpPr>
        <p:spPr>
          <a:xfrm>
            <a:off x="6457521" y="4142983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90FFCB9-0499-8040-BF17-136D826FC94E}"/>
                  </a:ext>
                </a:extLst>
              </p:cNvPr>
              <p:cNvSpPr txBox="1"/>
              <p:nvPr/>
            </p:nvSpPr>
            <p:spPr>
              <a:xfrm>
                <a:off x="6035597" y="3974068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e21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90FFCB9-0499-8040-BF17-136D826F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7" y="3974068"/>
                <a:ext cx="1203403" cy="369332"/>
              </a:xfrm>
              <a:prstGeom prst="rect">
                <a:avLst/>
              </a:prstGeom>
              <a:blipFill>
                <a:blip r:embed="rId5"/>
                <a:stretch>
                  <a:fillRect t="-6667" r="-208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71D5650-4EA4-A641-AB37-168B14F7F640}"/>
                  </a:ext>
                </a:extLst>
              </p:cNvPr>
              <p:cNvSpPr txBox="1"/>
              <p:nvPr/>
            </p:nvSpPr>
            <p:spPr>
              <a:xfrm>
                <a:off x="5332929" y="3680268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71D5650-4EA4-A641-AB37-168B14F7F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929" y="3680268"/>
                <a:ext cx="1203403" cy="369332"/>
              </a:xfrm>
              <a:prstGeom prst="rect">
                <a:avLst/>
              </a:prstGeom>
              <a:blipFill>
                <a:blip r:embed="rId6"/>
                <a:stretch>
                  <a:fillRect l="-5263" t="-6667" r="-105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/>
              <p:nvPr/>
            </p:nvSpPr>
            <p:spPr>
              <a:xfrm>
                <a:off x="3733800" y="5791200"/>
                <a:ext cx="4955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With nested ‘if’ statements of depth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N</a:t>
                </a:r>
                <a:r>
                  <a:rPr kumimoji="1" lang="en-US" altLang="zh-CN" dirty="0"/>
                  <a:t>, the number of possible paths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791200"/>
                <a:ext cx="4955065" cy="646331"/>
              </a:xfrm>
              <a:prstGeom prst="rect">
                <a:avLst/>
              </a:prstGeom>
              <a:blipFill>
                <a:blip r:embed="rId7"/>
                <a:stretch>
                  <a:fillRect l="-1023" t="-3922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17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Recap: Environment modeling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lib()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if(e){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lib(n)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}else{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n-4;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1/x;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592261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if(e)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739913" y="3299903"/>
            <a:ext cx="852348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lib()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67438" y="2910078"/>
            <a:ext cx="416732" cy="45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42" idx="1"/>
          </p:cNvCxnSpPr>
          <p:nvPr/>
        </p:nvCxnSpPr>
        <p:spPr>
          <a:xfrm>
            <a:off x="6589670" y="2841002"/>
            <a:ext cx="650673" cy="58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7D1506A3-F2C4-1D43-8AFF-E1364CA65E78}"/>
              </a:ext>
            </a:extLst>
          </p:cNvPr>
          <p:cNvSpPr/>
          <p:nvPr/>
        </p:nvSpPr>
        <p:spPr>
          <a:xfrm>
            <a:off x="7121733" y="335261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6F0EB5-86BA-B740-8126-303CF863F19E}"/>
              </a:ext>
            </a:extLst>
          </p:cNvPr>
          <p:cNvSpPr txBox="1"/>
          <p:nvPr/>
        </p:nvSpPr>
        <p:spPr>
          <a:xfrm>
            <a:off x="4169998" y="4364779"/>
            <a:ext cx="4785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don’t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establish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“lib()”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 symbolically.</a:t>
            </a:r>
          </a:p>
          <a:p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 concretely!</a:t>
            </a:r>
          </a:p>
          <a:p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library 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precision!</a:t>
            </a:r>
          </a:p>
        </p:txBody>
      </p:sp>
    </p:spTree>
    <p:extLst>
      <p:ext uri="{BB962C8B-B14F-4D97-AF65-F5344CB8AC3E}">
        <p14:creationId xmlns:p14="http://schemas.microsoft.com/office/powerpoint/2010/main" val="141490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Recap: Solver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limitation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if(m==y){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assert(…);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}else{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592261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m==y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739913" y="3299903"/>
            <a:ext cx="852348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67438" y="2910078"/>
            <a:ext cx="416732" cy="45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42" idx="1"/>
          </p:cNvCxnSpPr>
          <p:nvPr/>
        </p:nvCxnSpPr>
        <p:spPr>
          <a:xfrm>
            <a:off x="6589670" y="2841002"/>
            <a:ext cx="650673" cy="58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7D1506A3-F2C4-1D43-8AFF-E1364CA65E78}"/>
              </a:ext>
            </a:extLst>
          </p:cNvPr>
          <p:cNvSpPr/>
          <p:nvPr/>
        </p:nvSpPr>
        <p:spPr>
          <a:xfrm>
            <a:off x="7121733" y="335261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6F0EB5-86BA-B740-8126-303CF863F19E}"/>
              </a:ext>
            </a:extLst>
          </p:cNvPr>
          <p:cNvSpPr txBox="1"/>
          <p:nvPr/>
        </p:nvSpPr>
        <p:spPr>
          <a:xfrm>
            <a:off x="4169998" y="4364779"/>
            <a:ext cx="4785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kumimoji="1" lang="zh-CN" altLang="en-US" dirty="0">
                <a:solidFill>
                  <a:srgbClr val="0432FF"/>
                </a:solidFill>
              </a:rPr>
              <a:t>*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kumimoji="1" lang="zh-CN" altLang="en-US" dirty="0">
                <a:solidFill>
                  <a:srgbClr val="0432FF"/>
                </a:solidFill>
              </a:rPr>
              <a:t>*</a:t>
            </a:r>
            <a:r>
              <a:rPr kumimoji="1" lang="en-US" altLang="zh-CN" dirty="0">
                <a:solidFill>
                  <a:srgbClr val="0432FF"/>
                </a:solidFill>
              </a:rPr>
              <a:t>x==y</a:t>
            </a:r>
          </a:p>
          <a:p>
            <a:r>
              <a:rPr kumimoji="1" lang="en-US" altLang="zh-CN" dirty="0"/>
              <a:t>Generally,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beyond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solvers.</a:t>
            </a:r>
          </a:p>
        </p:txBody>
      </p:sp>
    </p:spTree>
    <p:extLst>
      <p:ext uri="{BB962C8B-B14F-4D97-AF65-F5344CB8AC3E}">
        <p14:creationId xmlns:p14="http://schemas.microsoft.com/office/powerpoint/2010/main" val="154333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kumimoji="1" lang="en-US" altLang="zh-CN" dirty="0"/>
              <a:t>Concolic execution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0589D1D-F8BA-FC47-B2F5-834DB208E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432FF"/>
                </a:solidFill>
              </a:rPr>
              <a:t>Concolic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0432FF"/>
                </a:solidFill>
              </a:rPr>
              <a:t>Conc</a:t>
            </a:r>
            <a:r>
              <a:rPr lang="en-US" altLang="zh-CN" dirty="0"/>
              <a:t>rete + symb</a:t>
            </a:r>
            <a:r>
              <a:rPr lang="en-US" altLang="zh-CN" dirty="0">
                <a:solidFill>
                  <a:srgbClr val="0432FF"/>
                </a:solidFill>
              </a:rPr>
              <a:t>olic</a:t>
            </a:r>
          </a:p>
          <a:p>
            <a:r>
              <a:rPr lang="en-US" altLang="zh-CN" dirty="0"/>
              <a:t>Initially developed around 2005:</a:t>
            </a:r>
          </a:p>
          <a:p>
            <a:pPr lvl="1"/>
            <a:r>
              <a:rPr lang="en-US" altLang="zh-CN" i="1" dirty="0"/>
              <a:t>DART: Directed Automated Random Testing</a:t>
            </a:r>
            <a:r>
              <a:rPr lang="en-US" altLang="zh-CN" dirty="0"/>
              <a:t>, by Patrice </a:t>
            </a:r>
            <a:r>
              <a:rPr lang="en-US" altLang="zh-CN" dirty="0" err="1"/>
              <a:t>Godefroid</a:t>
            </a:r>
            <a:r>
              <a:rPr lang="en-US" altLang="zh-CN" dirty="0"/>
              <a:t>; Nils </a:t>
            </a:r>
            <a:r>
              <a:rPr lang="en-US" altLang="zh-CN" dirty="0" err="1"/>
              <a:t>Klarlund</a:t>
            </a:r>
            <a:r>
              <a:rPr lang="en-US" altLang="zh-CN" dirty="0"/>
              <a:t>; Koushik Sen, 2005</a:t>
            </a:r>
          </a:p>
          <a:p>
            <a:pPr lvl="1"/>
            <a:r>
              <a:rPr lang="en-US" altLang="zh-CN" i="1" dirty="0"/>
              <a:t>CUTE: a </a:t>
            </a:r>
            <a:r>
              <a:rPr lang="en-US" altLang="zh-CN" i="1" dirty="0">
                <a:solidFill>
                  <a:srgbClr val="0432FF"/>
                </a:solidFill>
              </a:rPr>
              <a:t>concolic</a:t>
            </a:r>
            <a:r>
              <a:rPr lang="en-US" altLang="zh-CN" i="1" dirty="0"/>
              <a:t> unit testing engine for C</a:t>
            </a:r>
            <a:r>
              <a:rPr lang="en-US" altLang="zh-CN" dirty="0"/>
              <a:t>, by Koushik Sen; Darko </a:t>
            </a:r>
            <a:r>
              <a:rPr lang="en-US" altLang="zh-CN" dirty="0" err="1"/>
              <a:t>Marinov</a:t>
            </a:r>
            <a:r>
              <a:rPr lang="en-US" altLang="zh-CN" dirty="0"/>
              <a:t>; Gul Agha, 2005</a:t>
            </a:r>
          </a:p>
        </p:txBody>
      </p:sp>
    </p:spTree>
    <p:extLst>
      <p:ext uri="{BB962C8B-B14F-4D97-AF65-F5344CB8AC3E}">
        <p14:creationId xmlns:p14="http://schemas.microsoft.com/office/powerpoint/2010/main" val="30264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F974A-C3E5-564C-85A5-2F904945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508BC-8322-B943-9711-A9D5A8E3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Concolic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Execution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67627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3A8E4-6958-404F-9A7A-4D41ABD0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A3992-C8F2-2844-808F-3ED1AC5B8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Step #1: generate random </a:t>
            </a:r>
            <a:r>
              <a:rPr lang="en-US" altLang="zh-CN" sz="2800" dirty="0">
                <a:solidFill>
                  <a:srgbClr val="0432FF"/>
                </a:solidFill>
              </a:rPr>
              <a:t>concrete</a:t>
            </a:r>
            <a:r>
              <a:rPr lang="zh-CN" altLang="en-US" sz="2800" dirty="0"/>
              <a:t> </a:t>
            </a:r>
            <a:r>
              <a:rPr lang="en-US" altLang="zh-CN" sz="2800" dirty="0"/>
              <a:t>input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0432FF"/>
                </a:solidFill>
              </a:rPr>
              <a:t>symbolic</a:t>
            </a:r>
            <a:r>
              <a:rPr lang="zh-CN" altLang="en-US" sz="2800" dirty="0"/>
              <a:t> </a:t>
            </a:r>
            <a:r>
              <a:rPr lang="en-US" altLang="zh-CN" sz="2800" dirty="0"/>
              <a:t>input</a:t>
            </a:r>
          </a:p>
          <a:p>
            <a:r>
              <a:rPr lang="en-US" altLang="zh-CN" sz="2800" dirty="0"/>
              <a:t>Step #2, run program with</a:t>
            </a:r>
            <a:r>
              <a:rPr lang="zh-CN" altLang="en-US" sz="2800" dirty="0"/>
              <a:t> </a:t>
            </a:r>
            <a:r>
              <a:rPr lang="en-US" altLang="zh-CN" sz="2800" dirty="0"/>
              <a:t>the </a:t>
            </a:r>
            <a:r>
              <a:rPr lang="en-US" altLang="zh-CN" sz="2800" i="1" dirty="0">
                <a:solidFill>
                  <a:srgbClr val="0432FF"/>
                </a:solidFill>
              </a:rPr>
              <a:t>two</a:t>
            </a:r>
            <a:r>
              <a:rPr lang="en-US" altLang="zh-CN" sz="2800" dirty="0"/>
              <a:t> inputs</a:t>
            </a:r>
          </a:p>
          <a:p>
            <a:pPr lvl="1"/>
            <a:r>
              <a:rPr lang="en-US" altLang="zh-CN" sz="2400" dirty="0"/>
              <a:t>maintain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 err="1">
                <a:solidFill>
                  <a:srgbClr val="0432FF"/>
                </a:solidFill>
              </a:rPr>
              <a:t>concrete+symbolic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/>
              <a:t>states</a:t>
            </a:r>
          </a:p>
          <a:p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branching, generate path conditions</a:t>
            </a:r>
            <a:endParaRPr kumimoji="1" lang="en-US" altLang="zh-CN" sz="2400" dirty="0"/>
          </a:p>
          <a:p>
            <a:pPr lvl="1"/>
            <a:r>
              <a:rPr lang="en-US" altLang="zh-CN" sz="2400" dirty="0"/>
              <a:t>just</a:t>
            </a:r>
            <a:r>
              <a:rPr lang="zh-CN" altLang="en-US" sz="2400" dirty="0"/>
              <a:t> </a:t>
            </a:r>
            <a:r>
              <a:rPr lang="en-US" altLang="zh-CN" sz="2400" dirty="0"/>
              <a:t>like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symbolic</a:t>
            </a:r>
            <a:r>
              <a:rPr lang="en-US" altLang="zh-CN" sz="2400" dirty="0"/>
              <a:t> execution</a:t>
            </a:r>
          </a:p>
          <a:p>
            <a:pPr lvl="1"/>
            <a:r>
              <a:rPr lang="en-US" altLang="zh-CN" sz="2400" dirty="0"/>
              <a:t>but</a:t>
            </a:r>
            <a:r>
              <a:rPr lang="zh-CN" altLang="en-US" sz="2400" dirty="0"/>
              <a:t> </a:t>
            </a:r>
            <a:r>
              <a:rPr lang="en-US" altLang="zh-CN" sz="2400" dirty="0"/>
              <a:t>don’t</a:t>
            </a:r>
            <a:r>
              <a:rPr lang="zh-CN" altLang="en-US" sz="2400" dirty="0"/>
              <a:t> </a:t>
            </a:r>
            <a:r>
              <a:rPr lang="en-US" altLang="zh-CN" sz="2400" dirty="0"/>
              <a:t>fork(),</a:t>
            </a:r>
            <a:r>
              <a:rPr lang="zh-CN" altLang="en-US" sz="2400" dirty="0"/>
              <a:t> </a:t>
            </a:r>
            <a:r>
              <a:rPr lang="en-US" altLang="zh-CN" sz="2400" dirty="0"/>
              <a:t>only</a:t>
            </a:r>
            <a:r>
              <a:rPr lang="zh-CN" altLang="en-US" sz="2400" dirty="0"/>
              <a:t> </a:t>
            </a:r>
            <a:r>
              <a:rPr lang="en-US" altLang="zh-CN" sz="2400" dirty="0"/>
              <a:t>go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feasible</a:t>
            </a:r>
            <a:r>
              <a:rPr lang="zh-CN" altLang="en-US" sz="2400" dirty="0"/>
              <a:t> </a:t>
            </a:r>
            <a:r>
              <a:rPr lang="en-US" altLang="zh-CN" sz="2400" dirty="0"/>
              <a:t>path</a:t>
            </a:r>
          </a:p>
          <a:p>
            <a:r>
              <a:rPr lang="en-US" altLang="zh-CN" sz="2800" dirty="0"/>
              <a:t>After one run, negate the result PCs, send them to solver,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get</a:t>
            </a:r>
            <a:r>
              <a:rPr lang="zh-CN" altLang="en-US" sz="2800" dirty="0"/>
              <a:t> </a:t>
            </a:r>
            <a:r>
              <a:rPr lang="en-US" altLang="zh-CN" sz="2800" dirty="0"/>
              <a:t>other concreate input</a:t>
            </a:r>
          </a:p>
          <a:p>
            <a:r>
              <a:rPr lang="en-US" altLang="zh-CN" sz="2800" dirty="0"/>
              <a:t>Go to step #2, re-run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222982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3FE81-F250-B74D-8CD8-B01DFE0A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03767781-B157-4049-BCB7-5F17666786F1}"/>
              </a:ext>
            </a:extLst>
          </p:cNvPr>
          <p:cNvSpPr/>
          <p:nvPr/>
        </p:nvSpPr>
        <p:spPr>
          <a:xfrm>
            <a:off x="1905000" y="29718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executor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0F9ACAD-1A1F-424B-90EE-EB751E576BA0}"/>
              </a:ext>
            </a:extLst>
          </p:cNvPr>
          <p:cNvCxnSpPr>
            <a:endCxn id="4" idx="0"/>
          </p:cNvCxnSpPr>
          <p:nvPr/>
        </p:nvCxnSpPr>
        <p:spPr>
          <a:xfrm>
            <a:off x="2819400" y="2438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>
            <a:extLst>
              <a:ext uri="{FF2B5EF4-FFF2-40B4-BE49-F238E27FC236}">
                <a16:creationId xmlns:a16="http://schemas.microsoft.com/office/drawing/2014/main" id="{AB9FE6DE-A05B-1448-BC04-9922F9AFA937}"/>
              </a:ext>
            </a:extLst>
          </p:cNvPr>
          <p:cNvSpPr/>
          <p:nvPr/>
        </p:nvSpPr>
        <p:spPr>
          <a:xfrm>
            <a:off x="4419600" y="42672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solver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A704E6-C80F-D849-92DB-71AA540A7BD5}"/>
              </a:ext>
            </a:extLst>
          </p:cNvPr>
          <p:cNvSpPr txBox="1"/>
          <p:nvPr/>
        </p:nvSpPr>
        <p:spPr>
          <a:xfrm>
            <a:off x="1828800" y="174367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programs</a:t>
            </a:r>
          </a:p>
          <a:p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concrete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+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symbolic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/>
              <a:t>inputs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8F0718D-97D8-1946-8548-08817CFA0832}"/>
              </a:ext>
            </a:extLst>
          </p:cNvPr>
          <p:cNvCxnSpPr/>
          <p:nvPr/>
        </p:nvCxnSpPr>
        <p:spPr>
          <a:xfrm>
            <a:off x="2819400" y="3645932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9DEFBC3-EB08-D344-BA57-4994B523089D}"/>
              </a:ext>
            </a:extLst>
          </p:cNvPr>
          <p:cNvSpPr txBox="1"/>
          <p:nvPr/>
        </p:nvSpPr>
        <p:spPr>
          <a:xfrm>
            <a:off x="2209800" y="4142325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path conditions/obligations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FB774CF-2BBA-CE46-8CEE-C8F54EE31F4D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3505200" y="4603990"/>
            <a:ext cx="914400" cy="6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15FC9B0-73E0-BA43-929B-5240F3BDD62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334000" y="2955529"/>
            <a:ext cx="0" cy="131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392BF16-4AE8-6B45-AFF7-460651F0278E}"/>
              </a:ext>
            </a:extLst>
          </p:cNvPr>
          <p:cNvSpPr txBox="1"/>
          <p:nvPr/>
        </p:nvSpPr>
        <p:spPr>
          <a:xfrm>
            <a:off x="4852737" y="258619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5951958-1ED2-174A-B780-10A6F541F9B2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819400" y="2770863"/>
            <a:ext cx="2033337" cy="2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86766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34138</TotalTime>
  <Words>1905</Words>
  <Application>Microsoft Macintosh PowerPoint</Application>
  <PresentationFormat>全屏显示(4:3)</PresentationFormat>
  <Paragraphs>506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Arial</vt:lpstr>
      <vt:lpstr>Cambria Math</vt:lpstr>
      <vt:lpstr>Courier New</vt:lpstr>
      <vt:lpstr>Tahoma</vt:lpstr>
      <vt:lpstr>Wingdings</vt:lpstr>
      <vt:lpstr>Blends</vt:lpstr>
      <vt:lpstr>Concolic Execution</vt:lpstr>
      <vt:lpstr>Spectrum of program validation methods</vt:lpstr>
      <vt:lpstr>Recap: path explosion</vt:lpstr>
      <vt:lpstr>Recap: Environment modeling</vt:lpstr>
      <vt:lpstr>Recap: Solver limitation</vt:lpstr>
      <vt:lpstr>Concolic execution</vt:lpstr>
      <vt:lpstr> </vt:lpstr>
      <vt:lpstr>Concolic Execution Steps</vt:lpstr>
      <vt:lpstr>Architecture</vt:lpstr>
      <vt:lpstr>Concolic execution</vt:lpstr>
      <vt:lpstr>Concolic execution</vt:lpstr>
      <vt:lpstr>Concolic execution</vt:lpstr>
      <vt:lpstr>Concolic execution</vt:lpstr>
      <vt:lpstr>Concolic execution</vt:lpstr>
      <vt:lpstr>Concolic execution</vt:lpstr>
      <vt:lpstr>The general form</vt:lpstr>
      <vt:lpstr>Example</vt:lpstr>
      <vt:lpstr>Example</vt:lpstr>
      <vt:lpstr> </vt:lpstr>
      <vt:lpstr>Practical issues</vt:lpstr>
      <vt:lpstr>#1: Path explosion</vt:lpstr>
      <vt:lpstr>#1: Path explosion</vt:lpstr>
      <vt:lpstr>#2: Loops and recursions</vt:lpstr>
      <vt:lpstr>#2: Loops and recursions</vt:lpstr>
      <vt:lpstr>#3: Environment modeling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5371</cp:revision>
  <cp:lastPrinted>1601-01-01T00:00:00Z</cp:lastPrinted>
  <dcterms:created xsi:type="dcterms:W3CDTF">1601-01-01T00:00:00Z</dcterms:created>
  <dcterms:modified xsi:type="dcterms:W3CDTF">2022-06-24T03:42:24Z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