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5"/>
  </p:handoutMasterIdLst>
  <p:sldIdLst>
    <p:sldId id="256" r:id="rId2"/>
    <p:sldId id="472" r:id="rId3"/>
    <p:sldId id="507" r:id="rId4"/>
    <p:sldId id="508" r:id="rId5"/>
    <p:sldId id="309" r:id="rId6"/>
    <p:sldId id="287" r:id="rId7"/>
    <p:sldId id="456" r:id="rId8"/>
    <p:sldId id="430" r:id="rId9"/>
    <p:sldId id="502" r:id="rId10"/>
    <p:sldId id="503" r:id="rId11"/>
    <p:sldId id="504" r:id="rId12"/>
    <p:sldId id="505" r:id="rId13"/>
    <p:sldId id="509" r:id="rId14"/>
    <p:sldId id="510" r:id="rId15"/>
    <p:sldId id="511" r:id="rId16"/>
    <p:sldId id="512" r:id="rId17"/>
    <p:sldId id="513" r:id="rId18"/>
    <p:sldId id="483" r:id="rId19"/>
    <p:sldId id="514" r:id="rId20"/>
    <p:sldId id="482" r:id="rId21"/>
    <p:sldId id="486" r:id="rId22"/>
    <p:sldId id="484" r:id="rId23"/>
    <p:sldId id="515" r:id="rId24"/>
    <p:sldId id="485" r:id="rId25"/>
    <p:sldId id="539" r:id="rId26"/>
    <p:sldId id="487" r:id="rId27"/>
    <p:sldId id="540" r:id="rId28"/>
    <p:sldId id="488" r:id="rId29"/>
    <p:sldId id="541" r:id="rId30"/>
    <p:sldId id="516" r:id="rId31"/>
    <p:sldId id="517" r:id="rId32"/>
    <p:sldId id="321" r:id="rId33"/>
    <p:sldId id="521" r:id="rId34"/>
    <p:sldId id="520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536" r:id="rId50"/>
    <p:sldId id="537" r:id="rId51"/>
    <p:sldId id="538" r:id="rId52"/>
    <p:sldId id="542" r:id="rId53"/>
    <p:sldId id="424" r:id="rId5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67"/>
    <p:restoredTop sz="94720"/>
  </p:normalViewPr>
  <p:slideViewPr>
    <p:cSldViewPr>
      <p:cViewPr varScale="1">
        <p:scale>
          <a:sx n="102" d="100"/>
          <a:sy n="102" d="100"/>
        </p:scale>
        <p:origin x="10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Verification condition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2508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/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461665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EF649F-0060-934D-BEDC-1CA9B54D5049}"/>
                  </a:ext>
                </a:extLst>
              </p:cNvPr>
              <p:cNvSpPr txBox="1"/>
              <p:nvPr/>
            </p:nvSpPr>
            <p:spPr>
              <a:xfrm>
                <a:off x="1143000" y="4800600"/>
                <a:ext cx="670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ea typeface="Cambria Math" panose="02040503050406030204" pitchFamily="18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=9;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==9∧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=9,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==9∧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==4)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=9,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==9∧4==4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==9∧4==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EF649F-0060-934D-BEDC-1CA9B54D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6705600" cy="1938992"/>
              </a:xfrm>
              <a:prstGeom prst="rect">
                <a:avLst/>
              </a:prstGeom>
              <a:blipFill>
                <a:blip r:embed="rId7"/>
                <a:stretch>
                  <a:fillRect l="-1323" t="-2597" b="-5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25080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/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blipFill>
                <a:blip r:embed="rId5"/>
                <a:stretch>
                  <a:fillRect r="-174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152401" y="4907340"/>
                <a:ext cx="87915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≥0)∧¬(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kumimoji="1"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≥0∧¬(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endParaRPr kumimoji="1"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4907340"/>
                <a:ext cx="8791574" cy="1569660"/>
              </a:xfrm>
              <a:prstGeom prst="rect">
                <a:avLst/>
              </a:prstGeom>
              <a:blipFill>
                <a:blip r:embed="rId6"/>
                <a:stretch>
                  <a:fillRect l="-1156" t="-2400" b="-7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A74BB3-036D-3946-8CBF-6CD481C71F84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8305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A74BB3-036D-3946-8CBF-6CD481C7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8305800" cy="830997"/>
              </a:xfrm>
              <a:prstGeom prst="rect">
                <a:avLst/>
              </a:prstGeom>
              <a:blipFill>
                <a:blip r:embed="rId7"/>
                <a:stretch>
                  <a:fillRect l="-306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200400"/>
                <a:ext cx="838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unroll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level: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while(B;S)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if(B;{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S;while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(B;S)};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skip)</a:t>
                </a:r>
              </a:p>
              <a:p>
                <a:r>
                  <a:rPr kumimoji="1" lang="en-US" altLang="zh-CN" sz="2400" dirty="0"/>
                  <a:t>then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WP(while(B;S),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WP(if(B;{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S;while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(B;S)};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skip),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WP(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S;while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(B;S),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WP(skip,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WP(S;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WP(while(B;S),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Q</a:t>
                </a:r>
              </a:p>
              <a:p>
                <a:r>
                  <a:rPr kumimoji="1" lang="en-US" altLang="zh-CN" sz="2400" dirty="0"/>
                  <a:t>let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=WP(while(B;S),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00400"/>
                <a:ext cx="8382000" cy="3416320"/>
              </a:xfrm>
              <a:prstGeom prst="rect">
                <a:avLst/>
              </a:prstGeom>
              <a:blipFill>
                <a:blip r:embed="rId2"/>
                <a:stretch>
                  <a:fillRect l="-1210" t="-1487" b="-3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048000"/>
                <a:ext cx="8382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B → WP(S;</a:t>
                </a:r>
                <a14:m>
                  <m:oMath xmlns:m="http://schemas.openxmlformats.org/officeDocument/2006/math">
                    <m: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→ Q</a:t>
                </a:r>
              </a:p>
              <a:p>
                <a:r>
                  <a:rPr kumimoji="1" lang="en-US" altLang="zh-CN" sz="2400" dirty="0"/>
                  <a:t>Notice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recursive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function,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solved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domain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theory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(out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scope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course).</a:t>
                </a:r>
              </a:p>
              <a:p>
                <a:r>
                  <a:rPr kumimoji="1" lang="en-US" altLang="zh-CN" sz="2400" dirty="0"/>
                  <a:t>Intuitively, we can calculate the pre-condition in an inductive style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WPi</a:t>
                </a:r>
                <a:r>
                  <a:rPr kumimoji="1" lang="en-US" altLang="zh-CN" sz="2400" dirty="0"/>
                  <a:t> (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sz="2400" dirty="0"/>
                  <a:t> is the maximum number of loops):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WP0=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→ Q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WP1=B → WP(S, WP0)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→ Q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WP2=B → WP(S, WP1)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→ Q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0"/>
                <a:ext cx="8382000" cy="3785652"/>
              </a:xfrm>
              <a:prstGeom prst="rect">
                <a:avLst/>
              </a:prstGeom>
              <a:blipFill>
                <a:blip r:embed="rId2"/>
                <a:stretch>
                  <a:fillRect l="-1210" t="-1338" r="-1815" b="-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83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133F7F-6B25-F44E-BBAA-4F6996DEB483}"/>
              </a:ext>
            </a:extLst>
          </p:cNvPr>
          <p:cNvSpPr txBox="1"/>
          <p:nvPr/>
        </p:nvSpPr>
        <p:spPr>
          <a:xfrm>
            <a:off x="381000" y="30480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have:</a:t>
            </a:r>
          </a:p>
          <a:p>
            <a:pPr algn="ctr"/>
            <a:r>
              <a:rPr kumimoji="1" lang="en-US" altLang="zh-CN" sz="2400" dirty="0">
                <a:solidFill>
                  <a:srgbClr val="0432FF"/>
                </a:solidFill>
              </a:rPr>
              <a:t>WP=WP0 ∧ WP1 ∧ WP2 ∧ …</a:t>
            </a:r>
          </a:p>
          <a:p>
            <a:r>
              <a:rPr kumimoji="1" lang="en-US" altLang="zh-CN" sz="2400" dirty="0"/>
              <a:t>So, practically, this is not computable (in general).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12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2F98-A29F-3A42-A72F-B4CC7AB6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Weakest pre-condition example #1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this 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Calculate its weakest pre-condition.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WP0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→ Q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WP1 = B → WP(S, WP0)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→ Q 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→WP(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))∧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!=5)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WP2 = B → WP(S, WP1)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→ Q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kumimoji="1" lang="en-US" altLang="zh-CN" sz="20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   = WP0 ∧ WP1 ∧ WP2 ∧ …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1846" b="-16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/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??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≤5;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≥7}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2F98-A29F-3A42-A72F-B4CC7AB6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Weakest pre-condition example #2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this 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Calculate its weakest pre-condition.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WP0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→ Q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WP1 = B → WP(S, WP0)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→ Q 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→WP(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))∧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endParaRPr kumimoji="1" lang="en-US" altLang="zh-CN" sz="20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WP2 = B → WP(S, WP1)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→ Q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endParaRPr kumimoji="1" lang="en-US" altLang="zh-CN" sz="20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   = WP0 ∧ WP1 ∧ WP2 ∧ …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1846" b="-16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/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??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≥5;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≥7}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06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C4197-E13C-084B-960F-B2128DDE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Moral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EE7F4-F19D-3E48-AC7A-F03CA801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calculation of weakest pre-condition is not practical in general</a:t>
            </a:r>
          </a:p>
          <a:p>
            <a:pPr lvl="1"/>
            <a:r>
              <a:rPr kumimoji="1" lang="en-US" altLang="zh-CN" dirty="0"/>
              <a:t>infinite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calculations</a:t>
            </a:r>
          </a:p>
          <a:p>
            <a:r>
              <a:rPr kumimoji="1" lang="en-US" altLang="zh-CN" dirty="0"/>
              <a:t>To make the calculation practical, we must introduce more practical techniques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432FF"/>
                </a:solidFill>
              </a:rPr>
              <a:t>verification condition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3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44918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Verification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403248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 want to find out a verification condition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𝑉𝐶</m:t>
                    </m:r>
                  </m:oMath>
                </a14:m>
                <a:r>
                  <a:rPr kumimoji="1" lang="en-US" altLang="zh-CN" dirty="0"/>
                  <a:t>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374F206-63F1-704A-AC09-681E321E796F}"/>
              </a:ext>
            </a:extLst>
          </p:cNvPr>
          <p:cNvSpPr/>
          <p:nvPr/>
        </p:nvSpPr>
        <p:spPr>
          <a:xfrm>
            <a:off x="1905000" y="4267200"/>
            <a:ext cx="556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F6C2CD-103A-EB4C-B569-38A4F72E750A}"/>
              </a:ext>
            </a:extLst>
          </p:cNvPr>
          <p:cNvSpPr/>
          <p:nvPr/>
        </p:nvSpPr>
        <p:spPr>
          <a:xfrm>
            <a:off x="1905000" y="4267200"/>
            <a:ext cx="30480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8C9209-57DC-A440-9410-AA642E45700F}"/>
              </a:ext>
            </a:extLst>
          </p:cNvPr>
          <p:cNvSpPr txBox="1"/>
          <p:nvPr/>
        </p:nvSpPr>
        <p:spPr>
          <a:xfrm>
            <a:off x="1186699" y="3280247"/>
            <a:ext cx="17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(True)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BA7D919-39AD-0D4E-8F92-B837E38B3396}"/>
              </a:ext>
            </a:extLst>
          </p:cNvPr>
          <p:cNvCxnSpPr/>
          <p:nvPr/>
        </p:nvCxnSpPr>
        <p:spPr>
          <a:xfrm>
            <a:off x="1905000" y="3649579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0D5CFED-C7BF-C94D-BFA6-00079E8D250D}"/>
              </a:ext>
            </a:extLst>
          </p:cNvPr>
          <p:cNvSpPr txBox="1"/>
          <p:nvPr/>
        </p:nvSpPr>
        <p:spPr>
          <a:xfrm>
            <a:off x="6746256" y="327660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strongest (False)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20F7D66-E90F-5746-817F-CAFDCA351180}"/>
              </a:ext>
            </a:extLst>
          </p:cNvPr>
          <p:cNvCxnSpPr/>
          <p:nvPr/>
        </p:nvCxnSpPr>
        <p:spPr>
          <a:xfrm>
            <a:off x="7464557" y="364593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32BBF8E-16BB-7C47-8D6B-75029D366442}"/>
              </a:ext>
            </a:extLst>
          </p:cNvPr>
          <p:cNvSpPr txBox="1"/>
          <p:nvPr/>
        </p:nvSpPr>
        <p:spPr>
          <a:xfrm>
            <a:off x="4267200" y="4880447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pre-condition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6B96DCA-4DEC-1747-B68F-B8F18333AAAA}"/>
              </a:ext>
            </a:extLst>
          </p:cNvPr>
          <p:cNvCxnSpPr>
            <a:cxnSpLocks/>
          </p:cNvCxnSpPr>
          <p:nvPr/>
        </p:nvCxnSpPr>
        <p:spPr>
          <a:xfrm flipV="1">
            <a:off x="4953001" y="4419601"/>
            <a:ext cx="0" cy="46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E80E3-CF39-6946-98AB-02245F0E6B3A}"/>
              </a:ext>
            </a:extLst>
          </p:cNvPr>
          <p:cNvSpPr txBox="1"/>
          <p:nvPr/>
        </p:nvSpPr>
        <p:spPr>
          <a:xfrm>
            <a:off x="6693313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6E2BCD-A402-8A48-B39E-62BC139D0CA5}"/>
              </a:ext>
            </a:extLst>
          </p:cNvPr>
          <p:cNvSpPr txBox="1"/>
          <p:nvPr/>
        </p:nvSpPr>
        <p:spPr>
          <a:xfrm>
            <a:off x="639039" y="5410200"/>
            <a:ext cx="789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hope the VC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 nice properties: 1) easy to calculate than the weakest pre-condition;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2) still weaker than the given pre-condition.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/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Key problem: how to calculate verification condition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VC(S, Q)</a:t>
                </a:r>
                <a:r>
                  <a:rPr kumimoji="1" lang="en-US" altLang="zh-CN" dirty="0"/>
                  <a:t>, for a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blipFill>
                <a:blip r:embed="rId3"/>
                <a:stretch>
                  <a:fillRect l="-643" t="-392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AA71842-6845-8244-A69C-2D2F3143DAD1}"/>
              </a:ext>
            </a:extLst>
          </p:cNvPr>
          <p:cNvSpPr txBox="1"/>
          <p:nvPr/>
        </p:nvSpPr>
        <p:spPr>
          <a:xfrm>
            <a:off x="5169141" y="3124200"/>
            <a:ext cx="13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Verification</a:t>
            </a:r>
          </a:p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210B0DF-A7B0-3B4D-A1EC-055FF758DEC3}"/>
              </a:ext>
            </a:extLst>
          </p:cNvPr>
          <p:cNvCxnSpPr/>
          <p:nvPr/>
        </p:nvCxnSpPr>
        <p:spPr>
          <a:xfrm>
            <a:off x="5747501" y="372213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042F8AD-66C2-E24A-8247-4920EAE9EB6F}"/>
              </a:ext>
            </a:extLst>
          </p:cNvPr>
          <p:cNvCxnSpPr>
            <a:cxnSpLocks/>
          </p:cNvCxnSpPr>
          <p:nvPr/>
        </p:nvCxnSpPr>
        <p:spPr>
          <a:xfrm flipV="1">
            <a:off x="6693135" y="4419600"/>
            <a:ext cx="0" cy="40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Hoare logic assertions manually requires considerable engineering efforts </a:t>
            </a:r>
          </a:p>
          <a:p>
            <a:pPr lvl="1"/>
            <a:r>
              <a:rPr kumimoji="1" lang="en-US" altLang="zh-CN" dirty="0"/>
              <a:t>To construct the proof trees</a:t>
            </a:r>
          </a:p>
          <a:p>
            <a:r>
              <a:rPr kumimoji="1" lang="en-US" altLang="zh-CN" dirty="0"/>
              <a:t>Can we develop an automatic strategy to prove Hoare logic assertions?</a:t>
            </a:r>
          </a:p>
          <a:p>
            <a:pPr lvl="1"/>
            <a:r>
              <a:rPr kumimoji="1" lang="en-US" altLang="zh-CN" dirty="0"/>
              <a:t>The answer is affirmative</a:t>
            </a:r>
          </a:p>
          <a:p>
            <a:pPr lvl="1"/>
            <a:r>
              <a:rPr kumimoji="1" lang="en-US" altLang="zh-CN" dirty="0"/>
              <a:t>This is the </a:t>
            </a:r>
            <a:r>
              <a:rPr kumimoji="1" lang="en-US" altLang="zh-CN" dirty="0">
                <a:solidFill>
                  <a:srgbClr val="0432FF"/>
                </a:solidFill>
              </a:rPr>
              <a:t>verification condition</a:t>
            </a:r>
            <a:r>
              <a:rPr kumimoji="1" lang="en-US" altLang="zh-CN" dirty="0"/>
              <a:t>, today’s topic</a:t>
            </a:r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BCBA-51F4-5043-9F83-8B975876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insight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DBDC9-28FA-3845-A0B3-B13F601E7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We require the programmer to supply a loop invariant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𝐼 </a:t>
                </a:r>
                <a:r>
                  <a:rPr kumimoji="1" lang="en-US" altLang="zh-CN" dirty="0"/>
                  <a:t>for a loop statement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</a:rPr>
                  <a:t>S</a:t>
                </a:r>
              </a:p>
              <a:p>
                <a:pPr lvl="1"/>
                <a:r>
                  <a:rPr kumimoji="1" lang="en-US" altLang="zh-CN" dirty="0"/>
                  <a:t>push the real hard work to programmers</a:t>
                </a:r>
              </a:p>
              <a:p>
                <a:pPr lvl="1"/>
                <a:r>
                  <a:rPr kumimoji="1" lang="en-US" altLang="zh-CN" dirty="0"/>
                  <a:t>after all, the programmer must understand the programs</a:t>
                </a:r>
              </a:p>
              <a:p>
                <a:pPr lvl="2"/>
                <a:r>
                  <a:rPr kumimoji="1" lang="en-US" altLang="zh-CN" dirty="0"/>
                  <a:t>Although the loop invariant is often implicit</a:t>
                </a:r>
              </a:p>
              <a:p>
                <a:r>
                  <a:rPr kumimoji="1" lang="en-US" altLang="zh-CN" dirty="0"/>
                  <a:t>The new syntax for while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𝐼</a:t>
                </a:r>
                <a:r>
                  <a:rPr kumimoji="1" lang="en-US" altLang="zh-CN" dirty="0"/>
                  <a:t> is the loop invariant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DBDC9-28FA-3845-A0B3-B13F601E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7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2CDC-5072-6A4C-9235-92DEE04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Invariant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E3065-2434-7148-A32D-B46C3BB6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r>
              <a:rPr kumimoji="1" lang="en-US" altLang="zh-CN" dirty="0"/>
              <a:t>This is always good engineering practice</a:t>
            </a:r>
          </a:p>
          <a:p>
            <a:pPr lvl="1"/>
            <a:r>
              <a:rPr kumimoji="1" lang="en-US" altLang="zh-CN" dirty="0"/>
              <a:t>though not always in a rigorous form</a:t>
            </a:r>
          </a:p>
          <a:p>
            <a:pPr lvl="2"/>
            <a:r>
              <a:rPr kumimoji="1" lang="en-US" altLang="zh-CN" dirty="0"/>
              <a:t>for example: program comments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Loop invariants are one of the hardest parts in verification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B8DDF1-CF59-CE4D-B93C-390A0AB8AC22}"/>
              </a:ext>
            </a:extLst>
          </p:cNvPr>
          <p:cNvSpPr txBox="1"/>
          <p:nvPr/>
        </p:nvSpPr>
        <p:spPr>
          <a:xfrm>
            <a:off x="6095999" y="2017713"/>
            <a:ext cx="2847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{n&gt;=0}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&lt;=(n+1)/\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2*s==(i-1)*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{2*s==n*(n+1)}</a:t>
            </a:r>
          </a:p>
        </p:txBody>
      </p:sp>
    </p:spTree>
    <p:extLst>
      <p:ext uri="{BB962C8B-B14F-4D97-AF65-F5344CB8AC3E}">
        <p14:creationId xmlns:p14="http://schemas.microsoft.com/office/powerpoint/2010/main" val="111065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2CDC-5072-6A4C-9235-92DEE04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 generation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E3065-2434-7148-A32D-B46C3BB6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With these annotations, we design a set of rules to generate the </a:t>
            </a:r>
            <a:r>
              <a:rPr kumimoji="1" lang="en-US" altLang="zh-CN" dirty="0">
                <a:solidFill>
                  <a:srgbClr val="0432FF"/>
                </a:solidFill>
              </a:rPr>
              <a:t>verification conditions </a:t>
            </a:r>
            <a:r>
              <a:rPr kumimoji="1" lang="en-US" altLang="zh-CN" dirty="0"/>
              <a:t>for a Hoare triple </a:t>
            </a:r>
            <a:r>
              <a:rPr kumimoji="1" lang="en-US" altLang="zh-CN" dirty="0">
                <a:solidFill>
                  <a:srgbClr val="0432FF"/>
                </a:solidFill>
              </a:rPr>
              <a:t>{P}S{Q}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VC(S, Q)</a:t>
            </a:r>
          </a:p>
          <a:p>
            <a:r>
              <a:rPr kumimoji="1" lang="en-US" altLang="zh-CN" dirty="0"/>
              <a:t>These rule is also syntax-directed</a:t>
            </a:r>
          </a:p>
          <a:p>
            <a:pPr lvl="1"/>
            <a:r>
              <a:rPr kumimoji="1" lang="en-US" altLang="zh-CN" dirty="0"/>
              <a:t>Based on the induction of syntactic forms of the statement </a:t>
            </a:r>
            <a:r>
              <a:rPr kumimoji="1" lang="en-US" altLang="zh-CN" i="1" dirty="0">
                <a:solidFill>
                  <a:srgbClr val="0432FF"/>
                </a:solidFill>
              </a:rPr>
              <a:t>S</a:t>
            </a:r>
            <a:endParaRPr kumimoji="1"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91312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Architecture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verification</a:t>
            </a:r>
          </a:p>
          <a:p>
            <a:pPr algn="ctr">
              <a:defRPr/>
            </a:pPr>
            <a:r>
              <a:rPr kumimoji="1" lang="en-US" altLang="zh-CN" dirty="0"/>
              <a:t>condition</a:t>
            </a:r>
          </a:p>
          <a:p>
            <a:pPr algn="ctr">
              <a:defRPr/>
            </a:pPr>
            <a:r>
              <a:rPr kumimoji="1" lang="en-US" altLang="zh-CN" dirty="0"/>
              <a:t>generator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prover/</a:t>
            </a:r>
          </a:p>
          <a:p>
            <a:pPr algn="ctr">
              <a:defRPr/>
            </a:pP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692C9B7-0321-7843-8993-60810C291A0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3467100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B570BFB-1873-D347-8C33-80333C322A2D}"/>
              </a:ext>
            </a:extLst>
          </p:cNvPr>
          <p:cNvSpPr txBox="1"/>
          <p:nvPr/>
        </p:nvSpPr>
        <p:spPr>
          <a:xfrm>
            <a:off x="355600" y="29834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7C12446-D014-FD43-B40D-AC6A06BCEA36}"/>
              </a:ext>
            </a:extLst>
          </p:cNvPr>
          <p:cNvCxnSpPr>
            <a:cxnSpLocks/>
          </p:cNvCxnSpPr>
          <p:nvPr/>
        </p:nvCxnSpPr>
        <p:spPr>
          <a:xfrm>
            <a:off x="238125" y="3441032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F73737-100F-4240-9901-705C8E5CA523}"/>
              </a:ext>
            </a:extLst>
          </p:cNvPr>
          <p:cNvSpPr txBox="1"/>
          <p:nvPr/>
        </p:nvSpPr>
        <p:spPr>
          <a:xfrm>
            <a:off x="3765550" y="302658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propositions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71C267-FC36-4F4B-BF53-347517C250E7}"/>
              </a:ext>
            </a:extLst>
          </p:cNvPr>
          <p:cNvSpPr txBox="1"/>
          <p:nvPr/>
        </p:nvSpPr>
        <p:spPr>
          <a:xfrm>
            <a:off x="7077075" y="2743200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verified/</a:t>
            </a:r>
          </a:p>
          <a:p>
            <a:r>
              <a:rPr kumimoji="1" lang="en-US" altLang="zh-CN" dirty="0"/>
              <a:t>wrong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6CE56EB-C220-024D-9C27-40BDF33B1B44}"/>
              </a:ext>
            </a:extLst>
          </p:cNvPr>
          <p:cNvCxnSpPr>
            <a:cxnSpLocks/>
          </p:cNvCxnSpPr>
          <p:nvPr/>
        </p:nvCxnSpPr>
        <p:spPr>
          <a:xfrm>
            <a:off x="7077075" y="342499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 generation algorithms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Induction on syntactic form of a statement S;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backward computation: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VC(pass, P)        = P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VC(S1;S2, P)       = VC(S1, VC(S2, P))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VC(x=e, P)         = P[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x↦e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VC(if(B;s1;s2), P) = (B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VC(s1, P))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sz="20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  <m:r>
                      <a:rPr kumimoji="1" lang="en-US" altLang="zh-CN" sz="2000" b="1" i="0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𝐁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VC(s2, P))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(B;s), P) = I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  <m:acc>
                      <m:accPr>
                        <m:chr m:val="⃗"/>
                        <m:ctrlPr>
                          <a:rPr kumimoji="1" lang="en-US" altLang="zh-CN" sz="20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kumimoji="1" lang="en-US" altLang="zh-CN" sz="20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𝒙</m:t>
                        </m:r>
                      </m:e>
                    </m:acc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VC(s, I)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  <m:r>
                      <a:rPr kumimoji="1" lang="en-US" altLang="zh-CN" sz="2000" b="1" i="0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𝐁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P)))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04F9CC3-07EA-344E-97F2-3E9DA82BE4D3}"/>
              </a:ext>
            </a:extLst>
          </p:cNvPr>
          <p:cNvSpPr txBox="1"/>
          <p:nvPr/>
        </p:nvSpPr>
        <p:spPr>
          <a:xfrm>
            <a:off x="990600" y="5105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Loop invariant I must hold before entering the loop.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B0AEA78-B1E2-3E43-85B8-9EB947352F5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57400" y="4495800"/>
            <a:ext cx="1524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E1E6E8E-65DF-8342-9C83-0A16E063E852}"/>
              </a:ext>
            </a:extLst>
          </p:cNvPr>
          <p:cNvSpPr txBox="1"/>
          <p:nvPr/>
        </p:nvSpPr>
        <p:spPr>
          <a:xfrm>
            <a:off x="4800600" y="517267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 loop invariant I and while condition e hold, I holds after the loop.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C1CE13B-DD1F-5F47-93D6-B2C3DF767F4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05400" y="4495800"/>
            <a:ext cx="762000" cy="6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1116120-C92C-1D49-95F6-B8614E4CDE24}"/>
              </a:ext>
            </a:extLst>
          </p:cNvPr>
          <p:cNvSpPr txBox="1"/>
          <p:nvPr/>
        </p:nvSpPr>
        <p:spPr>
          <a:xfrm>
            <a:off x="6858000" y="51726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While condition e does not hold.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7D4024D-3091-5A43-8423-4A93C4D881B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315200" y="4495800"/>
            <a:ext cx="609600" cy="6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BBD114D-7A4E-FF47-9DC2-05003C0D7DBD}"/>
                  </a:ext>
                </a:extLst>
              </p:cNvPr>
              <p:cNvSpPr txBox="1"/>
              <p:nvPr/>
            </p:nvSpPr>
            <p:spPr>
              <a:xfrm>
                <a:off x="3062245" y="5029200"/>
                <a:ext cx="150975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kumimoji="1" lang="en-US" altLang="zh-CN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𝒙</m:t>
                        </m:r>
                      </m:e>
                    </m:acc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is a set of variables being assigned to in the while body.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BBD114D-7A4E-FF47-9DC2-05003C0D7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45" y="5029200"/>
                <a:ext cx="1509755" cy="1754326"/>
              </a:xfrm>
              <a:prstGeom prst="rect">
                <a:avLst/>
              </a:prstGeom>
              <a:blipFill>
                <a:blip r:embed="rId3"/>
                <a:stretch>
                  <a:fillRect l="-2500" t="-1449" r="-1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9C6CE3B-887C-A246-957B-FC4306325AE9}"/>
              </a:ext>
            </a:extLst>
          </p:cNvPr>
          <p:cNvCxnSpPr>
            <a:cxnSpLocks/>
          </p:cNvCxnSpPr>
          <p:nvPr/>
        </p:nvCxnSpPr>
        <p:spPr>
          <a:xfrm flipV="1">
            <a:off x="3810000" y="4495801"/>
            <a:ext cx="38100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 generation algorithms,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For function, take into account both pre- and post-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conditions: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VC(pre f(){S} post) = pre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VC(S, post)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the final VC is the candidate to prove or disprove.</a:t>
                </a:r>
                <a:endParaRPr kumimoji="1"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4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5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generation example 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x=5;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x;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result&gt;2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VC(x=5;return x,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result&gt;2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VC(x=5;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(result&gt;2)[result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x]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VC(x=5;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x&gt;2[x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5]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5&gt;2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4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19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generation example 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if(y&lt;=5)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x=1;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else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x=y;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x;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VC(…)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…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some steps omitted, leave to you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(y&lt;=5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VC(x=1,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(y&lt;=5)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VC(x=y,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(y&lt;=5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(x&gt;0)[x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1]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(y&lt;=5)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x&gt;0[x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y]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(y&lt;=5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(y&lt;=5)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4" t="-615" b="-9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7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generation example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71D6-D4D8-A143-A2AB-76404510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VC(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n&gt;=0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s=0;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&lt;=(n+1)/\2*s==(i-1)*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s=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s;}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2*result==n*(n+1)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leave to you as an exercise</a:t>
            </a:r>
          </a:p>
        </p:txBody>
      </p:sp>
    </p:spTree>
    <p:extLst>
      <p:ext uri="{BB962C8B-B14F-4D97-AF65-F5344CB8AC3E}">
        <p14:creationId xmlns:p14="http://schemas.microsoft.com/office/powerpoint/2010/main" val="156287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71D6-D4D8-A143-A2AB-76404510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VC(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if(x&lt;1) y=y+1;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y=y+2;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if(x&lt;2) y=y+2;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y=y+3;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if(x&lt;3)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y=y+3;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result&gt;0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leave to you as exercise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7F578D-2144-0E4F-A1C3-4CC78F5382E8}"/>
              </a:ext>
            </a:extLst>
          </p:cNvPr>
          <p:cNvSpPr/>
          <p:nvPr/>
        </p:nvSpPr>
        <p:spPr>
          <a:xfrm>
            <a:off x="7086600" y="914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9DF2B9-12FE-EB4D-BF06-D674E048E208}"/>
              </a:ext>
            </a:extLst>
          </p:cNvPr>
          <p:cNvSpPr/>
          <p:nvPr/>
        </p:nvSpPr>
        <p:spPr>
          <a:xfrm>
            <a:off x="6181725" y="18002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3A1A3C-9959-0B49-8A0D-6573AE5D0AE8}"/>
              </a:ext>
            </a:extLst>
          </p:cNvPr>
          <p:cNvSpPr/>
          <p:nvPr/>
        </p:nvSpPr>
        <p:spPr>
          <a:xfrm>
            <a:off x="8024812" y="18002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F58A46-49DC-1C45-A41B-3A9233EE0BFC}"/>
              </a:ext>
            </a:extLst>
          </p:cNvPr>
          <p:cNvSpPr/>
          <p:nvPr/>
        </p:nvSpPr>
        <p:spPr>
          <a:xfrm>
            <a:off x="7086600" y="2675731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2A65232-55C7-F549-A7EA-846C9337477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600825" y="1371600"/>
            <a:ext cx="90487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42895CD-9A95-DA49-91B3-C6C77B1041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505700" y="1371600"/>
            <a:ext cx="93821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530B3B8-0CC5-6949-8A72-3AF97916258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600825" y="2257425"/>
            <a:ext cx="904875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E6C32CB-8410-BD45-A5D7-513BA9EBBC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505700" y="2257425"/>
            <a:ext cx="938212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4E8423D-63CD-A944-B5DC-2115AF375868}"/>
              </a:ext>
            </a:extLst>
          </p:cNvPr>
          <p:cNvSpPr/>
          <p:nvPr/>
        </p:nvSpPr>
        <p:spPr>
          <a:xfrm>
            <a:off x="7077075" y="3620294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CA2A1A-E2B6-1844-A4DC-506E1DCC870C}"/>
              </a:ext>
            </a:extLst>
          </p:cNvPr>
          <p:cNvSpPr/>
          <p:nvPr/>
        </p:nvSpPr>
        <p:spPr>
          <a:xfrm>
            <a:off x="6172200" y="4506119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C9BC65-7C4B-F746-A7EE-21B99E81D378}"/>
              </a:ext>
            </a:extLst>
          </p:cNvPr>
          <p:cNvSpPr/>
          <p:nvPr/>
        </p:nvSpPr>
        <p:spPr>
          <a:xfrm>
            <a:off x="8015287" y="4506119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3C18FA-963D-1C49-A5FC-D26564F40E68}"/>
              </a:ext>
            </a:extLst>
          </p:cNvPr>
          <p:cNvSpPr/>
          <p:nvPr/>
        </p:nvSpPr>
        <p:spPr>
          <a:xfrm>
            <a:off x="7077075" y="53816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2447C45-C7CD-8F4F-AB24-60213952CD0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6591300" y="4077494"/>
            <a:ext cx="90487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7804CCB-884E-F348-9BA9-97D615151DB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496175" y="4077494"/>
            <a:ext cx="93821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1780885-91C9-A44D-87A0-7501A1CF312C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591300" y="4963319"/>
            <a:ext cx="904875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192B2B1-4B76-6F46-9267-11E8A53848B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496175" y="4963319"/>
            <a:ext cx="938212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770EEFF-F867-FE44-B95A-565A79471D35}"/>
              </a:ext>
            </a:extLst>
          </p:cNvPr>
          <p:cNvCxnSpPr>
            <a:endCxn id="4" idx="0"/>
          </p:cNvCxnSpPr>
          <p:nvPr/>
        </p:nvCxnSpPr>
        <p:spPr>
          <a:xfrm>
            <a:off x="7496175" y="224235"/>
            <a:ext cx="9525" cy="69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3DB3A7A-2709-1E40-B796-AC5F62808114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7496175" y="3132931"/>
            <a:ext cx="9525" cy="4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1EB6E3B-13E8-9748-AFCC-C356AB74874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496175" y="5838825"/>
            <a:ext cx="9525" cy="4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DFCF603-825A-8941-85AB-D8CA234CE7DD}"/>
              </a:ext>
            </a:extLst>
          </p:cNvPr>
          <p:cNvSpPr txBox="1"/>
          <p:nvPr/>
        </p:nvSpPr>
        <p:spPr>
          <a:xfrm>
            <a:off x="7572375" y="60068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B51AB84-865B-ED4F-ACDC-E9D9A67B908D}"/>
              </a:ext>
            </a:extLst>
          </p:cNvPr>
          <p:cNvSpPr txBox="1"/>
          <p:nvPr/>
        </p:nvSpPr>
        <p:spPr>
          <a:xfrm>
            <a:off x="5867400" y="4202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7552E8-6245-2C42-8DFC-F3548FC1DCE3}"/>
              </a:ext>
            </a:extLst>
          </p:cNvPr>
          <p:cNvSpPr txBox="1"/>
          <p:nvPr/>
        </p:nvSpPr>
        <p:spPr>
          <a:xfrm>
            <a:off x="8395494" y="41696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068DEE-5F66-0941-80E5-809FFBB567DE}"/>
              </a:ext>
            </a:extLst>
          </p:cNvPr>
          <p:cNvSpPr txBox="1"/>
          <p:nvPr/>
        </p:nvSpPr>
        <p:spPr>
          <a:xfrm>
            <a:off x="7965281" y="34774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CF989D-D93A-1241-BD06-CCE84B2F4A96}"/>
              </a:ext>
            </a:extLst>
          </p:cNvPr>
          <p:cNvSpPr txBox="1"/>
          <p:nvPr/>
        </p:nvSpPr>
        <p:spPr>
          <a:xfrm>
            <a:off x="5715000" y="144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2A1B8C4-82D2-5F4C-92DC-0D43BAFDFE32}"/>
              </a:ext>
            </a:extLst>
          </p:cNvPr>
          <p:cNvSpPr txBox="1"/>
          <p:nvPr/>
        </p:nvSpPr>
        <p:spPr>
          <a:xfrm>
            <a:off x="8388350" y="14158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CF4B76-3F68-C643-AABF-DF1304971328}"/>
              </a:ext>
            </a:extLst>
          </p:cNvPr>
          <p:cNvSpPr txBox="1"/>
          <p:nvPr/>
        </p:nvSpPr>
        <p:spPr>
          <a:xfrm>
            <a:off x="7646988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6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 animBg="1"/>
      <p:bldP spid="21" grpId="0" animBg="1"/>
      <p:bldP spid="22" grpId="0" animBg="1"/>
      <p:bldP spid="23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For the given 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 and the proposition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, if we can calculate some minimal proposition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,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By “minimal”, we mean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for any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0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46658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Forward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calculation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of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Verification Conditions</a:t>
            </a:r>
          </a:p>
        </p:txBody>
      </p:sp>
    </p:spTree>
    <p:extLst>
      <p:ext uri="{BB962C8B-B14F-4D97-AF65-F5344CB8AC3E}">
        <p14:creationId xmlns:p14="http://schemas.microsoft.com/office/powerpoint/2010/main" val="8923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F764D-EEC7-1548-AD10-668FB35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Forward VC generation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0D4DB-09CD-EF48-B857-8FE619D6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VC generation we’ve discussed is backward</a:t>
            </a:r>
          </a:p>
          <a:p>
            <a:pPr lvl="1"/>
            <a:r>
              <a:rPr kumimoji="1" lang="en-US" altLang="zh-CN" dirty="0"/>
              <a:t>Suitable for the structured languages</a:t>
            </a:r>
          </a:p>
          <a:p>
            <a:r>
              <a:rPr kumimoji="1" lang="en-US" altLang="zh-CN" dirty="0"/>
              <a:t>The VC generation can also be performed in a forward style</a:t>
            </a:r>
          </a:p>
          <a:p>
            <a:pPr lvl="1"/>
            <a:r>
              <a:rPr kumimoji="1" lang="en-US" altLang="zh-CN" dirty="0"/>
              <a:t>Suitable even for unstructured languages</a:t>
            </a:r>
          </a:p>
          <a:p>
            <a:pPr lvl="2"/>
            <a:r>
              <a:rPr kumimoji="1" lang="en-US" altLang="zh-CN" dirty="0"/>
              <a:t>Say IR or even assembly</a:t>
            </a:r>
          </a:p>
          <a:p>
            <a:pPr lvl="2"/>
            <a:r>
              <a:rPr kumimoji="1" lang="en-US" altLang="zh-CN" dirty="0"/>
              <a:t>Also more flexible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432FF"/>
                </a:solidFill>
              </a:rPr>
              <a:t>symbolic execution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1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intermediate 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E!=E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B&amp;&amp;B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B||B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invariant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899899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31607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while(x&lt;5){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</p:spTree>
    <p:extLst>
      <p:ext uri="{BB962C8B-B14F-4D97-AF65-F5344CB8AC3E}">
        <p14:creationId xmlns:p14="http://schemas.microsoft.com/office/powerpoint/2010/main" val="943880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E!=E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B&amp;&amp;B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B||B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1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i="0" dirty="0" smtClean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skip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…,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En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f(E1,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1" i="0" dirty="0" smtClean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if(B,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L2)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L1: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𝑺</m:t>
                        </m:r>
                        <m: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L3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L2: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𝑺</m:t>
                        </m:r>
                        <m:r>
                          <a:rPr kumimoji="1" lang="en-US" altLang="zh-CN" sz="20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e>
                    </m:d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L3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L3: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t="-615" b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91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while</m:t>
                        </m:r>
                        <m:r>
                          <m:rPr>
                            <m:nor/>
                          </m:rPr>
                          <a:rPr kumimoji="1" lang="en-US" altLang="zh-CN" sz="2000" b="1" baseline="-25000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1" i="0" dirty="0" smtClean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kumimoji="1" lang="en-US" altLang="zh-CN" sz="2000" b="1" i="0" dirty="0" smtClean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inv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if(B,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L2)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L1: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</m:d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L2: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232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FE3F-1448-5C4D-B6FC-C25DCE7C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4DEF-829E-B740-B51E-9DB9B2623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machine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𝑝𝑐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l-GR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counter,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next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instruction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executed;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mapping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invariant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4DEF-829E-B740-B51E-9DB9B2623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468" b="-2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3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4724400" y="2514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3434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81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𝛴={}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VC(pc)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810000" cy="646331"/>
              </a:xfrm>
              <a:prstGeom prst="rect">
                <a:avLst/>
              </a:prstGeom>
              <a:blipFill>
                <a:blip r:embed="rId2"/>
                <a:stretch>
                  <a:fillRect l="-1329" t="-784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4149B4-5C31-B343-8C7E-429CBF416AEC}"/>
                  </a:ext>
                </a:extLst>
              </p:cNvPr>
              <p:cNvSpPr txBox="1"/>
              <p:nvPr/>
            </p:nvSpPr>
            <p:spPr>
              <a:xfrm>
                <a:off x="533400" y="3276600"/>
                <a:ext cx="3962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beginning,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initialize:</a:t>
                </a:r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pc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function;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arguments;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𝛴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empty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set;</a:t>
                </a:r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VC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pre-condition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implies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verification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4149B4-5C31-B343-8C7E-429CBF416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76600"/>
                <a:ext cx="3962400" cy="2031325"/>
              </a:xfrm>
              <a:prstGeom prst="rect">
                <a:avLst/>
              </a:prstGeom>
              <a:blipFill>
                <a:blip r:embed="rId3"/>
                <a:stretch>
                  <a:fillRect l="-1278" t="-1242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1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4953000" y="2895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5720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73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 ={}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VC(pc)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1356" t="-784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3276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271550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Weakest pre-condition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Such a proposition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 is called a weakest pre-condition (due to Dijkstra)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r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374F206-63F1-704A-AC09-681E321E796F}"/>
              </a:ext>
            </a:extLst>
          </p:cNvPr>
          <p:cNvSpPr/>
          <p:nvPr/>
        </p:nvSpPr>
        <p:spPr>
          <a:xfrm>
            <a:off x="1905000" y="4267200"/>
            <a:ext cx="556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F6C2CD-103A-EB4C-B569-38A4F72E750A}"/>
              </a:ext>
            </a:extLst>
          </p:cNvPr>
          <p:cNvSpPr/>
          <p:nvPr/>
        </p:nvSpPr>
        <p:spPr>
          <a:xfrm>
            <a:off x="1905000" y="4267200"/>
            <a:ext cx="30480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8C9209-57DC-A440-9410-AA642E45700F}"/>
              </a:ext>
            </a:extLst>
          </p:cNvPr>
          <p:cNvSpPr txBox="1"/>
          <p:nvPr/>
        </p:nvSpPr>
        <p:spPr>
          <a:xfrm>
            <a:off x="1186699" y="3280247"/>
            <a:ext cx="17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(True)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BA7D919-39AD-0D4E-8F92-B837E38B3396}"/>
              </a:ext>
            </a:extLst>
          </p:cNvPr>
          <p:cNvCxnSpPr/>
          <p:nvPr/>
        </p:nvCxnSpPr>
        <p:spPr>
          <a:xfrm>
            <a:off x="1905000" y="3649579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0D5CFED-C7BF-C94D-BFA6-00079E8D250D}"/>
              </a:ext>
            </a:extLst>
          </p:cNvPr>
          <p:cNvSpPr txBox="1"/>
          <p:nvPr/>
        </p:nvSpPr>
        <p:spPr>
          <a:xfrm>
            <a:off x="6746256" y="327660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strongest (False)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20F7D66-E90F-5746-817F-CAFDCA351180}"/>
              </a:ext>
            </a:extLst>
          </p:cNvPr>
          <p:cNvCxnSpPr/>
          <p:nvPr/>
        </p:nvCxnSpPr>
        <p:spPr>
          <a:xfrm>
            <a:off x="7464557" y="364593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32BBF8E-16BB-7C47-8D6B-75029D366442}"/>
              </a:ext>
            </a:extLst>
          </p:cNvPr>
          <p:cNvSpPr txBox="1"/>
          <p:nvPr/>
        </p:nvSpPr>
        <p:spPr>
          <a:xfrm>
            <a:off x="4267200" y="4880447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pre-condition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6B96DCA-4DEC-1747-B68F-B8F18333AAAA}"/>
              </a:ext>
            </a:extLst>
          </p:cNvPr>
          <p:cNvCxnSpPr>
            <a:cxnSpLocks/>
          </p:cNvCxnSpPr>
          <p:nvPr/>
        </p:nvCxnSpPr>
        <p:spPr>
          <a:xfrm flipV="1">
            <a:off x="4953001" y="4419601"/>
            <a:ext cx="0" cy="46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E80E3-CF39-6946-98AB-02245F0E6B3A}"/>
              </a:ext>
            </a:extLst>
          </p:cNvPr>
          <p:cNvSpPr txBox="1"/>
          <p:nvPr/>
        </p:nvSpPr>
        <p:spPr>
          <a:xfrm>
            <a:off x="5440345" y="3806353"/>
            <a:ext cx="13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region for 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36E2BCD-A402-8A48-B39E-62BC139D0CA5}"/>
                  </a:ext>
                </a:extLst>
              </p:cNvPr>
              <p:cNvSpPr txBox="1"/>
              <p:nvPr/>
            </p:nvSpPr>
            <p:spPr>
              <a:xfrm>
                <a:off x="639039" y="5410200"/>
                <a:ext cx="789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We write the weakest pre-condition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WP(S, Q)</a:t>
                </a:r>
                <a:r>
                  <a:rPr kumimoji="1" lang="en-US" altLang="zh-CN" dirty="0"/>
                  <a:t>, with the statement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and the post-condition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 as inputs.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36E2BCD-A402-8A48-B39E-62BC139D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9" y="5410200"/>
                <a:ext cx="7895362" cy="646331"/>
              </a:xfrm>
              <a:prstGeom prst="rect">
                <a:avLst/>
              </a:prstGeom>
              <a:blipFill>
                <a:blip r:embed="rId3"/>
                <a:stretch>
                  <a:fillRect l="-482" t="-3846" r="-963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/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Key problem: how to calculate the weakest pre-condition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WP(S, Q)</a:t>
                </a:r>
                <a:r>
                  <a:rPr kumimoji="1" lang="en-US" altLang="zh-CN" dirty="0"/>
                  <a:t>, for a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blipFill>
                <a:blip r:embed="rId4"/>
                <a:stretch>
                  <a:fillRect l="-482" t="-1923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52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1816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006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65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VC(pc)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657600" cy="646331"/>
              </a:xfrm>
              <a:prstGeom prst="rect">
                <a:avLst/>
              </a:prstGeom>
              <a:blipFill>
                <a:blip r:embed="rId2"/>
                <a:stretch>
                  <a:fillRect l="-1384" t="-784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32766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 </a:t>
            </a:r>
            <a:r>
              <a:rPr kumimoji="1" lang="en-US" altLang="zh-CN" dirty="0">
                <a:solidFill>
                  <a:srgbClr val="0432FF"/>
                </a:solidFill>
              </a:rPr>
              <a:t>𝛴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continue;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inv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skip.</a:t>
            </a:r>
          </a:p>
        </p:txBody>
      </p:sp>
    </p:spTree>
    <p:extLst>
      <p:ext uri="{BB962C8B-B14F-4D97-AF65-F5344CB8AC3E}">
        <p14:creationId xmlns:p14="http://schemas.microsoft.com/office/powerpoint/2010/main" val="1443905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1816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006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VC(pc++)))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646331"/>
              </a:xfrm>
              <a:prstGeom prst="rect">
                <a:avLst/>
              </a:prstGeom>
              <a:blipFill>
                <a:blip r:embed="rId2"/>
                <a:stretch>
                  <a:fillRect l="-1278" t="-784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32766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 </a:t>
            </a:r>
            <a:r>
              <a:rPr kumimoji="1" lang="en-US" altLang="zh-CN" dirty="0">
                <a:solidFill>
                  <a:srgbClr val="0432FF"/>
                </a:solidFill>
              </a:rPr>
              <a:t>𝛴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continue;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skip.</a:t>
            </a:r>
          </a:p>
        </p:txBody>
      </p:sp>
    </p:spTree>
    <p:extLst>
      <p:ext uri="{BB962C8B-B14F-4D97-AF65-F5344CB8AC3E}">
        <p14:creationId xmlns:p14="http://schemas.microsoft.com/office/powerpoint/2010/main" val="709302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181600" y="3581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00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VC(L1)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branches.</a:t>
            </a:r>
          </a:p>
        </p:txBody>
      </p:sp>
    </p:spTree>
    <p:extLst>
      <p:ext uri="{BB962C8B-B14F-4D97-AF65-F5344CB8AC3E}">
        <p14:creationId xmlns:p14="http://schemas.microsoft.com/office/powerpoint/2010/main" val="3333223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029200" y="3962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6482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VC(L1)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561461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4343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VC(L1)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substitution.</a:t>
            </a:r>
          </a:p>
        </p:txBody>
      </p:sp>
    </p:spTree>
    <p:extLst>
      <p:ext uri="{BB962C8B-B14F-4D97-AF65-F5344CB8AC3E}">
        <p14:creationId xmlns:p14="http://schemas.microsoft.com/office/powerpoint/2010/main" val="414130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4724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goto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jump.</a:t>
            </a:r>
          </a:p>
        </p:txBody>
      </p:sp>
    </p:spTree>
    <p:extLst>
      <p:ext uri="{BB962C8B-B14F-4D97-AF65-F5344CB8AC3E}">
        <p14:creationId xmlns:p14="http://schemas.microsoft.com/office/powerpoint/2010/main" val="3668363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029200" y="2895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6482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1729983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x+1&lt;=5</a:t>
                </a:r>
                <a:r>
                  <a:rPr kumimoji="1" lang="en-US" altLang="zh-CN" dirty="0"/>
                  <a:t>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09337" y="4075113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invariant.</a:t>
            </a:r>
          </a:p>
          <a:p>
            <a:r>
              <a:rPr kumimoji="1" lang="en-US" altLang="zh-CN" dirty="0"/>
              <a:t>Notice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finished!</a:t>
            </a:r>
          </a:p>
        </p:txBody>
      </p:sp>
    </p:spTree>
    <p:extLst>
      <p:ext uri="{BB962C8B-B14F-4D97-AF65-F5344CB8AC3E}">
        <p14:creationId xmlns:p14="http://schemas.microsoft.com/office/powerpoint/2010/main" val="2923501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029200" y="5029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6482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(x+1&lt;=5)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09337" y="407511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2833520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(x+1&lt;=5)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(post[</a:t>
                </a:r>
                <a:r>
                  <a:rPr kumimoji="1" lang="en-US" altLang="zh-CN" dirty="0" err="1"/>
                  <a:t>result</a:t>
                </a:r>
                <a:r>
                  <a:rPr kumimoji="1"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 err="1"/>
                  <a:t>e</a:t>
                </a:r>
                <a:r>
                  <a:rPr kumimoji="1" lang="en-US" altLang="zh-CN" dirty="0"/>
                  <a:t>]))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blipFill>
                <a:blip r:embed="rId2"/>
                <a:stretch>
                  <a:fillRect l="-1090" t="-4211" r="-272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09337" y="407511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return,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post-condition.</a:t>
            </a:r>
          </a:p>
          <a:p>
            <a:r>
              <a:rPr kumimoji="1" lang="en-US" altLang="zh-CN" dirty="0"/>
              <a:t>Pay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state!</a:t>
            </a:r>
          </a:p>
        </p:txBody>
      </p:sp>
    </p:spTree>
    <p:extLst>
      <p:ext uri="{BB962C8B-B14F-4D97-AF65-F5344CB8AC3E}">
        <p14:creationId xmlns:p14="http://schemas.microsoft.com/office/powerpoint/2010/main" val="38564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Architecture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weakest pre-condition</a:t>
            </a:r>
          </a:p>
          <a:p>
            <a:pPr algn="ctr">
              <a:defRPr/>
            </a:pPr>
            <a:r>
              <a:rPr kumimoji="1" lang="en-US" altLang="zh-CN" dirty="0"/>
              <a:t>generator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prover/</a:t>
            </a:r>
          </a:p>
          <a:p>
            <a:pPr algn="ctr">
              <a:defRPr/>
            </a:pP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692C9B7-0321-7843-8993-60810C291A0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3467100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B570BFB-1873-D347-8C33-80333C322A2D}"/>
              </a:ext>
            </a:extLst>
          </p:cNvPr>
          <p:cNvSpPr txBox="1"/>
          <p:nvPr/>
        </p:nvSpPr>
        <p:spPr>
          <a:xfrm>
            <a:off x="355600" y="29834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7C12446-D014-FD43-B40D-AC6A06BCEA36}"/>
              </a:ext>
            </a:extLst>
          </p:cNvPr>
          <p:cNvCxnSpPr>
            <a:cxnSpLocks/>
          </p:cNvCxnSpPr>
          <p:nvPr/>
        </p:nvCxnSpPr>
        <p:spPr>
          <a:xfrm>
            <a:off x="238125" y="3441032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F73737-100F-4240-9901-705C8E5CA523}"/>
              </a:ext>
            </a:extLst>
          </p:cNvPr>
          <p:cNvSpPr txBox="1"/>
          <p:nvPr/>
        </p:nvSpPr>
        <p:spPr>
          <a:xfrm>
            <a:off x="3765550" y="302658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propositions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71C267-FC36-4F4B-BF53-347517C250E7}"/>
              </a:ext>
            </a:extLst>
          </p:cNvPr>
          <p:cNvSpPr txBox="1"/>
          <p:nvPr/>
        </p:nvSpPr>
        <p:spPr>
          <a:xfrm>
            <a:off x="7077075" y="2743200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verified/</a:t>
            </a:r>
          </a:p>
          <a:p>
            <a:r>
              <a:rPr kumimoji="1" lang="en-US" altLang="zh-CN" dirty="0"/>
              <a:t>wrong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6CE56EB-C220-024D-9C27-40BDF33B1B44}"/>
              </a:ext>
            </a:extLst>
          </p:cNvPr>
          <p:cNvCxnSpPr>
            <a:cxnSpLocks/>
          </p:cNvCxnSpPr>
          <p:nvPr/>
        </p:nvCxnSpPr>
        <p:spPr>
          <a:xfrm>
            <a:off x="7077075" y="342499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VC=x&lt;=0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(x&lt;=5 ∧(x&lt;=5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(x+1&lt;=5)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x==5)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blipFill>
                <a:blip r:embed="rId2"/>
                <a:stretch>
                  <a:fillRect l="-1090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185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A9B80-047B-1147-9624-A9396A16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Induction on syntactic form of the statement;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forward computation: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VC(pc++,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pc→skip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VC(pc++,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kumimoji="1" lang="en-US" altLang="zh-CN" sz="2000" b="1" dirty="0" smtClean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  <m:r>
                      <m:rPr>
                        <m:nor/>
                      </m:rPr>
                      <a:rPr kumimoji="1" lang="zh-CN" altLang="en-US" sz="2000" b="1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𝛴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pc→x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=E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VC(pc++,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pc→L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VC(L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pc→goto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B)→VC(L1,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pc→if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L1,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L2)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/>
                  <a:t>                         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</a:t>
                </a:r>
                <a:r>
                  <a:rPr kumimoji="1" lang="zh-CN" altLang="en-US" sz="20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(B)→VC(L2,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B)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(∀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B)→VC(pc++,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’,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𝒑𝒄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pc→inv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𝐩𝐜</m:t>
                    </m:r>
                    <m:r>
                      <a:rPr kumimoji="1" lang="zh-CN" altLang="en-US" sz="20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∉</m:t>
                    </m:r>
                  </m:oMath>
                </a14:m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 sz="2000" b="1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B)</a:t>
                </a:r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                      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pc→inv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𝐩𝐜</m:t>
                    </m:r>
                    <m:r>
                      <a:rPr kumimoji="1" lang="zh-CN" altLang="en-US" sz="20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post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[result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000" b="1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kumimoji="1" lang="en-US" altLang="zh-CN" sz="20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kumimoji="1" lang="en-US" altLang="zh-CN" sz="20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pc→return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720" t="-615" b="-19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160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A9B80-047B-1147-9624-A9396A16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sz="2000" b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){S*}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post)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∀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(pre)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→ VC(pc==0,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722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69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weakest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pre-conditions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</a:t>
            </a:r>
          </a:p>
          <a:p>
            <a:pPr lvl="1"/>
            <a:r>
              <a:rPr kumimoji="1" lang="en-US" altLang="zh-CN"/>
              <a:t>And functions</a:t>
            </a:r>
            <a:r>
              <a:rPr kumimoji="1" lang="zh-CN" altLang="en-US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</a:p>
          <a:p>
            <a:r>
              <a:rPr kumimoji="1" lang="en-US" altLang="zh-CN" dirty="0"/>
              <a:t>Once deemed impractical, but now widely used due to the improvement of theorem provers/solvers</a:t>
            </a:r>
          </a:p>
          <a:p>
            <a:pPr lvl="1"/>
            <a:r>
              <a:rPr kumimoji="1" lang="en-US" altLang="zh-CN" dirty="0"/>
              <a:t>many successful applications</a:t>
            </a:r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76600"/>
            <a:ext cx="70391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Weakest pre-condition generation</a:t>
            </a:r>
          </a:p>
        </p:txBody>
      </p:sp>
    </p:spTree>
    <p:extLst>
      <p:ext uri="{BB962C8B-B14F-4D97-AF65-F5344CB8AC3E}">
        <p14:creationId xmlns:p14="http://schemas.microsoft.com/office/powerpoint/2010/main" val="14646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 directed 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Key insight: for Hoare triple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we define weakest pre-condition generation rules, based on induction on syntactic form of the statement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That is, the generation is syntax-directed.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WP generation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/>
              <p:nvPr/>
            </p:nvSpPr>
            <p:spPr>
              <a:xfrm>
                <a:off x="1166980" y="3733800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733800"/>
                <a:ext cx="67056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D045C4B-5D29-CE41-8106-40946D6A0176}"/>
                  </a:ext>
                </a:extLst>
              </p:cNvPr>
              <p:cNvSpPr txBox="1"/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ea typeface="Cambria Math" panose="02040503050406030204" pitchFamily="18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𝑠𝑘𝑖𝑝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D045C4B-5D29-CE41-8106-40946D6A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blipFill>
                <a:blip r:embed="rId5"/>
                <a:stretch>
                  <a:fillRect l="-1323" t="-606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WP generation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240847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/>
              <p:nvPr/>
            </p:nvSpPr>
            <p:spPr>
              <a:xfrm>
                <a:off x="1166980" y="3505200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505200"/>
                <a:ext cx="6705600" cy="461665"/>
              </a:xfrm>
              <a:prstGeom prst="rect">
                <a:avLst/>
              </a:prstGeom>
              <a:blipFill>
                <a:blip r:embed="rId4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/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ea typeface="Cambria Math" panose="02040503050406030204" pitchFamily="18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blipFill>
                <a:blip r:embed="rId5"/>
                <a:stretch>
                  <a:fillRect l="-1323" t="-606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25434</TotalTime>
  <Words>4432</Words>
  <Application>Microsoft Macintosh PowerPoint</Application>
  <PresentationFormat>全屏显示(4:3)</PresentationFormat>
  <Paragraphs>621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Arial</vt:lpstr>
      <vt:lpstr>Cambria Math</vt:lpstr>
      <vt:lpstr>Courier New</vt:lpstr>
      <vt:lpstr>Tahoma</vt:lpstr>
      <vt:lpstr>Wingdings</vt:lpstr>
      <vt:lpstr>Blends</vt:lpstr>
      <vt:lpstr>Verification condition</vt:lpstr>
      <vt:lpstr>Recap</vt:lpstr>
      <vt:lpstr>Motivation</vt:lpstr>
      <vt:lpstr>Weakest pre-condition</vt:lpstr>
      <vt:lpstr>Architecture</vt:lpstr>
      <vt:lpstr> </vt:lpstr>
      <vt:lpstr>Syntax directed rules</vt:lpstr>
      <vt:lpstr>WP generation rules: empty</vt:lpstr>
      <vt:lpstr>WP generation rules: assignment</vt:lpstr>
      <vt:lpstr>Hoare logic rules: sequence</vt:lpstr>
      <vt:lpstr>Hoare logic rules: if</vt:lpstr>
      <vt:lpstr>Hoare logic rules: while</vt:lpstr>
      <vt:lpstr>Hoare logic rules: while</vt:lpstr>
      <vt:lpstr>Hoare logic rules: while</vt:lpstr>
      <vt:lpstr>Weakest pre-condition example #1</vt:lpstr>
      <vt:lpstr>Weakest pre-condition example #2</vt:lpstr>
      <vt:lpstr>Moral</vt:lpstr>
      <vt:lpstr> </vt:lpstr>
      <vt:lpstr>Verification condition</vt:lpstr>
      <vt:lpstr>Key insight</vt:lpstr>
      <vt:lpstr>Invariant example</vt:lpstr>
      <vt:lpstr>Verification condition generation</vt:lpstr>
      <vt:lpstr>Architecture</vt:lpstr>
      <vt:lpstr>Verification condition generation algorithms</vt:lpstr>
      <vt:lpstr>Verification condition generation algorithms, cont’</vt:lpstr>
      <vt:lpstr>VC generation example 1</vt:lpstr>
      <vt:lpstr>VC generation example 2</vt:lpstr>
      <vt:lpstr>VC generation example 3</vt:lpstr>
      <vt:lpstr>VC explosion</vt:lpstr>
      <vt:lpstr> </vt:lpstr>
      <vt:lpstr>Forward VC generation</vt:lpstr>
      <vt:lpstr>An intermediate language</vt:lpstr>
      <vt:lpstr>Example</vt:lpstr>
      <vt:lpstr>Recall the language IMP</vt:lpstr>
      <vt:lpstr>The compilation</vt:lpstr>
      <vt:lpstr>The compilation, cont’</vt:lpstr>
      <vt:lpstr>The symbolic machine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Verification Generation Rules</vt:lpstr>
      <vt:lpstr>Verification Generation Rules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6212</cp:revision>
  <cp:lastPrinted>1601-01-01T00:00:00Z</cp:lastPrinted>
  <dcterms:created xsi:type="dcterms:W3CDTF">1601-01-01T00:00:00Z</dcterms:created>
  <dcterms:modified xsi:type="dcterms:W3CDTF">2022-06-24T04:15:35Z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