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21"/>
  </p:handoutMasterIdLst>
  <p:sldIdLst>
    <p:sldId id="256" r:id="rId2"/>
    <p:sldId id="337" r:id="rId3"/>
    <p:sldId id="338" r:id="rId4"/>
    <p:sldId id="339" r:id="rId5"/>
    <p:sldId id="340" r:id="rId6"/>
    <p:sldId id="327" r:id="rId7"/>
    <p:sldId id="310" r:id="rId8"/>
    <p:sldId id="341" r:id="rId9"/>
    <p:sldId id="306" r:id="rId10"/>
    <p:sldId id="316" r:id="rId11"/>
    <p:sldId id="323" r:id="rId12"/>
    <p:sldId id="342" r:id="rId13"/>
    <p:sldId id="317" r:id="rId14"/>
    <p:sldId id="343" r:id="rId15"/>
    <p:sldId id="344" r:id="rId16"/>
    <p:sldId id="345" r:id="rId17"/>
    <p:sldId id="346" r:id="rId18"/>
    <p:sldId id="347" r:id="rId19"/>
    <p:sldId id="335" r:id="rId2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Untyped Lambda</a:t>
            </a:r>
            <a:r>
              <a:rPr lang="zh-CN" altLang="en-US" dirty="0"/>
              <a:t> </a:t>
            </a:r>
            <a:r>
              <a:rPr lang="en-US" altLang="zh-CN" dirty="0"/>
              <a:t>Calculus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534C90-5553-8244-9F07-75CDDCFA9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2209800"/>
            <a:ext cx="7607300" cy="1651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F8DAF3-F4B7-214B-8E23-1C76E647A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0" y="4394200"/>
            <a:ext cx="7620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975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5E64C69-940C-1F4C-80EB-1CCA12316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" y="2286000"/>
            <a:ext cx="9144000" cy="31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00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514600"/>
            <a:ext cx="5638800" cy="1462087"/>
          </a:xfrm>
        </p:spPr>
        <p:txBody>
          <a:bodyPr/>
          <a:lstStyle/>
          <a:p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Lambda</a:t>
            </a:r>
            <a:r>
              <a:rPr lang="zh-CN" altLang="en-US" dirty="0"/>
              <a:t> </a:t>
            </a:r>
            <a:r>
              <a:rPr lang="en-US" altLang="zh-CN" dirty="0"/>
              <a:t>Calculus</a:t>
            </a:r>
          </a:p>
        </p:txBody>
      </p:sp>
    </p:spTree>
    <p:extLst>
      <p:ext uri="{BB962C8B-B14F-4D97-AF65-F5344CB8AC3E}">
        <p14:creationId xmlns:p14="http://schemas.microsoft.com/office/powerpoint/2010/main" val="71249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Multi-arguments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lang="en-US" altLang="zh-CN" dirty="0">
                <a:solidFill>
                  <a:srgbClr val="0432FF"/>
                </a:solidFill>
              </a:rPr>
              <a:t>(x,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y).x</a:t>
            </a:r>
            <a:r>
              <a:rPr lang="zh-CN" altLang="en-US" dirty="0">
                <a:solidFill>
                  <a:srgbClr val="0432FF"/>
                </a:solidFill>
              </a:rPr>
              <a:t>    </a:t>
            </a:r>
            <a:r>
              <a:rPr lang="en-US" altLang="zh-CN" dirty="0">
                <a:solidFill>
                  <a:srgbClr val="0432FF"/>
                </a:solidFill>
              </a:rPr>
              <a:t>--&gt;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>
                <a:solidFill>
                  <a:srgbClr val="0432FF"/>
                </a:solidFill>
              </a:rPr>
              <a:t>x.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y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endParaRPr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(l</a:t>
            </a:r>
            <a:r>
              <a:rPr lang="en-US" altLang="zh-CN" dirty="0">
                <a:solidFill>
                  <a:srgbClr val="0432FF"/>
                </a:solidFill>
              </a:rPr>
              <a:t>(x,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y).x)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(3,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4)</a:t>
            </a:r>
            <a:r>
              <a:rPr lang="zh-CN" altLang="en-US" dirty="0">
                <a:solidFill>
                  <a:srgbClr val="0432FF"/>
                </a:solidFill>
              </a:rPr>
              <a:t>  </a:t>
            </a:r>
            <a:r>
              <a:rPr lang="en-US" altLang="zh-CN" dirty="0">
                <a:solidFill>
                  <a:srgbClr val="0432FF"/>
                </a:solidFill>
              </a:rPr>
              <a:t>--&gt;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(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>
                <a:solidFill>
                  <a:srgbClr val="0432FF"/>
                </a:solidFill>
              </a:rPr>
              <a:t>x.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y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x)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3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4</a:t>
            </a:r>
          </a:p>
          <a:p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un-curry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forms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curry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forms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currying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honor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H.</a:t>
            </a:r>
            <a:r>
              <a:rPr kumimoji="1" lang="zh-CN" altLang="en-US" dirty="0"/>
              <a:t> </a:t>
            </a:r>
            <a:r>
              <a:rPr kumimoji="1" lang="en-US" altLang="zh-CN" dirty="0"/>
              <a:t>Curry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95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Boolean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>
                <a:solidFill>
                  <a:srgbClr val="0432FF"/>
                </a:solidFill>
              </a:rPr>
              <a:t>x.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y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endParaRPr lang="en-US" altLang="zh-CN" dirty="0">
              <a:solidFill>
                <a:srgbClr val="0432FF"/>
              </a:solidFill>
            </a:endParaRPr>
          </a:p>
          <a:p>
            <a:r>
              <a:rPr lang="en-US" altLang="zh-CN" dirty="0"/>
              <a:t>false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>
                <a:solidFill>
                  <a:srgbClr val="0432FF"/>
                </a:solidFill>
              </a:rPr>
              <a:t>x.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y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</a:t>
            </a:r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>
                <a:solidFill>
                  <a:srgbClr val="0432FF"/>
                </a:solidFill>
              </a:rPr>
              <a:t>x.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y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z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z</a:t>
            </a:r>
          </a:p>
          <a:p>
            <a:endParaRPr lang="en-US" altLang="zh-CN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432FF"/>
                </a:solidFill>
              </a:rPr>
              <a:t>if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true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x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y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endParaRPr lang="en-US" altLang="zh-CN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432FF"/>
                </a:solidFill>
              </a:rPr>
              <a:t>--&gt;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(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>
                <a:solidFill>
                  <a:srgbClr val="0432FF"/>
                </a:solidFill>
              </a:rPr>
              <a:t>x.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y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z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z</a:t>
            </a:r>
            <a:r>
              <a:rPr lang="en-US" altLang="zh-CN" dirty="0">
                <a:solidFill>
                  <a:srgbClr val="0432FF"/>
                </a:solidFill>
              </a:rPr>
              <a:t>)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(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>
                <a:solidFill>
                  <a:srgbClr val="0432FF"/>
                </a:solidFill>
              </a:rPr>
              <a:t>x.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y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lang="en-US" altLang="zh-CN" dirty="0">
                <a:solidFill>
                  <a:srgbClr val="0432FF"/>
                </a:solidFill>
              </a:rPr>
              <a:t>)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x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y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432FF"/>
                </a:solidFill>
              </a:rPr>
              <a:t>--&gt;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(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>
                <a:solidFill>
                  <a:srgbClr val="0432FF"/>
                </a:solidFill>
              </a:rPr>
              <a:t>x.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y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lang="en-US" altLang="zh-CN" dirty="0">
                <a:solidFill>
                  <a:srgbClr val="0432FF"/>
                </a:solidFill>
              </a:rPr>
              <a:t>)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x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y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432FF"/>
                </a:solidFill>
              </a:rPr>
              <a:t>--&gt;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9061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Pair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f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l</a:t>
            </a:r>
            <a:r>
              <a:rPr kumimoji="1" lang="en-US" altLang="zh-CN" dirty="0">
                <a:solidFill>
                  <a:srgbClr val="0432FF"/>
                </a:solidFill>
              </a:rPr>
              <a:t>s.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p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f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endParaRPr lang="en-US" altLang="zh-CN" dirty="0">
              <a:solidFill>
                <a:srgbClr val="0432FF"/>
              </a:solidFill>
            </a:endParaRPr>
          </a:p>
          <a:p>
            <a:r>
              <a:rPr lang="en-US" altLang="zh-CN" dirty="0" err="1"/>
              <a:t>fst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p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true</a:t>
            </a:r>
          </a:p>
          <a:p>
            <a:r>
              <a:rPr kumimoji="1" lang="en-US" altLang="zh-CN" dirty="0" err="1"/>
              <a:t>snd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p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false</a:t>
            </a:r>
          </a:p>
          <a:p>
            <a:endParaRPr lang="en-US" altLang="zh-CN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432FF"/>
                </a:solidFill>
              </a:rPr>
              <a:t>fst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(pair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x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y)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432FF"/>
                </a:solidFill>
              </a:rPr>
              <a:t>--&gt;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…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432FF"/>
                </a:solidFill>
              </a:rPr>
              <a:t>--&gt;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45182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Church</a:t>
            </a:r>
            <a:r>
              <a:rPr lang="zh-CN" altLang="en-US" dirty="0"/>
              <a:t> </a:t>
            </a:r>
            <a:r>
              <a:rPr lang="en-US" altLang="zh-CN" dirty="0"/>
              <a:t>numerals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0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>
                <a:solidFill>
                  <a:srgbClr val="0432FF"/>
                </a:solidFill>
              </a:rPr>
              <a:t>s.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z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z</a:t>
            </a:r>
            <a:endParaRPr lang="en-US" altLang="zh-CN" dirty="0">
              <a:solidFill>
                <a:srgbClr val="0432FF"/>
              </a:solidFill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>
                <a:solidFill>
                  <a:srgbClr val="0432FF"/>
                </a:solidFill>
              </a:rPr>
              <a:t>s.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z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z</a:t>
            </a:r>
            <a:endParaRPr lang="en-US" altLang="zh-CN" dirty="0">
              <a:solidFill>
                <a:srgbClr val="0432FF"/>
              </a:solidFill>
            </a:endParaRPr>
          </a:p>
          <a:p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>
                <a:solidFill>
                  <a:srgbClr val="0432FF"/>
                </a:solidFill>
              </a:rPr>
              <a:t>s.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z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z)</a:t>
            </a:r>
          </a:p>
          <a:p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lang="en-US" altLang="zh-CN" dirty="0" err="1"/>
              <a:t>succ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>
                <a:solidFill>
                  <a:srgbClr val="0432FF"/>
                </a:solidFill>
              </a:rPr>
              <a:t>n.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l</a:t>
            </a:r>
            <a:r>
              <a:rPr kumimoji="1" lang="en-US" altLang="zh-CN" dirty="0">
                <a:solidFill>
                  <a:srgbClr val="0432FF"/>
                </a:solidFill>
              </a:rPr>
              <a:t>s.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z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z)</a:t>
            </a:r>
          </a:p>
          <a:p>
            <a:endParaRPr kumimoji="1" lang="en-US" altLang="zh-CN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432FF"/>
                </a:solidFill>
              </a:rPr>
              <a:t>succ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0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endParaRPr lang="en-US" altLang="zh-CN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432FF"/>
                </a:solidFill>
              </a:rPr>
              <a:t>--&gt;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…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-&gt;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300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Church</a:t>
            </a:r>
            <a:r>
              <a:rPr lang="zh-CN" altLang="en-US" dirty="0"/>
              <a:t> </a:t>
            </a:r>
            <a:r>
              <a:rPr lang="en-US" altLang="zh-CN" dirty="0"/>
              <a:t>numerals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m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l</a:t>
            </a:r>
            <a:r>
              <a:rPr kumimoji="1" lang="en-US" altLang="zh-CN" dirty="0">
                <a:solidFill>
                  <a:srgbClr val="0432FF"/>
                </a:solidFill>
              </a:rPr>
              <a:t>n.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l</a:t>
            </a:r>
            <a:r>
              <a:rPr kumimoji="1" lang="en-US" altLang="zh-CN" dirty="0">
                <a:solidFill>
                  <a:srgbClr val="0432FF"/>
                </a:solidFill>
              </a:rPr>
              <a:t>s.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z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m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z)</a:t>
            </a:r>
          </a:p>
          <a:p>
            <a:endParaRPr lang="en-US" altLang="zh-CN" dirty="0">
              <a:solidFill>
                <a:srgbClr val="0432FF"/>
              </a:solidFill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>
                <a:solidFill>
                  <a:srgbClr val="0432FF"/>
                </a:solidFill>
              </a:rPr>
              <a:t>s.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z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z</a:t>
            </a:r>
            <a:endParaRPr lang="en-US" altLang="zh-CN" dirty="0">
              <a:solidFill>
                <a:srgbClr val="0432FF"/>
              </a:solidFill>
            </a:endParaRPr>
          </a:p>
          <a:p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>
                <a:solidFill>
                  <a:srgbClr val="0432FF"/>
                </a:solidFill>
              </a:rPr>
              <a:t>s.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z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z)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432FF"/>
                </a:solidFill>
              </a:rPr>
              <a:t>+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1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432FF"/>
                </a:solidFill>
              </a:rPr>
              <a:t>--&gt;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(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m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l</a:t>
            </a:r>
            <a:r>
              <a:rPr kumimoji="1" lang="en-US" altLang="zh-CN" dirty="0">
                <a:solidFill>
                  <a:srgbClr val="0432FF"/>
                </a:solidFill>
              </a:rPr>
              <a:t>n.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l</a:t>
            </a:r>
            <a:r>
              <a:rPr kumimoji="1" lang="en-US" altLang="zh-CN" dirty="0">
                <a:solidFill>
                  <a:srgbClr val="0432FF"/>
                </a:solidFill>
              </a:rPr>
              <a:t>s.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z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m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z))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1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2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432FF"/>
                </a:solidFill>
              </a:rPr>
              <a:t>--&gt;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…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endParaRPr lang="en-US" altLang="zh-CN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432FF"/>
                </a:solidFill>
              </a:rPr>
              <a:t>--&gt;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19927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Divergence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omega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(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>
                <a:solidFill>
                  <a:srgbClr val="0432FF"/>
                </a:solidFill>
              </a:rPr>
              <a:t>x.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x)</a:t>
            </a:r>
            <a:r>
              <a:rPr lang="en-US" altLang="zh-CN" dirty="0">
                <a:solidFill>
                  <a:srgbClr val="0432FF"/>
                </a:solidFill>
              </a:rPr>
              <a:t> (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>
                <a:solidFill>
                  <a:srgbClr val="0432FF"/>
                </a:solidFill>
              </a:rPr>
              <a:t>x.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x)</a:t>
            </a:r>
          </a:p>
          <a:p>
            <a:pPr marL="0" indent="0">
              <a:buNone/>
            </a:pPr>
            <a:endParaRPr lang="en-US" altLang="zh-CN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432FF"/>
                </a:solidFill>
              </a:rPr>
              <a:t>omega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omega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432FF"/>
                </a:solidFill>
              </a:rPr>
              <a:t>--&gt;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(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>
                <a:solidFill>
                  <a:srgbClr val="0432FF"/>
                </a:solidFill>
              </a:rPr>
              <a:t>x.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x)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>
                <a:solidFill>
                  <a:srgbClr val="0432FF"/>
                </a:solidFill>
              </a:rPr>
              <a:t>x.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432FF"/>
                </a:solidFill>
              </a:rPr>
              <a:t>--&gt;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…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endParaRPr lang="en-US" altLang="zh-CN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432FF"/>
                </a:solidFill>
              </a:rPr>
              <a:t>--&gt;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(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>
                <a:solidFill>
                  <a:srgbClr val="0432FF"/>
                </a:solidFill>
              </a:rPr>
              <a:t>x.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x)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(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>
                <a:solidFill>
                  <a:srgbClr val="0432FF"/>
                </a:solidFill>
              </a:rPr>
              <a:t>x.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x)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432FF"/>
                </a:solidFill>
              </a:rPr>
              <a:t>--&gt;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38127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lambda</a:t>
            </a:r>
            <a:r>
              <a:rPr kumimoji="1" lang="zh-CN" altLang="en-US" dirty="0"/>
              <a:t> </a:t>
            </a:r>
            <a:r>
              <a:rPr kumimoji="1" lang="en-US" altLang="zh-CN"/>
              <a:t>calculus</a:t>
            </a:r>
            <a:endParaRPr kumimoji="1" lang="en-US" altLang="zh-CN" dirty="0"/>
          </a:p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</a:p>
          <a:p>
            <a:pPr lvl="1"/>
            <a:r>
              <a:rPr kumimoji="1" lang="en-US" altLang="zh-CN" dirty="0"/>
              <a:t>although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r>
              <a:rPr kumimoji="1" lang="zh-CN" altLang="en-US" dirty="0"/>
              <a:t> </a:t>
            </a:r>
            <a:r>
              <a:rPr kumimoji="1" lang="en-US" altLang="zh-CN" dirty="0"/>
              <a:t>sugar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practice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CA736-5F22-7843-B455-315A7ACA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Diophantine Equation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3F088-63F7-0A4C-9C0D-6FB81EDE7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Diophantine</a:t>
            </a:r>
            <a:r>
              <a:rPr lang="zh-CN" altLang="en-US" dirty="0"/>
              <a:t> </a:t>
            </a:r>
            <a:r>
              <a:rPr lang="en-US" altLang="zh-CN" dirty="0"/>
              <a:t>(3th</a:t>
            </a:r>
            <a:r>
              <a:rPr lang="zh-CN" altLang="en-US" dirty="0"/>
              <a:t> </a:t>
            </a:r>
            <a:r>
              <a:rPr lang="en-US" altLang="zh-CN" dirty="0"/>
              <a:t>century,</a:t>
            </a:r>
            <a:r>
              <a:rPr lang="zh-CN" altLang="en-US" dirty="0"/>
              <a:t> </a:t>
            </a:r>
            <a:r>
              <a:rPr lang="en-US" altLang="zh-CN" dirty="0"/>
              <a:t>Greece)</a:t>
            </a:r>
          </a:p>
          <a:p>
            <a:pPr marL="0" indent="0" algn="ctr">
              <a:buNone/>
            </a:pPr>
            <a:r>
              <a:rPr kumimoji="1" lang="zh-CN" altLang="en-US" dirty="0">
                <a:solidFill>
                  <a:srgbClr val="0432FF"/>
                </a:solidFill>
              </a:rPr>
              <a:t>       </a:t>
            </a:r>
            <a:r>
              <a:rPr kumimoji="1" lang="en-US" altLang="zh-CN" dirty="0">
                <a:solidFill>
                  <a:srgbClr val="0432FF"/>
                </a:solidFill>
              </a:rPr>
              <a:t>a</a:t>
            </a:r>
            <a:r>
              <a:rPr kumimoji="1" lang="en-US" altLang="zh-CN" baseline="-25000" dirty="0">
                <a:solidFill>
                  <a:srgbClr val="0432FF"/>
                </a:solidFill>
              </a:rPr>
              <a:t>1</a:t>
            </a:r>
            <a:r>
              <a:rPr kumimoji="1" lang="zh-CN" altLang="en-US" dirty="0">
                <a:solidFill>
                  <a:srgbClr val="0432FF"/>
                </a:solidFill>
              </a:rPr>
              <a:t>*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en-US" altLang="zh-CN" baseline="30000" dirty="0">
                <a:solidFill>
                  <a:srgbClr val="0432FF"/>
                </a:solidFill>
              </a:rPr>
              <a:t>b1</a:t>
            </a:r>
            <a:r>
              <a:rPr kumimoji="1" lang="en-US" altLang="zh-CN" dirty="0">
                <a:solidFill>
                  <a:srgbClr val="0432FF"/>
                </a:solidFill>
              </a:rPr>
              <a:t>+…+a</a:t>
            </a:r>
            <a:r>
              <a:rPr kumimoji="1" lang="en-US" altLang="zh-CN" baseline="-25000" dirty="0">
                <a:solidFill>
                  <a:srgbClr val="0432FF"/>
                </a:solidFill>
              </a:rPr>
              <a:t>n</a:t>
            </a:r>
            <a:r>
              <a:rPr kumimoji="1" lang="zh-CN" altLang="en-US" dirty="0">
                <a:solidFill>
                  <a:srgbClr val="0432FF"/>
                </a:solidFill>
              </a:rPr>
              <a:t>*</a:t>
            </a:r>
            <a:r>
              <a:rPr kumimoji="1" lang="en-US" altLang="zh-CN" dirty="0" err="1">
                <a:solidFill>
                  <a:srgbClr val="0432FF"/>
                </a:solidFill>
              </a:rPr>
              <a:t>x</a:t>
            </a:r>
            <a:r>
              <a:rPr kumimoji="1" lang="en-US" altLang="zh-CN" baseline="30000" dirty="0" err="1">
                <a:solidFill>
                  <a:srgbClr val="0432FF"/>
                </a:solidFill>
              </a:rPr>
              <a:t>bn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</a:t>
            </a:r>
          </a:p>
          <a:p>
            <a:pPr marL="0" indent="0">
              <a:buNone/>
            </a:pPr>
            <a:r>
              <a:rPr kumimoji="1" lang="en-US" altLang="zh-CN" dirty="0"/>
              <a:t>where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a,</a:t>
            </a:r>
            <a:r>
              <a:rPr kumimoji="1" lang="zh-CN" altLang="en-US" dirty="0"/>
              <a:t> </a:t>
            </a:r>
            <a:r>
              <a:rPr kumimoji="1" lang="en-US" altLang="zh-CN" dirty="0"/>
              <a:t>b,</a:t>
            </a:r>
            <a:r>
              <a:rPr kumimoji="1" lang="zh-CN" altLang="en-US" dirty="0"/>
              <a:t> </a:t>
            </a:r>
            <a:r>
              <a:rPr kumimoji="1" lang="en-US" altLang="zh-CN" dirty="0"/>
              <a:t>c\in</a:t>
            </a:r>
            <a:r>
              <a:rPr kumimoji="1" lang="zh-CN" altLang="en-US" dirty="0"/>
              <a:t> </a:t>
            </a:r>
            <a:r>
              <a:rPr kumimoji="1" lang="en-US" altLang="zh-CN" dirty="0"/>
              <a:t>Z.</a:t>
            </a:r>
          </a:p>
          <a:p>
            <a:r>
              <a:rPr kumimoji="1" lang="en-US" altLang="zh-CN" dirty="0"/>
              <a:t>E.g.:</a:t>
            </a:r>
          </a:p>
          <a:p>
            <a:pPr lvl="1"/>
            <a:r>
              <a:rPr kumimoji="1" lang="en-US" altLang="zh-CN" dirty="0"/>
              <a:t>2x</a:t>
            </a:r>
            <a:r>
              <a:rPr kumimoji="1" lang="zh-CN" altLang="en-US" dirty="0"/>
              <a:t> </a:t>
            </a:r>
            <a:r>
              <a:rPr kumimoji="1" lang="en-US" altLang="zh-CN" dirty="0"/>
              <a:t>-</a:t>
            </a:r>
            <a:r>
              <a:rPr kumimoji="1" lang="zh-CN" altLang="en-US" dirty="0"/>
              <a:t> </a:t>
            </a:r>
            <a:r>
              <a:rPr kumimoji="1" lang="en-US" altLang="zh-CN" dirty="0"/>
              <a:t>3y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</a:p>
          <a:p>
            <a:pPr lvl="1"/>
            <a:r>
              <a:rPr kumimoji="1" lang="en-US" altLang="zh-CN" dirty="0"/>
              <a:t>x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+y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=z</a:t>
            </a:r>
            <a:r>
              <a:rPr kumimoji="1" lang="en-US" altLang="zh-CN" baseline="30000" dirty="0"/>
              <a:t>2</a:t>
            </a:r>
          </a:p>
          <a:p>
            <a:pPr lvl="1"/>
            <a:r>
              <a:rPr kumimoji="1" lang="en-US" altLang="zh-CN" dirty="0" err="1"/>
              <a:t>x</a:t>
            </a:r>
            <a:r>
              <a:rPr kumimoji="1" lang="en-US" altLang="zh-CN" baseline="30000" dirty="0" err="1"/>
              <a:t>n</a:t>
            </a:r>
            <a:r>
              <a:rPr kumimoji="1" lang="en-US" altLang="zh-CN" dirty="0" err="1"/>
              <a:t>+y</a:t>
            </a:r>
            <a:r>
              <a:rPr kumimoji="1" lang="en-US" altLang="zh-CN" baseline="30000" dirty="0" err="1"/>
              <a:t>n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z</a:t>
            </a:r>
            <a:r>
              <a:rPr kumimoji="1" lang="en-US" altLang="zh-CN" baseline="30000" dirty="0" err="1"/>
              <a:t>n</a:t>
            </a:r>
            <a:r>
              <a:rPr kumimoji="1" lang="zh-CN" altLang="en-US" baseline="30000" dirty="0"/>
              <a:t>  </a:t>
            </a:r>
            <a:r>
              <a:rPr kumimoji="1" lang="en-US" altLang="zh-CN" dirty="0"/>
              <a:t>(Fermat’s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last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theorem)</a:t>
            </a:r>
            <a:endParaRPr kumimoji="1" lang="en-US" altLang="zh-CN" baseline="30000" dirty="0"/>
          </a:p>
        </p:txBody>
      </p:sp>
    </p:spTree>
    <p:extLst>
      <p:ext uri="{BB962C8B-B14F-4D97-AF65-F5344CB8AC3E}">
        <p14:creationId xmlns:p14="http://schemas.microsoft.com/office/powerpoint/2010/main" val="272755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CA736-5F22-7843-B455-315A7ACA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Hilbert’s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en-US" altLang="zh-CN" baseline="30000" dirty="0"/>
              <a:t>th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3F088-63F7-0A4C-9C0D-6FB81EDE7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[1900]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algorithm,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  <a:r>
              <a:rPr lang="zh-CN" altLang="en-US" dirty="0"/>
              <a:t> </a:t>
            </a:r>
            <a:r>
              <a:rPr lang="en-US" altLang="zh-CN" dirty="0"/>
              <a:t>whether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Diophantine</a:t>
            </a:r>
            <a:r>
              <a:rPr lang="zh-CN" altLang="en-US" dirty="0"/>
              <a:t> </a:t>
            </a:r>
            <a:r>
              <a:rPr lang="en-US" altLang="zh-CN" dirty="0"/>
              <a:t>equation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solutions</a:t>
            </a:r>
            <a:r>
              <a:rPr kumimoji="1" lang="en-US" altLang="zh-CN" dirty="0"/>
              <a:t>?</a:t>
            </a:r>
          </a:p>
          <a:p>
            <a:r>
              <a:rPr kumimoji="1" lang="en-US" altLang="zh-CN" dirty="0"/>
              <a:t>[1970]</a:t>
            </a:r>
            <a:r>
              <a:rPr kumimoji="1" lang="zh-CN" altLang="en-US" dirty="0"/>
              <a:t> </a:t>
            </a:r>
            <a:r>
              <a:rPr lang="en-US" altLang="zh-CN" dirty="0" err="1"/>
              <a:t>Matiyasevich‘s</a:t>
            </a:r>
            <a:r>
              <a:rPr lang="en-US" altLang="zh-CN" dirty="0"/>
              <a:t> theorem: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algorithms!</a:t>
            </a:r>
            <a:endParaRPr kumimoji="1" lang="en-US" altLang="zh-CN" baseline="30000" dirty="0"/>
          </a:p>
          <a:p>
            <a:pPr lvl="1"/>
            <a:r>
              <a:rPr kumimoji="1" lang="en-US" altLang="zh-CN" dirty="0"/>
              <a:t>Negative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results!</a:t>
            </a:r>
          </a:p>
          <a:p>
            <a:pPr lvl="1"/>
            <a:r>
              <a:rPr kumimoji="1" lang="en-US" altLang="zh-CN" dirty="0"/>
              <a:t>Undecidable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problem!</a:t>
            </a:r>
          </a:p>
        </p:txBody>
      </p:sp>
    </p:spTree>
    <p:extLst>
      <p:ext uri="{BB962C8B-B14F-4D97-AF65-F5344CB8AC3E}">
        <p14:creationId xmlns:p14="http://schemas.microsoft.com/office/powerpoint/2010/main" val="115365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CA736-5F22-7843-B455-315A7ACA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computations?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3F088-63F7-0A4C-9C0D-6FB81EDE7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[1930’]</a:t>
            </a:r>
            <a:r>
              <a:rPr lang="zh-CN" altLang="en-US" dirty="0"/>
              <a:t> </a:t>
            </a:r>
            <a:r>
              <a:rPr lang="en-US" altLang="zh-CN" dirty="0"/>
              <a:t>Turing</a:t>
            </a:r>
            <a:r>
              <a:rPr lang="zh-CN" altLang="en-US" dirty="0"/>
              <a:t> </a:t>
            </a:r>
            <a:r>
              <a:rPr lang="en-US" altLang="zh-CN" dirty="0"/>
              <a:t>machines</a:t>
            </a:r>
            <a:endParaRPr kumimoji="1" lang="en-US" altLang="zh-CN" dirty="0"/>
          </a:p>
          <a:p>
            <a:r>
              <a:rPr kumimoji="1" lang="en-US" altLang="zh-CN" dirty="0"/>
              <a:t>[1920’]</a:t>
            </a:r>
            <a:r>
              <a:rPr kumimoji="1"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lambda-calculus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Church-Turing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thesis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5063151-E585-5642-8B4A-BA43B16F0D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" t="-1199" r="-375" b="11899"/>
          <a:stretch/>
        </p:blipFill>
        <p:spPr bwMode="auto">
          <a:xfrm>
            <a:off x="5029200" y="3770869"/>
            <a:ext cx="4038600" cy="270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68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CA736-5F22-7843-B455-315A7ACA2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 </a:t>
            </a:r>
            <a:r>
              <a:rPr lang="en-US" altLang="zh-CN" dirty="0"/>
              <a:t>calculus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programming</a:t>
            </a:r>
            <a:r>
              <a:rPr lang="zh-CN" altLang="en-US" dirty="0"/>
              <a:t> </a:t>
            </a:r>
            <a:r>
              <a:rPr lang="en-US" altLang="zh-CN" dirty="0"/>
              <a:t>language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B3F088-63F7-0A4C-9C0D-6FB81EDE7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[1950’]</a:t>
            </a:r>
            <a:r>
              <a:rPr kumimoji="1" lang="zh-CN" altLang="en-US" dirty="0"/>
              <a:t> </a:t>
            </a:r>
            <a:r>
              <a:rPr lang="en-US" altLang="zh-CN" dirty="0"/>
              <a:t>LISP</a:t>
            </a:r>
            <a:r>
              <a:rPr lang="zh-CN" altLang="en-US" dirty="0"/>
              <a:t> </a:t>
            </a:r>
            <a:r>
              <a:rPr lang="en-US" altLang="zh-CN" dirty="0"/>
              <a:t>language,</a:t>
            </a:r>
            <a:r>
              <a:rPr lang="zh-CN" altLang="en-US" dirty="0"/>
              <a:t> </a:t>
            </a:r>
            <a:r>
              <a:rPr lang="en-US" altLang="zh-CN" dirty="0"/>
              <a:t>J.</a:t>
            </a:r>
            <a:r>
              <a:rPr lang="zh-CN" altLang="en-US" dirty="0"/>
              <a:t> </a:t>
            </a:r>
            <a:r>
              <a:rPr lang="en-US" altLang="zh-CN" dirty="0" err="1"/>
              <a:t>MacCarthy</a:t>
            </a:r>
            <a:endParaRPr kumimoji="1" lang="en-US" altLang="zh-CN" baseline="30000" dirty="0"/>
          </a:p>
          <a:p>
            <a:pPr lvl="1"/>
            <a:r>
              <a:rPr kumimoji="1" lang="en-US" altLang="zh-CN" dirty="0"/>
              <a:t>ML,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OCaml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F#,</a:t>
            </a:r>
            <a:r>
              <a:rPr kumimoji="1" lang="zh-CN" altLang="en-US" dirty="0"/>
              <a:t> </a:t>
            </a:r>
            <a:r>
              <a:rPr kumimoji="1" lang="en-US" altLang="zh-CN" dirty="0"/>
              <a:t>…</a:t>
            </a:r>
          </a:p>
          <a:p>
            <a:pPr lvl="1"/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lambda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nearly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 </a:t>
            </a:r>
            <a:r>
              <a:rPr kumimoji="1" lang="en-US" altLang="zh-CN" dirty="0"/>
              <a:t>languages</a:t>
            </a:r>
          </a:p>
          <a:p>
            <a:r>
              <a:rPr lang="en-US" altLang="zh-CN" dirty="0"/>
              <a:t>[1960’]</a:t>
            </a:r>
            <a:r>
              <a:rPr lang="zh-CN" altLang="en-US" dirty="0"/>
              <a:t> </a:t>
            </a:r>
            <a:r>
              <a:rPr lang="en-US" altLang="zh-CN" dirty="0"/>
              <a:t>Landin,</a:t>
            </a:r>
            <a:r>
              <a:rPr lang="zh-CN" altLang="en-US" dirty="0"/>
              <a:t> </a:t>
            </a:r>
            <a:r>
              <a:rPr lang="en-US" altLang="zh-CN" i="1" dirty="0"/>
              <a:t>The</a:t>
            </a:r>
            <a:r>
              <a:rPr lang="zh-CN" altLang="en-US" i="1" dirty="0"/>
              <a:t> </a:t>
            </a:r>
            <a:r>
              <a:rPr lang="en-US" altLang="zh-CN" i="1" dirty="0"/>
              <a:t>next</a:t>
            </a:r>
            <a:r>
              <a:rPr lang="zh-CN" altLang="en-US" i="1" dirty="0"/>
              <a:t> </a:t>
            </a:r>
            <a:r>
              <a:rPr lang="en-US" altLang="zh-CN" i="1" dirty="0"/>
              <a:t>700</a:t>
            </a:r>
            <a:r>
              <a:rPr lang="zh-CN" altLang="en-US" i="1" dirty="0"/>
              <a:t> </a:t>
            </a:r>
            <a:r>
              <a:rPr lang="en-US" altLang="zh-CN" i="1" dirty="0"/>
              <a:t>programming</a:t>
            </a:r>
            <a:r>
              <a:rPr lang="zh-CN" altLang="en-US" i="1" dirty="0"/>
              <a:t> </a:t>
            </a:r>
            <a:r>
              <a:rPr lang="en-US" altLang="zh-CN" i="1" dirty="0"/>
              <a:t>languages</a:t>
            </a:r>
          </a:p>
          <a:p>
            <a:r>
              <a:rPr kumimoji="1" lang="en-US" altLang="zh-CN" dirty="0"/>
              <a:t>[1970’]</a:t>
            </a:r>
            <a:r>
              <a:rPr kumimoji="1" lang="zh-CN" altLang="en-US" dirty="0"/>
              <a:t> </a:t>
            </a:r>
            <a:r>
              <a:rPr kumimoji="1" lang="en-US" altLang="zh-CN" dirty="0"/>
              <a:t>GL.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Steele,</a:t>
            </a:r>
            <a:r>
              <a:rPr kumimoji="1" lang="zh-CN" altLang="en-US" dirty="0"/>
              <a:t> </a:t>
            </a:r>
            <a:r>
              <a:rPr kumimoji="1" lang="en-US" altLang="zh-CN" i="1" dirty="0"/>
              <a:t>Lambda,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the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ultimate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GOTO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1464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343693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115455-8E98-ED44-AEBC-CB30F6EF1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209800"/>
            <a:ext cx="7581900" cy="127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544DD9D-69A2-884C-A392-82CA2115A7A2}"/>
              </a:ext>
            </a:extLst>
          </p:cNvPr>
          <p:cNvSpPr txBox="1"/>
          <p:nvPr/>
        </p:nvSpPr>
        <p:spPr>
          <a:xfrm>
            <a:off x="914400" y="4038600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Nameless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int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f(int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x){</a:t>
            </a:r>
          </a:p>
          <a:p>
            <a:r>
              <a:rPr kumimoji="1" lang="zh-CN" altLang="en-US" dirty="0">
                <a:solidFill>
                  <a:srgbClr val="0432FF"/>
                </a:solidFill>
              </a:rPr>
              <a:t>  </a:t>
            </a:r>
            <a:r>
              <a:rPr kumimoji="1" lang="en-US" altLang="zh-CN" dirty="0">
                <a:solidFill>
                  <a:srgbClr val="0432FF"/>
                </a:solidFill>
              </a:rPr>
              <a:t>return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x;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}</a:t>
            </a:r>
          </a:p>
          <a:p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  <a:latin typeface="+mn-lt"/>
              </a:rPr>
              <a:t>x.x</a:t>
            </a:r>
            <a:endParaRPr kumimoji="1" lang="en-US" altLang="zh-CN" dirty="0">
              <a:solidFill>
                <a:srgbClr val="0432FF"/>
              </a:solidFill>
              <a:latin typeface="Symbol" pitchFamily="2" charset="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FBF04E-55E9-B848-83C2-B0E45B74046E}"/>
              </a:ext>
            </a:extLst>
          </p:cNvPr>
          <p:cNvSpPr txBox="1"/>
          <p:nvPr/>
        </p:nvSpPr>
        <p:spPr>
          <a:xfrm>
            <a:off x="4267200" y="4038600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nest: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int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f(int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x){</a:t>
            </a:r>
          </a:p>
          <a:p>
            <a:r>
              <a:rPr kumimoji="1" lang="zh-CN" altLang="en-US" dirty="0">
                <a:solidFill>
                  <a:srgbClr val="0432FF"/>
                </a:solidFill>
              </a:rPr>
              <a:t>  </a:t>
            </a:r>
            <a:r>
              <a:rPr kumimoji="1" lang="en-US" altLang="zh-CN" dirty="0">
                <a:solidFill>
                  <a:srgbClr val="0432FF"/>
                </a:solidFill>
              </a:rPr>
              <a:t>int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g(int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y){</a:t>
            </a:r>
          </a:p>
          <a:p>
            <a:r>
              <a:rPr kumimoji="1" lang="zh-CN" altLang="en-US" dirty="0">
                <a:solidFill>
                  <a:srgbClr val="0432FF"/>
                </a:solidFill>
              </a:rPr>
              <a:t>     </a:t>
            </a:r>
            <a:r>
              <a:rPr kumimoji="1" lang="en-US" altLang="zh-CN" dirty="0">
                <a:solidFill>
                  <a:srgbClr val="0432FF"/>
                </a:solidFill>
              </a:rPr>
              <a:t>return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x;</a:t>
            </a:r>
          </a:p>
          <a:p>
            <a:r>
              <a:rPr kumimoji="1" lang="zh-CN" altLang="en-US" dirty="0">
                <a:solidFill>
                  <a:srgbClr val="0432FF"/>
                </a:solidFill>
              </a:rPr>
              <a:t>  </a:t>
            </a:r>
            <a:r>
              <a:rPr kumimoji="1" lang="en-US" altLang="zh-CN" dirty="0">
                <a:solidFill>
                  <a:srgbClr val="0432FF"/>
                </a:solidFill>
              </a:rPr>
              <a:t>}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}</a:t>
            </a:r>
          </a:p>
          <a:p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>
                <a:solidFill>
                  <a:srgbClr val="0432FF"/>
                </a:solidFill>
                <a:latin typeface="+mn-lt"/>
              </a:rPr>
              <a:t>x.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y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endParaRPr kumimoji="1" lang="en-US" altLang="zh-CN" dirty="0">
              <a:solidFill>
                <a:srgbClr val="0432FF"/>
              </a:solidFill>
              <a:latin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0209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115455-8E98-ED44-AEBC-CB30F6EF1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209800"/>
            <a:ext cx="7581900" cy="127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544DD9D-69A2-884C-A392-82CA2115A7A2}"/>
              </a:ext>
            </a:extLst>
          </p:cNvPr>
          <p:cNvSpPr txBox="1"/>
          <p:nvPr/>
        </p:nvSpPr>
        <p:spPr>
          <a:xfrm>
            <a:off x="914400" y="4038600"/>
            <a:ext cx="274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invocations: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int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f(int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x){</a:t>
            </a:r>
          </a:p>
          <a:p>
            <a:r>
              <a:rPr kumimoji="1" lang="zh-CN" altLang="en-US" dirty="0">
                <a:solidFill>
                  <a:srgbClr val="0432FF"/>
                </a:solidFill>
              </a:rPr>
              <a:t>  </a:t>
            </a:r>
            <a:r>
              <a:rPr kumimoji="1" lang="en-US" altLang="zh-CN" dirty="0">
                <a:solidFill>
                  <a:srgbClr val="0432FF"/>
                </a:solidFill>
              </a:rPr>
              <a:t>return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x;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}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f(2);</a:t>
            </a:r>
          </a:p>
          <a:p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(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  <a:latin typeface="+mn-lt"/>
              </a:rPr>
              <a:t>x.x</a:t>
            </a:r>
            <a:r>
              <a:rPr kumimoji="1" lang="en-US" altLang="zh-CN" dirty="0">
                <a:solidFill>
                  <a:srgbClr val="0432FF"/>
                </a:solidFill>
                <a:latin typeface="+mn-lt"/>
              </a:rPr>
              <a:t>)</a:t>
            </a:r>
            <a:r>
              <a:rPr kumimoji="1" lang="zh-CN" altLang="en-US" dirty="0">
                <a:solidFill>
                  <a:srgbClr val="0432FF"/>
                </a:solidFill>
                <a:latin typeface="+mn-lt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+mn-lt"/>
              </a:rPr>
              <a:t>2</a:t>
            </a:r>
          </a:p>
          <a:p>
            <a:r>
              <a:rPr kumimoji="1" lang="en-US" altLang="zh-CN" dirty="0">
                <a:solidFill>
                  <a:srgbClr val="0432FF"/>
                </a:solidFill>
                <a:latin typeface="+mn-lt"/>
                <a:sym typeface="Wingdings" pitchFamily="2" charset="2"/>
              </a:rPr>
              <a:t>==&gt;</a:t>
            </a:r>
            <a:r>
              <a:rPr kumimoji="1" lang="zh-CN" altLang="en-US" dirty="0">
                <a:solidFill>
                  <a:srgbClr val="0432FF"/>
                </a:solidFill>
                <a:latin typeface="+mn-lt"/>
                <a:sym typeface="Wingdings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+mn-lt"/>
                <a:sym typeface="Wingdings" pitchFamily="2" charset="2"/>
              </a:rPr>
              <a:t>2</a:t>
            </a:r>
            <a:endParaRPr kumimoji="1" lang="en-US" altLang="zh-CN" dirty="0">
              <a:solidFill>
                <a:srgbClr val="0432FF"/>
              </a:solidFill>
              <a:latin typeface="Symbol" pitchFamily="2" charset="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FBF04E-55E9-B848-83C2-B0E45B74046E}"/>
              </a:ext>
            </a:extLst>
          </p:cNvPr>
          <p:cNvSpPr txBox="1"/>
          <p:nvPr/>
        </p:nvSpPr>
        <p:spPr>
          <a:xfrm>
            <a:off x="4267200" y="4038600"/>
            <a:ext cx="274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int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f(int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x){</a:t>
            </a:r>
          </a:p>
          <a:p>
            <a:r>
              <a:rPr kumimoji="1" lang="zh-CN" altLang="en-US" dirty="0">
                <a:solidFill>
                  <a:srgbClr val="0432FF"/>
                </a:solidFill>
              </a:rPr>
              <a:t>  </a:t>
            </a:r>
            <a:r>
              <a:rPr kumimoji="1" lang="en-US" altLang="zh-CN" dirty="0">
                <a:solidFill>
                  <a:srgbClr val="0432FF"/>
                </a:solidFill>
              </a:rPr>
              <a:t>int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g(int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y){</a:t>
            </a:r>
          </a:p>
          <a:p>
            <a:r>
              <a:rPr kumimoji="1" lang="zh-CN" altLang="en-US" dirty="0">
                <a:solidFill>
                  <a:srgbClr val="0432FF"/>
                </a:solidFill>
              </a:rPr>
              <a:t>     </a:t>
            </a:r>
            <a:r>
              <a:rPr kumimoji="1" lang="en-US" altLang="zh-CN" dirty="0">
                <a:solidFill>
                  <a:srgbClr val="0432FF"/>
                </a:solidFill>
              </a:rPr>
              <a:t>return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x;</a:t>
            </a:r>
          </a:p>
          <a:p>
            <a:r>
              <a:rPr kumimoji="1" lang="zh-CN" altLang="en-US" dirty="0">
                <a:solidFill>
                  <a:srgbClr val="0432FF"/>
                </a:solidFill>
              </a:rPr>
              <a:t>  </a:t>
            </a:r>
            <a:r>
              <a:rPr kumimoji="1" lang="en-US" altLang="zh-CN" dirty="0">
                <a:solidFill>
                  <a:srgbClr val="0432FF"/>
                </a:solidFill>
              </a:rPr>
              <a:t>}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}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f(2)</a:t>
            </a:r>
          </a:p>
          <a:p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(l</a:t>
            </a:r>
            <a:r>
              <a:rPr kumimoji="1" lang="en-US" altLang="zh-CN" dirty="0">
                <a:solidFill>
                  <a:srgbClr val="0432FF"/>
                </a:solidFill>
                <a:latin typeface="+mn-lt"/>
              </a:rPr>
              <a:t>x.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y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x)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2</a:t>
            </a:r>
            <a:r>
              <a:rPr kumimoji="1" lang="zh-CN" altLang="en-US" dirty="0">
                <a:solidFill>
                  <a:srgbClr val="0432FF"/>
                </a:solidFill>
              </a:rPr>
              <a:t>  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  <a:sym typeface="Wingdings" pitchFamily="2" charset="2"/>
              </a:rPr>
              <a:t>==&gt;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  <a:sym typeface="Wingdings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y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2</a:t>
            </a:r>
            <a:endParaRPr kumimoji="1" lang="en-US" altLang="zh-CN" dirty="0">
              <a:solidFill>
                <a:srgbClr val="0432FF"/>
              </a:solidFill>
              <a:latin typeface="Symbo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1644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317BDC-3762-EA4B-B853-0A6BAACB4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981200"/>
            <a:ext cx="3581400" cy="381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C408741-2EAA-864F-8598-492FFEA83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27300"/>
            <a:ext cx="2324100" cy="901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0320705-7972-AF46-86DB-82F5E5B57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4146550"/>
            <a:ext cx="2667000" cy="1549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A4AFF1-B17E-E842-B8D1-F07DE2F5B9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4203700"/>
            <a:ext cx="2857500" cy="14351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3C4DD5-FC05-B040-AA3D-5740388B2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070" y="4226838"/>
            <a:ext cx="2705100" cy="1308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E27AB3D-E1C4-CF4C-BF5C-A23F6F2D5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0" y="2334103"/>
            <a:ext cx="2755900" cy="1320800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3BDEA17-BFDA-154E-80C4-23DED44B7047}"/>
              </a:ext>
            </a:extLst>
          </p:cNvPr>
          <p:cNvSpPr txBox="1"/>
          <p:nvPr/>
        </p:nvSpPr>
        <p:spPr>
          <a:xfrm>
            <a:off x="6464300" y="3429000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Call-by-value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40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2055</TotalTime>
  <Words>646</Words>
  <Application>Microsoft Macintosh PowerPoint</Application>
  <PresentationFormat>全屏显示(4:3)</PresentationFormat>
  <Paragraphs>121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Arial</vt:lpstr>
      <vt:lpstr>Symbol</vt:lpstr>
      <vt:lpstr>Tahoma</vt:lpstr>
      <vt:lpstr>Wingdings</vt:lpstr>
      <vt:lpstr>Blends</vt:lpstr>
      <vt:lpstr>Untyped Lambda Calculus</vt:lpstr>
      <vt:lpstr>Diophantine Equation</vt:lpstr>
      <vt:lpstr>Hilbert’s 10th problem</vt:lpstr>
      <vt:lpstr>What are computations?</vt:lpstr>
      <vt:lpstr>Lambda calculus &amp; programming language</vt:lpstr>
      <vt:lpstr>Syntax</vt:lpstr>
      <vt:lpstr>Syntax</vt:lpstr>
      <vt:lpstr>Syntax</vt:lpstr>
      <vt:lpstr>Evaluation</vt:lpstr>
      <vt:lpstr>Substitution</vt:lpstr>
      <vt:lpstr>Evaluation</vt:lpstr>
      <vt:lpstr>Programming in Lambda Calculus</vt:lpstr>
      <vt:lpstr>Multi-arguments</vt:lpstr>
      <vt:lpstr>Boolean</vt:lpstr>
      <vt:lpstr>Pair</vt:lpstr>
      <vt:lpstr>Church numerals</vt:lpstr>
      <vt:lpstr>Church numerals</vt:lpstr>
      <vt:lpstr>Divergence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2141</cp:revision>
  <cp:lastPrinted>1601-01-01T00:00:00Z</cp:lastPrinted>
  <dcterms:created xsi:type="dcterms:W3CDTF">1601-01-01T00:00:00Z</dcterms:created>
  <dcterms:modified xsi:type="dcterms:W3CDTF">2022-03-06T06:48:47Z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