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1"/>
  </p:handoutMasterIdLst>
  <p:sldIdLst>
    <p:sldId id="256" r:id="rId2"/>
    <p:sldId id="327" r:id="rId3"/>
    <p:sldId id="337" r:id="rId4"/>
    <p:sldId id="310" r:id="rId5"/>
    <p:sldId id="306" r:id="rId6"/>
    <p:sldId id="338" r:id="rId7"/>
    <p:sldId id="316" r:id="rId8"/>
    <p:sldId id="339" r:id="rId9"/>
    <p:sldId id="335" r:id="rId1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 </a:t>
            </a:r>
            <a:r>
              <a:rPr lang="en-US" altLang="zh-CN" dirty="0"/>
              <a:t>Bruijn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2514600"/>
            <a:ext cx="6172200" cy="1462087"/>
          </a:xfrm>
        </p:spPr>
        <p:txBody>
          <a:bodyPr/>
          <a:lstStyle/>
          <a:p>
            <a:r>
              <a:rPr lang="en-US" altLang="zh-CN" dirty="0"/>
              <a:t>Syntax and induction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nameless</a:t>
            </a:r>
            <a:r>
              <a:rPr lang="zh-CN" altLang="en-US" dirty="0"/>
              <a:t> </a:t>
            </a:r>
            <a:r>
              <a:rPr lang="en-US" altLang="zh-CN" dirty="0"/>
              <a:t>representation?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115455-8E98-ED44-AEBC-CB30F6EF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28800"/>
            <a:ext cx="7581900" cy="127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44DD9D-69A2-884C-A392-82CA2115A7A2}"/>
              </a:ext>
            </a:extLst>
          </p:cNvPr>
          <p:cNvSpPr txBox="1"/>
          <p:nvPr/>
        </p:nvSpPr>
        <p:spPr>
          <a:xfrm>
            <a:off x="457200" y="3098800"/>
            <a:ext cx="411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x)[x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55]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(x)[x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55]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499591-A605-1A41-9E7F-68A50AC49328}"/>
              </a:ext>
            </a:extLst>
          </p:cNvPr>
          <p:cNvSpPr txBox="1"/>
          <p:nvPr/>
        </p:nvSpPr>
        <p:spPr>
          <a:xfrm>
            <a:off x="457200" y="4800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string-string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comparison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tooooo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slow!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13464D-0833-D94A-B893-5C7AB21A5FEC}"/>
              </a:ext>
            </a:extLst>
          </p:cNvPr>
          <p:cNvSpPr txBox="1"/>
          <p:nvPr/>
        </p:nvSpPr>
        <p:spPr>
          <a:xfrm>
            <a:off x="4495800" y="3097481"/>
            <a:ext cx="4114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better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inner-most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outer-most: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)[[]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55]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en-US" altLang="zh-CN" sz="2000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[[]</a:t>
            </a:r>
            <a:r>
              <a:rPr kumimoji="1" lang="en-US" altLang="zh-CN" sz="2000" b="1" baseline="30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55]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baseline="30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10264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</a:t>
            </a:r>
            <a:r>
              <a:rPr lang="zh-CN" altLang="en-US" dirty="0"/>
              <a:t> </a:t>
            </a:r>
            <a:r>
              <a:rPr lang="en-US" altLang="zh-CN" dirty="0"/>
              <a:t>Bruijn: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9B1DF4-7CB9-DD4A-86AB-8DBE496664EE}"/>
              </a:ext>
            </a:extLst>
          </p:cNvPr>
          <p:cNvSpPr txBox="1"/>
          <p:nvPr/>
        </p:nvSpPr>
        <p:spPr>
          <a:xfrm>
            <a:off x="685800" y="2209800"/>
            <a:ext cx="678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kumimoji="1"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Abstraction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1"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34B1F4-486E-7643-AAAD-FD08F34DB667}"/>
              </a:ext>
            </a:extLst>
          </p:cNvPr>
          <p:cNvSpPr txBox="1"/>
          <p:nvPr/>
        </p:nvSpPr>
        <p:spPr>
          <a:xfrm>
            <a:off x="661792" y="3505200"/>
            <a:ext cx="678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lvl="1"/>
            <a:r>
              <a:rPr lang="en-US" altLang="zh-CN" dirty="0"/>
              <a:t>z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Pretend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fake</a:t>
            </a:r>
            <a:r>
              <a:rPr lang="zh-CN" altLang="en-US" dirty="0"/>
              <a:t> </a:t>
            </a:r>
            <a:r>
              <a:rPr lang="en-US" altLang="zh-CN" dirty="0"/>
              <a:t>lambdas</a:t>
            </a:r>
            <a:r>
              <a:rPr lang="zh-CN" altLang="en-US" dirty="0"/>
              <a:t> </a:t>
            </a:r>
            <a:r>
              <a:rPr lang="en-US" altLang="zh-CN" dirty="0"/>
              <a:t>(called</a:t>
            </a:r>
            <a:r>
              <a:rPr lang="zh-CN" altLang="en-US" dirty="0"/>
              <a:t> </a:t>
            </a:r>
            <a:r>
              <a:rPr lang="en-US" altLang="zh-CN" dirty="0"/>
              <a:t>naming</a:t>
            </a:r>
            <a:r>
              <a:rPr lang="zh-CN" altLang="en-US" dirty="0"/>
              <a:t> </a:t>
            </a:r>
            <a:r>
              <a:rPr lang="en-US" altLang="zh-CN" dirty="0"/>
              <a:t>context)</a:t>
            </a:r>
          </a:p>
          <a:p>
            <a:pPr lvl="1"/>
            <a:r>
              <a:rPr kumimoji="1" lang="en-US" altLang="zh-CN" sz="3200" b="1" dirty="0" err="1">
                <a:solidFill>
                  <a:srgbClr val="FF0000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zh-CN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kumimoji="1" lang="en-US" altLang="zh-CN" sz="32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2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</a:t>
            </a:r>
            <a:r>
              <a:rPr kumimoji="1" lang="en-US" altLang="zh-CN" sz="32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2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y.z</a:t>
            </a:r>
            <a:r>
              <a:rPr kumimoji="1" lang="zh-CN" altLang="en-US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lvl="1"/>
            <a:r>
              <a:rPr kumimoji="1" lang="en-US" altLang="zh-CN" sz="3200" dirty="0">
                <a:solidFill>
                  <a:srgbClr val="FF0000"/>
                </a:solidFill>
                <a:cs typeface="Courier New" panose="02070309020205020404" pitchFamily="49" charset="0"/>
              </a:rPr>
              <a:t>[…,</a:t>
            </a:r>
            <a:r>
              <a:rPr kumimoji="1" lang="zh-CN" altLang="en-US" sz="32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cs typeface="Courier New" panose="02070309020205020404" pitchFamily="49" charset="0"/>
              </a:rPr>
              <a:t>z-&gt;0]</a:t>
            </a:r>
            <a:r>
              <a:rPr kumimoji="1" lang="en-US" altLang="zh-CN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,</a:t>
            </a:r>
            <a:r>
              <a:rPr kumimoji="1" lang="zh-CN" altLang="en-US" sz="32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1" lang="en-US" altLang="zh-CN" sz="32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sz="32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</a:t>
            </a:r>
            <a:r>
              <a:rPr kumimoji="1" lang="zh-CN" altLang="en-US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zh-CN" altLang="en-US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endParaRPr lang="en-US" altLang="zh-CN" sz="32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36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x.x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y)[y|-&gt;</a:t>
            </a:r>
            <a:r>
              <a:rPr kumimoji="1" lang="en-US" altLang="zh-CN" sz="3600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x.x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z]</a:t>
            </a:r>
          </a:p>
          <a:p>
            <a:pPr marL="0" indent="0">
              <a:buNone/>
            </a:pPr>
            <a:endParaRPr kumimoji="1" lang="en-US" altLang="zh-CN" sz="36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3600" dirty="0">
                <a:solidFill>
                  <a:srgbClr val="FF0000"/>
                </a:solidFill>
                <a:cs typeface="Courier New" panose="02070309020205020404" pitchFamily="49" charset="0"/>
              </a:rPr>
              <a:t>[y-&gt;1,</a:t>
            </a:r>
            <a:r>
              <a:rPr kumimoji="1" lang="zh-CN" altLang="en-US" sz="36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1" lang="en-US" altLang="zh-CN" sz="3600" dirty="0">
                <a:solidFill>
                  <a:srgbClr val="FF0000"/>
                </a:solidFill>
                <a:cs typeface="Courier New" panose="02070309020205020404" pitchFamily="49" charset="0"/>
              </a:rPr>
              <a:t>z-&gt;0]</a:t>
            </a:r>
            <a:r>
              <a:rPr kumimoji="1" lang="en-US" altLang="zh-CN" sz="3600" b="1" dirty="0">
                <a:solidFill>
                  <a:srgbClr val="FF0000"/>
                </a:solidFill>
                <a:cs typeface="Courier New" panose="02070309020205020404" pitchFamily="49" charset="0"/>
              </a:rPr>
              <a:t>,</a:t>
            </a:r>
            <a:r>
              <a:rPr kumimoji="1" lang="zh-CN" altLang="en-US" sz="3600" b="1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1)[0|-&gt;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2]</a:t>
            </a:r>
          </a:p>
          <a:p>
            <a:pPr marL="0" indent="0">
              <a:buNone/>
            </a:pP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.(0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1)[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(1)[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|-&gt;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  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3600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r>
              <a:rPr kumimoji="1" lang="zh-CN" altLang="en-US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3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1" lang="en-US" altLang="zh-CN" sz="3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kumimoji="1" lang="en-US" altLang="zh-CN" sz="36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41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46ACB2-CC3B-9E43-BDEF-F0B4D65A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25700"/>
            <a:ext cx="8150506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851BAA-F768-FA47-8084-7CEB77AE7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" y="2362200"/>
            <a:ext cx="8979242" cy="65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9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Bruijn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</a:p>
          <a:p>
            <a:pPr lvl="1"/>
            <a:r>
              <a:rPr kumimoji="1" lang="en-US" altLang="zh-CN" dirty="0"/>
              <a:t>nameless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calculus</a:t>
            </a:r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alpha-equivalence</a:t>
            </a:r>
            <a:r>
              <a:rPr kumimoji="1" lang="zh-CN" altLang="en-US" dirty="0"/>
              <a:t> </a:t>
            </a:r>
            <a:r>
              <a:rPr kumimoji="1" lang="en-US" altLang="zh-CN"/>
              <a:t>explicit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1824</TotalTime>
  <Words>285</Words>
  <Application>Microsoft Macintosh PowerPoint</Application>
  <PresentationFormat>全屏显示(4:3)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Symbol</vt:lpstr>
      <vt:lpstr>Tahoma</vt:lpstr>
      <vt:lpstr>Wingdings</vt:lpstr>
      <vt:lpstr>Blends</vt:lpstr>
      <vt:lpstr>De Bruijn Representation</vt:lpstr>
      <vt:lpstr>Syntax and induction</vt:lpstr>
      <vt:lpstr>Why nameless representation?</vt:lpstr>
      <vt:lpstr>De Bruijn: Syntax</vt:lpstr>
      <vt:lpstr>Free variables</vt:lpstr>
      <vt:lpstr>Substitution</vt:lpstr>
      <vt:lpstr>Substitution</vt:lpstr>
      <vt:lpstr>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2047</cp:revision>
  <cp:lastPrinted>1601-01-01T00:00:00Z</cp:lastPrinted>
  <dcterms:created xsi:type="dcterms:W3CDTF">1601-01-01T00:00:00Z</dcterms:created>
  <dcterms:modified xsi:type="dcterms:W3CDTF">2022-03-06T07:56:41Z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