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14"/>
  </p:handoutMasterIdLst>
  <p:sldIdLst>
    <p:sldId id="256" r:id="rId2"/>
    <p:sldId id="353" r:id="rId3"/>
    <p:sldId id="349" r:id="rId4"/>
    <p:sldId id="350" r:id="rId5"/>
    <p:sldId id="351" r:id="rId6"/>
    <p:sldId id="352" r:id="rId7"/>
    <p:sldId id="327" r:id="rId8"/>
    <p:sldId id="310" r:id="rId9"/>
    <p:sldId id="354" r:id="rId10"/>
    <p:sldId id="356" r:id="rId11"/>
    <p:sldId id="357" r:id="rId12"/>
    <p:sldId id="335" r:id="rId1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53A3E3E-C903-2343-9461-D17B8D7A7E8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A075025-0D63-E64A-9A81-C2C737BEB44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0B24856D-BF01-F645-A456-EFBA10AF0F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65AEC21-B882-124D-A8BE-B355C508A89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F68B817-E233-424D-BAD2-8A9E5BFA5B5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D7A70B5D-780A-3942-A354-14A0AA03280D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AE04AC0A-5074-D34B-ABEC-667006D7944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21AC3179-26FF-B745-8D39-9AFD73AA50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58E99DBA-A43F-FF40-B0E3-28A727890C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CCDE27EE-3393-8346-8BF4-74C4E08B7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741DB36D-ECCD-1D41-8A90-6CF2598AA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5061B37C-02D4-AF4C-A0CE-D405B44D1B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B3DFE3B-5D6D-A44A-B9E3-69259F59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9CA05350-0FF9-D747-BAAE-BB50FAA3D0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B143F3D0-92FF-0043-AC05-9512E042F3F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DDE1152-56F0-8F4C-A54D-AE9681C2CD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077846F5-0355-604E-BF2D-53D9338AB5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3D949DCF-BEB4-AA44-933E-4FB988602C1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148357A1-77F5-7845-8A16-F1F359F61F7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7FC1685A-667E-6349-8E15-B4AFF57A818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D05AF8F-CC8B-CE4D-8E4E-0946430EB77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52D8FD-2E35-8C45-8FAE-9D56B5839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577BE3-983C-C14C-B5B5-D18FB718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1B293-A32D-C642-B1AE-AA53A3928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A65018-A984-E946-ADE8-67AFBC794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81C39-165E-5348-8B50-00915A14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D7B04E-1747-6E4A-9BF6-94029E512E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11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2CDD7-CC2C-9744-A5EE-B3543CB52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FD4D69-F43C-A441-B3CE-BBF93A83F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E04BCC-6041-0141-9018-3057D8BE4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A3F46-7ADF-A445-97A0-EA3267C4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9626F4-A82C-4A47-BD26-13483CE1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A6308-3F37-DE4F-ACEB-C2CFB6437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6847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2B7C8-BBF8-F242-9071-54EFF1DA6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B226BC-4235-504C-B04E-EB632D9A2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AB89B6-1309-DA45-A8B1-15977E30D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0CB5B-ED1B-FF4A-9559-8E0BEFD7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8B81DB-A4DC-974E-928F-146737968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8540E9-F464-B742-865C-DD7702B9F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159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F8CC2-D402-1B45-A2AB-E88EEF11B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83A153-D86D-624E-B3AA-1E074BA0F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5C5AD2-3D50-CB48-B76F-AE872390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21331C-BB0B-F946-9654-07363E80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BEDF7-C82E-E346-9057-B4972ADA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EE9F18-42C2-EB42-B7EE-309F088CD3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0576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0E62D-E804-AE45-B733-B7DBB3BD2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7F36D-ED5D-2841-AE41-355861E52B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3D1C8-D01D-1C42-8834-4D3407EE3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A35BE8-5D1C-4E45-AB28-761A39DB5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EE7540-65E8-7F4C-8631-ABC6ED4B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607BFA-02B1-A54C-B28E-0082865A9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9B74E7-ACA5-654A-9ECF-C52E8998D7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253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D599-1B8C-3F4F-98E5-681C1BC6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1A4448-905E-FE42-80F8-32F61296B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F1AE3F-7EF1-BB46-B31B-1EABA9AC5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CBAA89E-E853-8E4E-A44E-A1C8BF3EA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1898FA-7F0A-854F-B853-23F6604BF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E36E9D0-F9FF-AB4F-B14A-E6FE62948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6429CEF-F84E-424C-80C2-DA56A6E3E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71C219-C091-DA44-9BF3-93603303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F84CD3-FD1F-084D-A180-5EC116F0F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42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97E0EC-E941-F945-9593-967549D6F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AAF1F-F224-BF46-9DEE-58E9218B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AACB6C-941A-2D40-B060-E69B2E5F1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3843BE-6D5E-E647-8097-6652B7FB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7A1442-71AA-764F-B8C4-0319898C73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394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85FCA-B84B-0E46-A161-8D847820F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03D4AF-D447-6A4E-A281-A5B3B2D6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66B650-564B-4149-A48E-4D797D26F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8C2CF8-264E-C64D-85CB-0AAFA0C6A0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349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76F4AF-D209-2540-AD79-815CE6E58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116F02-B30C-7C42-B97C-FE62D8CEF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7D51D3-32A7-6249-8F5F-923FE6D9D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74FF6C-08F2-9342-906E-71B3AD86A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1C97FC-4AF8-DA4C-88A6-204C70D3F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652109-10B2-314F-A0A5-DCD1E352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143EC1-E0FF-124D-8FBE-BA113ADBF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1388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7619-1248-1241-813F-DF58E7661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66F2E0-A193-EE4E-B5B1-8E9D1B4F1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25CAE9-B1EB-AC4F-AA70-8117B244DC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80E8E1-1380-E946-820D-CAA7AC72D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864C6-C42F-574D-B738-F4FE9B9FF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30050-AB78-A446-825B-691D771D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B968C4-449C-B342-92B9-D6688E0FA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32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A3FE088A-9B35-E94E-9004-A497788DD9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19A9EF7-5D8E-1940-82E4-0AF32DF7176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265435FC-D425-924D-AAEC-0C59893CA93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E3ECA28D-21DA-4147-8CAD-2B99FA074A0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228BCA76-CBD4-5C4C-918B-E69732DE704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6896F0AD-C6B4-0C4B-B706-90448343D10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FA94453-B156-C34A-A7D8-7A8FA96C4C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890F74-5B87-D243-8A40-CFD0C683F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854E1838-A9C3-7E40-AC2B-35CA6013AD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21097CC-0036-B042-A363-F39FB75C85F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EB7EA01-3009-A048-AAFB-55FF753DDA3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C8B4E4F-22EC-854D-B584-5277BA0BBD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3F8D3C3-71BC-3E40-8C75-F9FC782F4C8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509E4D0-42AE-E245-AFBB-4F660EE6EA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Closure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BBEE831-F42A-B041-9434-84E906EAD7A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38200" y="3886200"/>
            <a:ext cx="7772400" cy="1752600"/>
          </a:xfrm>
        </p:spPr>
        <p:txBody>
          <a:bodyPr/>
          <a:lstStyle/>
          <a:p>
            <a:r>
              <a:rPr lang="en-US" altLang="zh-CN" sz="3600" dirty="0"/>
              <a:t>Principle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Programming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Closure</a:t>
            </a:r>
            <a:r>
              <a:rPr lang="zh-CN" altLang="en-US" dirty="0"/>
              <a:t> </a:t>
            </a:r>
            <a:r>
              <a:rPr lang="en-US" altLang="zh-CN" dirty="0"/>
              <a:t>conversion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Surprisingly,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statically</a:t>
            </a:r>
          </a:p>
          <a:p>
            <a:pPr lvl="1"/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process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conversion</a:t>
            </a:r>
          </a:p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\lambda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(first-order)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75434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insight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2474912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sz="2000" dirty="0">
                <a:solidFill>
                  <a:srgbClr val="0432FF"/>
                </a:solidFill>
              </a:rPr>
              <a:t>x.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y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55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g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sz="2000" dirty="0">
                <a:solidFill>
                  <a:srgbClr val="0432FF"/>
                </a:solidFill>
              </a:rPr>
              <a:t>x){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  <a:latin typeface="Symbol" pitchFamily="2" charset="2"/>
              </a:rPr>
              <a:t>    </a:t>
            </a:r>
            <a:r>
              <a:rPr kumimoji="1" lang="en-US" altLang="zh-CN" sz="2000" dirty="0">
                <a:solidFill>
                  <a:srgbClr val="0432FF"/>
                </a:solidFill>
              </a:rPr>
              <a:t>h(y){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x;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h;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endParaRPr kumimoji="1" lang="en-US" altLang="zh-CN" sz="2000" dirty="0">
              <a:solidFill>
                <a:srgbClr val="0432FF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A5D660-2114-084B-86EF-B140A4D7D6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8835" y="2209800"/>
            <a:ext cx="24749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g(env,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x){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</a:t>
            </a:r>
            <a:r>
              <a:rPr kumimoji="1" lang="en-US" altLang="zh-CN" sz="2000" dirty="0">
                <a:solidFill>
                  <a:srgbClr val="0432FF"/>
                </a:solidFill>
              </a:rPr>
              <a:t>env’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x::env;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</a:t>
            </a:r>
            <a:r>
              <a:rPr kumimoji="1" lang="en-US" altLang="zh-CN" sz="2000" dirty="0">
                <a:solidFill>
                  <a:srgbClr val="0432FF"/>
                </a:solidFill>
              </a:rPr>
              <a:t>h(env,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y){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env(x);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C(env’,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h);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endParaRPr kumimoji="1" lang="en-US" altLang="zh-CN" sz="2000" dirty="0">
              <a:solidFill>
                <a:srgbClr val="0432FF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FB7DA18-CFF5-524F-9F95-8E5B2B85E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799" y="2209800"/>
            <a:ext cx="3305175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g(env,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x){ 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</a:t>
            </a:r>
            <a:r>
              <a:rPr kumimoji="1" lang="en-US" altLang="zh-CN" sz="2000" dirty="0">
                <a:solidFill>
                  <a:srgbClr val="0432FF"/>
                </a:solidFill>
              </a:rPr>
              <a:t>env’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=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malloc(…);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malloc(env’,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h);</a:t>
            </a:r>
          </a:p>
          <a:p>
            <a:pPr marL="0" indent="0">
              <a:buFont typeface="Wingdings" pitchFamily="2" charset="2"/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Font typeface="Wingdings" pitchFamily="2" charset="2"/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h(env,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y){</a:t>
            </a:r>
          </a:p>
          <a:p>
            <a:pPr marL="0" indent="0">
              <a:buNone/>
            </a:pPr>
            <a:r>
              <a:rPr kumimoji="1" lang="zh-CN" altLang="en-US" sz="2000" dirty="0">
                <a:solidFill>
                  <a:srgbClr val="0432FF"/>
                </a:solidFill>
              </a:rPr>
              <a:t>   </a:t>
            </a:r>
            <a:r>
              <a:rPr kumimoji="1" lang="en-US" altLang="zh-CN" sz="2000" dirty="0">
                <a:solidFill>
                  <a:srgbClr val="0432FF"/>
                </a:solidFill>
              </a:rPr>
              <a:t>return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env(x);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pPr marL="0" indent="0">
              <a:buFont typeface="Wingdings" pitchFamily="2" charset="2"/>
              <a:buNone/>
            </a:pPr>
            <a:endParaRPr kumimoji="1" lang="en-US" altLang="zh-CN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79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7BC32-210A-B647-A3FC-FBFCA80FC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A1BAFE-BD59-DA43-AA9F-E62E3841C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Closures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much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</a:p>
          <a:p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compilers</a:t>
            </a:r>
            <a:r>
              <a:rPr kumimoji="1" lang="zh-CN" altLang="en-US" dirty="0"/>
              <a:t> </a:t>
            </a:r>
            <a:r>
              <a:rPr kumimoji="1" lang="en-US" altLang="zh-CN" dirty="0"/>
              <a:t>make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closures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first-order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</a:p>
          <a:p>
            <a:pPr lvl="1"/>
            <a:r>
              <a:rPr kumimoji="1" lang="en-US" altLang="zh-CN" dirty="0"/>
              <a:t>programming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 dirty="0"/>
              <a:t>lambda</a:t>
            </a:r>
          </a:p>
          <a:p>
            <a:pPr lvl="1"/>
            <a:r>
              <a:rPr kumimoji="1" lang="en-US" altLang="zh-CN" dirty="0"/>
              <a:t>execution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model:</a:t>
            </a:r>
            <a:r>
              <a:rPr kumimoji="1" lang="zh-CN" altLang="en-US" dirty="0"/>
              <a:t> </a:t>
            </a:r>
            <a:r>
              <a:rPr kumimoji="1" lang="en-US" altLang="zh-CN"/>
              <a:t>Turing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00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1629670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revisited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55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55)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66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55)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application,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crawl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whole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expression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substitution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inefficient</a:t>
            </a:r>
          </a:p>
          <a:p>
            <a:pPr lvl="1"/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De</a:t>
            </a:r>
            <a:r>
              <a:rPr kumimoji="1" lang="zh-CN" altLang="en-US" dirty="0"/>
              <a:t> </a:t>
            </a:r>
            <a:r>
              <a:rPr kumimoji="1" lang="en-US" altLang="zh-CN" dirty="0"/>
              <a:t>Bruijn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representation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help?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8677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Evaluation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revisited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dirty="0">
                <a:solidFill>
                  <a:srgbClr val="0432FF"/>
                </a:solidFill>
              </a:rPr>
              <a:t>x.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55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[x=55],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y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[x=55,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y=66],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z</a:t>
            </a:r>
            <a:r>
              <a:rPr kumimoji="1" lang="en-US" altLang="zh-CN" dirty="0">
                <a:solidFill>
                  <a:srgbClr val="0432FF"/>
                </a:solidFill>
              </a:rPr>
              <a:t>.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z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x)</a:t>
            </a:r>
          </a:p>
          <a:p>
            <a:pPr marL="0" indent="0">
              <a:buNone/>
            </a:pPr>
            <a:endParaRPr kumimoji="1" lang="en-US" altLang="zh-CN" dirty="0">
              <a:solidFill>
                <a:srgbClr val="0432FF"/>
              </a:solidFill>
            </a:endParaRP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</a:p>
          <a:p>
            <a:pPr lvl="1"/>
            <a:r>
              <a:rPr kumimoji="1" lang="en-US" altLang="zh-CN" dirty="0"/>
              <a:t>postpone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substitution!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030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Environment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Record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mapping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from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values: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[x=55,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y=66,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…]</a:t>
            </a:r>
          </a:p>
          <a:p>
            <a:pPr lvl="1"/>
            <a:r>
              <a:rPr kumimoji="1" lang="en-US" altLang="zh-CN" dirty="0">
                <a:solidFill>
                  <a:srgbClr val="0432FF"/>
                </a:solidFill>
              </a:rPr>
              <a:t>to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retrieve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a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variable’s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value</a:t>
            </a:r>
          </a:p>
          <a:p>
            <a:pPr lvl="2"/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G(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413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4B3AD-CBA6-A344-BBC1-0907D04A3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30582-3BAE-5047-80CD-27EF0AEB5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::=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x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    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</a:rPr>
              <a:t> 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    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zh-CN" altLang="en-US" dirty="0">
                <a:solidFill>
                  <a:srgbClr val="0432FF"/>
                </a:solidFill>
              </a:rPr>
              <a:t>     </a:t>
            </a:r>
            <a:r>
              <a:rPr kumimoji="1" lang="en-US" altLang="zh-CN" dirty="0">
                <a:solidFill>
                  <a:srgbClr val="0432FF"/>
                </a:solidFill>
              </a:rPr>
              <a:t>|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</a:rPr>
              <a:t>v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::=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C(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</a:p>
          <a:p>
            <a:pPr marL="0" indent="0">
              <a:buNone/>
            </a:pP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G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::=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[x=v,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y=v,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…]</a:t>
            </a:r>
          </a:p>
        </p:txBody>
      </p:sp>
    </p:spTree>
    <p:extLst>
      <p:ext uri="{BB962C8B-B14F-4D97-AF65-F5344CB8AC3E}">
        <p14:creationId xmlns:p14="http://schemas.microsoft.com/office/powerpoint/2010/main" val="335254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05200" y="2514600"/>
            <a:ext cx="4419600" cy="1462087"/>
          </a:xfrm>
        </p:spPr>
        <p:txBody>
          <a:bodyPr/>
          <a:lstStyle/>
          <a:p>
            <a:r>
              <a:rPr lang="en-US" altLang="zh-CN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343693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 </a:t>
            </a:r>
            <a:r>
              <a:rPr lang="en-US" altLang="zh-CN" dirty="0"/>
              <a:t>rules</a:t>
            </a:r>
          </a:p>
        </p:txBody>
      </p:sp>
      <p:cxnSp>
        <p:nvCxnSpPr>
          <p:cNvPr id="4" name="直线连接符 3">
            <a:extLst>
              <a:ext uri="{FF2B5EF4-FFF2-40B4-BE49-F238E27FC236}">
                <a16:creationId xmlns:a16="http://schemas.microsoft.com/office/drawing/2014/main" id="{92161A11-8FA4-9E44-8F60-666B6825538F}"/>
              </a:ext>
            </a:extLst>
          </p:cNvPr>
          <p:cNvCxnSpPr/>
          <p:nvPr/>
        </p:nvCxnSpPr>
        <p:spPr>
          <a:xfrm>
            <a:off x="1961841" y="3048000"/>
            <a:ext cx="457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125C2F4A-D063-4E4A-85F3-E909DB6BE202}"/>
              </a:ext>
            </a:extLst>
          </p:cNvPr>
          <p:cNvSpPr/>
          <p:nvPr/>
        </p:nvSpPr>
        <p:spPr>
          <a:xfrm>
            <a:off x="2337002" y="1981200"/>
            <a:ext cx="33271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+mn-lt"/>
              </a:rPr>
              <a:t>General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forms:</a:t>
            </a:r>
            <a:r>
              <a:rPr kumimoji="1" lang="zh-CN" altLang="en-US" dirty="0">
                <a:latin typeface="+mn-lt"/>
              </a:rPr>
              <a:t>  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t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’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t’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8E4AD94-3409-E046-86B9-246AFDAA0997}"/>
              </a:ext>
            </a:extLst>
          </p:cNvPr>
          <p:cNvSpPr/>
          <p:nvPr/>
        </p:nvSpPr>
        <p:spPr>
          <a:xfrm>
            <a:off x="3223361" y="3059668"/>
            <a:ext cx="2048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x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G</a:t>
            </a:r>
            <a:r>
              <a:rPr kumimoji="1" lang="en-US" altLang="zh-CN" dirty="0">
                <a:solidFill>
                  <a:srgbClr val="0432FF"/>
                </a:solidFill>
              </a:rPr>
              <a:t>(x)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endParaRPr lang="zh-CN" altLang="en-US" dirty="0"/>
          </a:p>
        </p:txBody>
      </p: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FF97DEA-514B-D14D-A777-B532BE46A9B1}"/>
              </a:ext>
            </a:extLst>
          </p:cNvPr>
          <p:cNvCxnSpPr/>
          <p:nvPr/>
        </p:nvCxnSpPr>
        <p:spPr>
          <a:xfrm>
            <a:off x="1981200" y="4114800"/>
            <a:ext cx="457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6EB79DE8-1C70-9D4B-821A-4C74A6144D22}"/>
              </a:ext>
            </a:extLst>
          </p:cNvPr>
          <p:cNvSpPr/>
          <p:nvPr/>
        </p:nvSpPr>
        <p:spPr>
          <a:xfrm>
            <a:off x="3242720" y="4126468"/>
            <a:ext cx="2791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  <a:latin typeface="+mn-lt"/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C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endParaRPr lang="zh-CN" altLang="en-US" dirty="0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3159EC2B-A5CF-0747-BD64-2DD12D2C8E73}"/>
              </a:ext>
            </a:extLst>
          </p:cNvPr>
          <p:cNvCxnSpPr/>
          <p:nvPr/>
        </p:nvCxnSpPr>
        <p:spPr>
          <a:xfrm>
            <a:off x="1981200" y="5029200"/>
            <a:ext cx="457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AA9E5A8-9D3B-784F-8A84-87B243C51AC2}"/>
              </a:ext>
            </a:extLst>
          </p:cNvPr>
          <p:cNvSpPr/>
          <p:nvPr/>
        </p:nvSpPr>
        <p:spPr>
          <a:xfrm>
            <a:off x="2590800" y="5040868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C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(G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’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dirty="0" err="1">
                <a:solidFill>
                  <a:srgbClr val="0432FF"/>
                </a:solidFill>
              </a:rPr>
              <a:t>x.t</a:t>
            </a:r>
            <a:r>
              <a:rPr kumimoji="1" lang="en-US" altLang="zh-CN" dirty="0">
                <a:solidFill>
                  <a:srgbClr val="0432FF"/>
                </a:solidFill>
              </a:rPr>
              <a:t>)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v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2)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-&gt;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([</a:t>
            </a:r>
            <a:r>
              <a:rPr kumimoji="1" lang="en-US" altLang="zh-CN" dirty="0">
                <a:solidFill>
                  <a:srgbClr val="0432FF"/>
                </a:solidFill>
                <a:latin typeface="+mn-lt"/>
              </a:rPr>
              <a:t>x=v2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]::G</a:t>
            </a:r>
            <a:r>
              <a:rPr kumimoji="1" lang="en-US" altLang="zh-CN" dirty="0">
                <a:solidFill>
                  <a:srgbClr val="0432FF"/>
                </a:solidFill>
              </a:rPr>
              <a:t>’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,</a:t>
            </a:r>
            <a:r>
              <a:rPr kumimoji="1" lang="zh-CN" altLang="en-US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</a:t>
            </a:r>
            <a:r>
              <a:rPr kumimoji="1" lang="en-US" altLang="zh-CN" dirty="0">
                <a:solidFill>
                  <a:srgbClr val="0432FF"/>
                </a:solidFill>
                <a:latin typeface="Symbol" pitchFamily="2" charset="2"/>
              </a:rPr>
              <a:t>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F5E09F7-33A8-A240-9AD4-5783C703EC67}"/>
              </a:ext>
            </a:extLst>
          </p:cNvPr>
          <p:cNvSpPr/>
          <p:nvPr/>
        </p:nvSpPr>
        <p:spPr>
          <a:xfrm>
            <a:off x="1720263" y="5972827"/>
            <a:ext cx="41095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+mn-lt"/>
              </a:rPr>
              <a:t>Searching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rules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omitted.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Leave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to</a:t>
            </a:r>
            <a:r>
              <a:rPr kumimoji="1" lang="zh-CN" altLang="en-US" dirty="0">
                <a:latin typeface="+mn-lt"/>
              </a:rPr>
              <a:t> </a:t>
            </a:r>
            <a:r>
              <a:rPr kumimoji="1" lang="en-US" altLang="zh-CN" dirty="0">
                <a:latin typeface="+mn-lt"/>
              </a:rPr>
              <a:t>you.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209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D05ADA-3431-0E4F-9FCD-DCC14AF7A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lang="en-US" altLang="zh-CN" dirty="0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18C0B0E1-1CB3-8340-A719-5F4237B4A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[],</a:t>
            </a:r>
            <a:r>
              <a:rPr kumimoji="1" lang="zh-CN" altLang="en-US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sz="2000" dirty="0">
                <a:solidFill>
                  <a:srgbClr val="0432FF"/>
                </a:solidFill>
              </a:rPr>
              <a:t>x.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y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55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-&gt;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[],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C([],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(l</a:t>
            </a:r>
            <a:r>
              <a:rPr kumimoji="1" lang="en-US" altLang="zh-CN" sz="2000" dirty="0">
                <a:solidFill>
                  <a:srgbClr val="0432FF"/>
                </a:solidFill>
              </a:rPr>
              <a:t>x.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y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x))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55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-&gt;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y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-&gt;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y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66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-&gt;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y=66],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432FF"/>
                </a:solidFill>
              </a:rPr>
              <a:t>-&gt;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y=66],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C</a:t>
            </a:r>
            <a:r>
              <a:rPr kumimoji="1" lang="en-US" altLang="zh-CN" sz="2000" dirty="0">
                <a:solidFill>
                  <a:srgbClr val="0432FF"/>
                </a:solidFill>
                <a:latin typeface="Symbol" pitchFamily="2" charset="2"/>
              </a:rPr>
              <a:t>(</a:t>
            </a:r>
            <a:r>
              <a:rPr kumimoji="1" lang="en-US" altLang="zh-CN" sz="2000" dirty="0">
                <a:solidFill>
                  <a:srgbClr val="0432FF"/>
                </a:solidFill>
              </a:rPr>
              <a:t>[x=55,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y=66],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 err="1">
                <a:solidFill>
                  <a:srgbClr val="0432FF"/>
                </a:solidFill>
                <a:latin typeface="Symbol" pitchFamily="2" charset="2"/>
              </a:rPr>
              <a:t>l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z</a:t>
            </a:r>
            <a:r>
              <a:rPr kumimoji="1" lang="en-US" altLang="zh-CN" sz="2000" dirty="0">
                <a:solidFill>
                  <a:srgbClr val="0432FF"/>
                </a:solidFill>
              </a:rPr>
              <a:t>.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z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y</a:t>
            </a:r>
            <a:r>
              <a:rPr kumimoji="1" lang="zh-CN" altLang="en-US" sz="2000" dirty="0">
                <a:solidFill>
                  <a:srgbClr val="0432FF"/>
                </a:solidFill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</a:rPr>
              <a:t>x)</a:t>
            </a:r>
          </a:p>
        </p:txBody>
      </p:sp>
    </p:spTree>
    <p:extLst>
      <p:ext uri="{BB962C8B-B14F-4D97-AF65-F5344CB8AC3E}">
        <p14:creationId xmlns:p14="http://schemas.microsoft.com/office/powerpoint/2010/main" val="43043359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2164</TotalTime>
  <Words>569</Words>
  <Application>Microsoft Macintosh PowerPoint</Application>
  <PresentationFormat>全屏显示(4:3)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Symbol</vt:lpstr>
      <vt:lpstr>Tahoma</vt:lpstr>
      <vt:lpstr>Wingdings</vt:lpstr>
      <vt:lpstr>Blends</vt:lpstr>
      <vt:lpstr>Closure</vt:lpstr>
      <vt:lpstr>Syntax</vt:lpstr>
      <vt:lpstr>Evaluation revisited</vt:lpstr>
      <vt:lpstr>Evaluation revisited</vt:lpstr>
      <vt:lpstr>Environment</vt:lpstr>
      <vt:lpstr>Syntax</vt:lpstr>
      <vt:lpstr>Evaluation</vt:lpstr>
      <vt:lpstr>Evaluation rules</vt:lpstr>
      <vt:lpstr>Example</vt:lpstr>
      <vt:lpstr>Closure conversion</vt:lpstr>
      <vt:lpstr>Key insight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用户</cp:lastModifiedBy>
  <cp:revision>2315</cp:revision>
  <cp:lastPrinted>1601-01-01T00:00:00Z</cp:lastPrinted>
  <dcterms:created xsi:type="dcterms:W3CDTF">1601-01-01T00:00:00Z</dcterms:created>
  <dcterms:modified xsi:type="dcterms:W3CDTF">2022-03-06T09:47:25Z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