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9"/>
  </p:handoutMasterIdLst>
  <p:sldIdLst>
    <p:sldId id="256" r:id="rId2"/>
    <p:sldId id="310" r:id="rId3"/>
    <p:sldId id="306" r:id="rId4"/>
    <p:sldId id="274" r:id="rId5"/>
    <p:sldId id="311" r:id="rId6"/>
    <p:sldId id="308" r:id="rId7"/>
    <p:sldId id="309" r:id="rId8"/>
    <p:sldId id="312" r:id="rId9"/>
    <p:sldId id="287" r:id="rId10"/>
    <p:sldId id="313" r:id="rId11"/>
    <p:sldId id="314" r:id="rId12"/>
    <p:sldId id="288" r:id="rId13"/>
    <p:sldId id="305" r:id="rId14"/>
    <p:sldId id="315" r:id="rId15"/>
    <p:sldId id="295" r:id="rId16"/>
    <p:sldId id="303" r:id="rId17"/>
    <p:sldId id="304" r:id="rId1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sslab-ustc.github.io/courses/po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sslab-ustc.github.io/courses/pop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A5A60BF-10C8-9D43-8EF6-A8154964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Administrivia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AA507DA-1851-2647-B0D8-1528A061B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page:</a:t>
            </a:r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https://csslab-ustc.github.io/courses/popl/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People:</a:t>
            </a:r>
          </a:p>
          <a:p>
            <a:pPr lvl="1">
              <a:buClr>
                <a:srgbClr val="3333CC"/>
              </a:buClr>
            </a:pPr>
            <a:r>
              <a:rPr lang="en-US" altLang="zh-CN" sz="2400" dirty="0" err="1">
                <a:solidFill>
                  <a:srgbClr val="000000"/>
                </a:solidFill>
              </a:rPr>
              <a:t>Baojian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Hua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(PI),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bjhua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–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ustc.edu.cn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en-US" altLang="zh-CN" sz="2400" dirty="0" err="1">
                <a:solidFill>
                  <a:srgbClr val="000000"/>
                </a:solidFill>
              </a:rPr>
              <a:t>Xinrong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Lin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(TA),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/>
              <a:t>lxr1210</a:t>
            </a:r>
            <a:r>
              <a:rPr lang="zh-CN" altLang="en-US" sz="2400" dirty="0"/>
              <a:t> </a:t>
            </a:r>
            <a:r>
              <a:rPr lang="en-US" altLang="zh-CN" sz="2400" dirty="0"/>
              <a:t>–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mail.ustc.edu.cn</a:t>
            </a:r>
            <a:endParaRPr lang="en-US" altLang="zh-CN" sz="2400" dirty="0"/>
          </a:p>
          <a:p>
            <a:pPr lvl="1">
              <a:buClr>
                <a:srgbClr val="3333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Hao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Zhu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(TA),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hhxk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–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mail.ustc.edu.cn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40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A5A60BF-10C8-9D43-8EF6-A8154964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AA507DA-1851-2647-B0D8-1528A061B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page:</a:t>
            </a:r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https://csslab-ustc.github.io/courses/popl/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Schedule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Readings</a:t>
            </a:r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Assignments</a:t>
            </a:r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Piazza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and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QQ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groups</a:t>
            </a:r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…</a:t>
            </a:r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Check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frequently</a:t>
            </a:r>
          </a:p>
          <a:p>
            <a:pPr lvl="0">
              <a:buClr>
                <a:srgbClr val="3333CC"/>
              </a:buClr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430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6000299-7DAD-6742-BAB5-7AB2D780A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this course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8BA9AF9-453B-2A4E-BC9F-7A33CD04B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000FF"/>
                </a:solidFill>
              </a:rPr>
              <a:t>Lectures</a:t>
            </a:r>
          </a:p>
          <a:p>
            <a:pPr lvl="1"/>
            <a:r>
              <a:rPr lang="en-US" altLang="zh-CN" dirty="0"/>
              <a:t>On blackboard lecture, few slides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Assignments</a:t>
            </a:r>
          </a:p>
          <a:p>
            <a:pPr lvl="1"/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Programming</a:t>
            </a:r>
            <a:r>
              <a:rPr lang="zh-CN" altLang="en-US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assignments</a:t>
            </a:r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PAs</a:t>
            </a:r>
            <a:r>
              <a:rPr lang="zh-CN" altLang="en-US" dirty="0"/>
              <a:t> </a:t>
            </a:r>
            <a:r>
              <a:rPr lang="en-US" altLang="zh-CN" dirty="0"/>
              <a:t>planned</a:t>
            </a:r>
            <a:r>
              <a:rPr lang="zh-CN" altLang="en-US" dirty="0"/>
              <a:t> </a:t>
            </a:r>
            <a:r>
              <a:rPr lang="en-US" altLang="zh-CN" dirty="0"/>
              <a:t>(see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website)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Test</a:t>
            </a:r>
          </a:p>
          <a:p>
            <a:pPr lvl="1"/>
            <a:r>
              <a:rPr lang="en-US" altLang="zh-CN" dirty="0"/>
              <a:t>Middle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(Tentative)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2EBAEF3-449D-DB46-BDC5-0F2E79263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Textbooks &amp; Reference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E6B8DC8-686F-3D48-960E-A0FD6399D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075112" cy="4114800"/>
          </a:xfrm>
        </p:spPr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textbook:</a:t>
            </a:r>
          </a:p>
          <a:p>
            <a:r>
              <a:rPr lang="en-US" altLang="zh-CN" i="1" dirty="0"/>
              <a:t>Types</a:t>
            </a:r>
            <a:r>
              <a:rPr lang="zh-CN" altLang="en-US" i="1" dirty="0"/>
              <a:t> </a:t>
            </a:r>
            <a:r>
              <a:rPr lang="en-US" altLang="zh-CN" i="1" dirty="0"/>
              <a:t>and</a:t>
            </a:r>
            <a:r>
              <a:rPr lang="zh-CN" altLang="en-US" i="1" dirty="0"/>
              <a:t> </a:t>
            </a:r>
            <a:r>
              <a:rPr lang="en-US" altLang="zh-CN" i="1" dirty="0"/>
              <a:t>programming</a:t>
            </a:r>
            <a:r>
              <a:rPr lang="zh-CN" altLang="en-US" i="1" dirty="0"/>
              <a:t> </a:t>
            </a:r>
            <a:r>
              <a:rPr lang="en-US" altLang="zh-CN" i="1" dirty="0"/>
              <a:t>languages</a:t>
            </a:r>
          </a:p>
          <a:p>
            <a:endParaRPr lang="en-US" altLang="zh-CN" i="1" dirty="0"/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references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pic>
        <p:nvPicPr>
          <p:cNvPr id="102404" name="Picture 4">
            <a:extLst>
              <a:ext uri="{FF2B5EF4-FFF2-40B4-BE49-F238E27FC236}">
                <a16:creationId xmlns:a16="http://schemas.microsoft.com/office/drawing/2014/main" id="{B8E8363C-5251-6145-BD28-6D7B7DDD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90800"/>
            <a:ext cx="377983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6000299-7DAD-6742-BAB5-7AB2D780A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8BA9AF9-453B-2A4E-BC9F-7A33CD04B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Language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used: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OCaml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production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Assignments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Arithmetic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Lambda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calculus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Polymorphism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Type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inference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…</a:t>
            </a:r>
          </a:p>
          <a:p>
            <a:pPr lvl="1"/>
            <a:endParaRPr lang="en-US" altLang="zh-CN" i="1" dirty="0">
              <a:solidFill>
                <a:srgbClr val="0000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76E97-1789-2C4A-ABDC-CBE79AD7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3512762"/>
            <a:ext cx="3022600" cy="8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A5A60BF-10C8-9D43-8EF6-A8154964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r>
              <a:rPr lang="zh-CN" altLang="en-US" dirty="0"/>
              <a:t> </a:t>
            </a:r>
            <a:r>
              <a:rPr lang="en-US" altLang="zh-CN" dirty="0"/>
              <a:t>(Tentative)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AA507DA-1851-2647-B0D8-1528A061B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20% for project</a:t>
            </a:r>
          </a:p>
          <a:p>
            <a:r>
              <a:rPr lang="en-US" altLang="zh-CN" dirty="0"/>
              <a:t>20% for middle test</a:t>
            </a:r>
          </a:p>
          <a:p>
            <a:r>
              <a:rPr lang="en-US" altLang="zh-CN" dirty="0"/>
              <a:t>30% for assignments</a:t>
            </a:r>
          </a:p>
          <a:p>
            <a:r>
              <a:rPr lang="en-US" altLang="zh-CN" dirty="0"/>
              <a:t>30% for final test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093C3C5-239C-9043-9F58-737DAA205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7D785B2-94A1-C74E-AF7E-48DFC6F33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a practice-oriented theory course</a:t>
            </a:r>
          </a:p>
          <a:p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thorough</a:t>
            </a:r>
            <a:r>
              <a:rPr lang="zh-CN" altLang="en-US" dirty="0"/>
              <a:t> </a:t>
            </a:r>
            <a:r>
              <a:rPr lang="en-US" altLang="zh-CN" dirty="0"/>
              <a:t>understanding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pPr lvl="1"/>
            <a:r>
              <a:rPr lang="en-US" altLang="zh-CN" dirty="0"/>
              <a:t>Fun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profitable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6820052-551B-9841-9B1D-73DAFAA98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Last Thing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F055EF3-8773-A448-B1C8-6424352A3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Read the textbook</a:t>
            </a:r>
          </a:p>
          <a:p>
            <a:pPr lvl="1"/>
            <a:r>
              <a:rPr lang="en-US" altLang="zh-CN" dirty="0"/>
              <a:t>Chap</a:t>
            </a:r>
            <a:r>
              <a:rPr lang="zh-CN" altLang="en-US" dirty="0"/>
              <a:t> </a:t>
            </a:r>
            <a:r>
              <a:rPr lang="en-US" altLang="zh-CN" dirty="0"/>
              <a:t>1-4</a:t>
            </a:r>
          </a:p>
          <a:p>
            <a:r>
              <a:rPr lang="en-US" altLang="zh-CN" dirty="0"/>
              <a:t>Install the software</a:t>
            </a:r>
          </a:p>
          <a:p>
            <a:pPr lvl="1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finishing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assignment #1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about?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pPr lvl="1"/>
            <a:r>
              <a:rPr lang="en-US" altLang="zh-CN" dirty="0"/>
              <a:t>Operational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formal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behaviors</a:t>
            </a:r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guiding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6389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about?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rigorously</a:t>
            </a:r>
          </a:p>
          <a:p>
            <a:pPr lvl="1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mathematics</a:t>
            </a:r>
          </a:p>
          <a:p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abstractly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pPr lvl="1"/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tomorrow</a:t>
            </a:r>
          </a:p>
        </p:txBody>
      </p:sp>
    </p:spTree>
    <p:extLst>
      <p:ext uri="{BB962C8B-B14F-4D97-AF65-F5344CB8AC3E}">
        <p14:creationId xmlns:p14="http://schemas.microsoft.com/office/powerpoint/2010/main" val="264140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38B1ED-8B58-8E4F-A06B-65CD32D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art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principle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tricky: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deeper</a:t>
            </a:r>
            <a:r>
              <a:rPr lang="zh-CN" altLang="en-US" dirty="0"/>
              <a:t> </a:t>
            </a:r>
            <a:r>
              <a:rPr lang="en-US" altLang="zh-CN" dirty="0"/>
              <a:t>understanding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strength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weakness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E.g.: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mistake?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E.g.: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multiple-inheritance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problematic?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pitfalls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course?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38B1ED-8B58-8E4F-A06B-65CD32D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sophisticated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perspective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Formal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rigorous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tools/techniques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design/reasoning/analysis: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everyday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91115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2515557-1500-0D49-8A86-DE896A433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History and perspective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FCA5A8C-22BF-344F-B6EB-C0039EC27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Most fruitful</a:t>
            </a:r>
          </a:p>
          <a:p>
            <a:pPr lvl="1"/>
            <a:r>
              <a:rPr lang="en-US" altLang="zh-CN" dirty="0"/>
              <a:t>(Nearly)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new</a:t>
            </a:r>
            <a:r>
              <a:rPr lang="zh-CN" altLang="en-US" dirty="0"/>
              <a:t> </a:t>
            </a:r>
            <a:r>
              <a:rPr lang="en-US" altLang="zh-CN" dirty="0"/>
              <a:t>language/paradigm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Turing</a:t>
            </a:r>
            <a:r>
              <a:rPr lang="zh-CN" altLang="en-US" dirty="0"/>
              <a:t> </a:t>
            </a:r>
            <a:r>
              <a:rPr lang="en-US" altLang="zh-CN" dirty="0"/>
              <a:t>award</a:t>
            </a:r>
          </a:p>
          <a:p>
            <a:pPr lvl="2"/>
            <a:r>
              <a:rPr lang="en-US" altLang="zh-CN" dirty="0"/>
              <a:t>Fortran:</a:t>
            </a:r>
            <a:r>
              <a:rPr lang="zh-CN" altLang="en-US" dirty="0"/>
              <a:t> </a:t>
            </a:r>
            <a:r>
              <a:rPr lang="en-US" altLang="zh-CN" dirty="0"/>
              <a:t>Backus</a:t>
            </a:r>
          </a:p>
          <a:p>
            <a:pPr lvl="2"/>
            <a:r>
              <a:rPr lang="en-US" altLang="zh-CN" dirty="0"/>
              <a:t>Lisp:</a:t>
            </a:r>
            <a:r>
              <a:rPr lang="zh-CN" altLang="en-US" dirty="0"/>
              <a:t> </a:t>
            </a:r>
            <a:r>
              <a:rPr lang="en-US" altLang="zh-CN" dirty="0"/>
              <a:t>McCarthy</a:t>
            </a:r>
          </a:p>
          <a:p>
            <a:pPr lvl="2"/>
            <a:r>
              <a:rPr lang="en-US" altLang="zh-CN" dirty="0"/>
              <a:t>Pascal:</a:t>
            </a:r>
            <a:r>
              <a:rPr lang="zh-CN" altLang="en-US" dirty="0"/>
              <a:t> </a:t>
            </a:r>
            <a:r>
              <a:rPr lang="en-US" altLang="zh-CN" dirty="0"/>
              <a:t>Wirth</a:t>
            </a:r>
          </a:p>
          <a:p>
            <a:pPr lvl="2"/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Kernighan</a:t>
            </a:r>
          </a:p>
          <a:p>
            <a:pPr lvl="2"/>
            <a:r>
              <a:rPr lang="en-US" altLang="zh-CN" dirty="0"/>
              <a:t>ML:</a:t>
            </a:r>
            <a:r>
              <a:rPr lang="zh-CN" altLang="en-US" dirty="0"/>
              <a:t> </a:t>
            </a:r>
            <a:r>
              <a:rPr lang="en-US" altLang="zh-CN" dirty="0"/>
              <a:t>Milner</a:t>
            </a:r>
          </a:p>
          <a:p>
            <a:pPr lvl="2"/>
            <a:r>
              <a:rPr lang="en-US" altLang="zh-CN" dirty="0" err="1"/>
              <a:t>TeX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Knuth</a:t>
            </a:r>
          </a:p>
          <a:p>
            <a:pPr lvl="2"/>
            <a:r>
              <a:rPr lang="en-US" altLang="zh-CN" dirty="0"/>
              <a:t>CLU:</a:t>
            </a:r>
            <a:r>
              <a:rPr lang="zh-CN" altLang="en-US" dirty="0"/>
              <a:t> </a:t>
            </a:r>
            <a:r>
              <a:rPr lang="en-US" altLang="zh-CN" dirty="0" err="1"/>
              <a:t>Liscov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A8C102A-9748-F147-8F37-9BDAD8BE6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AE8DBDA-DA32-4347-BDB9-6444B21B6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languages:</a:t>
            </a:r>
          </a:p>
          <a:p>
            <a:pPr lvl="1"/>
            <a:r>
              <a:rPr lang="en-US" altLang="zh-CN" dirty="0"/>
              <a:t>C/C++,</a:t>
            </a:r>
            <a:r>
              <a:rPr lang="zh-CN" altLang="en-US" dirty="0"/>
              <a:t> </a:t>
            </a:r>
            <a:r>
              <a:rPr lang="en-US" altLang="zh-CN" dirty="0"/>
              <a:t>Java,</a:t>
            </a:r>
            <a:r>
              <a:rPr lang="zh-CN" altLang="en-US" dirty="0"/>
              <a:t> </a:t>
            </a:r>
            <a:r>
              <a:rPr lang="en-US" altLang="zh-CN" dirty="0"/>
              <a:t>Python,</a:t>
            </a:r>
            <a:r>
              <a:rPr lang="zh-CN" altLang="en-US" dirty="0"/>
              <a:t> </a:t>
            </a:r>
            <a:r>
              <a:rPr lang="en-US" altLang="zh-CN" dirty="0"/>
              <a:t>JavaScript,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Compiler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</a:p>
          <a:p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Although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helpful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A8C102A-9748-F147-8F37-9BDAD8BE6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needed?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AE8DBDA-DA32-4347-BDB9-6444B21B6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mathematics:</a:t>
            </a:r>
          </a:p>
          <a:p>
            <a:pPr lvl="1"/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relations,</a:t>
            </a:r>
            <a:r>
              <a:rPr lang="zh-CN" altLang="en-US" dirty="0"/>
              <a:t> </a:t>
            </a:r>
            <a:r>
              <a:rPr lang="en-US" altLang="zh-CN" dirty="0"/>
              <a:t>inductions,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compilers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  <a:r>
              <a:rPr lang="zh-CN" altLang="en-US" dirty="0"/>
              <a:t> </a:t>
            </a:r>
            <a:r>
              <a:rPr lang="en-US" altLang="zh-CN" dirty="0"/>
              <a:t>trees,</a:t>
            </a:r>
            <a:r>
              <a:rPr lang="zh-CN" altLang="en-US" dirty="0"/>
              <a:t> </a:t>
            </a:r>
            <a:r>
              <a:rPr lang="en-US" altLang="zh-CN" dirty="0"/>
              <a:t>interpreters</a:t>
            </a:r>
          </a:p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266644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126F26F-E174-6049-866D-0613BD34F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78CC973-B653-AA48-8F64-C800ED1E8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C915CF52-C3A9-164F-8E0E-3BD55F91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1637</TotalTime>
  <Words>491</Words>
  <Application>Microsoft Macintosh PowerPoint</Application>
  <PresentationFormat>全屏显示(4:3)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Tahoma</vt:lpstr>
      <vt:lpstr>Wingdings</vt:lpstr>
      <vt:lpstr>Verdana</vt:lpstr>
      <vt:lpstr>Times New Roman</vt:lpstr>
      <vt:lpstr>Blends</vt:lpstr>
      <vt:lpstr>Overview</vt:lpstr>
      <vt:lpstr>What’s this course about?</vt:lpstr>
      <vt:lpstr>What’s this course about?</vt:lpstr>
      <vt:lpstr>Why is this course important?</vt:lpstr>
      <vt:lpstr>What you can get out of this course?</vt:lpstr>
      <vt:lpstr>History and perspective</vt:lpstr>
      <vt:lpstr>This course is not about</vt:lpstr>
      <vt:lpstr>What background is needed?</vt:lpstr>
      <vt:lpstr> </vt:lpstr>
      <vt:lpstr>Administrivia</vt:lpstr>
      <vt:lpstr>Resources</vt:lpstr>
      <vt:lpstr>Structure of this course</vt:lpstr>
      <vt:lpstr>Textbooks &amp; Reference</vt:lpstr>
      <vt:lpstr>Programming assignments</vt:lpstr>
      <vt:lpstr>Grading (Tentative)</vt:lpstr>
      <vt:lpstr>Summary</vt:lpstr>
      <vt:lpstr>Last 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1656</cp:revision>
  <cp:lastPrinted>1601-01-01T00:00:00Z</cp:lastPrinted>
  <dcterms:created xsi:type="dcterms:W3CDTF">1601-01-01T00:00:00Z</dcterms:created>
  <dcterms:modified xsi:type="dcterms:W3CDTF">2022-02-20T13:29:26Z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