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9"/>
  </p:handoutMasterIdLst>
  <p:sldIdLst>
    <p:sldId id="256" r:id="rId2"/>
    <p:sldId id="321" r:id="rId3"/>
    <p:sldId id="327" r:id="rId4"/>
    <p:sldId id="328" r:id="rId5"/>
    <p:sldId id="322" r:id="rId6"/>
    <p:sldId id="329" r:id="rId7"/>
    <p:sldId id="330" r:id="rId8"/>
    <p:sldId id="331" r:id="rId9"/>
    <p:sldId id="332" r:id="rId10"/>
    <p:sldId id="333" r:id="rId11"/>
    <p:sldId id="323" r:id="rId12"/>
    <p:sldId id="335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5" r:id="rId30"/>
    <p:sldId id="354" r:id="rId31"/>
    <p:sldId id="356" r:id="rId32"/>
    <p:sldId id="357" r:id="rId33"/>
    <p:sldId id="358" r:id="rId34"/>
    <p:sldId id="359" r:id="rId35"/>
    <p:sldId id="361" r:id="rId36"/>
    <p:sldId id="360" r:id="rId37"/>
    <p:sldId id="362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76"/>
  </p:normalViewPr>
  <p:slideViewPr>
    <p:cSldViewPr>
      <p:cViewPr varScale="1">
        <p:scale>
          <a:sx n="106" d="100"/>
          <a:sy n="106" d="100"/>
        </p:scale>
        <p:origin x="12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Propositional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dirty="0"/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   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b="0" i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213183" y="2176209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41583" y="2328609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105400" y="27432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038600" y="28956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33644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Bottom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962400" y="3516870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610225" y="389786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Disjunction: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“or”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4543425" y="4050270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686425" y="4431268"/>
            <a:ext cx="3000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Conjunction: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“and”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4619625" y="4583670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B85435A-0642-2843-9390-1BE96901896C}"/>
              </a:ext>
            </a:extLst>
          </p:cNvPr>
          <p:cNvSpPr txBox="1"/>
          <p:nvPr/>
        </p:nvSpPr>
        <p:spPr>
          <a:xfrm>
            <a:off x="5715000" y="48768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Imply: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“if”</a:t>
            </a:r>
            <a:endParaRPr kumimoji="1"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648200" y="50292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83D4A08-F390-9443-AE36-67635BA8E99F}"/>
              </a:ext>
            </a:extLst>
          </p:cNvPr>
          <p:cNvSpPr txBox="1"/>
          <p:nvPr/>
        </p:nvSpPr>
        <p:spPr>
          <a:xfrm>
            <a:off x="5486400" y="5334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Negation: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“not”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419600" y="54864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language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CFG:</a:t>
                </a:r>
                <a:r>
                  <a:rPr kumimoji="1" lang="zh-CN" altLang="en-US" dirty="0"/>
                  <a:t>          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etc..</a:t>
                </a:r>
              </a:p>
              <a:p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abstract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&amp;&amp;Q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||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!R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  <a:blipFill>
                <a:blip r:embed="rId2"/>
                <a:stretch>
                  <a:fillRect l="-718" t="-1846" r="-478" b="-3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2010C27-BF23-7047-81EC-4A9CE76C05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::=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a:rPr kumimoji="1" lang="zh-CN" altLang="en-US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2010C27-BF23-7047-81EC-4A9CE76C0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blipFill>
                <a:blip r:embed="rId3"/>
                <a:stretch>
                  <a:fillRect l="-3623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5294312" cy="4114800"/>
              </a:xfrm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2010C27-BF23-7047-81EC-4A9CE76C05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::=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kern="0" dirty="0"/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/>
                  <a:t>               </a:t>
                </a:r>
                <a:r>
                  <a:rPr kumimoji="1" lang="en-US" altLang="zh-CN" kern="0" dirty="0"/>
                  <a:t>|</a:t>
                </a:r>
                <a:r>
                  <a:rPr kumimoji="1" lang="zh-CN" altLang="en-US" kern="0" dirty="0"/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/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/>
                        <m:t>|</m:t>
                      </m:r>
                      <m:r>
                        <a:rPr kumimoji="1" lang="zh-CN" altLang="en-US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2010C27-BF23-7047-81EC-4A9CE76C0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1981200"/>
                <a:ext cx="3505200" cy="4114800"/>
              </a:xfrm>
              <a:prstGeom prst="rect">
                <a:avLst/>
              </a:prstGeom>
              <a:blipFill>
                <a:blip r:embed="rId3"/>
                <a:stretch>
                  <a:fillRect l="-3623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19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system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878628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D7338-D1A0-F54B-B23F-5999B0F3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Goals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250343-1F75-9E40-87A7-49EFB6837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provability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i="1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provable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is</a:t>
                </a:r>
                <a:r>
                  <a:rPr kumimoji="1" lang="zh-CN" altLang="en-US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</a:rPr>
                  <a:t>not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system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</a:p>
              <a:p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styles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systems</a:t>
                </a:r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Hilbert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style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popular</a:t>
                </a:r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popular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250343-1F75-9E40-87A7-49EFB6837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7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single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assumption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Informally: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unconditionally.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08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mathematical field to study </a:t>
            </a:r>
            <a:r>
              <a:rPr kumimoji="1" lang="en-US" altLang="zh-CN" dirty="0">
                <a:solidFill>
                  <a:srgbClr val="0432FF"/>
                </a:solidFill>
              </a:rPr>
              <a:t>reasoning</a:t>
            </a:r>
          </a:p>
          <a:p>
            <a:pPr lvl="1"/>
            <a:r>
              <a:rPr kumimoji="1" lang="en-US" altLang="zh-CN" dirty="0"/>
              <a:t>Proof theory, set theory, model theory, recursion theory</a:t>
            </a:r>
          </a:p>
          <a:p>
            <a:pPr lvl="1"/>
            <a:r>
              <a:rPr kumimoji="1" lang="en-US" altLang="zh-CN" dirty="0"/>
              <a:t>Many connection to other fields of math.</a:t>
            </a:r>
          </a:p>
          <a:p>
            <a:pPr lvl="2"/>
            <a:r>
              <a:rPr kumimoji="1" lang="en-US" altLang="zh-CN" dirty="0"/>
              <a:t>The foundation of math</a:t>
            </a:r>
          </a:p>
          <a:p>
            <a:r>
              <a:rPr kumimoji="1" lang="en-US" altLang="zh-CN" dirty="0"/>
              <a:t>Also deep connection to CS:</a:t>
            </a:r>
          </a:p>
          <a:p>
            <a:pPr lvl="1"/>
            <a:r>
              <a:rPr kumimoji="1" lang="en-US" altLang="zh-CN" dirty="0"/>
              <a:t>Type theory, logic programming, computer-aided verification (CAV), etc..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 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anything.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518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introduction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Q</a:t>
                </a:r>
                <a:r>
                  <a:rPr kumimoji="1" lang="en-US" altLang="zh-CN" dirty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200329"/>
              </a:xfrm>
              <a:prstGeom prst="rect">
                <a:avLst/>
              </a:prstGeom>
              <a:blipFill>
                <a:blip r:embed="rId5"/>
                <a:stretch>
                  <a:fillRect l="-811" t="-2105" b="-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339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55226-1CD1-9542-B803-C27C6795872C}"/>
                  </a:ext>
                </a:extLst>
              </p:cNvPr>
              <p:cNvSpPr txBox="1"/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CC55226-1CD1-9542-B803-C27C6795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89" y="2978389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691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4F5602F-ECD5-F449-A0DF-16CE6176337E}"/>
              </a:ext>
            </a:extLst>
          </p:cNvPr>
          <p:cNvCxnSpPr>
            <a:cxnSpLocks/>
          </p:cNvCxnSpPr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646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4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04800" y="3505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54" y="331970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introduction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5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4F5602F-ECD5-F449-A0DF-16CE6176337E}"/>
              </a:ext>
            </a:extLst>
          </p:cNvPr>
          <p:cNvCxnSpPr>
            <a:cxnSpLocks/>
          </p:cNvCxnSpPr>
          <p:nvPr/>
        </p:nvCxnSpPr>
        <p:spPr>
          <a:xfrm>
            <a:off x="4748046" y="3498611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/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Q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D074C67-2005-F149-B1AA-22154FD7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46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313113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/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C2D4DACE-1367-CD49-8EDE-7E5F1E7F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29718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425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81000" y="3505201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8554C3-D4D9-F74C-82F9-91E2E31BC216}"/>
                  </a:ext>
                </a:extLst>
              </p:cNvPr>
              <p:cNvSpPr txBox="1"/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A8554C3-D4D9-F74C-82F9-91E2E31BC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644" y="298641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5615C-4E77-0C48-8F9B-A6B7B74F8923}"/>
                  </a:ext>
                </a:extLst>
              </p:cNvPr>
              <p:cNvSpPr txBox="1"/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375615C-4E77-0C48-8F9B-A6B7B74F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6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ntroduction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elimination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8F01252-C9AD-4244-B17B-6646589DCF23}"/>
              </a:ext>
            </a:extLst>
          </p:cNvPr>
          <p:cNvCxnSpPr>
            <a:cxnSpLocks/>
          </p:cNvCxnSpPr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6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381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Informally: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you.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923330"/>
              </a:xfrm>
              <a:prstGeom prst="rect">
                <a:avLst/>
              </a:prstGeom>
              <a:blipFill>
                <a:blip r:embed="rId4"/>
                <a:stretch>
                  <a:fillRect l="-811" t="-274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28F01252-C9AD-4244-B17B-6646589DCF23}"/>
              </a:ext>
            </a:extLst>
          </p:cNvPr>
          <p:cNvCxnSpPr>
            <a:cxnSpLocks/>
          </p:cNvCxnSpPr>
          <p:nvPr/>
        </p:nvCxnSpPr>
        <p:spPr>
          <a:xfrm>
            <a:off x="4038600" y="3498612"/>
            <a:ext cx="3581400" cy="65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/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45002CC-0E65-5E4A-9AA8-365A315B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669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16DB0E3-5A3E-4142-A18F-1F196660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/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42107E2-0F47-E947-86CA-1B922C31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29841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/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6A87C73-344F-334F-BD91-6B7EDE948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7180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584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667000" y="350520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67585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/>
              <p:nvPr/>
            </p:nvSpPr>
            <p:spPr>
              <a:xfrm>
                <a:off x="990600" y="4572000"/>
                <a:ext cx="62484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¬¬</m:t>
                    </m:r>
                  </m:oMath>
                </a14:m>
                <a:r>
                  <a:rPr kumimoji="1" lang="en-US" altLang="zh-CN" dirty="0"/>
                  <a:t>rules.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double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negation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it‘s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directed.</a:t>
                </a:r>
              </a:p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representative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classical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logic!</a:t>
                </a:r>
              </a:p>
              <a:p>
                <a:r>
                  <a:rPr kumimoji="1" lang="en-US" altLang="zh-CN" dirty="0"/>
                  <a:t>We’ll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discussing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constructive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7E5A9D3-6A5F-5D45-8D66-3FCE2274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572000"/>
                <a:ext cx="6248400" cy="1754326"/>
              </a:xfrm>
              <a:prstGeom prst="rect">
                <a:avLst/>
              </a:prstGeom>
              <a:blipFill>
                <a:blip r:embed="rId4"/>
                <a:stretch>
                  <a:fillRect l="-811" t="-1449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29783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783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33050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305001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98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:</a:t>
                </a:r>
                <a:endParaRPr kumimoji="1" lang="zh-CN" altLang="en-US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667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50746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6315343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/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2451612-D24F-7D45-B4D5-5508C9B5C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10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136612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2819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/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AE18186-47FC-9F49-A066-3659C834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2766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819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505200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9718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Topics in this course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study propositional and predicate logic</a:t>
            </a:r>
          </a:p>
          <a:p>
            <a:pPr lvl="1"/>
            <a:r>
              <a:rPr kumimoji="1" lang="en-US" altLang="zh-CN" dirty="0"/>
              <a:t>Both the classical one and constructive one</a:t>
            </a:r>
          </a:p>
          <a:p>
            <a:r>
              <a:rPr kumimoji="1" lang="en-US" altLang="zh-CN" dirty="0"/>
              <a:t>From a more CS and algorithmic point of view:</a:t>
            </a:r>
          </a:p>
          <a:p>
            <a:pPr lvl="1"/>
            <a:r>
              <a:rPr kumimoji="1" lang="en-US" altLang="zh-CN" dirty="0"/>
              <a:t>Computer aided proof engineering, SAT/SMT, etc..</a:t>
            </a:r>
          </a:p>
          <a:p>
            <a:pPr lvl="1"/>
            <a:r>
              <a:rPr kumimoji="1" lang="en-US" altLang="zh-CN" dirty="0"/>
              <a:t>Application to many practical CS problems</a:t>
            </a:r>
          </a:p>
        </p:txBody>
      </p:sp>
    </p:spTree>
    <p:extLst>
      <p:ext uri="{BB962C8B-B14F-4D97-AF65-F5344CB8AC3E}">
        <p14:creationId xmlns:p14="http://schemas.microsoft.com/office/powerpoint/2010/main" val="245371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Propositional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DED73-A7BA-B04D-8868-48C02EF5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C33CCE-84A7-E04B-A672-1089154E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Truth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rules):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P/\Q,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interpretation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07FFEFB-0725-2A43-94B3-CEEBA6543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88048"/>
              </p:ext>
            </p:extLst>
          </p:nvPr>
        </p:nvGraphicFramePr>
        <p:xfrm>
          <a:off x="1600200" y="3124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95372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2771999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555483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4683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P/\Q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P\/Q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74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27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80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91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3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831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Interpretation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BCE30-AD00-9A47-AB7F-9CBBBB68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interpretation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V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by:</a:t>
            </a:r>
          </a:p>
          <a:p>
            <a:pPr marL="0" indent="0">
              <a:buNone/>
            </a:pPr>
            <a:r>
              <a:rPr kumimoji="1" lang="en-US" altLang="zh-CN" dirty="0"/>
              <a:t>V(T)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pPr marL="0" indent="0">
              <a:buNone/>
            </a:pPr>
            <a:r>
              <a:rPr kumimoji="1" lang="en-US" altLang="zh-CN" dirty="0"/>
              <a:t>V(F)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</a:p>
          <a:p>
            <a:pPr marL="0" indent="0">
              <a:buNone/>
            </a:pPr>
            <a:r>
              <a:rPr kumimoji="1" lang="en-US" altLang="zh-CN" dirty="0"/>
              <a:t>V(p)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</a:p>
          <a:p>
            <a:pPr marL="0" indent="0">
              <a:buNone/>
            </a:pPr>
            <a:r>
              <a:rPr kumimoji="1" lang="en-US" altLang="zh-CN" dirty="0"/>
              <a:t>V(P/\Q)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V(P)</a:t>
            </a:r>
            <a:r>
              <a:rPr kumimoji="1" lang="zh-CN" altLang="en-US" dirty="0"/>
              <a:t> </a:t>
            </a:r>
            <a:r>
              <a:rPr kumimoji="1" lang="en-US" altLang="zh-CN" dirty="0"/>
              <a:t>op</a:t>
            </a:r>
            <a:r>
              <a:rPr kumimoji="1" lang="zh-CN" altLang="en-US" dirty="0"/>
              <a:t> </a:t>
            </a:r>
            <a:r>
              <a:rPr kumimoji="1" lang="en-US" altLang="zh-CN" dirty="0"/>
              <a:t>V(Q)</a:t>
            </a:r>
          </a:p>
          <a:p>
            <a:pPr marL="0" indent="0">
              <a:buNone/>
            </a:pPr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</a:p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compiler!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73914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Tautology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always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V(P)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Sometimes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validity</a:t>
                </a:r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0E8A4E3-CF68-A14F-93DA-521D5ED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009827"/>
                  </p:ext>
                </p:extLst>
              </p:nvPr>
            </p:nvGraphicFramePr>
            <p:xfrm>
              <a:off x="152400" y="4876800"/>
              <a:ext cx="3505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kumimoji="1" lang="en-US" altLang="zh-CN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0E8A4E3-CF68-A14F-93DA-521D5ED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6009827"/>
                  </p:ext>
                </p:extLst>
              </p:nvPr>
            </p:nvGraphicFramePr>
            <p:xfrm>
              <a:off x="152400" y="4876800"/>
              <a:ext cx="3505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6897" r="-10217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6897" r="-217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96D12E9-65AF-1040-932F-F679D2A6D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96327"/>
                  </p:ext>
                </p:extLst>
              </p:nvPr>
            </p:nvGraphicFramePr>
            <p:xfrm>
              <a:off x="4191000" y="4876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96D12E9-65AF-1040-932F-F679D2A6D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4696327"/>
                  </p:ext>
                </p:extLst>
              </p:nvPr>
            </p:nvGraphicFramePr>
            <p:xfrm>
              <a:off x="4191000" y="4876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1087" t="-6897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Tautology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make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tautology,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0E8A4E3-CF68-A14F-93DA-521D5ED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165702"/>
                  </p:ext>
                </p:extLst>
              </p:nvPr>
            </p:nvGraphicFramePr>
            <p:xfrm>
              <a:off x="152400" y="4876800"/>
              <a:ext cx="3505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altLang="zh-CN" dirty="0"/>
                            <a:t>=P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0E8A4E3-CF68-A14F-93DA-521D5EDA3B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165702"/>
                  </p:ext>
                </p:extLst>
              </p:nvPr>
            </p:nvGraphicFramePr>
            <p:xfrm>
              <a:off x="152400" y="4876800"/>
              <a:ext cx="35052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6897" r="-20217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087" t="-6897" r="-10217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96D12E9-65AF-1040-932F-F679D2A6D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0106642"/>
                  </p:ext>
                </p:extLst>
              </p:nvPr>
            </p:nvGraphicFramePr>
            <p:xfrm>
              <a:off x="4191000" y="4876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l-GR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Γ</m:t>
                              </m:r>
                            </m:oMath>
                          </a14:m>
                          <a:r>
                            <a:rPr lang="en-US" altLang="zh-CN" dirty="0"/>
                            <a:t>=P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496D12E9-65AF-1040-932F-F679D2A6D6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0106642"/>
                  </p:ext>
                </p:extLst>
              </p:nvPr>
            </p:nvGraphicFramePr>
            <p:xfrm>
              <a:off x="4191000" y="4876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87" t="-6897" r="-202174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rgbClr val="FF0000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 algn="ctr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400" dirty="0"/>
                  <a:t>Read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reading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details.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establish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validity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we’re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free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use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either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Brief history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909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Early time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599112" cy="4114800"/>
          </a:xfrm>
        </p:spPr>
        <p:txBody>
          <a:bodyPr/>
          <a:lstStyle/>
          <a:p>
            <a:r>
              <a:rPr kumimoji="1" lang="en-US" altLang="zh-CN" dirty="0"/>
              <a:t>Formal logic appeared 2000 years ago</a:t>
            </a:r>
          </a:p>
          <a:p>
            <a:pPr lvl="1"/>
            <a:r>
              <a:rPr kumimoji="1" lang="en-US" altLang="zh-CN" dirty="0"/>
              <a:t>China/India/Greece…</a:t>
            </a:r>
          </a:p>
          <a:p>
            <a:pPr lvl="1"/>
            <a:r>
              <a:rPr kumimoji="1" lang="en-US" altLang="zh-CN" dirty="0"/>
              <a:t>More close to philosophy</a:t>
            </a:r>
          </a:p>
          <a:p>
            <a:pPr lvl="1"/>
            <a:r>
              <a:rPr kumimoji="1" lang="en-US" altLang="zh-CN" dirty="0" err="1"/>
              <a:t>Mozi</a:t>
            </a:r>
            <a:r>
              <a:rPr kumimoji="1" lang="en-US" altLang="zh-CN" dirty="0"/>
              <a:t>/Plato/Aristotle/…</a:t>
            </a:r>
          </a:p>
          <a:p>
            <a:r>
              <a:rPr kumimoji="1" lang="en-US" altLang="zh-CN" dirty="0"/>
              <a:t>Not rigorous enough, but the modern propositional/predicate logic appeared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CAA777-3DEA-C245-BC09-0D3FF6DDE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017713"/>
            <a:ext cx="1143000" cy="139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16B1BA-0439-6A44-AC09-987B62230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81399"/>
            <a:ext cx="990600" cy="1114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4B0386-D5BA-1E4C-AC8F-B4FDBA5E1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5029200"/>
            <a:ext cx="9652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19</a:t>
                </a:r>
                <a:r>
                  <a:rPr kumimoji="1" lang="en-US" altLang="zh-CN" baseline="30000" dirty="0"/>
                  <a:t>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century</a:t>
                </a:r>
              </a:p>
              <a:p>
                <a:pPr lvl="1"/>
                <a:r>
                  <a:rPr kumimoji="1" lang="en-US" altLang="zh-CN" dirty="0"/>
                  <a:t>Bool: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bool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algebra</a:t>
                </a:r>
              </a:p>
              <a:p>
                <a:pPr lvl="2"/>
                <a:r>
                  <a:rPr kumimoji="1" lang="en-US" altLang="zh-CN" dirty="0"/>
                  <a:t>1+1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1+0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</a:p>
              <a:p>
                <a:pPr lvl="2"/>
                <a:r>
                  <a:rPr kumimoji="1" lang="en-US" altLang="zh-CN" dirty="0"/>
                  <a:t>0+1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0+0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2"/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2"/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*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</a:p>
              <a:p>
                <a:pPr lvl="1"/>
                <a:r>
                  <a:rPr kumimoji="1" lang="en-US" altLang="zh-CN" dirty="0"/>
                  <a:t>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*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  <a:blipFill>
                <a:blip r:embed="rId2"/>
                <a:stretch>
                  <a:fillRect l="-61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912C14D-11BD-304F-A9A2-4CD5A804F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954213"/>
            <a:ext cx="1206500" cy="16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5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due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Frege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modern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dirty="0"/>
                  <a:t>x.(P(x)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Q(x))</a:t>
                </a:r>
              </a:p>
              <a:p>
                <a:pPr lvl="1"/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axioms</a:t>
                </a:r>
              </a:p>
              <a:p>
                <a:pPr lvl="2"/>
                <a:r>
                  <a:rPr kumimoji="1" lang="en-US" altLang="zh-CN" dirty="0"/>
                  <a:t>Become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rigorous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mathematical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subject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6208712" cy="4114800"/>
              </a:xfrm>
              <a:blipFill>
                <a:blip r:embed="rId2"/>
                <a:stretch>
                  <a:fillRect l="-612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8ACABBC-D54C-C744-8CCC-B37A20CA2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21724"/>
            <a:ext cx="141111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3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Hilbert‘s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208712" cy="4114800"/>
          </a:xfrm>
        </p:spPr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appeared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paradox</a:t>
            </a:r>
          </a:p>
          <a:p>
            <a:pPr lvl="1"/>
            <a:r>
              <a:rPr kumimoji="1" lang="en-US" altLang="zh-CN" dirty="0"/>
              <a:t>Russell’s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(hair-cutter,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God)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Hilbert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10</a:t>
            </a:r>
            <a:r>
              <a:rPr kumimoji="1" lang="en-US" altLang="zh-CN" baseline="30000" dirty="0"/>
              <a:t>th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DDF699-A19A-D048-844A-706B45ADF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75" y="2017713"/>
            <a:ext cx="1693005" cy="22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62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Incompleteness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208712" cy="4114800"/>
          </a:xfrm>
        </p:spPr>
        <p:txBody>
          <a:bodyPr/>
          <a:lstStyle/>
          <a:p>
            <a:r>
              <a:rPr kumimoji="1" lang="en-US" altLang="zh-CN" dirty="0"/>
              <a:t>Gödel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</a:p>
          <a:p>
            <a:pPr lvl="1"/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nontrivial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</a:p>
          <a:p>
            <a:pPr lvl="2"/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always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disprove</a:t>
            </a:r>
          </a:p>
          <a:p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Hilbert’s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impossible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5B301-BA13-B84D-9DFD-1A06A6F19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89" y="1905000"/>
            <a:ext cx="149577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5659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3036</TotalTime>
  <Words>1568</Words>
  <Application>Microsoft Macintosh PowerPoint</Application>
  <PresentationFormat>全屏显示(4:3)</PresentationFormat>
  <Paragraphs>365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宋体</vt:lpstr>
      <vt:lpstr>Arial</vt:lpstr>
      <vt:lpstr>Cambria Math</vt:lpstr>
      <vt:lpstr>Tahoma</vt:lpstr>
      <vt:lpstr>Wingdings</vt:lpstr>
      <vt:lpstr>Blends</vt:lpstr>
      <vt:lpstr>Propositional logic</vt:lpstr>
      <vt:lpstr>Mathematical logic</vt:lpstr>
      <vt:lpstr>Topics in this course</vt:lpstr>
      <vt:lpstr> </vt:lpstr>
      <vt:lpstr>Early time</vt:lpstr>
      <vt:lpstr>Modern logic</vt:lpstr>
      <vt:lpstr>Modern logic</vt:lpstr>
      <vt:lpstr>Hilbert‘s program</vt:lpstr>
      <vt:lpstr>Incompleteness</vt:lpstr>
      <vt:lpstr> </vt:lpstr>
      <vt:lpstr>The syntax</vt:lpstr>
      <vt:lpstr>CS view point</vt:lpstr>
      <vt:lpstr>Examples</vt:lpstr>
      <vt:lpstr> </vt:lpstr>
      <vt:lpstr>Goals</vt:lpstr>
      <vt:lpstr>Natural deduction: judgments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The truth table</vt:lpstr>
      <vt:lpstr>Interpretation</vt:lpstr>
      <vt:lpstr>Tautology</vt:lpstr>
      <vt:lpstr>Tautology</vt:lpstr>
      <vt:lpstr>Two notions of validity</vt:lpstr>
      <vt:lpstr>Soundness and completeness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hbj</cp:lastModifiedBy>
  <cp:revision>2270</cp:revision>
  <cp:lastPrinted>1601-01-01T00:00:00Z</cp:lastPrinted>
  <dcterms:created xsi:type="dcterms:W3CDTF">1601-01-01T00:00:00Z</dcterms:created>
  <dcterms:modified xsi:type="dcterms:W3CDTF">2020-04-03T11:41:15Z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