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5"/>
  </p:handoutMasterIdLst>
  <p:sldIdLst>
    <p:sldId id="256" r:id="rId2"/>
    <p:sldId id="321" r:id="rId3"/>
    <p:sldId id="363" r:id="rId4"/>
    <p:sldId id="375" r:id="rId5"/>
    <p:sldId id="428" r:id="rId6"/>
    <p:sldId id="323" r:id="rId7"/>
    <p:sldId id="401" r:id="rId8"/>
    <p:sldId id="403" r:id="rId9"/>
    <p:sldId id="408" r:id="rId10"/>
    <p:sldId id="402" r:id="rId11"/>
    <p:sldId id="364" r:id="rId12"/>
    <p:sldId id="404" r:id="rId13"/>
    <p:sldId id="405" r:id="rId14"/>
    <p:sldId id="406" r:id="rId15"/>
    <p:sldId id="409" r:id="rId16"/>
    <p:sldId id="407" r:id="rId17"/>
    <p:sldId id="411" r:id="rId18"/>
    <p:sldId id="410" r:id="rId19"/>
    <p:sldId id="412" r:id="rId20"/>
    <p:sldId id="413" r:id="rId21"/>
    <p:sldId id="378" r:id="rId22"/>
    <p:sldId id="414" r:id="rId23"/>
    <p:sldId id="379" r:id="rId24"/>
    <p:sldId id="415" r:id="rId25"/>
    <p:sldId id="416" r:id="rId26"/>
    <p:sldId id="417" r:id="rId27"/>
    <p:sldId id="429" r:id="rId28"/>
    <p:sldId id="430" r:id="rId29"/>
    <p:sldId id="431" r:id="rId30"/>
    <p:sldId id="418" r:id="rId31"/>
    <p:sldId id="419" r:id="rId32"/>
    <p:sldId id="420" r:id="rId33"/>
    <p:sldId id="421" r:id="rId34"/>
    <p:sldId id="422" r:id="rId35"/>
    <p:sldId id="380" r:id="rId36"/>
    <p:sldId id="398" r:id="rId37"/>
    <p:sldId id="367" r:id="rId38"/>
    <p:sldId id="388" r:id="rId39"/>
    <p:sldId id="423" r:id="rId40"/>
    <p:sldId id="425" r:id="rId41"/>
    <p:sldId id="426" r:id="rId42"/>
    <p:sldId id="427" r:id="rId43"/>
    <p:sldId id="424" r:id="rId4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28"/>
  </p:normalViewPr>
  <p:slideViewPr>
    <p:cSldViewPr>
      <p:cViewPr varScale="1">
        <p:scale>
          <a:sx n="212" d="100"/>
          <a:sy n="212" d="100"/>
        </p:scale>
        <p:origin x="1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/>
              <a:t>Arithmetics</a:t>
            </a:r>
            <a:endParaRPr lang="en-US" altLang="zh-CN" dirty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6862-1B39-8E4E-AD27-F857293D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Fourier-</a:t>
            </a:r>
            <a:r>
              <a:rPr lang="en-US" altLang="zh-CN" dirty="0" err="1"/>
              <a:t>Motzkin</a:t>
            </a:r>
            <a:r>
              <a:rPr lang="en-US" altLang="zh-CN" dirty="0"/>
              <a:t> variable elimination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2F7A3C-8100-B14B-BEB4-B592FA31D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Key idea:</a:t>
                </a:r>
              </a:p>
              <a:p>
                <a:pPr lvl="1"/>
                <a:r>
                  <a:rPr kumimoji="1" lang="en-US" altLang="zh-CN" dirty="0"/>
                  <a:t>Repeatedly eliminate variables, until 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 or UNSAT</a:t>
                </a:r>
              </a:p>
              <a:p>
                <a:r>
                  <a:rPr kumimoji="1" lang="en-US" altLang="zh-CN" dirty="0"/>
                  <a:t>On domain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Not as efficient as other algorithms</a:t>
                </a:r>
              </a:p>
              <a:p>
                <a:pPr lvl="2"/>
                <a:r>
                  <a:rPr kumimoji="1" lang="en-US" altLang="zh-CN" dirty="0"/>
                  <a:t>Expression explosion</a:t>
                </a:r>
              </a:p>
              <a:p>
                <a:pPr lvl="1"/>
                <a:r>
                  <a:rPr kumimoji="1" lang="en-US" altLang="zh-CN" dirty="0"/>
                  <a:t>But still practical for small number of variables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2F7A3C-8100-B14B-BEB4-B592FA31D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489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8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By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adding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two equalities, we have 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= 1.0</a:t>
                </a:r>
                <a:r>
                  <a:rPr kumimoji="1" lang="en-US" altLang="zh-CN" sz="2000" dirty="0"/>
                  <a:t>, 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0.5</a:t>
                </a:r>
                <a:r>
                  <a:rPr kumimoji="1" lang="en-US" altLang="zh-CN" sz="2000" dirty="0"/>
                  <a:t>,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This is often called 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Gaussian elimination</a:t>
                </a:r>
                <a:r>
                  <a:rPr kumimoji="1"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01471"/>
              </a:xfrm>
              <a:prstGeom prst="rect">
                <a:avLst/>
              </a:prstGeom>
              <a:blipFill>
                <a:blip r:embed="rId2"/>
                <a:stretch>
                  <a:fillRect l="-16424" t="-51986" b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Key observation: by adding the two inequalities, we can eliminate y: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2x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1.0</a:t>
                </a:r>
                <a:r>
                  <a:rPr kumimoji="1" lang="en-US" altLang="zh-CN" sz="2000" dirty="0"/>
                  <a:t>, 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Then, we have: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0.5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Hence, this is SAT!</a:t>
                </a:r>
              </a:p>
              <a:p>
                <a:pPr marL="0" indent="0" algn="ctr"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</a:rPr>
                  <a:t>x = 0.5, y=0.3</a:t>
                </a:r>
                <a:r>
                  <a:rPr kumimoji="1" lang="en-US" altLang="zh-CN" sz="2000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000" dirty="0"/>
                  <a:t>Displayed as the right figure.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65079"/>
              </a:xfrm>
              <a:prstGeom prst="rect">
                <a:avLst/>
              </a:prstGeom>
              <a:blipFill>
                <a:blip r:embed="rId2"/>
                <a:stretch>
                  <a:fillRect l="-16424" t="-51064" b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A2FFF62-136E-1545-96AD-F5AF2A4012A5}"/>
              </a:ext>
            </a:extLst>
          </p:cNvPr>
          <p:cNvCxnSpPr>
            <a:cxnSpLocks/>
          </p:cNvCxnSpPr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10981D7-43B8-7247-A4C4-73E6C3A9B53A}"/>
              </a:ext>
            </a:extLst>
          </p:cNvPr>
          <p:cNvCxnSpPr>
            <a:cxnSpLocks/>
          </p:cNvCxnSpPr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1E71425-FD50-6342-9BCC-4060A721C20D}"/>
              </a:ext>
            </a:extLst>
          </p:cNvPr>
          <p:cNvCxnSpPr/>
          <p:nvPr/>
        </p:nvCxnSpPr>
        <p:spPr>
          <a:xfrm>
            <a:off x="5867400" y="4648200"/>
            <a:ext cx="1752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0C79A14-FA4B-7442-87F0-476877449690}"/>
              </a:ext>
            </a:extLst>
          </p:cNvPr>
          <p:cNvCxnSpPr>
            <a:cxnSpLocks/>
          </p:cNvCxnSpPr>
          <p:nvPr/>
        </p:nvCxnSpPr>
        <p:spPr>
          <a:xfrm flipH="1">
            <a:off x="5867400" y="4800600"/>
            <a:ext cx="1752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A12C3-93B9-8246-8C8F-A08F012BC388}"/>
              </a:ext>
            </a:extLst>
          </p:cNvPr>
          <p:cNvSpPr txBox="1"/>
          <p:nvPr/>
        </p:nvSpPr>
        <p:spPr>
          <a:xfrm>
            <a:off x="6515100" y="511784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(0.5, 0.3)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863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inequality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.2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Simplifying to: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≤−0.4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≥0.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UNSAT!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3555973"/>
              </a:xfrm>
              <a:prstGeom prst="rect">
                <a:avLst/>
              </a:prstGeom>
              <a:blipFill>
                <a:blip r:embed="rId2"/>
                <a:stretch>
                  <a:fillRect l="-20203" t="-63345" b="-5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18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333F9-0613-B446-9F0D-AC4D93A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563D0-241B-7F4E-A5F7-FFFF0C875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dirty="0"/>
                  <a:t>1. Normalize to (only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kumimoji="1" lang="en-US" altLang="zh-CN" sz="2000" dirty="0"/>
                  <a:t>), look for some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which is of positive and negative occurrences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 don’t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.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, and thus simplifying to: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563D0-241B-7F4E-A5F7-FFFF0C875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333F9-0613-B446-9F0D-AC4D93A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563D0-241B-7F4E-A5F7-FFFF0C875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Step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2: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goto</a:t>
                </a:r>
                <a:r>
                  <a:rPr kumimoji="1" lang="en-US" altLang="zh-CN" sz="2000" dirty="0"/>
                  <a:t> step 1, and continue to eliminate other variables.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563D0-241B-7F4E-A5F7-FFFF0C875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b="-4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887EAF-9DC8-0141-BA1B-6510B519090A}"/>
                  </a:ext>
                </a:extLst>
              </p:cNvPr>
              <p:cNvSpPr/>
              <p:nvPr/>
            </p:nvSpPr>
            <p:spPr>
              <a:xfrm>
                <a:off x="609600" y="2387337"/>
                <a:ext cx="2081467" cy="2091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887EAF-9DC8-0141-BA1B-6510B5190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87337"/>
                <a:ext cx="2081467" cy="2091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CAE522DA-819A-2B46-AEB7-616476E64CCA}"/>
              </a:ext>
            </a:extLst>
          </p:cNvPr>
          <p:cNvSpPr/>
          <p:nvPr/>
        </p:nvSpPr>
        <p:spPr>
          <a:xfrm>
            <a:off x="2971800" y="3352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11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≤−1</m:t>
                            </m:r>
                          </m:e>
                        </m:eqArr>
                      </m:e>
                    </m:d>
                    <m:r>
                      <a:rPr kumimoji="1"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UNSAT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E33ABCF3-BB3C-A24E-A895-15DA4541F6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2218428"/>
              </a:xfrm>
              <a:prstGeom prst="rect">
                <a:avLst/>
              </a:prstGeom>
              <a:blipFill>
                <a:blip r:embed="rId2"/>
                <a:stretch>
                  <a:fillRect l="-727" t="-92045" b="-10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88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0472E-5E84-0D42-8554-CDC93499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43D6BA-8DF1-E24B-A867-231DEC5E7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variables and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 constraints:</a:t>
                </a:r>
              </a:p>
              <a:p>
                <a:pPr lvl="1"/>
                <a:r>
                  <a:rPr kumimoji="1" lang="en-US" altLang="zh-CN" dirty="0"/>
                  <a:t>Each step may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inequalities</a:t>
                </a:r>
              </a:p>
              <a:p>
                <a:pPr lvl="1"/>
                <a:r>
                  <a:rPr kumimoji="1" lang="en-US" altLang="zh-CN" dirty="0"/>
                  <a:t>And total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For large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 dirty="0"/>
                  <a:t>, this is inefficient</a:t>
                </a:r>
              </a:p>
              <a:p>
                <a:pPr lvl="1"/>
                <a:r>
                  <a:rPr kumimoji="1" lang="en-US" altLang="zh-CN" dirty="0"/>
                  <a:t>But still good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</a:p>
              <a:p>
                <a:r>
                  <a:rPr kumimoji="1" lang="en-US" altLang="zh-CN" dirty="0"/>
                  <a:t>We continue to talk about other algorithms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43D6BA-8DF1-E24B-A867-231DEC5E7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3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Simplex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433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DC02-B337-F144-AFB5-C8680242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7F3AA-F45F-7849-A29A-9F6EEBC73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Simplex is originally developed to solve the linear programming (LP) problems</a:t>
                </a:r>
              </a:p>
              <a:p>
                <a:pPr lvl="1"/>
                <a:r>
                  <a:rPr lang="en-US" altLang="zh-CN" dirty="0"/>
                  <a:t>Dantzig, 1947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kumimoji="1" lang="en-US" altLang="zh-CN" dirty="0"/>
                  <a:t>, the goal: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pPr lvl="1"/>
                <a:r>
                  <a:rPr kumimoji="1" lang="en-US" altLang="zh-CN" dirty="0"/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dirty="0"/>
                  <a:t>, this is called integer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linear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(ILP)</a:t>
                </a:r>
              </a:p>
              <a:p>
                <a:r>
                  <a:rPr kumimoji="1" lang="en-US" altLang="zh-CN" dirty="0"/>
                  <a:t>SMT for LA is a sub-problem of LP</a:t>
                </a:r>
              </a:p>
              <a:p>
                <a:pPr lvl="1"/>
                <a:r>
                  <a:rPr kumimoji="1" lang="en-US" altLang="zh-CN" dirty="0"/>
                  <a:t>But many solvers, say Z3, supports LP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7F3AA-F45F-7849-A29A-9F6EEBC73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2447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8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1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</a:p>
          <a:p>
            <a:pPr lvl="1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1"/>
            <a:r>
              <a:rPr kumimoji="1" lang="en-US" altLang="zh-CN" dirty="0"/>
              <a:t>Undecidable!</a:t>
            </a:r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D191-1923-7148-82A6-2FF69A33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forms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7C3B45-822B-0D42-8287-EA3974A33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normalize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inequalities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 the following normal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kumimoji="1" lang="en-US" altLang="zh-CN" sz="20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basic variables</a:t>
                </a:r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are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additional variables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7C3B45-822B-0D42-8287-EA3974A33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>
                <a:blip r:embed="rId2"/>
                <a:stretch>
                  <a:fillRect l="-1017" t="-56308" b="-3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1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are normalized to: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1=0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2=0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3=0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1≥2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2≥0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3≥1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1≥2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2≥0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3≥1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>
                <a:blip r:embed="rId2"/>
                <a:stretch>
                  <a:fillRect l="-1017" t="-56308" r="-10465" b="-9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75D514-8C99-8548-A0CE-E8FDAF0F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5577"/>
              </p:ext>
            </p:extLst>
          </p:nvPr>
        </p:nvGraphicFramePr>
        <p:xfrm>
          <a:off x="4343400" y="48768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0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do the 1</a:t>
                </a:r>
                <a:r>
                  <a:rPr lang="en-US" altLang="zh-CN" sz="2000" baseline="30000" dirty="0"/>
                  <a:t>st</a:t>
                </a:r>
                <a:r>
                  <a:rPr lang="en-US" altLang="zh-CN" sz="2000" dirty="0"/>
                  <a:t> trial by setting initially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x=y=0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1=0,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have two violations. We first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s1</a:t>
                </a:r>
                <a:r>
                  <a:rPr lang="en-US" altLang="zh-CN" sz="2000" dirty="0"/>
                  <a:t>. Perform the pivoting operation: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s1 = </a:t>
                </a:r>
                <a:r>
                  <a:rPr lang="en-US" altLang="zh-CN" sz="2000" dirty="0" err="1">
                    <a:solidFill>
                      <a:srgbClr val="0432FF"/>
                    </a:solidFill>
                  </a:rPr>
                  <a:t>x+y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;  </a:t>
                </a:r>
                <a:r>
                  <a:rPr lang="en-US" altLang="zh-CN" sz="2000" dirty="0">
                    <a:sym typeface="Wingdings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x = s1-y;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x</a:t>
                </a:r>
                <a:r>
                  <a:rPr lang="en-US" altLang="zh-CN" sz="2000" dirty="0">
                    <a:sym typeface="Wingdings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s2</a:t>
                </a:r>
                <a:r>
                  <a:rPr lang="en-US" altLang="zh-CN" sz="2000" dirty="0">
                    <a:sym typeface="Wingdings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s3</a:t>
                </a:r>
                <a:r>
                  <a:rPr lang="en-US" altLang="zh-CN" sz="2000" dirty="0">
                    <a:sym typeface="Wingdings" pitchFamily="2" charset="2"/>
                  </a:rPr>
                  <a:t>, we get: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s2 = 2x-y = 2(s1-y)-y = 2s1 – 3y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s3 = -x+2y = -(s1-y)+2y = -s1+3y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>
                <a:blip r:embed="rId2"/>
                <a:stretch>
                  <a:fillRect l="-727" t="-99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2D7CEF-8285-4041-BFEA-5870CE65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77822"/>
              </p:ext>
            </p:extLst>
          </p:nvPr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>
                <a:blip r:embed="rId3"/>
                <a:stretch>
                  <a:fillRect l="-146988" t="-202564" r="-72289" b="-289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2BBC052-7536-EE42-A2C5-7BD53ADC1B2B}"/>
              </a:ext>
            </a:extLst>
          </p:cNvPr>
          <p:cNvCxnSpPr/>
          <p:nvPr/>
        </p:nvCxnSpPr>
        <p:spPr>
          <a:xfrm flipV="1">
            <a:off x="609600" y="2271086"/>
            <a:ext cx="541338" cy="2435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2DBA199-F120-3D4E-B7CF-04FF9112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1430"/>
              </p:ext>
            </p:extLst>
          </p:nvPr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By setting up explicitly the value of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2=4,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3=−2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And still one violation left. We want to fix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</a:t>
                </a:r>
                <a:r>
                  <a:rPr lang="en-US" altLang="zh-CN" sz="2000" dirty="0"/>
                  <a:t>. Perform the pivoting operation: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s3 = -s1+3y;  </a:t>
                </a:r>
                <a:r>
                  <a:rPr lang="en-US" altLang="zh-CN" sz="2000" dirty="0">
                    <a:sym typeface="Wingdings" pitchFamily="2" charset="2"/>
                  </a:rPr>
                  <a:t>--&gt;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y = s1/3+s3/3;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ym typeface="Wingdings" pitchFamily="2" charset="2"/>
                  </a:rPr>
                  <a:t>And substitute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y</a:t>
                </a:r>
                <a:r>
                  <a:rPr lang="en-US" altLang="zh-CN" sz="2000" dirty="0">
                    <a:sym typeface="Wingdings" pitchFamily="2" charset="2"/>
                  </a:rPr>
                  <a:t> into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x</a:t>
                </a:r>
                <a:r>
                  <a:rPr lang="en-US" altLang="zh-CN" sz="2000" dirty="0">
                    <a:sym typeface="Wingdings" pitchFamily="2" charset="2"/>
                  </a:rPr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s2</a:t>
                </a:r>
                <a:r>
                  <a:rPr lang="en-US" altLang="zh-CN" sz="2000" dirty="0">
                    <a:sym typeface="Wingdings" pitchFamily="2" charset="2"/>
                  </a:rPr>
                  <a:t>, we get: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x = s1-y = s1-(s1/3+s3/3) = 2/3*s1 -1/3*s3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  <a:sym typeface="Wingdings" pitchFamily="2" charset="2"/>
                  </a:rPr>
                  <a:t>s2 = 2s1-3y = 2s1-3(s1/3+s3/3) = s1-s3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81399"/>
                <a:ext cx="8726488" cy="2551113"/>
              </a:xfrm>
              <a:blipFill>
                <a:blip r:embed="rId2"/>
                <a:stretch>
                  <a:fillRect l="-727" t="-990" b="-14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2D7CEF-8285-4041-BFEA-5870CE65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77568"/>
              </p:ext>
            </p:extLst>
          </p:nvPr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>
                <a:blip r:embed="rId3"/>
                <a:stretch>
                  <a:fillRect l="-146988" t="-202564" r="-72289" b="-289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1A208C5-CE07-7B49-970D-5A099805D9DD}"/>
              </a:ext>
            </a:extLst>
          </p:cNvPr>
          <p:cNvCxnSpPr>
            <a:cxnSpLocks/>
          </p:cNvCxnSpPr>
          <p:nvPr/>
        </p:nvCxnSpPr>
        <p:spPr>
          <a:xfrm flipV="1">
            <a:off x="609600" y="2271086"/>
            <a:ext cx="1524000" cy="9766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D6600C2-31A6-2341-BA6B-E279A0081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27245"/>
              </p:ext>
            </p:extLst>
          </p:nvPr>
        </p:nvGraphicFramePr>
        <p:xfrm>
          <a:off x="5867400" y="4982851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Trial and fix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We have fixed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3=1−−&gt;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2=1,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All constraints are satisfied, hence, we have this model: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[x=1, y=1]</a:t>
                </a:r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697287"/>
                <a:ext cx="8726488" cy="2551113"/>
              </a:xfrm>
              <a:blipFill>
                <a:blip r:embed="rId2"/>
                <a:stretch>
                  <a:fillRect l="-727" t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2D7CEF-8285-4041-BFEA-5870CE65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4962"/>
              </p:ext>
            </p:extLst>
          </p:nvPr>
        </p:nvGraphicFramePr>
        <p:xfrm>
          <a:off x="228600" y="2017713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/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71086"/>
                <a:ext cx="1057725" cy="976614"/>
              </a:xfrm>
              <a:prstGeom prst="rect">
                <a:avLst/>
              </a:prstGeom>
              <a:blipFill>
                <a:blip r:embed="rId3"/>
                <a:stretch>
                  <a:fillRect l="-146988" t="-202564" r="-72289" b="-289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1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0F30-0074-664D-90C2-A962EA5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Simplex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6791B-F536-4D4D-BBF1-0011DE70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constructTableau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additional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violates its constraint){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if(there is a suitable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pivot(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return UNSAT;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7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The constraints:</a:t>
                </a:r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400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−→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4=0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24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17713"/>
                <a:ext cx="8726488" cy="4114800"/>
              </a:xfrm>
              <a:blipFill>
                <a:blip r:embed="rId2"/>
                <a:stretch>
                  <a:fillRect l="-1017" t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6FBA96-C647-8740-92FB-15241B96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40256"/>
              </p:ext>
            </p:extLst>
          </p:nvPr>
        </p:nvGraphicFramePr>
        <p:xfrm>
          <a:off x="228600" y="48768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7227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9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C93F959-F1CD-DD4E-A8DF-036089432269}"/>
                  </a:ext>
                </a:extLst>
              </p:cNvPr>
              <p:cNvSpPr/>
              <p:nvPr/>
            </p:nvSpPr>
            <p:spPr>
              <a:xfrm>
                <a:off x="3549359" y="5210023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C93F959-F1CD-DD4E-A8DF-036089432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5210023"/>
                <a:ext cx="107843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4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x=y=z=0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1=0,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3=0,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s4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z</a:t>
                </a:r>
                <a:r>
                  <a:rPr lang="en-US" altLang="zh-CN" sz="2000" dirty="0"/>
                  <a:t>: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s1=0,s2=1,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s3=-2</a:t>
                </a:r>
                <a:r>
                  <a:rPr lang="en-US" altLang="zh-CN" sz="2000" dirty="0"/>
                  <a:t>,s4=1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Pivoting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>
                <a:blip r:embed="rId2"/>
                <a:stretch>
                  <a:fillRect l="-727" t="-990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2D7CEF-8285-4041-BFEA-5870CE65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26077"/>
              </p:ext>
            </p:extLst>
          </p:nvPr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7227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9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3281EBF-F77E-9445-BC15-D02817954AEB}"/>
              </a:ext>
            </a:extLst>
          </p:cNvPr>
          <p:cNvCxnSpPr>
            <a:cxnSpLocks/>
          </p:cNvCxnSpPr>
          <p:nvPr/>
        </p:nvCxnSpPr>
        <p:spPr>
          <a:xfrm flipV="1">
            <a:off x="533400" y="2350936"/>
            <a:ext cx="1905000" cy="13408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E9FE1C3-3C2A-4346-89DB-95486434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06365"/>
              </p:ext>
            </p:extLst>
          </p:nvPr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7227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92655"/>
                  </a:ext>
                </a:extLst>
              </a:tr>
            </a:tbl>
          </a:graphicData>
        </a:graphic>
      </p:graphicFrame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70ABBE-95CD-4E41-A598-7C6EFB92B1FD}"/>
              </a:ext>
            </a:extLst>
          </p:cNvPr>
          <p:cNvCxnSpPr>
            <a:cxnSpLocks/>
          </p:cNvCxnSpPr>
          <p:nvPr/>
        </p:nvCxnSpPr>
        <p:spPr>
          <a:xfrm flipV="1">
            <a:off x="5562600" y="4724400"/>
            <a:ext cx="533400" cy="838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Setting up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s3=0,y=0,s4=1</a:t>
                </a:r>
                <a:r>
                  <a:rPr lang="en-US" altLang="zh-CN" sz="2000" dirty="0"/>
                  <a:t>, and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1=−2,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2=−1,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Perform pivoting operation on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s1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y</a:t>
                </a:r>
                <a:r>
                  <a:rPr lang="en-US" altLang="zh-CN" sz="2000" dirty="0"/>
                  <a:t>: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But s1 and y are irrelevant. UNSAT!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7ADD26C-B198-454E-AF94-20CF77E8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002087"/>
                <a:ext cx="8726488" cy="2551113"/>
              </a:xfrm>
              <a:blipFill>
                <a:blip r:embed="rId2"/>
                <a:stretch>
                  <a:fillRect l="-727" t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2D7CEF-8285-4041-BFEA-5870CE650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30419"/>
              </p:ext>
            </p:extLst>
          </p:nvPr>
        </p:nvGraphicFramePr>
        <p:xfrm>
          <a:off x="228600" y="201771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7227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9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/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DEA5B1-5F52-FC4C-942C-4C78A7E6D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59" y="2350936"/>
                <a:ext cx="1078437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3281EBF-F77E-9445-BC15-D02817954AEB}"/>
              </a:ext>
            </a:extLst>
          </p:cNvPr>
          <p:cNvCxnSpPr>
            <a:cxnSpLocks/>
          </p:cNvCxnSpPr>
          <p:nvPr/>
        </p:nvCxnSpPr>
        <p:spPr>
          <a:xfrm flipV="1">
            <a:off x="533400" y="2350936"/>
            <a:ext cx="1104900" cy="21231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E9FE1C3-3C2A-4346-89DB-95486434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06256"/>
              </p:ext>
            </p:extLst>
          </p:nvPr>
        </p:nvGraphicFramePr>
        <p:xfrm>
          <a:off x="5257800" y="4350543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92110102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6664608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6350677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27227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9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0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661036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R)</a:t>
                          </a:r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661036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175862" r="-130496" b="-7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66667" r="-130496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00000" r="-130496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8667" t="-200000" r="-145333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568966" r="-130496" b="-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646667" r="-130496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772414" r="-130496" b="-1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Branch &amp; Bound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156596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F683-C5AB-6748-9F08-74D4C175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E0D5A9-CBEA-0841-BAE3-BCA697EE6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Similar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restrict domain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NPC</a:t>
                </a:r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divide-conquer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manner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E0D5A9-CBEA-0841-BAE3-BCA697EE6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2" t="-57846" b="-6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07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F683-C5AB-6748-9F08-74D4C175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E0D5A9-CBEA-0841-BAE3-BCA697EE6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000" dirty="0"/>
                  <a:t>Similar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LP,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restrict domain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pPr lvl="1"/>
                <a:r>
                  <a:rPr kumimoji="1" lang="en-US" altLang="zh-CN" sz="2000" dirty="0"/>
                  <a:t>E.g.,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/>
                  <a:t>    </a:t>
                </a:r>
                <a:r>
                  <a:rPr kumimoji="1" lang="en-US" altLang="zh-CN" sz="2000" dirty="0"/>
                  <a:t>where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dirty="0"/>
              </a:p>
              <a:p>
                <a:r>
                  <a:rPr kumimoji="1" lang="en-US" altLang="zh-CN" sz="2000" dirty="0"/>
                  <a:t>Key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idea:</a:t>
                </a:r>
              </a:p>
              <a:p>
                <a:pPr lvl="1"/>
                <a:r>
                  <a:rPr kumimoji="1" lang="en-US" altLang="zh-CN" sz="2000" dirty="0"/>
                  <a:t>Solve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problem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for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x,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/>
                <a:r>
                  <a:rPr kumimoji="1" lang="en-US" altLang="zh-CN" sz="1600" dirty="0"/>
                  <a:t>No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UNSAT</a:t>
                </a:r>
              </a:p>
              <a:p>
                <a:pPr lvl="2"/>
                <a:r>
                  <a:rPr kumimoji="1" lang="en-US" altLang="zh-CN" sz="1600" dirty="0"/>
                  <a:t>Find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solution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[x=r0,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y=r1]</a:t>
                </a:r>
              </a:p>
              <a:p>
                <a:pPr lvl="3"/>
                <a:r>
                  <a:rPr kumimoji="1" lang="en-US" altLang="zh-CN" sz="1600" dirty="0"/>
                  <a:t>if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r0,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r1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SAT!</a:t>
                </a:r>
              </a:p>
              <a:p>
                <a:pPr lvl="3"/>
                <a:r>
                  <a:rPr kumimoji="1" lang="en-US" altLang="zh-CN" sz="1600" dirty="0"/>
                  <a:t>Else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suppose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c0</a:t>
                </a:r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1600" dirty="0"/>
                  <a:t>,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then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we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add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two</a:t>
                </a:r>
                <a:r>
                  <a:rPr kumimoji="1" lang="zh-CN" altLang="en-US" sz="1600" dirty="0"/>
                  <a:t> </a:t>
                </a:r>
                <a:r>
                  <a:rPr kumimoji="1" lang="en-US" altLang="zh-CN" sz="1600" dirty="0"/>
                  <a:t>branches:</a:t>
                </a:r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</a:p>
              <a:p>
                <a:pPr lvl="3"/>
                <a:r>
                  <a:rPr kumimoji="1" lang="en-US" altLang="zh-CN" sz="16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[x</a:t>
                </a:r>
                <a:r>
                  <a:rPr kumimoji="1" lang="en-US" altLang="zh-CN" sz="16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rgbClr val="0432FF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E0D5A9-CBEA-0841-BAE3-BCA697EE6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0" t="-42769" b="-1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66C475D-D1D7-3848-8BAF-7C365150E3EB}"/>
              </a:ext>
            </a:extLst>
          </p:cNvPr>
          <p:cNvSpPr txBox="1"/>
          <p:nvPr/>
        </p:nvSpPr>
        <p:spPr>
          <a:xfrm>
            <a:off x="6477000" y="1905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Suppose: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>
                <a:solidFill>
                  <a:srgbClr val="FF0000"/>
                </a:solidFill>
              </a:rPr>
              <a:t>x=1.7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y=3.5]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9E6F61-A17D-1144-A2FA-90A311ED9419}"/>
                  </a:ext>
                </a:extLst>
              </p:cNvPr>
              <p:cNvSpPr/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9E6F61-A17D-1144-A2FA-90A311ED9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45320"/>
                <a:ext cx="1685718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1DF13D-382B-0A4A-A26A-0E1511081BDC}"/>
                  </a:ext>
                </a:extLst>
              </p:cNvPr>
              <p:cNvSpPr/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1DF13D-382B-0A4A-A26A-0E1511081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840720"/>
                <a:ext cx="1685718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5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35412-5971-4E4F-A6C5-D0922834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DC68-C831-9D44-8191-1FD94A72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[x=  , …]</a:t>
            </a:r>
          </a:p>
          <a:p>
            <a:pPr lvl="1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vertical line</a:t>
            </a:r>
          </a:p>
          <a:p>
            <a:pPr lvl="1"/>
            <a:r>
              <a:rPr kumimoji="1" lang="en-US" altLang="zh-CN" dirty="0"/>
              <a:t>Divide-conquer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43292FD3-2E92-9641-9160-26C80AEBBC95}"/>
              </a:ext>
            </a:extLst>
          </p:cNvPr>
          <p:cNvCxnSpPr>
            <a:cxnSpLocks/>
          </p:cNvCxnSpPr>
          <p:nvPr/>
        </p:nvCxnSpPr>
        <p:spPr>
          <a:xfrm>
            <a:off x="5562600" y="571500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6F26D3C-3A44-E74C-9F9E-31920AED83D7}"/>
              </a:ext>
            </a:extLst>
          </p:cNvPr>
          <p:cNvCxnSpPr>
            <a:cxnSpLocks/>
          </p:cNvCxnSpPr>
          <p:nvPr/>
        </p:nvCxnSpPr>
        <p:spPr>
          <a:xfrm flipV="1">
            <a:off x="6172200" y="3810000"/>
            <a:ext cx="0" cy="251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56492B3-7A59-8B4C-BE84-398BE0CA1354}"/>
              </a:ext>
            </a:extLst>
          </p:cNvPr>
          <p:cNvCxnSpPr>
            <a:cxnSpLocks/>
          </p:cNvCxnSpPr>
          <p:nvPr/>
        </p:nvCxnSpPr>
        <p:spPr>
          <a:xfrm>
            <a:off x="5257800" y="3962400"/>
            <a:ext cx="23622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968277-8B83-C341-B844-1DAB14C13FCF}"/>
              </a:ext>
            </a:extLst>
          </p:cNvPr>
          <p:cNvCxnSpPr>
            <a:cxnSpLocks/>
          </p:cNvCxnSpPr>
          <p:nvPr/>
        </p:nvCxnSpPr>
        <p:spPr>
          <a:xfrm flipH="1">
            <a:off x="5867400" y="3962400"/>
            <a:ext cx="26670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3A2681F-D673-264B-916A-EFF59D7BE052}"/>
              </a:ext>
            </a:extLst>
          </p:cNvPr>
          <p:cNvCxnSpPr>
            <a:cxnSpLocks/>
          </p:cNvCxnSpPr>
          <p:nvPr/>
        </p:nvCxnSpPr>
        <p:spPr>
          <a:xfrm flipV="1">
            <a:off x="5257800" y="4114800"/>
            <a:ext cx="3581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F57C0E-2E7A-C948-9B9D-10566F2FE63C}"/>
                  </a:ext>
                </a:extLst>
              </p:cNvPr>
              <p:cNvSpPr txBox="1"/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F57C0E-2E7A-C948-9B9D-10566F2F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64" y="5050471"/>
                <a:ext cx="251672" cy="276999"/>
              </a:xfrm>
              <a:prstGeom prst="rect">
                <a:avLst/>
              </a:prstGeom>
              <a:blipFill>
                <a:blip r:embed="rId2"/>
                <a:stretch>
                  <a:fillRect l="-4762" r="-476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98379F-C8C2-F549-9818-D4A43EB6A363}"/>
                  </a:ext>
                </a:extLst>
              </p:cNvPr>
              <p:cNvSpPr txBox="1"/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98379F-C8C2-F549-9818-D4A43EB6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5057001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063ACD-BF9F-5D40-89F2-B07518DC851A}"/>
                  </a:ext>
                </a:extLst>
              </p:cNvPr>
              <p:cNvSpPr txBox="1"/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063ACD-BF9F-5D40-89F2-B07518DC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5057001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D4F935-4B86-8B44-B9A1-4C406E6315B7}"/>
                  </a:ext>
                </a:extLst>
              </p:cNvPr>
              <p:cNvSpPr txBox="1"/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D4F935-4B86-8B44-B9A1-4C406E63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029200"/>
                <a:ext cx="251672" cy="276999"/>
              </a:xfrm>
              <a:prstGeom prst="rect">
                <a:avLst/>
              </a:prstGeom>
              <a:blipFill>
                <a:blip r:embed="rId4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03DD05D-555E-C347-BD88-E28B9A22E1D0}"/>
                  </a:ext>
                </a:extLst>
              </p:cNvPr>
              <p:cNvSpPr txBox="1"/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03DD05D-555E-C347-BD88-E28B9A22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4495800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37EC80-D490-534F-96CD-0D778DB2B8F6}"/>
                  </a:ext>
                </a:extLst>
              </p:cNvPr>
              <p:cNvSpPr txBox="1"/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137EC80-D490-534F-96CD-0D778DB2B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4495800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9983D46-D2F9-5A41-8196-65F86B8F380F}"/>
                  </a:ext>
                </a:extLst>
              </p:cNvPr>
              <p:cNvSpPr txBox="1"/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9983D46-D2F9-5A41-8196-65F86B8F3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4495800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2035138-C261-6F48-A887-BD38D9692FB6}"/>
                  </a:ext>
                </a:extLst>
              </p:cNvPr>
              <p:cNvSpPr txBox="1"/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2035138-C261-6F48-A887-BD38D969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28" y="4495800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4AB90D-B61B-9542-A5E6-AE05ACBA612D}"/>
                  </a:ext>
                </a:extLst>
              </p:cNvPr>
              <p:cNvSpPr txBox="1"/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4AB90D-B61B-9542-A5E6-AE05ACBA6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8" y="3914001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E471A2A-1A2D-0B47-9891-DC75B5D8647D}"/>
                  </a:ext>
                </a:extLst>
              </p:cNvPr>
              <p:cNvSpPr txBox="1"/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E471A2A-1A2D-0B47-9891-DC75B5D8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28" y="3914001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BD34417-647D-334B-B1B6-C2EB336C0A72}"/>
                  </a:ext>
                </a:extLst>
              </p:cNvPr>
              <p:cNvSpPr txBox="1"/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BD34417-647D-334B-B1B6-C2EB336C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28" y="3886200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9A9A2A9-2CC0-9E4C-B5A6-A042216561E2}"/>
                  </a:ext>
                </a:extLst>
              </p:cNvPr>
              <p:cNvSpPr txBox="1"/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9A9A2A9-2CC0-9E4C-B5A6-A0422165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886200"/>
                <a:ext cx="251672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A96A66-F7B1-3C49-AD00-13A6877D9F1F}"/>
                  </a:ext>
                </a:extLst>
              </p:cNvPr>
              <p:cNvSpPr txBox="1"/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A96A66-F7B1-3C49-AD00-13A6877D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83" y="4790301"/>
                <a:ext cx="184345" cy="276999"/>
              </a:xfrm>
              <a:prstGeom prst="rect">
                <a:avLst/>
              </a:prstGeom>
              <a:blipFill>
                <a:blip r:embed="rId5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0E80B5-A549-E049-9395-78A47EDDA674}"/>
                  </a:ext>
                </a:extLst>
              </p:cNvPr>
              <p:cNvSpPr txBox="1"/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0E80B5-A549-E049-9395-78A47EDD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55" y="3228201"/>
                <a:ext cx="184345" cy="276999"/>
              </a:xfrm>
              <a:prstGeom prst="rect">
                <a:avLst/>
              </a:prstGeom>
              <a:blipFill>
                <a:blip r:embed="rId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6A8DBAA4-7E70-984C-B49D-0E66A6EEA1D5}"/>
              </a:ext>
            </a:extLst>
          </p:cNvPr>
          <p:cNvCxnSpPr>
            <a:cxnSpLocks/>
          </p:cNvCxnSpPr>
          <p:nvPr/>
        </p:nvCxnSpPr>
        <p:spPr>
          <a:xfrm>
            <a:off x="7150470" y="3810000"/>
            <a:ext cx="50430" cy="26638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FF53729-4DC4-6641-9F43-0CDF23AE74FB}"/>
              </a:ext>
            </a:extLst>
          </p:cNvPr>
          <p:cNvCxnSpPr/>
          <p:nvPr/>
        </p:nvCxnSpPr>
        <p:spPr>
          <a:xfrm>
            <a:off x="7368328" y="63246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CA135C8-1569-5F4E-B051-616EDAB7449D}"/>
              </a:ext>
            </a:extLst>
          </p:cNvPr>
          <p:cNvCxnSpPr>
            <a:cxnSpLocks/>
          </p:cNvCxnSpPr>
          <p:nvPr/>
        </p:nvCxnSpPr>
        <p:spPr>
          <a:xfrm flipH="1">
            <a:off x="6438900" y="6342856"/>
            <a:ext cx="65134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0F30-0074-664D-90C2-A962EA5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Branch-bound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16791B-F536-4D4D-BBF1-0011DE701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res = simplex(S);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prune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UNSAT;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integers)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backtrack</a:t>
                </a:r>
              </a:p>
              <a:p>
                <a:pPr marL="0" indent="0">
                  <a:buNone/>
                </a:pPr>
                <a:r>
                  <a:rPr kumimoji="1" lang="zh-CN" altLang="en-US" sz="2000" dirty="0"/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16791B-F536-4D4D-BBF1-0011DE701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28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Graphically: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3702664" y="2133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a=1.3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A497172-E124-CB46-B482-722953C9818D}"/>
              </a:ext>
            </a:extLst>
          </p:cNvPr>
          <p:cNvSpPr/>
          <p:nvPr/>
        </p:nvSpPr>
        <p:spPr>
          <a:xfrm>
            <a:off x="2590800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D2C9A8-5BE5-134C-924D-ED880881A5D7}"/>
              </a:ext>
            </a:extLst>
          </p:cNvPr>
          <p:cNvSpPr/>
          <p:nvPr/>
        </p:nvSpPr>
        <p:spPr>
          <a:xfrm>
            <a:off x="4998064" y="32004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a&gt;=2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b=4.5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E1E7BD4-CD67-2547-B9CC-558C64BA48E4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480232" y="29718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779E0A0-148D-A344-AD98-B740580431D5}"/>
              </a:ext>
            </a:extLst>
          </p:cNvPr>
          <p:cNvSpPr/>
          <p:nvPr/>
        </p:nvSpPr>
        <p:spPr>
          <a:xfrm>
            <a:off x="1524000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b&lt;=4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C0A0FA9-04E4-2746-B956-5C4C5A764E11}"/>
              </a:ext>
            </a:extLst>
          </p:cNvPr>
          <p:cNvSpPr/>
          <p:nvPr/>
        </p:nvSpPr>
        <p:spPr>
          <a:xfrm>
            <a:off x="3626464" y="4419600"/>
            <a:ext cx="155513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a&lt;=1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b&gt;=5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c=-3.8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E106D40-A645-2141-ABF9-7B4E297C7DBF}"/>
              </a:ext>
            </a:extLst>
          </p:cNvPr>
          <p:cNvCxnSpPr>
            <a:cxnSpLocks/>
          </p:cNvCxnSpPr>
          <p:nvPr/>
        </p:nvCxnSpPr>
        <p:spPr>
          <a:xfrm flipH="1">
            <a:off x="3368368" y="2971800"/>
            <a:ext cx="111186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0F765D-6255-7341-8BE4-30790118A25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301568" y="4038600"/>
            <a:ext cx="94389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DD49D92-8F92-7747-9661-EB6384B519A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45464" y="4038600"/>
            <a:ext cx="115856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18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LA theory applications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394545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1905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5105400" y="2057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feasible,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guarantee 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constant.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example,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is:</a:t>
            </a: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</a:p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</a:p>
          <a:p>
            <a:pPr marL="0" indent="0"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must be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UNSAT!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9BB2697F-EA59-E344-AE44-E44126B83D63}"/>
              </a:ext>
            </a:extLst>
          </p:cNvPr>
          <p:cNvSpPr txBox="1">
            <a:spLocks/>
          </p:cNvSpPr>
          <p:nvPr/>
        </p:nvSpPr>
        <p:spPr bwMode="auto">
          <a:xfrm>
            <a:off x="381000" y="4191000"/>
            <a:ext cx="457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invariant</a:t>
            </a:r>
            <a:r>
              <a:rPr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hoisting: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n-queens puzzle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 can attack each other?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/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Modeling the problem:</a:t>
                </a:r>
              </a:p>
              <a:p>
                <a:r>
                  <a:rPr kumimoji="1" lang="en-US" altLang="zh-CN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board[n][n]: </a:t>
                </a:r>
              </a:p>
              <a:p>
                <a:r>
                  <a:rPr kumimoji="1" lang="en-US" altLang="zh-CN" dirty="0"/>
                  <a:t>board[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][j]=1,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a queen; =0, there is not.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Modeling the constraints: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/>
                  <a:t>Every row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]=1</m:t>
                          </m:r>
                        </m:e>
                      </m:nary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2. Each column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exactly</a:t>
                </a:r>
                <a:r>
                  <a:rPr kumimoji="1" lang="en-US" altLang="zh-CN" dirty="0"/>
                  <a:t> 1 queen: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board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][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</a:rPr>
                            <m:t>]=1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3. Each diagonal has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at most </a:t>
                </a:r>
                <a:r>
                  <a:rPr kumimoji="1" lang="en-US" altLang="zh-CN" dirty="0"/>
                  <a:t>one queen:</a:t>
                </a:r>
              </a:p>
              <a:p>
                <a:r>
                  <a:rPr kumimoji="1" lang="en-US" altLang="zh-CN" dirty="0"/>
                  <a:t>// leave as exercise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992375"/>
              </a:xfrm>
              <a:prstGeom prst="rect">
                <a:avLst/>
              </a:prstGeom>
              <a:blipFill>
                <a:blip r:embed="rId2"/>
                <a:stretch>
                  <a:fillRect l="-966" t="-635"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A362EE-E6EC-8D45-8355-B78920844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DF6A42-104C-D542-8293-605114BFD61B}"/>
                  </a:ext>
                </a:extLst>
              </p:cNvPr>
              <p:cNvSpPr txBox="1"/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Problem: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given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set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{x1,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xn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}</a:t>
                </a:r>
              </a:p>
              <a:p>
                <a:r>
                  <a:rPr kumimoji="1" lang="en-US" altLang="zh-CN" sz="2400" dirty="0"/>
                  <a:t>Is it possible to select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240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-7, -3, -2, 5, 8}</a:t>
                </a:r>
                <a:r>
                  <a:rPr lang="en-US" altLang="zh-CN" sz="2400" dirty="0"/>
                  <a:t>,</a:t>
                </a:r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solution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{-3,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-2,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5}</a:t>
                </a:r>
                <a:r>
                  <a:rPr kumimoji="1"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DF6A42-104C-D542-8293-605114BFD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1874520"/>
                <a:ext cx="3276600" cy="4679871"/>
              </a:xfrm>
              <a:prstGeom prst="rect">
                <a:avLst/>
              </a:prstGeom>
              <a:blipFill>
                <a:blip r:embed="rId2"/>
                <a:stretch>
                  <a:fillRect l="-4247" t="-1084" r="-1158" b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/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selected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zh-CN" altLang="en-US" sz="2400" dirty="0">
                              <a:solidFill>
                                <a:srgbClr val="0432FF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kumimoji="1" lang="en-US" altLang="zh-CN" sz="2400" dirty="0">
                              <a:solidFill>
                                <a:srgbClr val="0432FF"/>
                              </a:solidFill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3573863"/>
              </a:xfrm>
              <a:prstGeom prst="rect">
                <a:avLst/>
              </a:prstGeom>
              <a:blipFill>
                <a:blip r:embed="rId3"/>
                <a:stretch>
                  <a:fillRect l="-1932" t="-1418" b="-39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986919-D5F5-084E-BBD2-C0A60A5A373E}"/>
              </a:ext>
            </a:extLst>
          </p:cNvPr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8262D-F21C-3048-B817-DF0CDBF3E9AA}"/>
                </a:ext>
              </a:extLst>
            </p:cNvPr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B9C6E068-C7EC-C740-848C-35B46D0A2460}"/>
                </a:ext>
              </a:extLst>
            </p:cNvPr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92E68A-CFDB-BD40-8428-9DC5075115B1}"/>
              </a:ext>
            </a:extLst>
          </p:cNvPr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F6D270F0-5E66-5649-8C83-651840A7B236}"/>
                </a:ext>
              </a:extLst>
            </p:cNvPr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>
              <a:extLst>
                <a:ext uri="{FF2B5EF4-FFF2-40B4-BE49-F238E27FC236}">
                  <a16:creationId xmlns:a16="http://schemas.microsoft.com/office/drawing/2014/main" id="{5C2DFC29-8636-2D43-8220-FD6C5F0A8FE6}"/>
                </a:ext>
              </a:extLst>
            </p:cNvPr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375029-C810-F547-9705-33E16DA8990A}"/>
              </a:ext>
            </a:extLst>
          </p:cNvPr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158FAC-2CA7-BA4C-A35A-FAB8CF3504D6}"/>
                </a:ext>
              </a:extLst>
            </p:cNvPr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>
              <a:extLst>
                <a:ext uri="{FF2B5EF4-FFF2-40B4-BE49-F238E27FC236}">
                  <a16:creationId xmlns:a16="http://schemas.microsoft.com/office/drawing/2014/main" id="{C4E38546-0802-6141-94F8-3DD25727EDF0}"/>
                </a:ext>
              </a:extLst>
            </p:cNvPr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B8DEBF-35A5-3A41-A993-E0753EDA3235}"/>
              </a:ext>
            </a:extLst>
          </p:cNvPr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>
              <a:extLst>
                <a:ext uri="{FF2B5EF4-FFF2-40B4-BE49-F238E27FC236}">
                  <a16:creationId xmlns:a16="http://schemas.microsoft.com/office/drawing/2014/main" id="{E28E4ECC-0E6E-184A-BD1F-C9EE32296AE3}"/>
                </a:ext>
              </a:extLst>
            </p:cNvPr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>
              <a:extLst>
                <a:ext uri="{FF2B5EF4-FFF2-40B4-BE49-F238E27FC236}">
                  <a16:creationId xmlns:a16="http://schemas.microsoft.com/office/drawing/2014/main" id="{A0385D88-A7D1-8446-88AE-BAD5DD7A396C}"/>
                </a:ext>
              </a:extLst>
            </p:cNvPr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4B990-A264-2F47-AA14-AB77F0E7E9BF}"/>
              </a:ext>
            </a:extLst>
          </p:cNvPr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3184D0-7708-2743-9B2E-606F6CAAE1D5}"/>
                </a:ext>
              </a:extLst>
            </p:cNvPr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84DAC0-F0DA-184C-8557-5413A0F6716B}"/>
                </a:ext>
              </a:extLst>
            </p:cNvPr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811247D-5EDD-9841-8855-4B2DCB5A65AD}"/>
              </a:ext>
            </a:extLst>
          </p:cNvPr>
          <p:cNvSpPr txBox="1">
            <a:spLocks/>
          </p:cNvSpPr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Equality + UF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Arithmetic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Bit-vectors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58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547360" y="1874520"/>
            <a:ext cx="327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finish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time: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{s1,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sn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{f1,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…,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fn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arrange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maximum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Example: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S={</a:t>
            </a:r>
            <a:r>
              <a:rPr kumimoji="1" lang="en-US" altLang="zh-CN" sz="2000" dirty="0">
                <a:solidFill>
                  <a:srgbClr val="FF0000"/>
                </a:solidFill>
              </a:rPr>
              <a:t>1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3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0,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5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8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5}</a:t>
            </a:r>
          </a:p>
          <a:p>
            <a:pPr algn="ctr"/>
            <a:r>
              <a:rPr kumimoji="1" lang="en-US" altLang="zh-CN" sz="2000" dirty="0">
                <a:solidFill>
                  <a:srgbClr val="0432FF"/>
                </a:solidFill>
              </a:rPr>
              <a:t>F={</a:t>
            </a:r>
            <a:r>
              <a:rPr kumimoji="1" lang="en-US" altLang="zh-CN" sz="2000" dirty="0">
                <a:solidFill>
                  <a:srgbClr val="FF0000"/>
                </a:solidFill>
              </a:rPr>
              <a:t>2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4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7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9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9}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Max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/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algn="ctr"/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]+selected[j]&lt;=1</a:t>
                </a:r>
              </a:p>
              <a:p>
                <a:pPr algn="ctr"/>
                <a:r>
                  <a:rPr kumimoji="1" lang="en-US" altLang="zh-CN" sz="2400" dirty="0"/>
                  <a:t>If 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overlaps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.</a:t>
                </a:r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57800" cy="4154984"/>
              </a:xfrm>
              <a:prstGeom prst="rect">
                <a:avLst/>
              </a:prstGeom>
              <a:blipFill>
                <a:blip r:embed="rId2"/>
                <a:stretch>
                  <a:fillRect l="-1932" t="-1220" b="-1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77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4724400" y="1874520"/>
            <a:ext cx="4099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 </a:t>
            </a:r>
            <a:r>
              <a:rPr kumimoji="1" lang="en-US" altLang="zh-CN" sz="2000" dirty="0">
                <a:solidFill>
                  <a:srgbClr val="0432FF"/>
                </a:solidFill>
              </a:rPr>
              <a:t>p1,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 </a:t>
            </a:r>
            <a:r>
              <a:rPr kumimoji="1" lang="en-US" altLang="zh-CN" sz="2000" dirty="0">
                <a:solidFill>
                  <a:srgbClr val="0432FF"/>
                </a:solidFill>
              </a:rPr>
              <a:t>t1, …,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tn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specific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profit, when person </a:t>
            </a:r>
            <a:r>
              <a:rPr kumimoji="1" lang="en-US" altLang="zh-CN" sz="2000" dirty="0">
                <a:solidFill>
                  <a:srgbClr val="0432FF"/>
                </a:solidFill>
              </a:rPr>
              <a:t>pi</a:t>
            </a:r>
            <a:r>
              <a:rPr kumimoji="1" lang="en-US" altLang="zh-CN" sz="2000" dirty="0"/>
              <a:t> does task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tj</a:t>
            </a:r>
            <a:r>
              <a:rPr kumimoji="1" lang="en-US" altLang="zh-CN" sz="2000" dirty="0"/>
              <a:t>: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assign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profit.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/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assign[n][n]: </a:t>
                </a:r>
              </a:p>
              <a:p>
                <a:r>
                  <a:rPr kumimoji="1" lang="en-US" altLang="zh-CN" sz="2400" dirty="0"/>
                  <a:t>assign[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][j]=1,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task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person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row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1;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column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1.</a:t>
                </a:r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profit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][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)</a:t>
                </a: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893647"/>
              </a:xfrm>
              <a:prstGeom prst="rect">
                <a:avLst/>
              </a:prstGeom>
              <a:blipFill>
                <a:blip r:embed="rId2"/>
                <a:stretch>
                  <a:fillRect l="-2424" t="-1036" b="-1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BCB7603-8D2C-E040-B028-CB78D524F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57730"/>
              </p:ext>
            </p:extLst>
          </p:nvPr>
        </p:nvGraphicFramePr>
        <p:xfrm>
          <a:off x="5047456" y="3393440"/>
          <a:ext cx="312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89371643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92347972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61870015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52830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3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7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860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#6:</a:t>
            </a:r>
            <a:r>
              <a:rPr kumimoji="1" lang="zh-CN" altLang="en-US" dirty="0"/>
              <a:t> </a:t>
            </a:r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4724400" y="1874520"/>
            <a:ext cx="4099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given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: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knapsack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weight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select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maximize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V</a:t>
            </a:r>
            <a:r>
              <a:rPr kumimoji="1" lang="en-US" altLang="zh-CN" sz="2000" dirty="0"/>
              <a:t>.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/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Modeling the problem:</a:t>
                </a:r>
              </a:p>
              <a:p>
                <a:r>
                  <a:rPr kumimoji="1" lang="en-US" altLang="zh-CN" sz="2400" dirty="0" err="1">
                    <a:solidFill>
                      <a:srgbClr val="0432FF"/>
                    </a:solidFill>
                  </a:rPr>
                  <a:t>int</a:t>
                </a: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selected[n]: </a:t>
                </a:r>
              </a:p>
              <a:p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]=1,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item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selected;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otherwise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Modeling the constraints:</a:t>
                </a:r>
              </a:p>
              <a:p>
                <a:pPr marL="457200" indent="-457200">
                  <a:buAutoNum type="arabicPeriod"/>
                </a:pPr>
                <a:r>
                  <a:rPr kumimoji="1" lang="en-US" altLang="zh-CN" sz="2400" dirty="0"/>
                  <a:t>W[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selected[</a:t>
                </a:r>
                <a:r>
                  <a:rPr kumimoji="1" lang="en-US" altLang="zh-CN" sz="2400" dirty="0" err="1"/>
                  <a:t>i</a:t>
                </a:r>
                <a:r>
                  <a:rPr kumimoji="1" lang="en-US" altLang="zh-CN" sz="2400" dirty="0"/>
                  <a:t>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W;</a:t>
                </a:r>
              </a:p>
              <a:p>
                <a:pPr algn="ctr"/>
                <a:endParaRPr kumimoji="1" lang="en-US" altLang="zh-CN" sz="2400" dirty="0"/>
              </a:p>
              <a:p>
                <a:r>
                  <a:rPr kumimoji="1" lang="en-US" altLang="zh-CN" sz="2400" dirty="0"/>
                  <a:t>Goal: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max(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]</m:t>
                        </m:r>
                        <m:r>
                          <m:rPr>
                            <m:nor/>
                          </m:rPr>
                          <a:rPr kumimoji="1" lang="zh-CN" altLang="en-US" sz="2400" dirty="0">
                            <a:solidFill>
                              <a:srgbClr val="0432FF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selected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kumimoji="1" lang="en-US" altLang="zh-CN" sz="2400" dirty="0">
                            <a:solidFill>
                              <a:srgbClr val="0432FF"/>
                            </a:solidFill>
                          </a:rPr>
                          <m:t>i</m:t>
                        </m:r>
                      </m:e>
                    </m:nary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])</a:t>
                </a:r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7CD32BA-122B-8449-8ADC-C0C4DB85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4191000" cy="4155240"/>
              </a:xfrm>
              <a:prstGeom prst="rect">
                <a:avLst/>
              </a:prstGeom>
              <a:blipFill>
                <a:blip r:embed="rId2"/>
                <a:stretch>
                  <a:fillRect l="-2424" t="-1220" b="-1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BCB7603-8D2C-E040-B028-CB78D524F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90255"/>
              </p:ext>
            </p:extLst>
          </p:nvPr>
        </p:nvGraphicFramePr>
        <p:xfrm>
          <a:off x="5047456" y="2683797"/>
          <a:ext cx="2851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9371643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92347972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61870015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52830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7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3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/>
              <a:t>an</a:t>
            </a:r>
            <a:r>
              <a:rPr kumimoji="1" lang="zh-CN" altLang="en-US"/>
              <a:t> </a:t>
            </a:r>
            <a:r>
              <a:rPr kumimoji="1" lang="en-US" altLang="zh-CN" dirty="0"/>
              <a:t>algorithmic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</a:p>
          <a:p>
            <a:pPr lvl="1"/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</a:p>
          <a:p>
            <a:pPr lvl="1"/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Linear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arithmetic: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6184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 | A+E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2602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67000" y="2362200"/>
            <a:ext cx="236220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2285999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Constant multiply variable. Linear?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0480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addition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</p:cNvCxnSpPr>
          <p:nvPr/>
        </p:nvCxnSpPr>
        <p:spPr>
          <a:xfrm flipH="1" flipV="1">
            <a:off x="2819401" y="2841367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F364D26-DC96-1644-A8BF-29D0655D808C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2285999"/>
            <a:ext cx="1639888" cy="8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27C0C5B-D80E-7045-942F-754883BAA8AB}"/>
              </a:ext>
            </a:extLst>
          </p:cNvPr>
          <p:cNvSpPr txBox="1"/>
          <p:nvPr/>
        </p:nvSpPr>
        <p:spPr>
          <a:xfrm>
            <a:off x="5105400" y="3537466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=, &lt;=, &lt;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EBC188-8B65-E743-92B7-31C35CC4125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514600" y="3276600"/>
            <a:ext cx="2590800" cy="4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/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Examples (note that we use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</a:t>
                </a:r>
                <a:r>
                  <a:rPr kumimoji="1" lang="en-US" altLang="zh-CN" dirty="0"/>
                  <a:t> to represent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  <m:r>
                        <a:rPr kumimoji="1"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==&gt;        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&gt;3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  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===&gt;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(−1)∗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605055"/>
              </a:xfrm>
              <a:prstGeom prst="rect">
                <a:avLst/>
              </a:prstGeom>
              <a:blipFill>
                <a:blip r:embed="rId3"/>
                <a:stretch>
                  <a:fillRect l="-16733" t="-69841" b="-1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arithmetic: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2BB82-24FD-314F-A424-8BD1799F8BDB}"/>
                  </a:ext>
                </a:extLst>
              </p:cNvPr>
              <p:cNvSpPr txBox="1"/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2BB82-24FD-314F-A424-8BD1799F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33" y="1905000"/>
                <a:ext cx="1860967" cy="710194"/>
              </a:xfrm>
              <a:prstGeom prst="rect">
                <a:avLst/>
              </a:prstGeom>
              <a:blipFill>
                <a:blip r:embed="rId2"/>
                <a:stretch>
                  <a:fillRect l="-56757" t="-189474" b="-27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621F650-0B0C-EE47-90F2-09C9AB85FA37}"/>
              </a:ext>
            </a:extLst>
          </p:cNvPr>
          <p:cNvSpPr txBox="1"/>
          <p:nvPr/>
        </p:nvSpPr>
        <p:spPr>
          <a:xfrm>
            <a:off x="228600" y="278838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x, y = Reals(‘x y’)</a:t>
            </a: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== 0.8,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x-y == 0.2)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8135B9F-69B3-D44A-B9BA-AD2C7F2BE50B}"/>
                  </a:ext>
                </a:extLst>
              </p:cNvPr>
              <p:cNvSpPr txBox="1"/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&gt;3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8135B9F-69B3-D44A-B9BA-AD2C7F2B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14" y="1914740"/>
                <a:ext cx="1860967" cy="710194"/>
              </a:xfrm>
              <a:prstGeom prst="rect">
                <a:avLst/>
              </a:prstGeom>
              <a:blipFill>
                <a:blip r:embed="rId3"/>
                <a:stretch>
                  <a:fillRect l="-57823" t="-189474" b="-27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5A3011D8-1ED7-604A-BCCE-B09F776023EB}"/>
              </a:ext>
            </a:extLst>
          </p:cNvPr>
          <p:cNvSpPr txBox="1"/>
          <p:nvPr/>
        </p:nvSpPr>
        <p:spPr>
          <a:xfrm>
            <a:off x="4837196" y="2863274"/>
            <a:ext cx="411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Z3 code: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x, y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(‘x y’)</a:t>
            </a: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 5,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x-y &gt; 3)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6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Complexity results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A ::= x | c | c*x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A+E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/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On domain rational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zh-CN" sz="2400" dirty="0"/>
                  <a:t>): polynomial </a:t>
                </a:r>
              </a:p>
              <a:p>
                <a:r>
                  <a:rPr kumimoji="1" lang="en-US" altLang="zh-CN" sz="2400" dirty="0"/>
                  <a:t>On domain integer 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400" dirty="0"/>
                  <a:t>): NPC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3400"/>
                <a:ext cx="6361112" cy="830997"/>
              </a:xfrm>
              <a:prstGeom prst="rect">
                <a:avLst/>
              </a:prstGeom>
              <a:blipFill>
                <a:blip r:embed="rId3"/>
                <a:stretch>
                  <a:fillRect l="-1597" t="-606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47EA74-3D55-CE45-A404-F24E2F74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85229"/>
              </p:ext>
            </p:extLst>
          </p:nvPr>
        </p:nvGraphicFramePr>
        <p:xfrm>
          <a:off x="838200" y="5257800"/>
          <a:ext cx="7086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76468577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92116421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17342265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764746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37978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Fourier-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Motzkin</a:t>
                      </a:r>
                      <a:endParaRPr lang="en-US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Omega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Fourier-</a:t>
            </a:r>
            <a:r>
              <a:rPr lang="en-US" altLang="zh-CN" i="1" dirty="0" err="1"/>
              <a:t>Motzkin</a:t>
            </a:r>
            <a:r>
              <a:rPr lang="en-US" altLang="zh-CN" i="1" dirty="0"/>
              <a:t> variable elimination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8534544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11359</TotalTime>
  <Words>2439</Words>
  <Application>Microsoft Macintosh PowerPoint</Application>
  <PresentationFormat>全屏显示(4:3)</PresentationFormat>
  <Paragraphs>607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Arial</vt:lpstr>
      <vt:lpstr>Cambria Math</vt:lpstr>
      <vt:lpstr>Courier New</vt:lpstr>
      <vt:lpstr>Tahoma</vt:lpstr>
      <vt:lpstr>Wingdings</vt:lpstr>
      <vt:lpstr>Blends</vt:lpstr>
      <vt:lpstr>Linear Arithmetics</vt:lpstr>
      <vt:lpstr>Motivation: SAT</vt:lpstr>
      <vt:lpstr>Motivation: theory</vt:lpstr>
      <vt:lpstr>Satisfiability modulo theory (SMT)</vt:lpstr>
      <vt:lpstr> </vt:lpstr>
      <vt:lpstr>Linear arithmetic: the syntax</vt:lpstr>
      <vt:lpstr>Linear arithmetic: example</vt:lpstr>
      <vt:lpstr>Complexity results</vt:lpstr>
      <vt:lpstr> </vt:lpstr>
      <vt:lpstr>Fourier-Motzkin variable elimination</vt:lpstr>
      <vt:lpstr>Motivation: solving equality</vt:lpstr>
      <vt:lpstr>Motivation: solving inequality</vt:lpstr>
      <vt:lpstr>Motivation: solving inequality</vt:lpstr>
      <vt:lpstr>Algorithm</vt:lpstr>
      <vt:lpstr>Algorithm, cont’</vt:lpstr>
      <vt:lpstr>Example</vt:lpstr>
      <vt:lpstr>Complexity</vt:lpstr>
      <vt:lpstr> </vt:lpstr>
      <vt:lpstr>Simplex</vt:lpstr>
      <vt:lpstr>Normal forms</vt:lpstr>
      <vt:lpstr>Example</vt:lpstr>
      <vt:lpstr>Tableau</vt:lpstr>
      <vt:lpstr>Trial and fix</vt:lpstr>
      <vt:lpstr>Trial and fix</vt:lpstr>
      <vt:lpstr>Trial and fix</vt:lpstr>
      <vt:lpstr>Simplex algorithm</vt:lpstr>
      <vt:lpstr>Another Example</vt:lpstr>
      <vt:lpstr>Tableau</vt:lpstr>
      <vt:lpstr>Tableau</vt:lpstr>
      <vt:lpstr> </vt:lpstr>
      <vt:lpstr>ILP</vt:lpstr>
      <vt:lpstr>ILP</vt:lpstr>
      <vt:lpstr>Intuition</vt:lpstr>
      <vt:lpstr>Branch-bound algorithm</vt:lpstr>
      <vt:lpstr>Graphically: a decision tree</vt:lpstr>
      <vt:lpstr> </vt:lpstr>
      <vt:lpstr>#1: Compiler optimization</vt:lpstr>
      <vt:lpstr>#2: n-queens puzzle</vt:lpstr>
      <vt:lpstr>#3: subset sum problem</vt:lpstr>
      <vt:lpstr>#4: task scheduling</vt:lpstr>
      <vt:lpstr>#5: task assignment</vt:lpstr>
      <vt:lpstr>#6: 0-1 knapsack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潘 志中</cp:lastModifiedBy>
  <cp:revision>3863</cp:revision>
  <cp:lastPrinted>1601-01-01T00:00:00Z</cp:lastPrinted>
  <dcterms:created xsi:type="dcterms:W3CDTF">1601-01-01T00:00:00Z</dcterms:created>
  <dcterms:modified xsi:type="dcterms:W3CDTF">2020-12-07T16:15:29Z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