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8"/>
  </p:handoutMasterIdLst>
  <p:sldIdLst>
    <p:sldId id="256" r:id="rId2"/>
    <p:sldId id="363" r:id="rId3"/>
    <p:sldId id="375" r:id="rId4"/>
    <p:sldId id="455" r:id="rId5"/>
    <p:sldId id="321" r:id="rId6"/>
    <p:sldId id="456" r:id="rId7"/>
    <p:sldId id="457" r:id="rId8"/>
    <p:sldId id="463" r:id="rId9"/>
    <p:sldId id="323" r:id="rId10"/>
    <p:sldId id="442" r:id="rId11"/>
    <p:sldId id="459" r:id="rId12"/>
    <p:sldId id="458" r:id="rId13"/>
    <p:sldId id="460" r:id="rId14"/>
    <p:sldId id="461" r:id="rId15"/>
    <p:sldId id="462" r:id="rId16"/>
    <p:sldId id="443" r:id="rId17"/>
    <p:sldId id="431" r:id="rId18"/>
    <p:sldId id="439" r:id="rId19"/>
    <p:sldId id="464" r:id="rId20"/>
    <p:sldId id="444" r:id="rId21"/>
    <p:sldId id="465" r:id="rId22"/>
    <p:sldId id="466" r:id="rId23"/>
    <p:sldId id="467" r:id="rId24"/>
    <p:sldId id="468" r:id="rId25"/>
    <p:sldId id="469" r:id="rId26"/>
    <p:sldId id="424" r:id="rId2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51"/>
    <p:restoredTop sz="94696"/>
  </p:normalViewPr>
  <p:slideViewPr>
    <p:cSldViewPr>
      <p:cViewPr varScale="1">
        <p:scale>
          <a:sx n="105" d="100"/>
          <a:sy n="105" d="100"/>
        </p:scale>
        <p:origin x="13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Pointer programs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017713"/>
            <a:ext cx="86502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variables;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propositions: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)==1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(p+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p)==0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/\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p==5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*********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p==1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p&lt;q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Illegal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p==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p+q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1==1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p&lt;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1FBB03-0790-4F41-8C15-FE498F071B5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810000" y="3962400"/>
                <a:ext cx="5257800" cy="27860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T+E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&amp;x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&amp;</a:t>
                </a:r>
                <a:r>
                  <a:rPr kumimoji="1" lang="zh-CN" altLang="en-US" sz="2400" kern="0" dirty="0"/>
                  <a:t>*</a:t>
                </a: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*</a:t>
                </a: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NULL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n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*</a:t>
                </a:r>
                <a:r>
                  <a:rPr kumimoji="1" lang="en-US" altLang="zh-CN" sz="2400" kern="0" dirty="0"/>
                  <a:t>T</a:t>
                </a:r>
                <a:r>
                  <a:rPr kumimoji="1" lang="zh-CN" altLang="en-US" sz="2400" kern="0" dirty="0"/>
                  <a:t> </a:t>
                </a: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T=T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T&lt;T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 | E&lt;E</a:t>
                </a:r>
                <a:r>
                  <a:rPr kumimoji="1" lang="zh-CN" altLang="en-US" sz="2400" kern="0" dirty="0"/>
                  <a:t>   </a:t>
                </a: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~R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kern="0" dirty="0"/>
                      <m:t>|</m:t>
                    </m:r>
                    <m:r>
                      <m:rPr>
                        <m:nor/>
                      </m:rPr>
                      <a:rPr kumimoji="1" lang="zh-CN" altLang="en-US" sz="2400" kern="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51FBB03-0790-4F41-8C15-FE498F071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3962400"/>
                <a:ext cx="5257800" cy="2786061"/>
              </a:xfrm>
              <a:prstGeom prst="rect">
                <a:avLst/>
              </a:prstGeom>
              <a:blipFill>
                <a:blip r:embed="rId2"/>
                <a:stretch>
                  <a:fillRect l="-1932" t="-1826" r="-72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6995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E1F4F-ADDA-064A-A21E-84D3CB5C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58AC8A-F028-7446-9756-CC0D4CDBB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Given a proposition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evaluate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 to obtain a value</a:t>
                </a:r>
              </a:p>
              <a:p>
                <a:r>
                  <a:rPr kumimoji="1" lang="en-US" altLang="zh-CN" dirty="0"/>
                  <a:t>Inductively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defined 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 proposition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en-US" altLang="zh-CN" dirty="0"/>
                  <a:t>, relation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R</a:t>
                </a:r>
                <a:r>
                  <a:rPr kumimoji="1" lang="en-US" altLang="zh-CN" dirty="0"/>
                  <a:t>, expression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</a:t>
                </a:r>
                <a:r>
                  <a:rPr kumimoji="1" lang="en-US" altLang="zh-CN" dirty="0"/>
                  <a:t>, and pointer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en-US" altLang="zh-CN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58AC8A-F028-7446-9756-CC0D4CDBB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489" b="-11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84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5D96-14C1-574A-8B62-981DB984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 propositions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DF9F6-8B43-0849-BA5B-9B957E54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/\</m:t>
                        </m:r>
                        <m:r>
                          <m:rPr>
                            <m:sty m:val="p"/>
                          </m:r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/\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kumimoji="1" lang="en-US" altLang="zh-CN" dirty="0"/>
                  <a:t>    = ~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DF9F6-8B43-0849-BA5B-9B957E54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527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5D96-14C1-574A-8B62-981DB984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 expressions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DF9F6-8B43-0849-BA5B-9B957E54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DF9F6-8B43-0849-BA5B-9B957E54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47796C4-BBE6-CC44-B9D4-2CB466A26990}"/>
              </a:ext>
            </a:extLst>
          </p:cNvPr>
          <p:cNvSpPr/>
          <p:nvPr/>
        </p:nvSpPr>
        <p:spPr>
          <a:xfrm>
            <a:off x="63881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5E157-D743-BE47-BDCF-ABB4511A8A96}"/>
              </a:ext>
            </a:extLst>
          </p:cNvPr>
          <p:cNvSpPr/>
          <p:nvPr/>
        </p:nvSpPr>
        <p:spPr>
          <a:xfrm>
            <a:off x="63881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76B3B0-491F-7E4F-B66A-8E42815A74C6}"/>
              </a:ext>
            </a:extLst>
          </p:cNvPr>
          <p:cNvSpPr/>
          <p:nvPr/>
        </p:nvSpPr>
        <p:spPr>
          <a:xfrm>
            <a:off x="63881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154BE0-C186-FA4E-9E21-566F3B5A8ED2}"/>
              </a:ext>
            </a:extLst>
          </p:cNvPr>
          <p:cNvSpPr/>
          <p:nvPr/>
        </p:nvSpPr>
        <p:spPr>
          <a:xfrm>
            <a:off x="63881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8388AB-EA9C-5647-99BF-23E4D1B712EB}"/>
              </a:ext>
            </a:extLst>
          </p:cNvPr>
          <p:cNvSpPr/>
          <p:nvPr/>
        </p:nvSpPr>
        <p:spPr>
          <a:xfrm>
            <a:off x="79121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B0CB3-FB11-4C4D-A085-69099571D6E5}"/>
              </a:ext>
            </a:extLst>
          </p:cNvPr>
          <p:cNvSpPr/>
          <p:nvPr/>
        </p:nvSpPr>
        <p:spPr>
          <a:xfrm>
            <a:off x="79121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4B0EE-C20D-2746-88BB-F292CECA2ED5}"/>
              </a:ext>
            </a:extLst>
          </p:cNvPr>
          <p:cNvSpPr/>
          <p:nvPr/>
        </p:nvSpPr>
        <p:spPr>
          <a:xfrm>
            <a:off x="79121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8B0EAE-D830-8C48-A324-E9C5DCB30D43}"/>
              </a:ext>
            </a:extLst>
          </p:cNvPr>
          <p:cNvSpPr/>
          <p:nvPr/>
        </p:nvSpPr>
        <p:spPr>
          <a:xfrm>
            <a:off x="79121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F575EA-443A-F94C-866E-6F3B94A2CE7A}"/>
              </a:ext>
            </a:extLst>
          </p:cNvPr>
          <p:cNvSpPr/>
          <p:nvPr/>
        </p:nvSpPr>
        <p:spPr>
          <a:xfrm>
            <a:off x="79121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2FD9E7-D974-5841-A0B5-4B098068853D}"/>
              </a:ext>
            </a:extLst>
          </p:cNvPr>
          <p:cNvSpPr/>
          <p:nvPr/>
        </p:nvSpPr>
        <p:spPr>
          <a:xfrm>
            <a:off x="79121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5C53329-7F9D-E141-A91B-2BC063BF3D6F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67691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9A1338E-DD2C-0E40-96C0-3867ADC4CD1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691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C79CCAE-6F61-664C-BAB8-C209BED013F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756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BF38485-CE41-9747-B9F6-36E0FB91DD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638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6CF15D8-4472-8846-A20B-273301801A0B}"/>
              </a:ext>
            </a:extLst>
          </p:cNvPr>
          <p:cNvSpPr txBox="1"/>
          <p:nvPr/>
        </p:nvSpPr>
        <p:spPr>
          <a:xfrm>
            <a:off x="58928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0FCE85-FA87-FC41-AB94-A0C9A78C0F45}"/>
              </a:ext>
            </a:extLst>
          </p:cNvPr>
          <p:cNvSpPr txBox="1"/>
          <p:nvPr/>
        </p:nvSpPr>
        <p:spPr>
          <a:xfrm>
            <a:off x="7552258" y="41502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39976D0-9994-9B46-B677-26111AD3109F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V="1">
            <a:off x="86741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5381650B-343B-9844-92A0-B878A2DD6A92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86741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968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35D96-14C1-574A-8B62-981DB984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Semantics: pointers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DF9F6-8B43-0849-BA5B-9B957E54C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+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dirty="0"/>
                  <a:t>    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𝑁𝑈𝐿𝐿</m:t>
                        </m:r>
                      </m:e>
                    </m:d>
                  </m:oMath>
                </a14:m>
                <a:r>
                  <a:rPr kumimoji="1" lang="en-US" altLang="zh-CN" dirty="0"/>
                  <a:t>    =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6FDF9F6-8B43-0849-BA5B-9B957E54C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47796C4-BBE6-CC44-B9D4-2CB466A26990}"/>
              </a:ext>
            </a:extLst>
          </p:cNvPr>
          <p:cNvSpPr/>
          <p:nvPr/>
        </p:nvSpPr>
        <p:spPr>
          <a:xfrm>
            <a:off x="63881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365E157-D743-BE47-BDCF-ABB4511A8A96}"/>
              </a:ext>
            </a:extLst>
          </p:cNvPr>
          <p:cNvSpPr/>
          <p:nvPr/>
        </p:nvSpPr>
        <p:spPr>
          <a:xfrm>
            <a:off x="63881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B76B3B0-491F-7E4F-B66A-8E42815A74C6}"/>
              </a:ext>
            </a:extLst>
          </p:cNvPr>
          <p:cNvSpPr/>
          <p:nvPr/>
        </p:nvSpPr>
        <p:spPr>
          <a:xfrm>
            <a:off x="63881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5154BE0-C186-FA4E-9E21-566F3B5A8ED2}"/>
              </a:ext>
            </a:extLst>
          </p:cNvPr>
          <p:cNvSpPr/>
          <p:nvPr/>
        </p:nvSpPr>
        <p:spPr>
          <a:xfrm>
            <a:off x="63881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8388AB-EA9C-5647-99BF-23E4D1B712EB}"/>
              </a:ext>
            </a:extLst>
          </p:cNvPr>
          <p:cNvSpPr/>
          <p:nvPr/>
        </p:nvSpPr>
        <p:spPr>
          <a:xfrm>
            <a:off x="79121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69B0CB3-FB11-4C4D-A085-69099571D6E5}"/>
              </a:ext>
            </a:extLst>
          </p:cNvPr>
          <p:cNvSpPr/>
          <p:nvPr/>
        </p:nvSpPr>
        <p:spPr>
          <a:xfrm>
            <a:off x="79121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24B0EE-C20D-2746-88BB-F292CECA2ED5}"/>
              </a:ext>
            </a:extLst>
          </p:cNvPr>
          <p:cNvSpPr/>
          <p:nvPr/>
        </p:nvSpPr>
        <p:spPr>
          <a:xfrm>
            <a:off x="79121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8B0EAE-D830-8C48-A324-E9C5DCB30D43}"/>
              </a:ext>
            </a:extLst>
          </p:cNvPr>
          <p:cNvSpPr/>
          <p:nvPr/>
        </p:nvSpPr>
        <p:spPr>
          <a:xfrm>
            <a:off x="79121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5F575EA-443A-F94C-866E-6F3B94A2CE7A}"/>
              </a:ext>
            </a:extLst>
          </p:cNvPr>
          <p:cNvSpPr/>
          <p:nvPr/>
        </p:nvSpPr>
        <p:spPr>
          <a:xfrm>
            <a:off x="79121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2FD9E7-D974-5841-A0B5-4B098068853D}"/>
              </a:ext>
            </a:extLst>
          </p:cNvPr>
          <p:cNvSpPr/>
          <p:nvPr/>
        </p:nvSpPr>
        <p:spPr>
          <a:xfrm>
            <a:off x="79121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65C53329-7F9D-E141-A91B-2BC063BF3D6F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67691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9A1338E-DD2C-0E40-96C0-3867ADC4CD1F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691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C79CCAE-6F61-664C-BAB8-C209BED013F2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756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8BF38485-CE41-9747-B9F6-36E0FB91DD29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638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B6CF15D8-4472-8846-A20B-273301801A0B}"/>
              </a:ext>
            </a:extLst>
          </p:cNvPr>
          <p:cNvSpPr txBox="1"/>
          <p:nvPr/>
        </p:nvSpPr>
        <p:spPr>
          <a:xfrm>
            <a:off x="58928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0FCE85-FA87-FC41-AB94-A0C9A78C0F45}"/>
              </a:ext>
            </a:extLst>
          </p:cNvPr>
          <p:cNvSpPr txBox="1"/>
          <p:nvPr/>
        </p:nvSpPr>
        <p:spPr>
          <a:xfrm>
            <a:off x="7552258" y="41502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F39976D0-9994-9B46-B677-26111AD3109F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V="1">
            <a:off x="86741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5381650B-343B-9844-92A0-B878A2DD6A92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86741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06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0C97-EB3D-F54C-A4A7-3ABE024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*(&amp;a+1)==a[1]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==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[1]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∗(&amp;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</m:d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==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[1]</m:t>
                        </m:r>
                      </m:e>
                    </m:d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2AD02955-BFB6-2544-88ED-5DF5005B983E}"/>
              </a:ext>
            </a:extLst>
          </p:cNvPr>
          <p:cNvSpPr/>
          <p:nvPr/>
        </p:nvSpPr>
        <p:spPr>
          <a:xfrm>
            <a:off x="6388100" y="18695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B358886-AEF1-8942-BE54-7C5D217AFC38}"/>
              </a:ext>
            </a:extLst>
          </p:cNvPr>
          <p:cNvSpPr/>
          <p:nvPr/>
        </p:nvSpPr>
        <p:spPr>
          <a:xfrm>
            <a:off x="6388100" y="24791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39075DE-C60F-E642-B766-7DDBE6E51EF7}"/>
              </a:ext>
            </a:extLst>
          </p:cNvPr>
          <p:cNvSpPr/>
          <p:nvPr/>
        </p:nvSpPr>
        <p:spPr>
          <a:xfrm>
            <a:off x="6388100" y="30887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260E1E3-B9B6-DD4C-872B-2966EA2F115D}"/>
              </a:ext>
            </a:extLst>
          </p:cNvPr>
          <p:cNvSpPr/>
          <p:nvPr/>
        </p:nvSpPr>
        <p:spPr>
          <a:xfrm>
            <a:off x="6388100" y="3698327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0010034-B13C-E94F-87EE-2CC138D37A71}"/>
              </a:ext>
            </a:extLst>
          </p:cNvPr>
          <p:cNvSpPr/>
          <p:nvPr/>
        </p:nvSpPr>
        <p:spPr>
          <a:xfrm>
            <a:off x="7912100" y="1869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E7CA3C-C3E7-4B4F-B6BC-2A0172FC7D84}"/>
              </a:ext>
            </a:extLst>
          </p:cNvPr>
          <p:cNvSpPr/>
          <p:nvPr/>
        </p:nvSpPr>
        <p:spPr>
          <a:xfrm>
            <a:off x="7912100" y="2250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2FB1D51-E344-844F-AF54-99987366DFFF}"/>
              </a:ext>
            </a:extLst>
          </p:cNvPr>
          <p:cNvSpPr/>
          <p:nvPr/>
        </p:nvSpPr>
        <p:spPr>
          <a:xfrm>
            <a:off x="7912100" y="2631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725A1B-6C63-E64B-943F-E6DAA82F3812}"/>
              </a:ext>
            </a:extLst>
          </p:cNvPr>
          <p:cNvSpPr/>
          <p:nvPr/>
        </p:nvSpPr>
        <p:spPr>
          <a:xfrm>
            <a:off x="7912100" y="3012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2FDD662-6087-1241-A542-090682469DE0}"/>
              </a:ext>
            </a:extLst>
          </p:cNvPr>
          <p:cNvSpPr/>
          <p:nvPr/>
        </p:nvSpPr>
        <p:spPr>
          <a:xfrm>
            <a:off x="7912100" y="3393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0BBFD72-EFF8-FC49-B752-697379B0B860}"/>
              </a:ext>
            </a:extLst>
          </p:cNvPr>
          <p:cNvSpPr/>
          <p:nvPr/>
        </p:nvSpPr>
        <p:spPr>
          <a:xfrm>
            <a:off x="7912100" y="3774527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69C283C-B4AE-1E4F-83FA-6B5A63AC0A50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6769100" y="2060027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19FC6380-7A56-0B4E-BCAA-AE34EFDABAF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769100" y="2687884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27533DF-BB6D-B24F-B8D0-A0EE9C35FB01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6775669" y="3203027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E3268DF-DF7C-6C44-94D7-995813FAC4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6763845" y="3885653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1E958C5-6A44-3342-A8AB-2547BF8BE639}"/>
              </a:ext>
            </a:extLst>
          </p:cNvPr>
          <p:cNvSpPr txBox="1"/>
          <p:nvPr/>
        </p:nvSpPr>
        <p:spPr>
          <a:xfrm>
            <a:off x="5892800" y="183368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8DCFC78-036C-BD44-A5A4-8840DDAF2806}"/>
              </a:ext>
            </a:extLst>
          </p:cNvPr>
          <p:cNvSpPr txBox="1"/>
          <p:nvPr/>
        </p:nvSpPr>
        <p:spPr>
          <a:xfrm>
            <a:off x="7552258" y="1676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cxnSp>
        <p:nvCxnSpPr>
          <p:cNvPr id="20" name="曲线连接符 19">
            <a:extLst>
              <a:ext uri="{FF2B5EF4-FFF2-40B4-BE49-F238E27FC236}">
                <a16:creationId xmlns:a16="http://schemas.microsoft.com/office/drawing/2014/main" id="{09284E95-5AD0-054F-AD7E-9B90B3BAA9AF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V="1">
            <a:off x="8674100" y="2822027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1DF8472F-3594-CF4F-8C87-410D07E0F5DB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8674100" y="3203027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58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 decision procedure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62796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Semantics-based decision procedure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A3822-D0CB-4D41-9B78-FC66279D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</a:p>
          <a:p>
            <a:pPr lvl="1"/>
            <a:r>
              <a:rPr kumimoji="1" lang="en-US" altLang="zh-CN" dirty="0"/>
              <a:t>By encoding their meaning with the store </a:t>
            </a:r>
            <a:r>
              <a:rPr kumimoji="1" lang="en-US" altLang="zh-CN" dirty="0">
                <a:solidFill>
                  <a:srgbClr val="0432FF"/>
                </a:solidFill>
              </a:rPr>
              <a:t>S</a:t>
            </a:r>
            <a:r>
              <a:rPr kumimoji="1" lang="en-US" altLang="zh-CN" dirty="0"/>
              <a:t> and the heap </a:t>
            </a:r>
            <a:r>
              <a:rPr kumimoji="1" lang="en-US" altLang="zh-CN" dirty="0">
                <a:solidFill>
                  <a:srgbClr val="0432FF"/>
                </a:solidFill>
              </a:rPr>
              <a:t>H</a:t>
            </a:r>
          </a:p>
          <a:p>
            <a:pPr lvl="1"/>
            <a:r>
              <a:rPr kumimoji="1" lang="en-US" altLang="zh-CN" dirty="0"/>
              <a:t>Exactly as</a:t>
            </a:r>
            <a:r>
              <a:rPr kumimoji="1" lang="zh-CN" altLang="en-US" dirty="0"/>
              <a:t> </a:t>
            </a:r>
            <a:r>
              <a:rPr kumimoji="1" lang="en-US" altLang="zh-CN" dirty="0"/>
              <a:t>what we’ve </a:t>
            </a:r>
          </a:p>
          <a:p>
            <a:pPr marL="457200" lvl="1" indent="0">
              <a:buNone/>
            </a:pPr>
            <a:r>
              <a:rPr kumimoji="1" lang="en-US" altLang="zh-CN" dirty="0"/>
              <a:t>done in the semantics</a:t>
            </a:r>
          </a:p>
          <a:p>
            <a:pPr marL="457200" lvl="1" indent="0">
              <a:buNone/>
            </a:pPr>
            <a:r>
              <a:rPr kumimoji="1" lang="en-US" altLang="zh-CN" dirty="0"/>
              <a:t>   discussion</a:t>
            </a:r>
          </a:p>
          <a:p>
            <a:pPr lvl="1"/>
            <a:r>
              <a:rPr kumimoji="1" lang="en-US" altLang="zh-CN" dirty="0"/>
              <a:t>This gives us a decision procedure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5BFBC-3EE3-9142-A1A8-FFCA9A76E1E3}"/>
              </a:ext>
            </a:extLst>
          </p:cNvPr>
          <p:cNvSpPr/>
          <p:nvPr/>
        </p:nvSpPr>
        <p:spPr>
          <a:xfrm>
            <a:off x="5867400" y="3352800"/>
            <a:ext cx="1295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F8A4A4-3E8D-6845-A700-CC6926B1B2E4}"/>
              </a:ext>
            </a:extLst>
          </p:cNvPr>
          <p:cNvSpPr/>
          <p:nvPr/>
        </p:nvSpPr>
        <p:spPr>
          <a:xfrm>
            <a:off x="7620000" y="3372853"/>
            <a:ext cx="1143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w.o</a:t>
            </a:r>
            <a:r>
              <a:rPr kumimoji="1" lang="en-US" altLang="zh-CN" dirty="0"/>
              <a:t>/</a:t>
            </a:r>
          </a:p>
          <a:p>
            <a:pPr algn="ctr"/>
            <a:r>
              <a:rPr kumimoji="1" lang="en-US" altLang="zh-CN" dirty="0"/>
              <a:t>pointers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4DF58E1-D628-3343-9149-F9306A907CB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162800" y="4305300"/>
            <a:ext cx="457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78A745-9CB1-AB49-A581-70A1A803D68E}"/>
              </a:ext>
            </a:extLst>
          </p:cNvPr>
          <p:cNvSpPr txBox="1"/>
          <p:nvPr/>
        </p:nvSpPr>
        <p:spPr>
          <a:xfrm>
            <a:off x="71628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519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Decision procedure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39BFC-81AA-4F4B-B843-B86EB17C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Input: the proposition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sat(P){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P’ = ⟦P⟧;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sat(P’);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643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0C97-EB3D-F54C-A4A7-3ABE024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p=&amp;a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*p=1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=1→ 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))=1→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292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</a:t>
                          </a:r>
                          <a:r>
                            <a:rPr lang="en-US" altLang="zh-CN" dirty="0" err="1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RA)</a:t>
                          </a:r>
                        </a:p>
                        <a:p>
                          <a:r>
                            <a:rPr lang="en-US" altLang="zh-CN" dirty="0" err="1"/>
                            <a:t>Unsat</a:t>
                          </a:r>
                          <a:r>
                            <a:rPr lang="zh-CN" altLang="en-US" dirty="0"/>
                            <a:t> 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6172855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</a:t>
                          </a:r>
                          <a:r>
                            <a:rPr lang="en-US" altLang="zh-CN" dirty="0" err="1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175862" r="-130496" b="-7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66667" r="-130496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00000" r="-130496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8667" t="-200000" r="-145333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568966" r="-130496" b="-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646667" r="-130496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err="1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772414" r="-130496" b="-1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8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39BFC-81AA-4F4B-B843-B86EB17C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pure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x’s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of: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&amp;x</a:t>
            </a:r>
          </a:p>
          <a:p>
            <a:pPr lvl="1"/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escaped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sort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 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R(x)</a:t>
            </a:r>
            <a:endParaRPr kumimoji="1" lang="en-US" altLang="zh-CN" i="1" dirty="0"/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standard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H(S(x))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vars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translation:</a:t>
            </a:r>
            <a:r>
              <a:rPr kumimoji="1" lang="zh-CN" altLang="en-US" dirty="0"/>
              <a:t> </a:t>
            </a:r>
            <a:r>
              <a:rPr kumimoji="1" lang="en-US" altLang="zh-CN" i="1" dirty="0">
                <a:solidFill>
                  <a:srgbClr val="0432FF"/>
                </a:solidFill>
              </a:rPr>
              <a:t>R(x)</a:t>
            </a:r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516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B077-6FDB-3B48-BA07-3AA87E0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Extended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F0B7B-5712-E048-BC39-52BC0D0A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new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R: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CF588-2964-1144-BE18-1248F4E79C7B}"/>
              </a:ext>
            </a:extLst>
          </p:cNvPr>
          <p:cNvSpPr/>
          <p:nvPr/>
        </p:nvSpPr>
        <p:spPr>
          <a:xfrm>
            <a:off x="27432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A39CFC-E6F2-1C4D-805A-738535CA0F78}"/>
              </a:ext>
            </a:extLst>
          </p:cNvPr>
          <p:cNvSpPr/>
          <p:nvPr/>
        </p:nvSpPr>
        <p:spPr>
          <a:xfrm>
            <a:off x="2743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A59696-0086-004C-B9CE-815042894FF9}"/>
              </a:ext>
            </a:extLst>
          </p:cNvPr>
          <p:cNvSpPr/>
          <p:nvPr/>
        </p:nvSpPr>
        <p:spPr>
          <a:xfrm>
            <a:off x="27432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87CC8E0-6591-1B4A-ABAA-1ABBF17D5312}"/>
              </a:ext>
            </a:extLst>
          </p:cNvPr>
          <p:cNvSpPr/>
          <p:nvPr/>
        </p:nvSpPr>
        <p:spPr>
          <a:xfrm>
            <a:off x="27432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13A55-0676-6740-8F08-FB7D15808AFD}"/>
              </a:ext>
            </a:extLst>
          </p:cNvPr>
          <p:cNvSpPr/>
          <p:nvPr/>
        </p:nvSpPr>
        <p:spPr>
          <a:xfrm>
            <a:off x="42672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36D39-211E-FD4B-98E7-CBBFC96474B1}"/>
              </a:ext>
            </a:extLst>
          </p:cNvPr>
          <p:cNvSpPr/>
          <p:nvPr/>
        </p:nvSpPr>
        <p:spPr>
          <a:xfrm>
            <a:off x="42672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38F31F-F8A5-694A-9A36-D7F29D9D37BF}"/>
              </a:ext>
            </a:extLst>
          </p:cNvPr>
          <p:cNvSpPr/>
          <p:nvPr/>
        </p:nvSpPr>
        <p:spPr>
          <a:xfrm>
            <a:off x="42672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1A20F-F3E5-424E-84A4-ABA7A422EBFB}"/>
              </a:ext>
            </a:extLst>
          </p:cNvPr>
          <p:cNvSpPr/>
          <p:nvPr/>
        </p:nvSpPr>
        <p:spPr>
          <a:xfrm>
            <a:off x="42672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1149BC-48EE-2A49-A3D3-7EB5D4713799}"/>
              </a:ext>
            </a:extLst>
          </p:cNvPr>
          <p:cNvSpPr/>
          <p:nvPr/>
        </p:nvSpPr>
        <p:spPr>
          <a:xfrm>
            <a:off x="42672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C2438-7ADA-E84F-A770-55569DBAB505}"/>
              </a:ext>
            </a:extLst>
          </p:cNvPr>
          <p:cNvSpPr/>
          <p:nvPr/>
        </p:nvSpPr>
        <p:spPr>
          <a:xfrm>
            <a:off x="42672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8D6CC9E-2143-A84B-BEF2-9DC6E74B196B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31242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E36A0A0-B9CD-0A48-94C3-E3212FF108D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242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6AEB60D-6966-4647-AE5D-86032F29EC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307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F4E2C58-72FB-0142-8F53-39D14582D5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189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6397922-7F1C-174E-88D5-164378E48505}"/>
              </a:ext>
            </a:extLst>
          </p:cNvPr>
          <p:cNvSpPr txBox="1"/>
          <p:nvPr/>
        </p:nvSpPr>
        <p:spPr>
          <a:xfrm>
            <a:off x="22479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D87CE2-2133-9A41-8CDF-9C1F10BE43FA}"/>
              </a:ext>
            </a:extLst>
          </p:cNvPr>
          <p:cNvSpPr txBox="1"/>
          <p:nvPr/>
        </p:nvSpPr>
        <p:spPr>
          <a:xfrm>
            <a:off x="3916692" y="24897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6A5AFA-C9A0-7E47-9FF0-F01BC0857319}"/>
              </a:ext>
            </a:extLst>
          </p:cNvPr>
          <p:cNvSpPr txBox="1"/>
          <p:nvPr/>
        </p:nvSpPr>
        <p:spPr>
          <a:xfrm>
            <a:off x="6088322" y="2895600"/>
            <a:ext cx="267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 register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file</a:t>
            </a:r>
          </a:p>
          <a:p>
            <a:r>
              <a:rPr kumimoji="1" lang="en-US" altLang="zh-CN" dirty="0"/>
              <a:t>S: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  <a:p>
            <a:r>
              <a:rPr kumimoji="1" lang="en-US" altLang="zh-CN" dirty="0"/>
              <a:t>H: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63D5942-04BD-4747-8BF8-E2BBA80CEF22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V="1">
            <a:off x="50292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A7DBF7BE-6659-1343-ACB5-318543EEA743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50292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对角的矩形 13">
            <a:extLst>
              <a:ext uri="{FF2B5EF4-FFF2-40B4-BE49-F238E27FC236}">
                <a16:creationId xmlns:a16="http://schemas.microsoft.com/office/drawing/2014/main" id="{548386EF-AC8E-D540-8C5C-36CA1D2FF89B}"/>
              </a:ext>
            </a:extLst>
          </p:cNvPr>
          <p:cNvSpPr/>
          <p:nvPr/>
        </p:nvSpPr>
        <p:spPr>
          <a:xfrm>
            <a:off x="2743200" y="28194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C3153C-3C79-2749-B867-EA98AD7317AD}"/>
              </a:ext>
            </a:extLst>
          </p:cNvPr>
          <p:cNvSpPr/>
          <p:nvPr/>
        </p:nvSpPr>
        <p:spPr>
          <a:xfrm>
            <a:off x="42672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DC6500-5690-A04C-A77E-BCC256B18672}"/>
              </a:ext>
            </a:extLst>
          </p:cNvPr>
          <p:cNvSpPr/>
          <p:nvPr/>
        </p:nvSpPr>
        <p:spPr>
          <a:xfrm>
            <a:off x="42672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1476A6-75B1-8340-8084-ED3F7A24B710}"/>
              </a:ext>
            </a:extLst>
          </p:cNvPr>
          <p:cNvSpPr/>
          <p:nvPr/>
        </p:nvSpPr>
        <p:spPr>
          <a:xfrm>
            <a:off x="4263396" y="282057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BEA833-F346-E746-A13F-0EFB60F90EFF}"/>
              </a:ext>
            </a:extLst>
          </p:cNvPr>
          <p:cNvSpPr/>
          <p:nvPr/>
        </p:nvSpPr>
        <p:spPr>
          <a:xfrm>
            <a:off x="42672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7817FF-AA30-ED46-9C7E-6CABC7ACB09A}"/>
              </a:ext>
            </a:extLst>
          </p:cNvPr>
          <p:cNvSpPr txBox="1"/>
          <p:nvPr/>
        </p:nvSpPr>
        <p:spPr>
          <a:xfrm>
            <a:off x="2286000" y="2520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endParaRPr kumimoji="1" lang="zh-CN" altLang="en-US" dirty="0"/>
          </a:p>
        </p:txBody>
      </p:sp>
      <p:sp>
        <p:nvSpPr>
          <p:cNvPr id="32" name="剪去对角的矩形 31">
            <a:extLst>
              <a:ext uri="{FF2B5EF4-FFF2-40B4-BE49-F238E27FC236}">
                <a16:creationId xmlns:a16="http://schemas.microsoft.com/office/drawing/2014/main" id="{465ECCCC-33EE-D741-B3C2-E92B4B2D59E3}"/>
              </a:ext>
            </a:extLst>
          </p:cNvPr>
          <p:cNvSpPr/>
          <p:nvPr/>
        </p:nvSpPr>
        <p:spPr>
          <a:xfrm>
            <a:off x="2743200" y="32766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剪去对角的矩形 32">
            <a:extLst>
              <a:ext uri="{FF2B5EF4-FFF2-40B4-BE49-F238E27FC236}">
                <a16:creationId xmlns:a16="http://schemas.microsoft.com/office/drawing/2014/main" id="{5D7D913B-1A14-1A47-BDB3-9F0AD6101B8A}"/>
              </a:ext>
            </a:extLst>
          </p:cNvPr>
          <p:cNvSpPr/>
          <p:nvPr/>
        </p:nvSpPr>
        <p:spPr>
          <a:xfrm>
            <a:off x="2743200" y="37338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E42453-679B-554E-929E-7CB265A5F1D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178066" y="3390900"/>
            <a:ext cx="1089134" cy="53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8A90F2-6308-864D-AEC0-D791977838CC}"/>
                  </a:ext>
                </a:extLst>
              </p:cNvPr>
              <p:cNvSpPr/>
              <p:nvPr/>
            </p:nvSpPr>
            <p:spPr>
              <a:xfrm>
                <a:off x="5892453" y="4362951"/>
                <a:ext cx="13070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A28A90F2-6308-864D-AEC0-D79197783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453" y="4362951"/>
                <a:ext cx="1307024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582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0C97-EB3D-F54C-A4A7-3ABE024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57400"/>
                <a:ext cx="38465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x=y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y=x</a:t>
                </a:r>
              </a:p>
              <a:p>
                <a:pPr marL="0" indent="0">
                  <a:buNone/>
                </a:pP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7400"/>
                <a:ext cx="3846512" cy="4114800"/>
              </a:xfrm>
              <a:blipFill>
                <a:blip r:embed="rId2"/>
                <a:stretch>
                  <a:fillRect l="-2303" t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FACAF03-BA54-B64D-BC6B-DC3200F1F317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0" y="2057400"/>
                <a:ext cx="4267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x=y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y=x</a:t>
                </a: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 → 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7FACAF03-BA54-B64D-BC6B-DC3200F1F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2057400"/>
                <a:ext cx="4267200" cy="4114800"/>
              </a:xfrm>
              <a:prstGeom prst="rect">
                <a:avLst/>
              </a:prstGeom>
              <a:blipFill>
                <a:blip r:embed="rId3"/>
                <a:stretch>
                  <a:fillRect l="-2381" t="-1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36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39BFC-81AA-4F4B-B843-B86EB17C4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further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fine-grained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45801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B077-6FDB-3B48-BA07-3AA87E0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partitions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FACF588-2964-1144-BE18-1248F4E79C7B}"/>
              </a:ext>
            </a:extLst>
          </p:cNvPr>
          <p:cNvSpPr/>
          <p:nvPr/>
        </p:nvSpPr>
        <p:spPr>
          <a:xfrm>
            <a:off x="11811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A39CFC-E6F2-1C4D-805A-738535CA0F78}"/>
              </a:ext>
            </a:extLst>
          </p:cNvPr>
          <p:cNvSpPr/>
          <p:nvPr/>
        </p:nvSpPr>
        <p:spPr>
          <a:xfrm>
            <a:off x="11811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A59696-0086-004C-B9CE-815042894FF9}"/>
              </a:ext>
            </a:extLst>
          </p:cNvPr>
          <p:cNvSpPr/>
          <p:nvPr/>
        </p:nvSpPr>
        <p:spPr>
          <a:xfrm>
            <a:off x="11811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87CC8E0-6591-1B4A-ABAA-1ABBF17D5312}"/>
              </a:ext>
            </a:extLst>
          </p:cNvPr>
          <p:cNvSpPr/>
          <p:nvPr/>
        </p:nvSpPr>
        <p:spPr>
          <a:xfrm>
            <a:off x="11811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13A55-0676-6740-8F08-FB7D15808AFD}"/>
              </a:ext>
            </a:extLst>
          </p:cNvPr>
          <p:cNvSpPr/>
          <p:nvPr/>
        </p:nvSpPr>
        <p:spPr>
          <a:xfrm>
            <a:off x="27051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36D39-211E-FD4B-98E7-CBBFC96474B1}"/>
              </a:ext>
            </a:extLst>
          </p:cNvPr>
          <p:cNvSpPr/>
          <p:nvPr/>
        </p:nvSpPr>
        <p:spPr>
          <a:xfrm>
            <a:off x="27051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38F31F-F8A5-694A-9A36-D7F29D9D37BF}"/>
              </a:ext>
            </a:extLst>
          </p:cNvPr>
          <p:cNvSpPr/>
          <p:nvPr/>
        </p:nvSpPr>
        <p:spPr>
          <a:xfrm>
            <a:off x="27051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1A20F-F3E5-424E-84A4-ABA7A422EBFB}"/>
              </a:ext>
            </a:extLst>
          </p:cNvPr>
          <p:cNvSpPr/>
          <p:nvPr/>
        </p:nvSpPr>
        <p:spPr>
          <a:xfrm>
            <a:off x="27051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1149BC-48EE-2A49-A3D3-7EB5D4713799}"/>
              </a:ext>
            </a:extLst>
          </p:cNvPr>
          <p:cNvSpPr/>
          <p:nvPr/>
        </p:nvSpPr>
        <p:spPr>
          <a:xfrm>
            <a:off x="27051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C2438-7ADA-E84F-A770-55569DBAB505}"/>
              </a:ext>
            </a:extLst>
          </p:cNvPr>
          <p:cNvSpPr/>
          <p:nvPr/>
        </p:nvSpPr>
        <p:spPr>
          <a:xfrm>
            <a:off x="27051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8D6CC9E-2143-A84B-BEF2-9DC6E74B196B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15621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E36A0A0-B9CD-0A48-94C3-E3212FF108D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621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6AEB60D-6966-4647-AE5D-86032F29EC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5686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F4E2C58-72FB-0142-8F53-39D14582D5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6397922-7F1C-174E-88D5-164378E48505}"/>
              </a:ext>
            </a:extLst>
          </p:cNvPr>
          <p:cNvSpPr txBox="1"/>
          <p:nvPr/>
        </p:nvSpPr>
        <p:spPr>
          <a:xfrm>
            <a:off x="6858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D87CE2-2133-9A41-8CDF-9C1F10BE43FA}"/>
              </a:ext>
            </a:extLst>
          </p:cNvPr>
          <p:cNvSpPr txBox="1"/>
          <p:nvPr/>
        </p:nvSpPr>
        <p:spPr>
          <a:xfrm>
            <a:off x="2354592" y="2489755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6A5AFA-C9A0-7E47-9FF0-F01BC0857319}"/>
              </a:ext>
            </a:extLst>
          </p:cNvPr>
          <p:cNvSpPr txBox="1"/>
          <p:nvPr/>
        </p:nvSpPr>
        <p:spPr>
          <a:xfrm>
            <a:off x="4373892" y="1942237"/>
            <a:ext cx="45700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observation: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declarations: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*</a:t>
            </a:r>
            <a:r>
              <a:rPr kumimoji="1" lang="en-US" altLang="zh-CN" dirty="0">
                <a:solidFill>
                  <a:srgbClr val="0432FF"/>
                </a:solidFill>
              </a:rPr>
              <a:t>p;</a:t>
            </a:r>
          </a:p>
          <a:p>
            <a:r>
              <a:rPr kumimoji="1" lang="en-US" altLang="zh-CN" dirty="0" err="1">
                <a:solidFill>
                  <a:srgbClr val="0432FF"/>
                </a:solidFill>
              </a:rPr>
              <a:t>int</a:t>
            </a:r>
            <a:r>
              <a:rPr kumimoji="1" lang="zh-CN" altLang="en-US" dirty="0">
                <a:solidFill>
                  <a:srgbClr val="0432FF"/>
                </a:solidFill>
              </a:rPr>
              <a:t> **</a:t>
            </a:r>
            <a:r>
              <a:rPr kumimoji="1" lang="en-US" altLang="zh-CN" dirty="0">
                <a:solidFill>
                  <a:srgbClr val="0432FF"/>
                </a:solidFill>
              </a:rPr>
              <a:t>q;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q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alias?</a:t>
            </a:r>
          </a:p>
          <a:p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is,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address?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NO.</a:t>
            </a:r>
          </a:p>
          <a:p>
            <a:r>
              <a:rPr kumimoji="1" lang="en-US" altLang="zh-CN" dirty="0"/>
              <a:t>(recall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conversion!)</a:t>
            </a:r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63D5942-04BD-4747-8BF8-E2BBA80CEF22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V="1">
            <a:off x="34671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A7DBF7BE-6659-1343-ACB5-318543EEA743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34671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剪去对角的矩形 13">
            <a:extLst>
              <a:ext uri="{FF2B5EF4-FFF2-40B4-BE49-F238E27FC236}">
                <a16:creationId xmlns:a16="http://schemas.microsoft.com/office/drawing/2014/main" id="{548386EF-AC8E-D540-8C5C-36CA1D2FF89B}"/>
              </a:ext>
            </a:extLst>
          </p:cNvPr>
          <p:cNvSpPr/>
          <p:nvPr/>
        </p:nvSpPr>
        <p:spPr>
          <a:xfrm>
            <a:off x="1181100" y="28194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r</a:t>
            </a:r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BC3153C-3C79-2749-B867-EA98AD7317AD}"/>
              </a:ext>
            </a:extLst>
          </p:cNvPr>
          <p:cNvSpPr/>
          <p:nvPr/>
        </p:nvSpPr>
        <p:spPr>
          <a:xfrm>
            <a:off x="27051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ADC6500-5690-A04C-A77E-BCC256B18672}"/>
              </a:ext>
            </a:extLst>
          </p:cNvPr>
          <p:cNvSpPr/>
          <p:nvPr/>
        </p:nvSpPr>
        <p:spPr>
          <a:xfrm>
            <a:off x="2705100" y="3581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01476A6-75B1-8340-8084-ED3F7A24B710}"/>
              </a:ext>
            </a:extLst>
          </p:cNvPr>
          <p:cNvSpPr/>
          <p:nvPr/>
        </p:nvSpPr>
        <p:spPr>
          <a:xfrm>
            <a:off x="2701296" y="282057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8BEA833-F346-E746-A13F-0EFB60F90EFF}"/>
              </a:ext>
            </a:extLst>
          </p:cNvPr>
          <p:cNvSpPr/>
          <p:nvPr/>
        </p:nvSpPr>
        <p:spPr>
          <a:xfrm>
            <a:off x="2705100" y="3200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47817FF-AA30-ED46-9C7E-6CABC7ACB09A}"/>
              </a:ext>
            </a:extLst>
          </p:cNvPr>
          <p:cNvSpPr txBox="1"/>
          <p:nvPr/>
        </p:nvSpPr>
        <p:spPr>
          <a:xfrm>
            <a:off x="723900" y="252043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endParaRPr kumimoji="1" lang="zh-CN" altLang="en-US" dirty="0"/>
          </a:p>
        </p:txBody>
      </p:sp>
      <p:sp>
        <p:nvSpPr>
          <p:cNvPr id="32" name="剪去对角的矩形 31">
            <a:extLst>
              <a:ext uri="{FF2B5EF4-FFF2-40B4-BE49-F238E27FC236}">
                <a16:creationId xmlns:a16="http://schemas.microsoft.com/office/drawing/2014/main" id="{465ECCCC-33EE-D741-B3C2-E92B4B2D59E3}"/>
              </a:ext>
            </a:extLst>
          </p:cNvPr>
          <p:cNvSpPr/>
          <p:nvPr/>
        </p:nvSpPr>
        <p:spPr>
          <a:xfrm>
            <a:off x="1181100" y="32766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3" name="剪去对角的矩形 32">
            <a:extLst>
              <a:ext uri="{FF2B5EF4-FFF2-40B4-BE49-F238E27FC236}">
                <a16:creationId xmlns:a16="http://schemas.microsoft.com/office/drawing/2014/main" id="{5D7D913B-1A14-1A47-BDB3-9F0AD6101B8A}"/>
              </a:ext>
            </a:extLst>
          </p:cNvPr>
          <p:cNvSpPr/>
          <p:nvPr/>
        </p:nvSpPr>
        <p:spPr>
          <a:xfrm>
            <a:off x="1181100" y="3733800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E42453-679B-554E-929E-7CB265A5F1D9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615966" y="3390900"/>
            <a:ext cx="1089134" cy="530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5A44217-201E-E04D-9D27-CC6F9A5D28F4}"/>
              </a:ext>
            </a:extLst>
          </p:cNvPr>
          <p:cNvSpPr txBox="1"/>
          <p:nvPr/>
        </p:nvSpPr>
        <p:spPr>
          <a:xfrm>
            <a:off x="4495800" y="5449614"/>
            <a:ext cx="4448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vars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H</a:t>
            </a:r>
            <a:r>
              <a:rPr kumimoji="1" lang="zh-CN" altLang="en-US" dirty="0"/>
              <a:t>**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184964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60C97-EB3D-F54C-A4A7-3ABE024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2057400"/>
                <a:ext cx="44958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zh-CN" altLang="en-US" sz="240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p=1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400" dirty="0">
                    <a:solidFill>
                      <a:srgbClr val="0432FF"/>
                    </a:solidFill>
                  </a:rPr>
                  <a:t> **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q=1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p!=q</a:t>
                </a:r>
              </a:p>
              <a:p>
                <a:pPr marL="0" indent="0">
                  <a:buNone/>
                </a:pP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kumimoji="1" lang="zh-CN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3.14</m:t>
                          </m:r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F79252-D329-7D44-9089-A03F4A9C3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2057400"/>
                <a:ext cx="4495800" cy="4114800"/>
              </a:xfrm>
              <a:blipFill>
                <a:blip r:embed="rId2"/>
                <a:stretch>
                  <a:fillRect l="-1972" t="-1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231F386-D67A-2F45-8484-F025FA7EAD1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572000" y="2057400"/>
                <a:ext cx="4495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solidFill>
                      <a:srgbClr val="0432FF"/>
                    </a:solidFill>
                  </a:rPr>
                  <a:t>*</a:t>
                </a:r>
                <a:r>
                  <a:rPr kumimoji="1" lang="en-US" altLang="zh-CN" sz="2400" kern="0" dirty="0">
                    <a:solidFill>
                      <a:srgbClr val="0432FF"/>
                    </a:solidFill>
                  </a:rPr>
                  <a:t>p=1</a:t>
                </a:r>
                <a:r>
                  <a:rPr kumimoji="1" lang="en-US" altLang="zh-CN" sz="2400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400" kern="0" dirty="0">
                    <a:solidFill>
                      <a:srgbClr val="0432FF"/>
                    </a:solidFill>
                  </a:rPr>
                  <a:t> **</a:t>
                </a:r>
                <a:r>
                  <a:rPr kumimoji="1" lang="en-US" altLang="zh-CN" sz="2400" kern="0" dirty="0">
                    <a:solidFill>
                      <a:srgbClr val="0432FF"/>
                    </a:solidFill>
                  </a:rPr>
                  <a:t>q=1 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kern="0" dirty="0">
                    <a:solidFill>
                      <a:srgbClr val="0432FF"/>
                    </a:solidFill>
                  </a:rPr>
                  <a:t> p!=q</a:t>
                </a:r>
              </a:p>
              <a:p>
                <a:pPr marL="0" indent="0">
                  <a:buFont typeface="Wingdings" pitchFamily="2" charset="2"/>
                  <a:buNone/>
                </a:pPr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zh-CN" altLang="en-US" sz="2400" i="1" kern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=1∧</m:t>
                          </m:r>
                          <m:r>
                            <a:rPr kumimoji="1" lang="zh-CN" altLang="en-US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3.14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 kern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 ker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sz="24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kumimoji="1" lang="en-US" altLang="zh-CN" sz="24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 kern="0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 kern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kumimoji="1" lang="en-US" altLang="zh-CN" sz="2400" kern="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6231F386-D67A-2F45-8484-F025FA7E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0" y="2057400"/>
                <a:ext cx="4495800" cy="4114800"/>
              </a:xfrm>
              <a:prstGeom prst="rect">
                <a:avLst/>
              </a:prstGeom>
              <a:blipFill>
                <a:blip r:embed="rId3"/>
                <a:stretch>
                  <a:fillRect l="-2260" t="-123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77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</a:p>
          <a:p>
            <a:pPr lvl="1"/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uninterpreted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986919-D5F5-084E-BBD2-C0A60A5A373E}"/>
              </a:ext>
            </a:extLst>
          </p:cNvPr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8262D-F21C-3048-B817-DF0CDBF3E9AA}"/>
                </a:ext>
              </a:extLst>
            </p:cNvPr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B9C6E068-C7EC-C740-848C-35B46D0A2460}"/>
                </a:ext>
              </a:extLst>
            </p:cNvPr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92E68A-CFDB-BD40-8428-9DC5075115B1}"/>
              </a:ext>
            </a:extLst>
          </p:cNvPr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F6D270F0-5E66-5649-8C83-651840A7B236}"/>
                </a:ext>
              </a:extLst>
            </p:cNvPr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>
              <a:extLst>
                <a:ext uri="{FF2B5EF4-FFF2-40B4-BE49-F238E27FC236}">
                  <a16:creationId xmlns:a16="http://schemas.microsoft.com/office/drawing/2014/main" id="{5C2DFC29-8636-2D43-8220-FD6C5F0A8FE6}"/>
                </a:ext>
              </a:extLst>
            </p:cNvPr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375029-C810-F547-9705-33E16DA8990A}"/>
              </a:ext>
            </a:extLst>
          </p:cNvPr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158FAC-2CA7-BA4C-A35A-FAB8CF3504D6}"/>
                </a:ext>
              </a:extLst>
            </p:cNvPr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>
              <a:extLst>
                <a:ext uri="{FF2B5EF4-FFF2-40B4-BE49-F238E27FC236}">
                  <a16:creationId xmlns:a16="http://schemas.microsoft.com/office/drawing/2014/main" id="{C4E38546-0802-6141-94F8-3DD25727EDF0}"/>
                </a:ext>
              </a:extLst>
            </p:cNvPr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B8DEBF-35A5-3A41-A993-E0753EDA3235}"/>
              </a:ext>
            </a:extLst>
          </p:cNvPr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>
              <a:extLst>
                <a:ext uri="{FF2B5EF4-FFF2-40B4-BE49-F238E27FC236}">
                  <a16:creationId xmlns:a16="http://schemas.microsoft.com/office/drawing/2014/main" id="{E28E4ECC-0E6E-184A-BD1F-C9EE32296AE3}"/>
                </a:ext>
              </a:extLst>
            </p:cNvPr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>
              <a:extLst>
                <a:ext uri="{FF2B5EF4-FFF2-40B4-BE49-F238E27FC236}">
                  <a16:creationId xmlns:a16="http://schemas.microsoft.com/office/drawing/2014/main" id="{A0385D88-A7D1-8446-88AE-BAD5DD7A396C}"/>
                </a:ext>
              </a:extLst>
            </p:cNvPr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4B990-A264-2F47-AA14-AB77F0E7E9BF}"/>
              </a:ext>
            </a:extLst>
          </p:cNvPr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3184D0-7708-2743-9B2E-606F6CAAE1D5}"/>
                </a:ext>
              </a:extLst>
            </p:cNvPr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84DAC0-F0DA-184C-8557-5413A0F6716B}"/>
                </a:ext>
              </a:extLst>
            </p:cNvPr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811247D-5EDD-9841-8855-4B2DCB5A65AD}"/>
              </a:ext>
            </a:extLst>
          </p:cNvPr>
          <p:cNvSpPr txBox="1">
            <a:spLocks/>
          </p:cNvSpPr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Equality + UF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Arithmetic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Bit-vectors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2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23C41-91FA-FB4F-8A76-DE12BCB8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2D191-0F4B-B649-90A8-E64997D0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nearly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1"/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references,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</a:p>
          <a:p>
            <a:pPr lvl="1"/>
            <a:r>
              <a:rPr kumimoji="1" lang="en-US" altLang="zh-CN" dirty="0"/>
              <a:t>Improper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introduces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bugs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247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dangling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reference: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free(q);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subtle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bug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#3: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free(p);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free(q);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B077-6FDB-3B48-BA07-3AA87E0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8F0B7B-5712-E048-BC39-52BC0D0A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flat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pPr lvl="1"/>
            <a:r>
              <a:rPr kumimoji="1" lang="en-US" altLang="zh-CN" dirty="0"/>
              <a:t>Byte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addressable</a:t>
            </a:r>
          </a:p>
          <a:p>
            <a:pPr lvl="1"/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&amp;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dedicated</a:t>
            </a:r>
            <a:r>
              <a:rPr kumimoji="1" lang="zh-CN" altLang="en-US"/>
              <a:t> </a:t>
            </a:r>
            <a:r>
              <a:rPr kumimoji="1" lang="en-US" altLang="zh-CN"/>
              <a:t>size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Address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addressable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address</a:t>
            </a:r>
          </a:p>
          <a:p>
            <a:r>
              <a:rPr kumimoji="1" lang="en-US" altLang="zh-CN" dirty="0"/>
              <a:t>Essentially,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C/C++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933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B077-6FDB-3B48-BA07-3AA87E09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Memory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F0B7B-5712-E048-BC39-52BC0D0A63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memory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consists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 store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dirty="0"/>
                  <a:t> and a heap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H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en-US" altLang="zh-CN" dirty="0"/>
                  <a:t>, maps a variable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x</a:t>
                </a:r>
                <a:r>
                  <a:rPr kumimoji="1" lang="en-US" altLang="zh-CN" dirty="0"/>
                  <a:t> to its address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H: a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en-US" altLang="zh-CN" dirty="0"/>
                  <a:t>, maps an address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en-US" altLang="zh-CN" dirty="0"/>
                  <a:t> to a value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endParaRPr kumimoji="1" lang="zh-CN" altLang="en-US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28F0B7B-5712-E048-BC39-52BC0D0A63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r="-1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BFACF588-2964-1144-BE18-1248F4E79C7B}"/>
              </a:ext>
            </a:extLst>
          </p:cNvPr>
          <p:cNvSpPr/>
          <p:nvPr/>
        </p:nvSpPr>
        <p:spPr>
          <a:xfrm>
            <a:off x="2743200" y="4343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A39CFC-E6F2-1C4D-805A-738535CA0F78}"/>
              </a:ext>
            </a:extLst>
          </p:cNvPr>
          <p:cNvSpPr/>
          <p:nvPr/>
        </p:nvSpPr>
        <p:spPr>
          <a:xfrm>
            <a:off x="2743200" y="49530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4A59696-0086-004C-B9CE-815042894FF9}"/>
              </a:ext>
            </a:extLst>
          </p:cNvPr>
          <p:cNvSpPr/>
          <p:nvPr/>
        </p:nvSpPr>
        <p:spPr>
          <a:xfrm>
            <a:off x="2743200" y="55626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F87CC8E0-6591-1B4A-ABAA-1ABBF17D5312}"/>
              </a:ext>
            </a:extLst>
          </p:cNvPr>
          <p:cNvSpPr/>
          <p:nvPr/>
        </p:nvSpPr>
        <p:spPr>
          <a:xfrm>
            <a:off x="2743200" y="6172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B13A55-0676-6740-8F08-FB7D15808AFD}"/>
              </a:ext>
            </a:extLst>
          </p:cNvPr>
          <p:cNvSpPr/>
          <p:nvPr/>
        </p:nvSpPr>
        <p:spPr>
          <a:xfrm>
            <a:off x="4267200" y="4343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236D39-211E-FD4B-98E7-CBBFC96474B1}"/>
              </a:ext>
            </a:extLst>
          </p:cNvPr>
          <p:cNvSpPr/>
          <p:nvPr/>
        </p:nvSpPr>
        <p:spPr>
          <a:xfrm>
            <a:off x="4267200" y="4724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F38F31F-F8A5-694A-9A36-D7F29D9D37BF}"/>
              </a:ext>
            </a:extLst>
          </p:cNvPr>
          <p:cNvSpPr/>
          <p:nvPr/>
        </p:nvSpPr>
        <p:spPr>
          <a:xfrm>
            <a:off x="4267200" y="5105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A1A20F-F3E5-424E-84A4-ABA7A422EBFB}"/>
              </a:ext>
            </a:extLst>
          </p:cNvPr>
          <p:cNvSpPr/>
          <p:nvPr/>
        </p:nvSpPr>
        <p:spPr>
          <a:xfrm>
            <a:off x="4267200" y="5486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11149BC-48EE-2A49-A3D3-7EB5D4713799}"/>
              </a:ext>
            </a:extLst>
          </p:cNvPr>
          <p:cNvSpPr/>
          <p:nvPr/>
        </p:nvSpPr>
        <p:spPr>
          <a:xfrm>
            <a:off x="4267200" y="5867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74C2438-7ADA-E84F-A770-55569DBAB505}"/>
              </a:ext>
            </a:extLst>
          </p:cNvPr>
          <p:cNvSpPr/>
          <p:nvPr/>
        </p:nvSpPr>
        <p:spPr>
          <a:xfrm>
            <a:off x="4267200" y="6248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8D6CC9E-2143-A84B-BEF2-9DC6E74B196B}"/>
              </a:ext>
            </a:extLst>
          </p:cNvPr>
          <p:cNvCxnSpPr>
            <a:stCxn id="4" idx="6"/>
            <a:endCxn id="9" idx="1"/>
          </p:cNvCxnSpPr>
          <p:nvPr/>
        </p:nvCxnSpPr>
        <p:spPr>
          <a:xfrm>
            <a:off x="3124200" y="4533900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2E36A0A0-B9CD-0A48-94C3-E3212FF108D1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124200" y="5161757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A6AEB60D-6966-4647-AE5D-86032F29EC3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130769" y="5676900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0F4E2C58-72FB-0142-8F53-39D14582D5A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3118945" y="6359526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6397922-7F1C-174E-88D5-164378E48505}"/>
              </a:ext>
            </a:extLst>
          </p:cNvPr>
          <p:cNvSpPr txBox="1"/>
          <p:nvPr/>
        </p:nvSpPr>
        <p:spPr>
          <a:xfrm>
            <a:off x="2247900" y="43075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9D87CE2-2133-9A41-8CDF-9C1F10BE43FA}"/>
              </a:ext>
            </a:extLst>
          </p:cNvPr>
          <p:cNvSpPr txBox="1"/>
          <p:nvPr/>
        </p:nvSpPr>
        <p:spPr>
          <a:xfrm>
            <a:off x="3907358" y="415027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6A5AFA-C9A0-7E47-9FF0-F01BC0857319}"/>
              </a:ext>
            </a:extLst>
          </p:cNvPr>
          <p:cNvSpPr txBox="1"/>
          <p:nvPr/>
        </p:nvSpPr>
        <p:spPr>
          <a:xfrm>
            <a:off x="5872933" y="4095571"/>
            <a:ext cx="26746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Or, think the store S as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table, and the heap H as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memory.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63D5942-04BD-4747-8BF8-E2BBA80CEF22}"/>
              </a:ext>
            </a:extLst>
          </p:cNvPr>
          <p:cNvCxnSpPr>
            <a:stCxn id="11" idx="3"/>
            <a:endCxn id="10" idx="3"/>
          </p:cNvCxnSpPr>
          <p:nvPr/>
        </p:nvCxnSpPr>
        <p:spPr>
          <a:xfrm flipV="1">
            <a:off x="5029200" y="5295900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A7DBF7BE-6659-1343-ACB5-318543EEA743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V="1">
            <a:off x="5029200" y="5676900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3C354D98-B968-3145-B1CD-53E83BB43FF6}"/>
              </a:ext>
            </a:extLst>
          </p:cNvPr>
          <p:cNvSpPr txBox="1"/>
          <p:nvPr/>
        </p:nvSpPr>
        <p:spPr>
          <a:xfrm>
            <a:off x="5896996" y="5356260"/>
            <a:ext cx="26746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91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Syntax &amp; 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01597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Pointers: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T+E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&amp;x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&amp;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*</a:t>
                </a:r>
                <a:r>
                  <a:rPr kumimoji="1" lang="en-US" altLang="zh-CN" sz="2400" dirty="0"/>
                  <a:t>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NULL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n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E+E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E-E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*</a:t>
                </a:r>
                <a:r>
                  <a:rPr kumimoji="1" lang="en-US" altLang="zh-CN" sz="2400" dirty="0"/>
                  <a:t>T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T=T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T&lt;T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E&lt;E</a:t>
                </a:r>
                <a:r>
                  <a:rPr kumimoji="1" lang="zh-CN" altLang="en-US" sz="2400" dirty="0"/>
                  <a:t>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~R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8E457D90-69F2-3D40-A940-186003987434}"/>
              </a:ext>
            </a:extLst>
          </p:cNvPr>
          <p:cNvSpPr txBox="1"/>
          <p:nvPr/>
        </p:nvSpPr>
        <p:spPr>
          <a:xfrm>
            <a:off x="4876800" y="4572000"/>
            <a:ext cx="358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essentially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fragment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language.</a:t>
            </a:r>
          </a:p>
          <a:p>
            <a:r>
              <a:rPr kumimoji="1" lang="en-US" altLang="zh-CN" sz="2000" dirty="0"/>
              <a:t>However,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some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operations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not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supported,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such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conversion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between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pointers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and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integers.</a:t>
            </a:r>
          </a:p>
        </p:txBody>
      </p: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21044</TotalTime>
  <Words>1345</Words>
  <Application>Microsoft Macintosh PowerPoint</Application>
  <PresentationFormat>全屏显示(4:3)</PresentationFormat>
  <Paragraphs>277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Arial</vt:lpstr>
      <vt:lpstr>Cambria Math</vt:lpstr>
      <vt:lpstr>Courier New</vt:lpstr>
      <vt:lpstr>Symbol</vt:lpstr>
      <vt:lpstr>Tahoma</vt:lpstr>
      <vt:lpstr>Wingdings</vt:lpstr>
      <vt:lpstr>Blends</vt:lpstr>
      <vt:lpstr>Pointer programs</vt:lpstr>
      <vt:lpstr>Motivation: theory</vt:lpstr>
      <vt:lpstr>Satisfiability modulo theory (SMT)</vt:lpstr>
      <vt:lpstr>Motivation: pointers</vt:lpstr>
      <vt:lpstr>Motivation: pointers</vt:lpstr>
      <vt:lpstr>Memory model</vt:lpstr>
      <vt:lpstr>Memory model</vt:lpstr>
      <vt:lpstr> </vt:lpstr>
      <vt:lpstr>Pointers: the syntax</vt:lpstr>
      <vt:lpstr>Example</vt:lpstr>
      <vt:lpstr>Semantics</vt:lpstr>
      <vt:lpstr>Semantics: propositions</vt:lpstr>
      <vt:lpstr>Semantics: expressions</vt:lpstr>
      <vt:lpstr>Semantics: pointers</vt:lpstr>
      <vt:lpstr>Example</vt:lpstr>
      <vt:lpstr> </vt:lpstr>
      <vt:lpstr>Semantics-based decision procedure</vt:lpstr>
      <vt:lpstr>Decision procedure</vt:lpstr>
      <vt:lpstr>Example</vt:lpstr>
      <vt:lpstr>Pure variables</vt:lpstr>
      <vt:lpstr>Extended memory model</vt:lpstr>
      <vt:lpstr>Example</vt:lpstr>
      <vt:lpstr>Memory partitions</vt:lpstr>
      <vt:lpstr>Memory partitions</vt:lpstr>
      <vt:lpstr>Example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4840</cp:revision>
  <cp:lastPrinted>1601-01-01T00:00:00Z</cp:lastPrinted>
  <dcterms:created xsi:type="dcterms:W3CDTF">1601-01-01T00:00:00Z</dcterms:created>
  <dcterms:modified xsi:type="dcterms:W3CDTF">2020-12-15T02:50:38Z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