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46" r:id="rId4"/>
    <p:sldId id="281" r:id="rId5"/>
    <p:sldId id="284" r:id="rId6"/>
    <p:sldId id="285" r:id="rId7"/>
    <p:sldId id="286" r:id="rId8"/>
    <p:sldId id="321" r:id="rId9"/>
    <p:sldId id="345" r:id="rId10"/>
    <p:sldId id="287" r:id="rId11"/>
    <p:sldId id="322" r:id="rId12"/>
    <p:sldId id="325" r:id="rId13"/>
    <p:sldId id="347" r:id="rId14"/>
    <p:sldId id="328" r:id="rId15"/>
    <p:sldId id="324" r:id="rId16"/>
    <p:sldId id="406" r:id="rId17"/>
    <p:sldId id="326" r:id="rId18"/>
    <p:sldId id="327" r:id="rId19"/>
    <p:sldId id="329" r:id="rId20"/>
    <p:sldId id="330" r:id="rId21"/>
    <p:sldId id="331" r:id="rId22"/>
    <p:sldId id="289" r:id="rId23"/>
    <p:sldId id="349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407" r:id="rId33"/>
    <p:sldId id="334" r:id="rId34"/>
    <p:sldId id="336" r:id="rId35"/>
    <p:sldId id="332" r:id="rId36"/>
    <p:sldId id="335" r:id="rId37"/>
    <p:sldId id="333" r:id="rId38"/>
    <p:sldId id="337" r:id="rId39"/>
    <p:sldId id="338" r:id="rId40"/>
    <p:sldId id="339" r:id="rId41"/>
    <p:sldId id="301" r:id="rId42"/>
    <p:sldId id="340" r:id="rId43"/>
    <p:sldId id="293" r:id="rId44"/>
    <p:sldId id="309" r:id="rId45"/>
    <p:sldId id="342" r:id="rId46"/>
    <p:sldId id="341" r:id="rId47"/>
    <p:sldId id="304" r:id="rId48"/>
    <p:sldId id="343" r:id="rId49"/>
    <p:sldId id="344" r:id="rId50"/>
    <p:sldId id="297" r:id="rId51"/>
    <p:sldId id="305" r:id="rId52"/>
    <p:sldId id="298" r:id="rId53"/>
    <p:sldId id="307" r:id="rId54"/>
    <p:sldId id="295" r:id="rId55"/>
    <p:sldId id="302" r:id="rId56"/>
    <p:sldId id="303" r:id="rId57"/>
    <p:sldId id="360" r:id="rId58"/>
    <p:sldId id="299" r:id="rId59"/>
    <p:sldId id="308" r:id="rId60"/>
    <p:sldId id="310" r:id="rId61"/>
    <p:sldId id="313" r:id="rId62"/>
    <p:sldId id="312" r:id="rId6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0">
          <p15:clr>
            <a:srgbClr val="A4A3A4"/>
          </p15:clr>
        </p15:guide>
        <p15:guide id="2" pos="3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DEEBF7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16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92" y="1344"/>
      </p:cViewPr>
      <p:guideLst>
        <p:guide orient="horz" pos="2020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ustc.edu.cn/spring2021/eien7002p/hom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2021-Fall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01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回顾：计算复杂性理论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/>
          <p:cNvSpPr/>
          <p:nvPr/>
        </p:nvSpPr>
        <p:spPr>
          <a:xfrm>
            <a:off x="1558456" y="2592125"/>
            <a:ext cx="6208685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756744" y="2592125"/>
            <a:ext cx="601118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311676" y="3713980"/>
            <a:ext cx="1753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谓词逻辑的可满足性问题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47325" y="2665460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32048" y="265008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30691" y="4135083"/>
            <a:ext cx="17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NPC</a:t>
            </a:r>
            <a:r>
              <a:rPr kumimoji="1" lang="zh-CN" altLang="en-US" dirty="0"/>
              <a:t>问题</a:t>
            </a:r>
          </a:p>
        </p:txBody>
      </p:sp>
      <p:sp>
        <p:nvSpPr>
          <p:cNvPr id="34" name="椭圆 33"/>
          <p:cNvSpPr/>
          <p:nvPr/>
        </p:nvSpPr>
        <p:spPr>
          <a:xfrm>
            <a:off x="2117499" y="3741795"/>
            <a:ext cx="1762738" cy="1712800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87535" y="4335363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037606" y="2075503"/>
            <a:ext cx="106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!= NP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描述形式系统的符号工具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2108847"/>
            <a:ext cx="37744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29055" y="2763520"/>
                <a:ext cx="7804150" cy="308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N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非终结符</a:t>
                </a:r>
                <a:r>
                  <a:rPr lang="zh-CN" altLang="en-US" sz="2000" dirty="0"/>
                  <a:t>的有限结合</a:t>
                </a:r>
                <a:endParaRPr lang="en-US" altLang="zh-CN" sz="2000" dirty="0"/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T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终结符</a:t>
                </a:r>
                <a:r>
                  <a:rPr lang="zh-CN" altLang="en-US" sz="2000" dirty="0"/>
                  <a:t>的有限结合，且 </a:t>
                </a:r>
                <a:r>
                  <a:rPr lang="en-US" altLang="zh-CN" sz="2000" dirty="0"/>
                  <a:t>N∩T = ∅ </a:t>
                </a:r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S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开始符号</a:t>
                </a:r>
                <a:r>
                  <a:rPr lang="zh-CN" altLang="en-US" sz="2000" dirty="0"/>
                  <a:t>，且</a:t>
                </a:r>
                <a:r>
                  <a:rPr lang="en-US" altLang="zh-CN" sz="2000" dirty="0"/>
                  <a:t>S∈N</a:t>
                </a:r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P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产生式</a:t>
                </a:r>
                <a:r>
                  <a:rPr lang="zh-CN" altLang="en-US" sz="2000" dirty="0"/>
                  <a:t>的有限集合，每个产生式具有的形式如：</a:t>
                </a:r>
                <a:endParaRPr lang="en-US" altLang="zh-CN" sz="2000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/>
                  <a:t>    </a:t>
                </a:r>
                <a:r>
                  <a:rPr lang="en-US" altLang="zh-CN" sz="2000" dirty="0"/>
                  <a:t>N-&gt;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∈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(N ∪ T)*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2763520"/>
                <a:ext cx="7804150" cy="3082382"/>
              </a:xfrm>
              <a:prstGeom prst="rect">
                <a:avLst/>
              </a:prstGeom>
              <a:blipFill rotWithShape="1">
                <a:blip r:embed="rId2"/>
                <a:stretch>
                  <a:fillRect b="-3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294765"/>
            <a:ext cx="5219700" cy="5092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70921" y="5773479"/>
            <a:ext cx="3955312" cy="435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294765"/>
            <a:ext cx="5219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45" y="1574165"/>
            <a:ext cx="6553835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9345" y="2828260"/>
            <a:ext cx="6553835" cy="31020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0" y="1701165"/>
            <a:ext cx="6553835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3007360"/>
            <a:ext cx="4737100" cy="109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8030" y="1480820"/>
            <a:ext cx="48545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判断表达式 </a:t>
            </a:r>
            <a:r>
              <a:rPr lang="en-US" altLang="zh-CN" sz="2000" b="1" dirty="0">
                <a:latin typeface="Arial Bold" panose="020B0604020202090204" charset="0"/>
                <a:cs typeface="Arial Bold" panose="020B0604020202090204" charset="0"/>
              </a:rPr>
              <a:t>1 + 2 *  3 </a:t>
            </a:r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是否是文法</a:t>
            </a:r>
            <a:r>
              <a:rPr lang="en-US" altLang="zh-CN" sz="2000" b="1" dirty="0">
                <a:latin typeface="Arial Bold" panose="020B0604020202090204" charset="0"/>
                <a:cs typeface="Arial Bold" panose="020B0604020202090204" charset="0"/>
              </a:rPr>
              <a:t>G</a:t>
            </a:r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的元素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30" y="2181860"/>
            <a:ext cx="1841500" cy="1651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29105D-5770-E049-A12D-95119B4B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522" y="4381501"/>
            <a:ext cx="5951251" cy="1077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二义性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74542" y="56559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推导树</a:t>
            </a:r>
            <a:endParaRPr kumimoji="1"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2544445"/>
            <a:ext cx="4140200" cy="311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05" y="2607945"/>
            <a:ext cx="4495800" cy="304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241" y="1377543"/>
            <a:ext cx="52832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82A4B7-AB11-584D-8C25-ED8758CF4026}"/>
              </a:ext>
            </a:extLst>
          </p:cNvPr>
          <p:cNvSpPr txBox="1"/>
          <p:nvPr/>
        </p:nvSpPr>
        <p:spPr>
          <a:xfrm>
            <a:off x="409602" y="3560457"/>
            <a:ext cx="2260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表达式：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1+2*3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/>
              <a:t>回顾：</a:t>
            </a:r>
            <a:r>
              <a:rPr lang="zh-CN" altLang="en-US" sz="4400"/>
              <a:t>上下文无关文法</a:t>
            </a:r>
            <a:r>
              <a:rPr lang="en-US" altLang="zh-CN" sz="4400"/>
              <a:t>--</a:t>
            </a:r>
            <a:r>
              <a:rPr lang="zh-CN" altLang="en-US" sz="4400"/>
              <a:t>二义性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63015"/>
            <a:ext cx="3785618" cy="20538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34113" y="1831529"/>
            <a:ext cx="2260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表达式：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1+2*3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22" y="2680147"/>
            <a:ext cx="4800600" cy="3771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12EDDF-3D93-2046-AE43-CF2D7E9E1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40" y="1630863"/>
            <a:ext cx="5283200" cy="635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4F8AE0F5-F1EC-FF4B-8397-195F11C42507}"/>
              </a:ext>
            </a:extLst>
          </p:cNvPr>
          <p:cNvSpPr/>
          <p:nvPr/>
        </p:nvSpPr>
        <p:spPr>
          <a:xfrm>
            <a:off x="7988809" y="2568638"/>
            <a:ext cx="334309" cy="1037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64" y="1619102"/>
            <a:ext cx="7724937" cy="417564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 err="1"/>
              <a:t>作业一和作业二讲解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778" y="1236220"/>
            <a:ext cx="6107371" cy="54667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765" y="1480641"/>
            <a:ext cx="430618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问题：证明以下给定文法所表示的集合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，左括号和右括号的数量相等。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1" y="3658421"/>
            <a:ext cx="4914900" cy="6223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FF0000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命题逻辑（语法、自然演绎系统、构造逻辑、语义系统、可靠性与完备性、可判断性）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回顾：命题逻辑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254199"/>
            <a:ext cx="77851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0" y="2031736"/>
            <a:ext cx="8792080" cy="34440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21" y="1173876"/>
            <a:ext cx="6587903" cy="521761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114550"/>
            <a:ext cx="77343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480641"/>
            <a:ext cx="753110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34" y="1430999"/>
            <a:ext cx="6229498" cy="52719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30" y="1440138"/>
            <a:ext cx="6222409" cy="52627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40" y="1480641"/>
            <a:ext cx="7518400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</a:rPr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en-US" altLang="en-US" sz="2800" dirty="0" err="1"/>
              <a:t>作业一和作业二讲解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480641"/>
            <a:ext cx="7912100" cy="4965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057400"/>
            <a:ext cx="76581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回顾：遗留作业</a:t>
            </a:r>
            <a:endParaRPr lang="en-US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E0B94-D6CD-E64C-9CF6-55717B8F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88" y="1761195"/>
            <a:ext cx="2239820" cy="779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0FCE6-9D74-254C-B0A2-ED4B2420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66" y="3013364"/>
            <a:ext cx="6213450" cy="21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1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28" y="1384704"/>
            <a:ext cx="6814814" cy="7681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7" y="2152848"/>
            <a:ext cx="7264269" cy="45500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1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343"/>
            <a:ext cx="12192000" cy="267931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2</a:t>
            </a:r>
            <a:endParaRPr lang="en-US" altLang="en-US" sz="4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67" y="2152848"/>
            <a:ext cx="7264269" cy="45500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02" y="1480641"/>
            <a:ext cx="6487834" cy="65650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2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068"/>
            <a:ext cx="12192000" cy="305786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3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72" y="1395581"/>
            <a:ext cx="7793808" cy="670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7" y="2152848"/>
            <a:ext cx="7264269" cy="45500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3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553"/>
            <a:ext cx="12192000" cy="283689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语义系统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58" y="3183981"/>
            <a:ext cx="610870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572" y="1870620"/>
            <a:ext cx="5295900" cy="58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语义系统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44" y="1936602"/>
            <a:ext cx="406400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 构造主义逻辑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210" y="27166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63759" y="2716619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9" y="2716619"/>
                <a:ext cx="571522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" t="-22" r="9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40208" y="372342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208" y="444058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208" y="1854655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与经典逻辑的区别：     </a:t>
            </a:r>
            <a:r>
              <a:rPr lang="zh-CN" altLang="en-US" sz="2000" dirty="0"/>
              <a:t>是否接收排中律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9720" y="3169952"/>
                <a:ext cx="3204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没有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被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替换成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20" y="3169952"/>
                <a:ext cx="32047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" t="-9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363757" y="3776649"/>
            <a:ext cx="571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与命题逻辑一致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363757" y="4440588"/>
                <a:ext cx="5715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ym typeface="+mn-ea"/>
                  </a:rPr>
                  <a:t>剔除了双重否定律</a:t>
                </a:r>
                <a:endParaRPr kumimoji="1" lang="en-US" altLang="zh-CN" sz="2000" dirty="0">
                  <a:sym typeface="+mn-ea"/>
                </a:endParaRPr>
              </a:p>
              <a:p>
                <a:r>
                  <a:rPr kumimoji="1" lang="zh-CN" altLang="en-US" sz="2000" dirty="0">
                    <a:ea typeface="Cambria Math" panose="02040503050406030204" pitchFamily="18" charset="0"/>
                    <a:sym typeface="+mn-ea"/>
                  </a:rPr>
                  <a:t>剔除了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zh-CN" altLang="en-US" dirty="0"/>
                  <a:t>的引入与消去规则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7" y="4440588"/>
                <a:ext cx="5715228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5" t="-5" r="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语义系统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37" y="2157781"/>
            <a:ext cx="5852152" cy="294584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en-US" altLang="en-US" sz="2800" dirty="0" err="1">
                <a:solidFill>
                  <a:srgbClr val="FF0000"/>
                </a:solidFill>
              </a:rPr>
              <a:t>作业一和作业二讲解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作业：第一次作业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6767" y="9273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练习一： </a:t>
            </a:r>
            <a:r>
              <a:rPr lang="zh-CN" altLang="en-US" dirty="0"/>
              <a:t>用代码来实现文法</a:t>
            </a:r>
            <a:endParaRPr lang="en-US" altLang="zh-CN" dirty="0"/>
          </a:p>
          <a:p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en-US" sz="1800" dirty="0" err="1"/>
              <a:t>练习二</a:t>
            </a:r>
            <a:r>
              <a:rPr lang="zh-CN" altLang="en-US" dirty="0"/>
              <a:t>：   二叉树前序遍历（递归） </a:t>
            </a:r>
            <a:endParaRPr lang="en-US" altLang="en-US" dirty="0"/>
          </a:p>
        </p:txBody>
      </p:sp>
      <p:sp>
        <p:nvSpPr>
          <p:cNvPr id="3" name="椭圆 2"/>
          <p:cNvSpPr/>
          <p:nvPr/>
        </p:nvSpPr>
        <p:spPr>
          <a:xfrm>
            <a:off x="3031066" y="2921000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55333" y="3564466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7600" y="3564466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3" idx="4"/>
            <a:endCxn id="5" idx="0"/>
          </p:cNvCxnSpPr>
          <p:nvPr/>
        </p:nvCxnSpPr>
        <p:spPr>
          <a:xfrm flipH="1">
            <a:off x="2641600" y="3285067"/>
            <a:ext cx="575733" cy="2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3" idx="4"/>
            <a:endCxn id="7" idx="0"/>
          </p:cNvCxnSpPr>
          <p:nvPr/>
        </p:nvCxnSpPr>
        <p:spPr>
          <a:xfrm>
            <a:off x="3217333" y="3285067"/>
            <a:ext cx="626534" cy="2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4"/>
          </p:cNvCxnSpPr>
          <p:nvPr/>
        </p:nvCxnSpPr>
        <p:spPr>
          <a:xfrm flipH="1">
            <a:off x="2328333" y="3928533"/>
            <a:ext cx="313267" cy="4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3500966" y="3928533"/>
            <a:ext cx="313267" cy="4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2641600" y="3899975"/>
            <a:ext cx="270934" cy="44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879611" y="3914792"/>
            <a:ext cx="270934" cy="44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048933" y="4346492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43199" y="4370214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57548" y="4361309"/>
            <a:ext cx="486836" cy="4484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tx1"/>
                </a:solidFill>
              </a:rPr>
              <a:t>10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015078" y="4375878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作业：第二次作业</a:t>
            </a:r>
            <a:endParaRPr lang="en-US" altLang="en-US" sz="4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75" y="2275368"/>
            <a:ext cx="3223924" cy="291611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" name="直线连接符 4"/>
          <p:cNvCxnSpPr/>
          <p:nvPr/>
        </p:nvCxnSpPr>
        <p:spPr>
          <a:xfrm>
            <a:off x="389699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76595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95" y="2939415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6305" y="2436495"/>
                <a:ext cx="20554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5" y="2436495"/>
                <a:ext cx="205549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8" name="直线连接符 7"/>
          <p:cNvCxnSpPr/>
          <p:nvPr/>
        </p:nvCxnSpPr>
        <p:spPr>
          <a:xfrm>
            <a:off x="737235" y="230695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106545" y="2491740"/>
                <a:ext cx="19431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45" y="2491740"/>
                <a:ext cx="194310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>
            <a:off x="3896995" y="230695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598420" y="21221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12217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2" name="直线连接符 3"/>
          <p:cNvCxnSpPr/>
          <p:nvPr/>
        </p:nvCxnSpPr>
        <p:spPr>
          <a:xfrm>
            <a:off x="1912620" y="4760992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8"/>
              <p:cNvSpPr txBox="1"/>
              <p:nvPr/>
            </p:nvSpPr>
            <p:spPr>
              <a:xfrm>
                <a:off x="2420620" y="4941570"/>
                <a:ext cx="218503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20" y="4941570"/>
                <a:ext cx="218503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7"/>
              <p:cNvSpPr txBox="1"/>
              <p:nvPr/>
            </p:nvSpPr>
            <p:spPr>
              <a:xfrm>
                <a:off x="2258695" y="4212590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95" y="4212590"/>
                <a:ext cx="2508250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605655" y="45811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55" y="4581112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0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6" name="直线连接符 9"/>
          <p:cNvCxnSpPr/>
          <p:nvPr/>
        </p:nvCxnSpPr>
        <p:spPr>
          <a:xfrm flipV="1">
            <a:off x="990600" y="4006850"/>
            <a:ext cx="5215890" cy="41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0"/>
              <p:cNvSpPr txBox="1"/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8" name="直线连接符 11"/>
          <p:cNvCxnSpPr/>
          <p:nvPr/>
        </p:nvCxnSpPr>
        <p:spPr>
          <a:xfrm>
            <a:off x="73723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3"/>
              <p:cNvSpPr txBox="1"/>
              <p:nvPr/>
            </p:nvSpPr>
            <p:spPr>
              <a:xfrm>
                <a:off x="5621655" y="384302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55" y="3843020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7"/>
              <p:cNvSpPr txBox="1"/>
              <p:nvPr/>
            </p:nvSpPr>
            <p:spPr>
              <a:xfrm>
                <a:off x="4106545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45" y="3308985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1" name="Picture 12" descr="Screenshot from 2020-05-21 21-33-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2540" y="5572760"/>
            <a:ext cx="7467600" cy="1209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15"/>
              <p:cNvSpPr txBox="1"/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10"/>
              <p:cNvSpPr txBox="1"/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4" name="直线连接符 11"/>
          <p:cNvCxnSpPr/>
          <p:nvPr/>
        </p:nvCxnSpPr>
        <p:spPr>
          <a:xfrm>
            <a:off x="73723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3" descr="Screenshot from 2020-05-21 21-34-0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5345" y="4151630"/>
            <a:ext cx="7439025" cy="1219200"/>
          </a:xfrm>
          <a:prstGeom prst="rect">
            <a:avLst/>
          </a:prstGeom>
        </p:spPr>
      </p:pic>
      <p:pic>
        <p:nvPicPr>
          <p:cNvPr id="26" name="Picture 14" descr="Screenshot from 2020-05-21 21-34-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2010" y="2671445"/>
            <a:ext cx="74580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49" y="4570925"/>
            <a:ext cx="6648598" cy="21319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22" y="2345007"/>
            <a:ext cx="8077200" cy="202583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0722" y="1558881"/>
            <a:ext cx="5352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我们来试试更复杂的证明：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 /\ (Q /\ R)) -&gt; ((P /\ Q) /\ 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</a:t>
            </a:r>
            <a:r>
              <a:rPr lang="zh-CN" altLang="en-US" sz="4400" dirty="0"/>
              <a:t> </a:t>
            </a:r>
            <a:r>
              <a:rPr lang="en-US" altLang="en-US" sz="4400" dirty="0">
                <a:sym typeface="+mn-ea"/>
              </a:rPr>
              <a:t>Tactics</a:t>
            </a:r>
            <a:r>
              <a:rPr lang="zh-CN" altLang="en-US" sz="4400" dirty="0"/>
              <a:t> </a:t>
            </a:r>
            <a:endParaRPr lang="en-US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002" y="1481667"/>
          <a:ext cx="10193865" cy="290566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68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Hypothesis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simple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exact/auto/reflexivity/apply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/\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</a:t>
                      </a:r>
                      <a:r>
                        <a:rPr lang="en-US" altLang="zh-CN" dirty="0" err="1"/>
                        <a:t>Hq</a:t>
                      </a:r>
                      <a:r>
                        <a:rPr lang="en-US" altLang="zh-CN" dirty="0"/>
                        <a:t>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\/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left/right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| </a:t>
                      </a:r>
                      <a:r>
                        <a:rPr lang="en-US" altLang="zh-CN" dirty="0" err="1"/>
                        <a:t>Hq</a:t>
                      </a:r>
                      <a:r>
                        <a:rPr lang="en-US" altLang="zh-CN" dirty="0"/>
                        <a:t>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&lt;-&gt;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87048" y="1657859"/>
            <a:ext cx="4326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 自然演绎的区别？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能够处理假设中的命题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apply .. in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 as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7048" y="4019651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 is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more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powerful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Coq：更明晰的证明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GB" sz="2000" dirty="0">
                <a:latin typeface="SimHei" panose="02010609060101010101" pitchFamily="49" charset="-122"/>
                <a:ea typeface="SimHei" panose="02010609060101010101" pitchFamily="49" charset="-122"/>
              </a:rPr>
              <a:t>复杂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的证明需要更清晰的条理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2" y="231241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2397312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利用</a:t>
            </a: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intro name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..as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为假设命名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4" y="2797422"/>
            <a:ext cx="7183889" cy="2041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44" y="5158986"/>
            <a:ext cx="7183889" cy="166497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Coq：更明晰的证明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GB" sz="2000" dirty="0">
                <a:latin typeface="SimHei" panose="02010609060101010101" pitchFamily="49" charset="-122"/>
                <a:ea typeface="SimHei" panose="02010609060101010101" pitchFamily="49" charset="-122"/>
              </a:rPr>
              <a:t>复杂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的证明需要更清晰的条理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2" y="231241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2397312"/>
            <a:ext cx="5658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000" dirty="0"/>
              <a:t>使用缩进与 </a:t>
            </a:r>
            <a:r>
              <a:rPr lang="en-US" altLang="zh-CN" sz="2000" dirty="0">
                <a:solidFill>
                  <a:schemeClr val="accent5"/>
                </a:solidFill>
              </a:rPr>
              <a:t>{ }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subgoal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的证明代码进行区分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37" y="2882319"/>
            <a:ext cx="9107356" cy="330623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595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~~P -&gt; P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~~P -&gt; P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722" y="3429000"/>
            <a:ext cx="322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中默认使用构造逻辑</a:t>
            </a:r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~~P -&gt; P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722" y="3429000"/>
            <a:ext cx="322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中默认使用构造逻辑</a:t>
            </a:r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722" y="4173745"/>
            <a:ext cx="46730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中使用经典逻辑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Require Import </a:t>
            </a:r>
            <a:r>
              <a:rPr lang="en-GB" altLang="zh-CN" dirty="0" err="1"/>
              <a:t>Coq.Logic.Classical</a:t>
            </a:r>
            <a:r>
              <a:rPr lang="en-GB" altLang="zh-CN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destruct (classic P) as [p | np].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作业：作业实现问题</a:t>
            </a:r>
            <a:endParaRPr lang="en-US" alt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61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作业中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 err="1"/>
              <a:t>Todo</a:t>
            </a:r>
            <a:r>
              <a:rPr lang="zh-CN" altLang="en-US" dirty="0"/>
              <a:t> 异常是为了提醒大家这里需要完成代码，代码完成后请把抛出异常的部分删去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不要修改 </a:t>
            </a:r>
            <a:r>
              <a:rPr lang="en-GB" altLang="zh-CN" dirty="0" err="1"/>
              <a:t>unittest</a:t>
            </a:r>
            <a:r>
              <a:rPr lang="zh-CN" altLang="en-US" dirty="0"/>
              <a:t> 类中的内容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作业：作业提交问题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作业放入源码文件即可，注意不要把</a:t>
            </a:r>
            <a:r>
              <a:rPr lang="en-US" altLang="zh-CN" dirty="0" err="1"/>
              <a:t>venv</a:t>
            </a:r>
            <a:r>
              <a:rPr lang="zh-CN" altLang="en-US" dirty="0"/>
              <a:t>文件等打到压缩包内，不要使用</a:t>
            </a:r>
            <a:r>
              <a:rPr lang="en-US" altLang="zh-CN" dirty="0"/>
              <a:t>pdf, doc, </a:t>
            </a:r>
            <a:r>
              <a:rPr lang="zh-CN" altLang="en-US" dirty="0"/>
              <a:t>截图等形式交作业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不接受任何理由的迟交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独立完成，如果有任何困难发帖到</a:t>
            </a:r>
            <a:r>
              <a:rPr lang="en-US" altLang="zh-CN" dirty="0"/>
              <a:t>piazza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4812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92956" y="4243868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（布尔可满足性）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82280" y="305699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/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（满足性模理论）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其它问题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Piazza</a:t>
            </a:r>
            <a:r>
              <a:rPr lang="zh-CN" altLang="en-US" dirty="0"/>
              <a:t>： </a:t>
            </a:r>
            <a:r>
              <a:rPr lang="en-GB" altLang="zh-CN" dirty="0">
                <a:hlinkClick r:id="rId2"/>
              </a:rPr>
              <a:t>https://piazza.com/ustc.edu.cn/fall2021/eien7002p/home</a:t>
            </a:r>
            <a:endParaRPr lang="en-GB" altLang="zh-CN" dirty="0"/>
          </a:p>
          <a:p>
            <a:endParaRPr lang="en-US" altLang="zh-CN" dirty="0"/>
          </a:p>
          <a:p>
            <a:r>
              <a:rPr lang="en-US" altLang="en-US" dirty="0" err="1"/>
              <a:t>QQ群</a:t>
            </a:r>
            <a:r>
              <a:rPr lang="zh-CN" altLang="en-US" dirty="0"/>
              <a:t> ：</a:t>
            </a:r>
            <a:r>
              <a:rPr lang="en-US" altLang="zh-CN" dirty="0"/>
              <a:t>829132681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en-US" altLang="en-US" sz="2800" dirty="0" err="1"/>
              <a:t>作业一和作业二讲解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</a:rPr>
              <a:t>疑问解答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谢谢，周末愉快！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915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014723" y="4201352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（布尔可满足性）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578684" y="304747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/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（满足性模理论）</a:t>
            </a:r>
          </a:p>
        </p:txBody>
      </p:sp>
      <p:sp>
        <p:nvSpPr>
          <p:cNvPr id="21" name="矩形 20"/>
          <p:cNvSpPr/>
          <p:nvPr/>
        </p:nvSpPr>
        <p:spPr>
          <a:xfrm>
            <a:off x="903466" y="1870121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02291" y="2228202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92956" y="185264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26" name="矩形 25"/>
          <p:cNvSpPr/>
          <p:nvPr/>
        </p:nvSpPr>
        <p:spPr>
          <a:xfrm>
            <a:off x="4025181" y="2228202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58425" y="2236279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52978" y="2236279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命题逻辑（语法、自然演绎系统、构造逻辑、语义系统、可靠性与完备性、可判断性）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accent5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accent5"/>
                </a:solidFill>
              </a:rPr>
              <a:t>命题逻辑（语法、自然演绎系统、构造逻辑、</a:t>
            </a:r>
            <a:r>
              <a:rPr lang="zh-CN" altLang="en-US" sz="2000" dirty="0"/>
              <a:t>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1939</Words>
  <Application>Microsoft Macintosh PowerPoint</Application>
  <PresentationFormat>宽屏</PresentationFormat>
  <Paragraphs>294</Paragraphs>
  <Slides>62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SimHei</vt:lpstr>
      <vt:lpstr>宋体</vt:lpstr>
      <vt:lpstr>Arial Bold</vt:lpstr>
      <vt:lpstr>Arial</vt:lpstr>
      <vt:lpstr>Arial Black</vt:lpstr>
      <vt:lpstr>Calibri</vt:lpstr>
      <vt:lpstr>Cambria Math</vt:lpstr>
      <vt:lpstr>Wingdings</vt:lpstr>
      <vt:lpstr>Office 主题​​</vt:lpstr>
      <vt:lpstr>Formal Method 2021-Fall</vt:lpstr>
      <vt:lpstr>习题回顾课程内容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回顾：课程大纲</vt:lpstr>
      <vt:lpstr>回顾：课程大纲</vt:lpstr>
      <vt:lpstr>回顾：计算复杂性理论</vt:lpstr>
      <vt:lpstr>回顾：上下文无关文法</vt:lpstr>
      <vt:lpstr>回顾：上下文无关文法--举例</vt:lpstr>
      <vt:lpstr>回顾：上下文无关文法--举例</vt:lpstr>
      <vt:lpstr>回顾：上下文无关文法--举例</vt:lpstr>
      <vt:lpstr>回顾：上下文无关文法--举例</vt:lpstr>
      <vt:lpstr>回顾：上下文无关文法--举例</vt:lpstr>
      <vt:lpstr>回顾：上下文无关文法--二义性</vt:lpstr>
      <vt:lpstr>回顾：上下文无关文法--二义性</vt:lpstr>
      <vt:lpstr>回顾：结构化归纳法</vt:lpstr>
      <vt:lpstr>回顾：结构化归纳法</vt:lpstr>
      <vt:lpstr>回顾：课程大纲</vt:lpstr>
      <vt:lpstr>回顾：命题逻辑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回顾：遗留作业</vt:lpstr>
      <vt:lpstr>回顾：命题逻辑—历史考题1</vt:lpstr>
      <vt:lpstr>回顾：命题逻辑—历史考题1</vt:lpstr>
      <vt:lpstr>回顾：命题逻辑—历史考题2</vt:lpstr>
      <vt:lpstr>回顾：命题逻辑—历史考题2</vt:lpstr>
      <vt:lpstr>回顾：命题逻辑—历史考题3</vt:lpstr>
      <vt:lpstr>回顾：命题逻辑—历史考题3</vt:lpstr>
      <vt:lpstr>回顾：命题逻辑—语义系统</vt:lpstr>
      <vt:lpstr>回顾：命题逻辑—语义系统</vt:lpstr>
      <vt:lpstr>回顾： 构造主义逻辑</vt:lpstr>
      <vt:lpstr>回顾：命题逻辑—语义系统</vt:lpstr>
      <vt:lpstr>习题回顾课程内容</vt:lpstr>
      <vt:lpstr>作业：第一次作业</vt:lpstr>
      <vt:lpstr>作业：第二次作业</vt:lpstr>
      <vt:lpstr>Coq：Coq证明与自然演绎</vt:lpstr>
      <vt:lpstr>Coq：Coq证明与自然演绎</vt:lpstr>
      <vt:lpstr>Coq：Coq证明与自然演绎</vt:lpstr>
      <vt:lpstr>Coq：Coq证明与自然演绎</vt:lpstr>
      <vt:lpstr>Coq：Coq Tactics </vt:lpstr>
      <vt:lpstr>Coq：Coq证明与自然演绎</vt:lpstr>
      <vt:lpstr>Coq：更明晰的证明</vt:lpstr>
      <vt:lpstr>Coq：更明晰的证明</vt:lpstr>
      <vt:lpstr>回顾 ：Coq中的构造逻辑与经典逻辑</vt:lpstr>
      <vt:lpstr>回顾 ：Coq中的构造逻辑与经典逻辑</vt:lpstr>
      <vt:lpstr>回顾 ：Coq中的构造逻辑与经典逻辑</vt:lpstr>
      <vt:lpstr>回顾 ：Coq中的构造逻辑与经典逻辑</vt:lpstr>
      <vt:lpstr>作业：作业实现问题</vt:lpstr>
      <vt:lpstr>作业：作业提交问题</vt:lpstr>
      <vt:lpstr>其它问题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fan qiliang</cp:lastModifiedBy>
  <cp:revision>76</cp:revision>
  <dcterms:created xsi:type="dcterms:W3CDTF">2021-10-29T02:52:00Z</dcterms:created>
  <dcterms:modified xsi:type="dcterms:W3CDTF">2021-10-29T06:28:10Z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