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2"/>
  </p:handoutMasterIdLst>
  <p:sldIdLst>
    <p:sldId id="256" r:id="rId2"/>
    <p:sldId id="367" r:id="rId3"/>
    <p:sldId id="412" r:id="rId4"/>
    <p:sldId id="378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372" r:id="rId18"/>
    <p:sldId id="426" r:id="rId19"/>
    <p:sldId id="427" r:id="rId20"/>
    <p:sldId id="428" r:id="rId21"/>
    <p:sldId id="429" r:id="rId22"/>
    <p:sldId id="430" r:id="rId23"/>
    <p:sldId id="431" r:id="rId24"/>
    <p:sldId id="433" r:id="rId25"/>
    <p:sldId id="432" r:id="rId26"/>
    <p:sldId id="434" r:id="rId27"/>
    <p:sldId id="435" r:id="rId28"/>
    <p:sldId id="436" r:id="rId29"/>
    <p:sldId id="437" r:id="rId30"/>
    <p:sldId id="425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Imperative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Subtyping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fewer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subtype,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required</a:t>
            </a:r>
          </a:p>
          <a:p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</a:p>
        </p:txBody>
      </p:sp>
    </p:spTree>
    <p:extLst>
      <p:ext uri="{BB962C8B-B14F-4D97-AF65-F5344CB8AC3E}">
        <p14:creationId xmlns:p14="http://schemas.microsoft.com/office/powerpoint/2010/main" val="33778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Subtyping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934A1-B76D-2E46-8025-F83D641E84F9}"/>
              </a:ext>
            </a:extLst>
          </p:cNvPr>
          <p:cNvSpPr txBox="1">
            <a:spLocks/>
          </p:cNvSpPr>
          <p:nvPr/>
        </p:nvSpPr>
        <p:spPr bwMode="auto">
          <a:xfrm>
            <a:off x="5054763" y="213986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f(x);</a:t>
            </a:r>
          </a:p>
        </p:txBody>
      </p:sp>
    </p:spTree>
    <p:extLst>
      <p:ext uri="{BB962C8B-B14F-4D97-AF65-F5344CB8AC3E}">
        <p14:creationId xmlns:p14="http://schemas.microsoft.com/office/powerpoint/2010/main" val="41004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inherit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2014994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Inheritance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0DB5E2-B626-B449-BFCA-E0A4BAEB77E5}"/>
              </a:ext>
            </a:extLst>
          </p:cNvPr>
          <p:cNvSpPr/>
          <p:nvPr/>
        </p:nvSpPr>
        <p:spPr>
          <a:xfrm>
            <a:off x="4800600" y="2286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vptr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0F3875-56CB-B842-81B4-602158DACFE8}"/>
              </a:ext>
            </a:extLst>
          </p:cNvPr>
          <p:cNvSpPr/>
          <p:nvPr/>
        </p:nvSpPr>
        <p:spPr>
          <a:xfrm>
            <a:off x="4800600" y="27432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6F0B3-8FFD-2E4A-9B56-B952716246BE}"/>
              </a:ext>
            </a:extLst>
          </p:cNvPr>
          <p:cNvSpPr/>
          <p:nvPr/>
        </p:nvSpPr>
        <p:spPr>
          <a:xfrm>
            <a:off x="6629400" y="22860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A::foo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929FA92-E312-DE43-8BD7-828F48CA8C1D}"/>
              </a:ext>
            </a:extLst>
          </p:cNvPr>
          <p:cNvCxnSpPr>
            <a:endCxn id="7" idx="1"/>
          </p:cNvCxnSpPr>
          <p:nvPr/>
        </p:nvCxnSpPr>
        <p:spPr>
          <a:xfrm>
            <a:off x="5562600" y="251460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20276812-DAE1-DC47-9C2A-C8E09A5DCE51}"/>
              </a:ext>
            </a:extLst>
          </p:cNvPr>
          <p:cNvSpPr/>
          <p:nvPr/>
        </p:nvSpPr>
        <p:spPr>
          <a:xfrm>
            <a:off x="4800600" y="37338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vptr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DD8FD5-7184-334A-8287-DDD9B0D111CF}"/>
              </a:ext>
            </a:extLst>
          </p:cNvPr>
          <p:cNvSpPr/>
          <p:nvPr/>
        </p:nvSpPr>
        <p:spPr>
          <a:xfrm>
            <a:off x="4800600" y="41910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C493A-8A95-DD48-8EB5-6C66D2BEF17E}"/>
              </a:ext>
            </a:extLst>
          </p:cNvPr>
          <p:cNvSpPr/>
          <p:nvPr/>
        </p:nvSpPr>
        <p:spPr>
          <a:xfrm>
            <a:off x="6629400" y="37338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B::foo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F4DECB5A-5B34-B142-AF04-B4F96901291B}"/>
              </a:ext>
            </a:extLst>
          </p:cNvPr>
          <p:cNvCxnSpPr>
            <a:endCxn id="12" idx="1"/>
          </p:cNvCxnSpPr>
          <p:nvPr/>
        </p:nvCxnSpPr>
        <p:spPr>
          <a:xfrm>
            <a:off x="5562600" y="396240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3D78FE0-3FCE-AA4F-AFC0-41DD24B0B635}"/>
              </a:ext>
            </a:extLst>
          </p:cNvPr>
          <p:cNvSpPr/>
          <p:nvPr/>
        </p:nvSpPr>
        <p:spPr>
          <a:xfrm>
            <a:off x="4800600" y="46481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A463D27-E0BC-1C40-B5E6-90E0430F088D}"/>
              </a:ext>
            </a:extLst>
          </p:cNvPr>
          <p:cNvSpPr/>
          <p:nvPr/>
        </p:nvSpPr>
        <p:spPr>
          <a:xfrm>
            <a:off x="6629400" y="41910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A::</a:t>
            </a:r>
            <a:r>
              <a:rPr kumimoji="1" lang="en-US" altLang="zh-CN" dirty="0" err="1"/>
              <a:t>baz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12A7E5-4CD2-834D-A9AC-B2E2FDCCC6ED}"/>
              </a:ext>
            </a:extLst>
          </p:cNvPr>
          <p:cNvSpPr/>
          <p:nvPr/>
        </p:nvSpPr>
        <p:spPr>
          <a:xfrm>
            <a:off x="6629400" y="27432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A::</a:t>
            </a:r>
            <a:r>
              <a:rPr kumimoji="1" lang="en-US" altLang="zh-CN" dirty="0" err="1"/>
              <a:t>baz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257281-F2F0-8141-8524-5B162A6D969A}"/>
              </a:ext>
            </a:extLst>
          </p:cNvPr>
          <p:cNvSpPr/>
          <p:nvPr/>
        </p:nvSpPr>
        <p:spPr>
          <a:xfrm>
            <a:off x="6629400" y="4648199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B::bar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93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behavior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this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  <a:p>
            <a:pPr lvl="1"/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unavailable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3056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223C7E7-F3DE-E64B-8D0B-FA809CC62475}"/>
              </a:ext>
            </a:extLst>
          </p:cNvPr>
          <p:cNvSpPr txBox="1">
            <a:spLocks/>
          </p:cNvSpPr>
          <p:nvPr/>
        </p:nvSpPr>
        <p:spPr bwMode="auto">
          <a:xfrm>
            <a:off x="4343400" y="2133600"/>
            <a:ext cx="441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B().f();</a:t>
            </a:r>
          </a:p>
        </p:txBody>
      </p:sp>
    </p:spTree>
    <p:extLst>
      <p:ext uri="{BB962C8B-B14F-4D97-AF65-F5344CB8AC3E}">
        <p14:creationId xmlns:p14="http://schemas.microsoft.com/office/powerpoint/2010/main" val="154393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1377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encapsulating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</a:p>
          <a:p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51EA27-AB83-5E4A-A0DF-E0B54A2A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133600"/>
            <a:ext cx="5270500" cy="144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4E8F46-1A8B-864D-82E1-897B75E3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924300"/>
            <a:ext cx="59182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abbreviations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808AAE-E7D2-B74A-BABB-D7B2D768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5562600" cy="596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9037E5-BD04-6C42-A83D-39F7B477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4219"/>
            <a:ext cx="8013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paradigms:</a:t>
            </a:r>
          </a:p>
          <a:p>
            <a:pPr lvl="1"/>
            <a:r>
              <a:rPr kumimoji="1" lang="en-US" altLang="zh-CN" dirty="0"/>
              <a:t>young,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</a:p>
          <a:p>
            <a:pPr lvl="1"/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popular,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industry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controversial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Object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lang="en-US" altLang="zh-CN" dirty="0"/>
              <a:t>say something to express one's disapproval of or disagreement with something.”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generators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C8A18-4712-B441-9BBC-946F14DD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489200"/>
            <a:ext cx="66040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45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Subtyping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3991FC-E470-5E4E-B2C8-8F2AC709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9300"/>
            <a:ext cx="8229600" cy="647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6B8362-3244-7E4A-919F-45820254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6172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25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thought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functions:</a:t>
            </a:r>
          </a:p>
          <a:p>
            <a:pPr lvl="1"/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arguments</a:t>
            </a:r>
          </a:p>
          <a:p>
            <a:pPr lvl="1"/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(virtual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tables)</a:t>
            </a:r>
          </a:p>
        </p:txBody>
      </p:sp>
    </p:spTree>
    <p:extLst>
      <p:ext uri="{BB962C8B-B14F-4D97-AF65-F5344CB8AC3E}">
        <p14:creationId xmlns:p14="http://schemas.microsoft.com/office/powerpoint/2010/main" val="225732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223C7E7-F3DE-E64B-8D0B-FA809CC62475}"/>
              </a:ext>
            </a:extLst>
          </p:cNvPr>
          <p:cNvSpPr txBox="1">
            <a:spLocks/>
          </p:cNvSpPr>
          <p:nvPr/>
        </p:nvSpPr>
        <p:spPr bwMode="auto">
          <a:xfrm>
            <a:off x="4343400" y="2133600"/>
            <a:ext cx="441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functions: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{get,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set}</a:t>
            </a:r>
          </a:p>
        </p:txBody>
      </p:sp>
    </p:spTree>
    <p:extLst>
      <p:ext uri="{BB962C8B-B14F-4D97-AF65-F5344CB8AC3E}">
        <p14:creationId xmlns:p14="http://schemas.microsoft.com/office/powerpoint/2010/main" val="108667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49D610-95DD-2B47-88F4-B4DE7E8D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5765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42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Subclasses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F3BA0-5AFB-6A46-850E-75B765B7D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24" y="2133600"/>
            <a:ext cx="61214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35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Instance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8C81E-A70A-3D46-99DB-130BCE29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514600"/>
            <a:ext cx="7175500" cy="90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E5490C-6417-9142-B1D5-73EA4C145D12}"/>
              </a:ext>
            </a:extLst>
          </p:cNvPr>
          <p:cNvSpPr txBox="1"/>
          <p:nvPr/>
        </p:nvSpPr>
        <p:spPr>
          <a:xfrm>
            <a:off x="1371600" y="1981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“backup()”,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state: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33123E6-05F2-FC45-B50D-4B5B7E37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96" y="3352800"/>
            <a:ext cx="6057900" cy="622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C06D17-2C89-874F-89AC-4CDB6DEC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880099"/>
            <a:ext cx="709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E5490C-6417-9142-B1D5-73EA4C145D12}"/>
              </a:ext>
            </a:extLst>
          </p:cNvPr>
          <p:cNvSpPr txBox="1"/>
          <p:nvPr/>
        </p:nvSpPr>
        <p:spPr>
          <a:xfrm>
            <a:off x="1371600" y="1981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subclass,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via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super</a:t>
            </a:r>
            <a:r>
              <a:rPr kumimoji="1" lang="en-US" altLang="zh-CN" dirty="0"/>
              <a:t>”.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F8FDFC-6855-AA4E-BD3F-CB73FB21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9400"/>
            <a:ext cx="7823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8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“This”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9A7AB8-6FE6-6248-A43E-6B124313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78" y="1905000"/>
            <a:ext cx="7861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E727B5-EC57-1247-9067-F0D4C1CE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2413000"/>
            <a:ext cx="85598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197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9A7AB8-6FE6-6248-A43E-6B124313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7861300" cy="558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E727B5-EC57-1247-9067-F0D4C1CE2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7850"/>
            <a:ext cx="8559800" cy="203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6C43036-70EC-8F4F-A60C-C82EE4191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" y="2609850"/>
            <a:ext cx="6172200" cy="37973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07A545-D699-9C4F-A465-00BD85155ABA}"/>
              </a:ext>
            </a:extLst>
          </p:cNvPr>
          <p:cNvSpPr/>
          <p:nvPr/>
        </p:nvSpPr>
        <p:spPr>
          <a:xfrm>
            <a:off x="4800600" y="2819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vptr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9ABDF0-C8AA-FD45-B569-56A763C3A457}"/>
              </a:ext>
            </a:extLst>
          </p:cNvPr>
          <p:cNvSpPr/>
          <p:nvPr/>
        </p:nvSpPr>
        <p:spPr>
          <a:xfrm>
            <a:off x="4800600" y="32766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0080C2-942A-C549-9B6B-B3E291CFCD9F}"/>
              </a:ext>
            </a:extLst>
          </p:cNvPr>
          <p:cNvSpPr/>
          <p:nvPr/>
        </p:nvSpPr>
        <p:spPr>
          <a:xfrm>
            <a:off x="6629400" y="28194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get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A6D342E-A938-384C-9A81-79BE928828F2}"/>
              </a:ext>
            </a:extLst>
          </p:cNvPr>
          <p:cNvCxnSpPr>
            <a:endCxn id="9" idx="1"/>
          </p:cNvCxnSpPr>
          <p:nvPr/>
        </p:nvCxnSpPr>
        <p:spPr>
          <a:xfrm>
            <a:off x="5562600" y="304800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C62300-DD75-264D-92B0-B8EC2CCB7B0E}"/>
              </a:ext>
            </a:extLst>
          </p:cNvPr>
          <p:cNvSpPr/>
          <p:nvPr/>
        </p:nvSpPr>
        <p:spPr>
          <a:xfrm>
            <a:off x="6629400" y="3276600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set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B10B05-2004-2B40-8CCE-7934305DA658}"/>
              </a:ext>
            </a:extLst>
          </p:cNvPr>
          <p:cNvSpPr/>
          <p:nvPr/>
        </p:nvSpPr>
        <p:spPr>
          <a:xfrm>
            <a:off x="6629400" y="3733799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inc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38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r>
              <a:rPr kumimoji="1" lang="en-US" altLang="zh-CN" dirty="0"/>
              <a:t>Nearly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satisfying…: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endParaRPr lang="en-US" altLang="zh-CN" dirty="0"/>
          </a:p>
          <a:p>
            <a:pPr lvl="1"/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</a:p>
          <a:p>
            <a:pPr lvl="1"/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features)</a:t>
            </a:r>
          </a:p>
          <a:p>
            <a:r>
              <a:rPr kumimoji="1" lang="en-US" altLang="zh-CN" dirty="0"/>
              <a:t>Mostly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satisfying</a:t>
            </a:r>
          </a:p>
          <a:p>
            <a:pPr lvl="1"/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formalization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Object-Oriented Programming: OOP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is OOP?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  <a:p>
            <a:r>
              <a:rPr kumimoji="1" lang="en-US" altLang="zh-CN" dirty="0"/>
              <a:t>Encapsulations</a:t>
            </a:r>
          </a:p>
          <a:p>
            <a:r>
              <a:rPr kumimoji="1" lang="en-US" altLang="zh-CN" dirty="0"/>
              <a:t>Subtyping</a:t>
            </a:r>
          </a:p>
          <a:p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determines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executed</a:t>
            </a:r>
          </a:p>
          <a:p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(objects)</a:t>
            </a:r>
          </a:p>
        </p:txBody>
      </p:sp>
    </p:spTree>
    <p:extLst>
      <p:ext uri="{BB962C8B-B14F-4D97-AF65-F5344CB8AC3E}">
        <p14:creationId xmlns:p14="http://schemas.microsoft.com/office/powerpoint/2010/main" val="122798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38100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foo(){…}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foo(){…}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934A1-B76D-2E46-8025-F83D641E84F9}"/>
              </a:ext>
            </a:extLst>
          </p:cNvPr>
          <p:cNvSpPr txBox="1">
            <a:spLocks/>
          </p:cNvSpPr>
          <p:nvPr/>
        </p:nvSpPr>
        <p:spPr bwMode="auto">
          <a:xfrm>
            <a:off x="4572000" y="2139863"/>
            <a:ext cx="4292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foo()?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</a:p>
        </p:txBody>
      </p:sp>
    </p:spTree>
    <p:extLst>
      <p:ext uri="{BB962C8B-B14F-4D97-AF65-F5344CB8AC3E}">
        <p14:creationId xmlns:p14="http://schemas.microsoft.com/office/powerpoint/2010/main" val="177570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Encapsulation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outside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themselves</a:t>
            </a:r>
          </a:p>
          <a:p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</a:p>
        </p:txBody>
      </p:sp>
    </p:spTree>
    <p:extLst>
      <p:ext uri="{BB962C8B-B14F-4D97-AF65-F5344CB8AC3E}">
        <p14:creationId xmlns:p14="http://schemas.microsoft.com/office/powerpoint/2010/main" val="299588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133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E6934A1-B76D-2E46-8025-F83D641E84F9}"/>
              </a:ext>
            </a:extLst>
          </p:cNvPr>
          <p:cNvSpPr txBox="1">
            <a:spLocks/>
          </p:cNvSpPr>
          <p:nvPr/>
        </p:nvSpPr>
        <p:spPr bwMode="auto">
          <a:xfrm>
            <a:off x="5054763" y="213986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obj.set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(55);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illegal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8535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3435</TotalTime>
  <Words>696</Words>
  <Application>Microsoft Macintosh PowerPoint</Application>
  <PresentationFormat>全屏显示(4:3)</PresentationFormat>
  <Paragraphs>176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Tahoma</vt:lpstr>
      <vt:lpstr>Wingdings</vt:lpstr>
      <vt:lpstr>Blends</vt:lpstr>
      <vt:lpstr>Imperative Objects</vt:lpstr>
      <vt:lpstr>OOP</vt:lpstr>
      <vt:lpstr>Motivation</vt:lpstr>
      <vt:lpstr>Object-Oriented Programming: OOP</vt:lpstr>
      <vt:lpstr>What is OOP?</vt:lpstr>
      <vt:lpstr>Multiple representations</vt:lpstr>
      <vt:lpstr>Multiple representations</vt:lpstr>
      <vt:lpstr>Encapsulation</vt:lpstr>
      <vt:lpstr>Multiple representations</vt:lpstr>
      <vt:lpstr>Subtyping</vt:lpstr>
      <vt:lpstr>Subtyping</vt:lpstr>
      <vt:lpstr>Inheritance</vt:lpstr>
      <vt:lpstr>Inheritance</vt:lpstr>
      <vt:lpstr>Open recursion</vt:lpstr>
      <vt:lpstr>Open recursion</vt:lpstr>
      <vt:lpstr>Object Encoding</vt:lpstr>
      <vt:lpstr>Objects</vt:lpstr>
      <vt:lpstr>Objects</vt:lpstr>
      <vt:lpstr>Type abbreviations</vt:lpstr>
      <vt:lpstr>Objects generators</vt:lpstr>
      <vt:lpstr>Subtyping</vt:lpstr>
      <vt:lpstr>Class</vt:lpstr>
      <vt:lpstr>Classes</vt:lpstr>
      <vt:lpstr>Classes</vt:lpstr>
      <vt:lpstr>Subclasses</vt:lpstr>
      <vt:lpstr>Instance variables</vt:lpstr>
      <vt:lpstr>Calling superclass methods</vt:lpstr>
      <vt:lpstr>“This”</vt:lpstr>
      <vt:lpstr>PowerPoint 演示文稿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3312</cp:revision>
  <cp:lastPrinted>1601-01-01T00:00:00Z</cp:lastPrinted>
  <dcterms:created xsi:type="dcterms:W3CDTF">1601-01-01T00:00:00Z</dcterms:created>
  <dcterms:modified xsi:type="dcterms:W3CDTF">2022-05-29T09:50:13Z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