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0"/>
  </p:handoutMasterIdLst>
  <p:sldIdLst>
    <p:sldId id="256" r:id="rId2"/>
    <p:sldId id="367" r:id="rId3"/>
    <p:sldId id="412" r:id="rId4"/>
    <p:sldId id="438" r:id="rId5"/>
    <p:sldId id="378" r:id="rId6"/>
    <p:sldId id="439" r:id="rId7"/>
    <p:sldId id="440" r:id="rId8"/>
    <p:sldId id="441" r:id="rId9"/>
    <p:sldId id="442" r:id="rId10"/>
    <p:sldId id="413" r:id="rId11"/>
    <p:sldId id="443" r:id="rId12"/>
    <p:sldId id="414" r:id="rId13"/>
    <p:sldId id="444" r:id="rId14"/>
    <p:sldId id="445" r:id="rId15"/>
    <p:sldId id="446" r:id="rId16"/>
    <p:sldId id="447" r:id="rId17"/>
    <p:sldId id="415" r:id="rId18"/>
    <p:sldId id="425" r:id="rId1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Featherweight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nominal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marL="0" indent="0">
              <a:buNone/>
            </a:pPr>
            <a:r>
              <a:rPr kumimoji="1" lang="en-US" altLang="zh-CN" dirty="0"/>
              <a:t>e.g.,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next;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905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nominal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easier</a:t>
            </a:r>
          </a:p>
          <a:p>
            <a:pPr lvl="1"/>
            <a:r>
              <a:rPr kumimoji="1" lang="en-US" altLang="zh-CN" dirty="0"/>
              <a:t>programmers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work!</a:t>
            </a:r>
          </a:p>
          <a:p>
            <a:pPr marL="0" indent="0">
              <a:buNone/>
            </a:pPr>
            <a:r>
              <a:rPr kumimoji="1" lang="en-US" altLang="zh-CN" dirty="0"/>
              <a:t>e.g.,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0" indent="0">
              <a:buClr>
                <a:srgbClr val="3333CC"/>
              </a:buClr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368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0EEC0C-945A-C94E-A7F1-AA7CEEBE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600200"/>
            <a:ext cx="9029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83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D4ED4C-B5DA-AC42-A945-C8261D36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57400"/>
            <a:ext cx="89154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2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D4ED4C-B5DA-AC42-A945-C8261D36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057400"/>
            <a:ext cx="89154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5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CD1788-7EC9-484F-AEA7-8385825F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4100"/>
            <a:ext cx="88392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04902-6459-2A4C-A5DC-78E54AB7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" y="2057400"/>
            <a:ext cx="88519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4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4A8853-B4B9-4D46-A574-39F30163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922"/>
            <a:ext cx="9144000" cy="952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BB9C32-4F80-334B-B7A7-3F08D160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4057910"/>
            <a:ext cx="9144000" cy="11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Featherweight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takeaways</a:t>
            </a:r>
          </a:p>
          <a:p>
            <a:pPr lvl="1"/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(systems)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</a:t>
            </a:r>
          </a:p>
          <a:p>
            <a:pPr lvl="1"/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/>
              <a:t>systems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</a:p>
          <a:p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primitive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Featherweight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(FJ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</a:t>
            </a:r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assignments!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familiarity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8.0</a:t>
            </a:r>
          </a:p>
          <a:p>
            <a:pPr lvl="1"/>
            <a:r>
              <a:rPr kumimoji="1" lang="en-US" altLang="zh-CN" dirty="0"/>
              <a:t>lambda,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stream,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books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9A473-E711-CC47-81EC-7FC4EA1D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7" y="4191000"/>
            <a:ext cx="2022322" cy="26290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F4C11D-2D67-FA4D-A650-5174F666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191000"/>
            <a:ext cx="2022322" cy="2520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66C664-768D-814B-ABC3-C473BD9E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273" y="4157597"/>
            <a:ext cx="1913926" cy="26290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3AAC13-9BD9-8D42-9E8B-929F9A9F7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232" y="4195175"/>
            <a:ext cx="1783384" cy="23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2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Featherweight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573E6A-1F46-3B46-9137-5E42815ED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0"/>
            <a:ext cx="57531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8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A9EDEE-BFDE-2747-9DFF-6B6E5F8D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18000"/>
            <a:ext cx="7645400" cy="187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D3369D-BACE-F24A-BC4A-1583959A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1" y="3325000"/>
            <a:ext cx="8318500" cy="584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375404-9908-2B44-963E-2D68F0247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881" y="4023500"/>
            <a:ext cx="5981700" cy="520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2436B9-8D2A-C049-A241-084BA3FA0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371" y="2474100"/>
            <a:ext cx="6007100" cy="736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1D1964-5EC3-7340-90B2-9C4A2680B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704" y="1906288"/>
            <a:ext cx="5702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8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nominal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38100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legal?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A();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934A1-B76D-2E46-8025-F83D641E84F9}"/>
              </a:ext>
            </a:extLst>
          </p:cNvPr>
          <p:cNvSpPr txBox="1">
            <a:spLocks/>
          </p:cNvSpPr>
          <p:nvPr/>
        </p:nvSpPr>
        <p:spPr bwMode="auto">
          <a:xfrm>
            <a:off x="4572000" y="2139863"/>
            <a:ext cx="4292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Nominal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types: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equality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names!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structural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types: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equality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ML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int};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{x: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int};</a:t>
            </a:r>
          </a:p>
        </p:txBody>
      </p:sp>
    </p:spTree>
    <p:extLst>
      <p:ext uri="{BB962C8B-B14F-4D97-AF65-F5344CB8AC3E}">
        <p14:creationId xmlns:p14="http://schemas.microsoft.com/office/powerpoint/2010/main" val="355416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Advantages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nominal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  <a:p>
            <a:pPr lvl="1"/>
            <a:r>
              <a:rPr kumimoji="1" lang="en-US" altLang="zh-CN" dirty="0"/>
              <a:t>casting</a:t>
            </a:r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(T)obj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  <a:p>
            <a:pPr lvl="1"/>
            <a:r>
              <a:rPr kumimoji="1" lang="en-US" altLang="zh-CN" dirty="0"/>
              <a:t>dynamic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instanceof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  <a:p>
            <a:pPr lvl="1"/>
            <a:r>
              <a:rPr kumimoji="1" lang="en-US" altLang="zh-CN" dirty="0"/>
              <a:t>reflection</a:t>
            </a:r>
          </a:p>
          <a:p>
            <a:pPr lvl="2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Field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325252181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3635</TotalTime>
  <Words>338</Words>
  <Application>Microsoft Macintosh PowerPoint</Application>
  <PresentationFormat>全屏显示(4:3)</PresentationFormat>
  <Paragraphs>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Tahoma</vt:lpstr>
      <vt:lpstr>Wingdings</vt:lpstr>
      <vt:lpstr>Blends</vt:lpstr>
      <vt:lpstr>Featherweight Java</vt:lpstr>
      <vt:lpstr>Direct Encoding</vt:lpstr>
      <vt:lpstr>Motivation</vt:lpstr>
      <vt:lpstr>Functional Java</vt:lpstr>
      <vt:lpstr>Featherweight Java</vt:lpstr>
      <vt:lpstr>Example</vt:lpstr>
      <vt:lpstr>Operations</vt:lpstr>
      <vt:lpstr>Structural and nominal types</vt:lpstr>
      <vt:lpstr>Advantages of nominal types</vt:lpstr>
      <vt:lpstr>Advantages of nominal types</vt:lpstr>
      <vt:lpstr>Advantages of nominal types</vt:lpstr>
      <vt:lpstr>Syntax</vt:lpstr>
      <vt:lpstr>Class Table Operations</vt:lpstr>
      <vt:lpstr>Class Table Operations</vt:lpstr>
      <vt:lpstr>Evaluation</vt:lpstr>
      <vt:lpstr>Typing</vt:lpstr>
      <vt:lpstr>Properties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3447</cp:revision>
  <cp:lastPrinted>1601-01-01T00:00:00Z</cp:lastPrinted>
  <dcterms:created xsi:type="dcterms:W3CDTF">1601-01-01T00:00:00Z</dcterms:created>
  <dcterms:modified xsi:type="dcterms:W3CDTF">2022-05-29T13:24:58Z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