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handoutMasterIdLst>
    <p:handoutMasterId r:id="rId54"/>
  </p:handoutMasterIdLst>
  <p:sldIdLst>
    <p:sldId id="256" r:id="rId2"/>
    <p:sldId id="257" r:id="rId3"/>
    <p:sldId id="509" r:id="rId4"/>
    <p:sldId id="281" r:id="rId5"/>
    <p:sldId id="284" r:id="rId6"/>
    <p:sldId id="285" r:id="rId7"/>
    <p:sldId id="286" r:id="rId8"/>
    <p:sldId id="345" r:id="rId9"/>
    <p:sldId id="510" r:id="rId10"/>
    <p:sldId id="388" r:id="rId11"/>
    <p:sldId id="391" r:id="rId12"/>
    <p:sldId id="498" r:id="rId13"/>
    <p:sldId id="392" r:id="rId14"/>
    <p:sldId id="393" r:id="rId15"/>
    <p:sldId id="516" r:id="rId16"/>
    <p:sldId id="397" r:id="rId17"/>
    <p:sldId id="398" r:id="rId18"/>
    <p:sldId id="399" r:id="rId19"/>
    <p:sldId id="400" r:id="rId20"/>
    <p:sldId id="402" r:id="rId21"/>
    <p:sldId id="401" r:id="rId22"/>
    <p:sldId id="403" r:id="rId23"/>
    <p:sldId id="501" r:id="rId24"/>
    <p:sldId id="405" r:id="rId25"/>
    <p:sldId id="504" r:id="rId26"/>
    <p:sldId id="407" r:id="rId27"/>
    <p:sldId id="423" r:id="rId28"/>
    <p:sldId id="508" r:id="rId29"/>
    <p:sldId id="419" r:id="rId30"/>
    <p:sldId id="511" r:id="rId31"/>
    <p:sldId id="408" r:id="rId32"/>
    <p:sldId id="507" r:id="rId33"/>
    <p:sldId id="332" r:id="rId34"/>
    <p:sldId id="409" r:id="rId35"/>
    <p:sldId id="517" r:id="rId36"/>
    <p:sldId id="410" r:id="rId37"/>
    <p:sldId id="518" r:id="rId38"/>
    <p:sldId id="411" r:id="rId39"/>
    <p:sldId id="520" r:id="rId40"/>
    <p:sldId id="421" r:id="rId41"/>
    <p:sldId id="334" r:id="rId42"/>
    <p:sldId id="514" r:id="rId43"/>
    <p:sldId id="414" r:id="rId44"/>
    <p:sldId id="415" r:id="rId45"/>
    <p:sldId id="416" r:id="rId46"/>
    <p:sldId id="417" r:id="rId47"/>
    <p:sldId id="333" r:id="rId48"/>
    <p:sldId id="512" r:id="rId49"/>
    <p:sldId id="513" r:id="rId50"/>
    <p:sldId id="506" r:id="rId51"/>
    <p:sldId id="521" r:id="rId5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0">
          <p15:clr>
            <a:srgbClr val="A4A3A4"/>
          </p15:clr>
        </p15:guide>
        <p15:guide id="2" pos="38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DEEBF7"/>
    <a:srgbClr val="B2B2B2"/>
    <a:srgbClr val="202020"/>
    <a:srgbClr val="323232"/>
    <a:srgbClr val="CC3300"/>
    <a:srgbClr val="CC0000"/>
    <a:srgbClr val="FF3300"/>
    <a:srgbClr val="990000"/>
    <a:srgbClr val="FF8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72" autoAdjust="0"/>
    <p:restoredTop sz="65040"/>
  </p:normalViewPr>
  <p:slideViewPr>
    <p:cSldViewPr snapToGrid="0" showGuides="1">
      <p:cViewPr>
        <p:scale>
          <a:sx n="129" d="100"/>
          <a:sy n="129" d="100"/>
        </p:scale>
        <p:origin x="4904" y="488"/>
      </p:cViewPr>
      <p:guideLst>
        <p:guide orient="horz" pos="2020"/>
        <p:guide pos="3891"/>
      </p:guideLst>
    </p:cSldViewPr>
  </p:slideViewPr>
  <p:notesTextViewPr>
    <p:cViewPr>
      <p:scale>
        <a:sx n="180" d="100"/>
        <a:sy n="180" d="100"/>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2023/5/5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 b="0" i="0" u="none" strike="noStrike" dirty="0">
                <a:solidFill>
                  <a:srgbClr val="333333"/>
                </a:solidFill>
                <a:effectLst/>
                <a:latin typeface="Open Sans" panose="020B0606030504020204" pitchFamily="34" charset="0"/>
              </a:rPr>
              <a:t>首先</a:t>
            </a:r>
            <a:r>
              <a:rPr lang="zh-CN" altLang="en-US" b="0" i="0" u="none" strike="noStrike" dirty="0">
                <a:solidFill>
                  <a:srgbClr val="333333"/>
                </a:solidFill>
                <a:effectLst/>
                <a:latin typeface="Open Sans" panose="020B0606030504020204" pitchFamily="34" charset="0"/>
              </a:rPr>
              <a:t>，我们来看一下</a:t>
            </a:r>
            <a:r>
              <a:rPr lang="en"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的定义</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可以看着</a:t>
            </a:r>
            <a:r>
              <a:rPr lang="en-US" altLang="zh-CN" b="0" i="0" u="none" strike="noStrike" dirty="0">
                <a:solidFill>
                  <a:srgbClr val="333333"/>
                </a:solidFill>
                <a:effectLst/>
                <a:latin typeface="Open Sans" panose="020B0606030504020204" pitchFamily="34" charset="0"/>
              </a:rPr>
              <a:t>PPT</a:t>
            </a:r>
            <a:r>
              <a:rPr lang="zh-CN" altLang="en-US" b="0" i="0" u="none" strike="noStrike" dirty="0">
                <a:solidFill>
                  <a:srgbClr val="333333"/>
                </a:solidFill>
                <a:effectLst/>
                <a:latin typeface="Open Sans" panose="020B0606030504020204" pitchFamily="34" charset="0"/>
              </a:rPr>
              <a:t>念</a:t>
            </a:r>
            <a:r>
              <a:rPr lang="en-US" altLang="zh-CN" b="0" i="0" u="none" strike="noStrike" dirty="0">
                <a:solidFill>
                  <a:srgbClr val="333333"/>
                </a:solidFill>
                <a:effectLst/>
                <a:latin typeface="Open Sans" panose="020B0606030504020204" pitchFamily="34" charset="0"/>
              </a:rPr>
              <a:t>)</a:t>
            </a:r>
          </a:p>
          <a:p>
            <a:pPr algn="l"/>
            <a:r>
              <a:rPr kumimoji="1" lang="zh-CN" altLang="en-US" sz="1200" dirty="0">
                <a:latin typeface="+mn-ea"/>
              </a:rPr>
              <a:t>判断对于给定的逻辑命题是否存在一个解，如果存在，则认为给定命题可满足；反之，则不可满足。</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endParaRPr lang="zh-CN" altLang="e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需要注意的是，这个</a:t>
            </a:r>
            <a:r>
              <a:rPr lang="en"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问题，他是第一个</a:t>
            </a:r>
            <a:r>
              <a:rPr lang="en" altLang="zh-CN" b="0" i="0" u="none" strike="noStrike" dirty="0">
                <a:solidFill>
                  <a:srgbClr val="333333"/>
                </a:solidFill>
                <a:effectLst/>
                <a:latin typeface="Open Sans" panose="020B0606030504020204" pitchFamily="34" charset="0"/>
              </a:rPr>
              <a:t>NPC</a:t>
            </a:r>
            <a:r>
              <a:rPr lang="zh-CN" altLang="en-US" b="0" i="0" u="none" strike="noStrike" dirty="0">
                <a:solidFill>
                  <a:srgbClr val="333333"/>
                </a:solidFill>
                <a:effectLst/>
                <a:latin typeface="Open Sans" panose="020B0606030504020204" pitchFamily="34" charset="0"/>
              </a:rPr>
              <a:t>问题</a:t>
            </a:r>
          </a:p>
          <a:p>
            <a:pPr algn="l"/>
            <a:r>
              <a:rPr lang="zh-CN" altLang="en-US" b="0" i="0" u="none" strike="noStrike" dirty="0">
                <a:solidFill>
                  <a:srgbClr val="333333"/>
                </a:solidFill>
                <a:effectLst/>
                <a:latin typeface="Open Sans" panose="020B0606030504020204" pitchFamily="34" charset="0"/>
              </a:rPr>
              <a:t>我们刚开始的时候，复习了</a:t>
            </a:r>
            <a:r>
              <a:rPr lang="en" altLang="zh-CN" b="0" i="0" u="none" strike="noStrike" dirty="0">
                <a:solidFill>
                  <a:srgbClr val="333333"/>
                </a:solidFill>
                <a:effectLst/>
                <a:latin typeface="Open Sans" panose="020B0606030504020204" pitchFamily="34" charset="0"/>
              </a:rPr>
              <a:t>NPC</a:t>
            </a:r>
            <a:r>
              <a:rPr lang="zh-CN" altLang="en-US" b="0" i="0" u="none" strike="noStrike" dirty="0">
                <a:solidFill>
                  <a:srgbClr val="333333"/>
                </a:solidFill>
                <a:effectLst/>
                <a:latin typeface="Open Sans" panose="020B0606030504020204" pitchFamily="34" charset="0"/>
              </a:rPr>
              <a:t>问题的定义，</a:t>
            </a:r>
          </a:p>
          <a:p>
            <a:pPr algn="l"/>
            <a:r>
              <a:rPr lang="zh-CN" altLang="en-US" b="0" i="0" u="none" strike="noStrike" dirty="0">
                <a:solidFill>
                  <a:srgbClr val="333333"/>
                </a:solidFill>
                <a:effectLst/>
                <a:latin typeface="Open Sans" panose="020B0606030504020204" pitchFamily="34" charset="0"/>
              </a:rPr>
              <a:t>也就是说</a:t>
            </a:r>
            <a:r>
              <a:rPr lang="en"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问题，他目前不能找到一个多项式时间复杂度的求解方法，</a:t>
            </a:r>
          </a:p>
          <a:p>
            <a:pPr algn="l"/>
            <a:r>
              <a:rPr lang="zh-CN" altLang="en-US" b="0" i="0" u="none" strike="noStrike" dirty="0">
                <a:solidFill>
                  <a:srgbClr val="333333"/>
                </a:solidFill>
                <a:effectLst/>
                <a:latin typeface="Open Sans" panose="020B0606030504020204" pitchFamily="34" charset="0"/>
              </a:rPr>
              <a:t>但是，对于一个给定的解，能够在多项式时间内，判定他是否是</a:t>
            </a:r>
            <a:r>
              <a:rPr lang="en"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问题的一个正确解。</a:t>
            </a:r>
          </a:p>
          <a:p>
            <a:pPr algn="l"/>
            <a:r>
              <a:rPr lang="zh-CN" altLang="en-US" b="0" i="0" u="none" strike="noStrike" dirty="0">
                <a:solidFill>
                  <a:srgbClr val="333333"/>
                </a:solidFill>
                <a:effectLst/>
                <a:latin typeface="Open Sans" panose="020B0606030504020204" pitchFamily="34" charset="0"/>
              </a:rPr>
              <a:t>这样说呢，比较抽象，我们来看一个具体的例子</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2752010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这里的表格，大家应该都有过接触，就是所谓的真值表</a:t>
            </a:r>
            <a:endParaRPr lang="en-US" altLang="zh-CN" b="0" i="0" u="none" strike="noStrike" dirty="0">
              <a:solidFill>
                <a:srgbClr val="333333"/>
              </a:solidFill>
              <a:effectLst/>
              <a:latin typeface="Open Sans" panose="020B0606030504020204" pitchFamily="34" charset="0"/>
            </a:endParaRPr>
          </a:p>
          <a:p>
            <a:pPr algn="l"/>
            <a:endParaRPr lang="zh-CN" altLang="en-US"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假如说，我想知道是否存在一组解，使得</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这个命题成立，</a:t>
            </a:r>
          </a:p>
          <a:p>
            <a:pPr algn="l"/>
            <a:r>
              <a:rPr lang="zh-CN" altLang="en-US" b="0" i="0" u="none" strike="noStrike" dirty="0">
                <a:solidFill>
                  <a:srgbClr val="333333"/>
                </a:solidFill>
                <a:effectLst/>
                <a:latin typeface="Open Sans" panose="020B0606030504020204" pitchFamily="34" charset="0"/>
              </a:rPr>
              <a:t>我们呢，通过查找这张真值表就可以看出，</a:t>
            </a:r>
          </a:p>
          <a:p>
            <a:pPr algn="l"/>
            <a:r>
              <a:rPr lang="zh-CN" altLang="en-US" b="0" i="0" u="none" strike="noStrike" dirty="0">
                <a:solidFill>
                  <a:srgbClr val="333333"/>
                </a:solidFill>
                <a:effectLst/>
                <a:latin typeface="Open Sans" panose="020B0606030504020204" pitchFamily="34" charset="0"/>
              </a:rPr>
              <a:t>有</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组解，都符合要求，使得</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为真；</a:t>
            </a:r>
          </a:p>
          <a:p>
            <a:pPr algn="l"/>
            <a:r>
              <a:rPr lang="zh-CN" altLang="en-US" b="0" i="0" u="none" strike="noStrike" dirty="0">
                <a:solidFill>
                  <a:srgbClr val="333333"/>
                </a:solidFill>
                <a:effectLst/>
                <a:latin typeface="Open Sans" panose="020B0606030504020204" pitchFamily="34" charset="0"/>
              </a:rPr>
              <a:t>所以可以说，针对</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这个命题是布尔可满足的。</a:t>
            </a:r>
            <a:endParaRPr lang="en-US" altLang="zh-CN" b="0" i="0" u="none" strike="noStrike" dirty="0">
              <a:solidFill>
                <a:srgbClr val="333333"/>
              </a:solidFill>
              <a:effectLst/>
              <a:latin typeface="Open Sans" panose="020B0606030504020204" pitchFamily="34" charset="0"/>
            </a:endParaRPr>
          </a:p>
          <a:p>
            <a:pPr algn="l"/>
            <a:endParaRPr lang="zh-CN" altLang="en-US"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同理，我要想知道有没有一组解，使得</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合取非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成立，</a:t>
            </a:r>
          </a:p>
          <a:p>
            <a:pPr algn="l"/>
            <a:r>
              <a:rPr lang="zh-CN" altLang="en-US" b="0" i="0" u="none" strike="noStrike" dirty="0">
                <a:solidFill>
                  <a:srgbClr val="333333"/>
                </a:solidFill>
                <a:effectLst/>
                <a:latin typeface="Open Sans" panose="020B0606030504020204" pitchFamily="34" charset="0"/>
              </a:rPr>
              <a:t>通过查找这张表，就可以知道是没有这样一组解的。</a:t>
            </a:r>
          </a:p>
          <a:p>
            <a:pPr algn="l"/>
            <a:r>
              <a:rPr lang="zh-CN" altLang="en-US" b="0" i="0" u="none" strike="noStrike" dirty="0">
                <a:solidFill>
                  <a:srgbClr val="333333"/>
                </a:solidFill>
                <a:effectLst/>
                <a:latin typeface="Open Sans" panose="020B0606030504020204" pitchFamily="34" charset="0"/>
              </a:rPr>
              <a:t>所以针对</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合取非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这个命题，是布尔不可满足的。</a:t>
            </a:r>
          </a:p>
          <a:p>
            <a:pPr algn="l"/>
            <a:r>
              <a:rPr lang="zh-CN" altLang="en-US" b="0" i="0" u="none" strike="noStrike" dirty="0">
                <a:solidFill>
                  <a:srgbClr val="333333"/>
                </a:solidFill>
                <a:effectLst/>
                <a:latin typeface="Open Sans" panose="020B0606030504020204" pitchFamily="34" charset="0"/>
              </a:rPr>
              <a:t>需要注意一下的是，这个布尔可满足性</a:t>
            </a:r>
            <a:r>
              <a:rPr lang="en"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问题，是基于我们前面所学的命题逻辑的。</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221434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刚才的两个命题都比较简单，下面我们来看复杂一点的命题</a:t>
            </a:r>
          </a:p>
          <a:p>
            <a:pPr algn="l"/>
            <a:r>
              <a:rPr lang="zh-CN" altLang="en-US" b="0" i="0" u="none" strike="noStrike" dirty="0">
                <a:solidFill>
                  <a:srgbClr val="333333"/>
                </a:solidFill>
                <a:effectLst/>
                <a:latin typeface="Open Sans" panose="020B0606030504020204" pitchFamily="34" charset="0"/>
              </a:rPr>
              <a:t>比如这</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个命题，</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首先第一个，这个里面有</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个原子命题，</a:t>
            </a:r>
            <a:r>
              <a:rPr lang="en" altLang="zh-CN" b="0" i="0" u="none" strike="noStrike" dirty="0" err="1">
                <a:solidFill>
                  <a:srgbClr val="333333"/>
                </a:solidFill>
                <a:effectLst/>
                <a:latin typeface="Open Sans" panose="020B0606030504020204" pitchFamily="34" charset="0"/>
              </a:rPr>
              <a:t>p,q,r</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我们仍然可以通过画真值表来进行判断</a:t>
            </a:r>
          </a:p>
          <a:p>
            <a:pPr algn="l"/>
            <a:r>
              <a:rPr lang="zh-CN" altLang="en-US" b="0" i="0" u="none" strike="noStrike" dirty="0">
                <a:solidFill>
                  <a:srgbClr val="333333"/>
                </a:solidFill>
                <a:effectLst/>
                <a:latin typeface="Open Sans" panose="020B0606030504020204" pitchFamily="34" charset="0"/>
              </a:rPr>
              <a:t>只需要画</a:t>
            </a:r>
            <a:r>
              <a:rPr lang="en-US" altLang="zh-CN" b="0" i="0" u="none" strike="noStrike" dirty="0">
                <a:solidFill>
                  <a:srgbClr val="333333"/>
                </a:solidFill>
                <a:effectLst/>
                <a:latin typeface="Open Sans" panose="020B0606030504020204" pitchFamily="34" charset="0"/>
              </a:rPr>
              <a:t>2</a:t>
            </a:r>
            <a:r>
              <a:rPr lang="zh-CN" altLang="en-US" b="0" i="0" u="none" strike="noStrike" dirty="0">
                <a:solidFill>
                  <a:srgbClr val="333333"/>
                </a:solidFill>
                <a:effectLst/>
                <a:latin typeface="Open Sans" panose="020B0606030504020204" pitchFamily="34" charset="0"/>
              </a:rPr>
              <a:t>的</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次方行，也就是</a:t>
            </a:r>
            <a:r>
              <a:rPr lang="en-US" altLang="zh-CN" b="0" i="0" u="none" strike="noStrike" dirty="0">
                <a:solidFill>
                  <a:srgbClr val="333333"/>
                </a:solidFill>
                <a:effectLst/>
                <a:latin typeface="Open Sans" panose="020B0606030504020204" pitchFamily="34" charset="0"/>
              </a:rPr>
              <a:t>8</a:t>
            </a:r>
            <a:r>
              <a:rPr lang="zh-CN" altLang="en-US" b="0" i="0" u="none" strike="noStrike" dirty="0">
                <a:solidFill>
                  <a:srgbClr val="333333"/>
                </a:solidFill>
                <a:effectLst/>
                <a:latin typeface="Open Sans" panose="020B0606030504020204" pitchFamily="34" charset="0"/>
              </a:rPr>
              <a:t>行，就能完全知道哪些解可以满足这个命题，</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听起来这个工作量还不是很大，可以接受</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中间这个命题呢，有</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个原子命题，如果还是通过真值表的方式</a:t>
            </a:r>
          </a:p>
          <a:p>
            <a:pPr algn="l"/>
            <a:r>
              <a:rPr lang="zh-CN" altLang="en-US" b="0" i="0" u="none" strike="noStrike" dirty="0">
                <a:solidFill>
                  <a:srgbClr val="333333"/>
                </a:solidFill>
                <a:effectLst/>
                <a:latin typeface="Open Sans" panose="020B0606030504020204" pitchFamily="34" charset="0"/>
              </a:rPr>
              <a:t>就需要画</a:t>
            </a:r>
            <a:r>
              <a:rPr lang="en-US" altLang="zh-CN" b="0" i="0" u="none" strike="noStrike" dirty="0">
                <a:solidFill>
                  <a:srgbClr val="333333"/>
                </a:solidFill>
                <a:effectLst/>
                <a:latin typeface="Open Sans" panose="020B0606030504020204" pitchFamily="34" charset="0"/>
              </a:rPr>
              <a:t>2^4</a:t>
            </a:r>
            <a:r>
              <a:rPr lang="zh-CN" altLang="en-US" b="0" i="0" u="none" strike="noStrike" dirty="0">
                <a:solidFill>
                  <a:srgbClr val="333333"/>
                </a:solidFill>
                <a:effectLst/>
                <a:latin typeface="Open Sans" panose="020B0606030504020204" pitchFamily="34" charset="0"/>
              </a:rPr>
              <a:t>次方，也就是</a:t>
            </a:r>
            <a:r>
              <a:rPr lang="en-US" altLang="zh-CN" b="0" i="0" u="none" strike="noStrike" dirty="0">
                <a:solidFill>
                  <a:srgbClr val="333333"/>
                </a:solidFill>
                <a:effectLst/>
                <a:latin typeface="Open Sans" panose="020B0606030504020204" pitchFamily="34" charset="0"/>
              </a:rPr>
              <a:t>16</a:t>
            </a:r>
            <a:r>
              <a:rPr lang="zh-CN" altLang="en-US" b="0" i="0" u="none" strike="noStrike" dirty="0">
                <a:solidFill>
                  <a:srgbClr val="333333"/>
                </a:solidFill>
                <a:effectLst/>
                <a:latin typeface="Open Sans" panose="020B0606030504020204" pitchFamily="34" charset="0"/>
              </a:rPr>
              <a:t>行来进行判断</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最后一个呢，原子命题最大的下标是</a:t>
            </a:r>
            <a:r>
              <a:rPr lang="en-US" altLang="zh-CN" b="0" i="0" u="none" strike="noStrike" dirty="0">
                <a:solidFill>
                  <a:srgbClr val="333333"/>
                </a:solidFill>
                <a:effectLst/>
                <a:latin typeface="Open Sans" panose="020B0606030504020204" pitchFamily="34" charset="0"/>
              </a:rPr>
              <a:t>11</a:t>
            </a: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我们假设这</a:t>
            </a:r>
            <a:r>
              <a:rPr lang="en-US" altLang="zh-CN" b="0" i="0" u="none" strike="noStrike" dirty="0">
                <a:solidFill>
                  <a:srgbClr val="333333"/>
                </a:solidFill>
                <a:effectLst/>
                <a:latin typeface="Open Sans" panose="020B0606030504020204" pitchFamily="34" charset="0"/>
              </a:rPr>
              <a:t>11</a:t>
            </a:r>
            <a:r>
              <a:rPr lang="zh-CN" altLang="en-US" b="0" i="0" u="none" strike="noStrike" dirty="0">
                <a:solidFill>
                  <a:srgbClr val="333333"/>
                </a:solidFill>
                <a:effectLst/>
                <a:latin typeface="Open Sans" panose="020B0606030504020204" pitchFamily="34" charset="0"/>
              </a:rPr>
              <a:t>个原子命题都有出现，则需要画</a:t>
            </a:r>
            <a:r>
              <a:rPr lang="en-US" altLang="zh-CN" b="0" i="0" u="none" strike="noStrike" dirty="0">
                <a:solidFill>
                  <a:srgbClr val="333333"/>
                </a:solidFill>
                <a:effectLst/>
                <a:latin typeface="Open Sans" panose="020B0606030504020204" pitchFamily="34" charset="0"/>
              </a:rPr>
              <a:t>2^11</a:t>
            </a:r>
            <a:r>
              <a:rPr lang="zh-CN" altLang="en-US" b="0" i="0" u="none" strike="noStrike" dirty="0">
                <a:solidFill>
                  <a:srgbClr val="333333"/>
                </a:solidFill>
                <a:effectLst/>
                <a:latin typeface="Open Sans" panose="020B0606030504020204" pitchFamily="34" charset="0"/>
              </a:rPr>
              <a:t>次方，</a:t>
            </a:r>
          </a:p>
          <a:p>
            <a:pPr algn="l"/>
            <a:r>
              <a:rPr lang="zh-CN" altLang="en-US" b="0" i="0" u="none" strike="noStrike" dirty="0">
                <a:solidFill>
                  <a:srgbClr val="333333"/>
                </a:solidFill>
                <a:effectLst/>
                <a:latin typeface="Open Sans" panose="020B0606030504020204" pitchFamily="34" charset="0"/>
              </a:rPr>
              <a:t>也就是说</a:t>
            </a:r>
            <a:r>
              <a:rPr lang="en-US" altLang="zh-CN" b="0" i="0" u="none" strike="noStrike" dirty="0">
                <a:solidFill>
                  <a:srgbClr val="333333"/>
                </a:solidFill>
                <a:effectLst/>
                <a:latin typeface="Open Sans" panose="020B0606030504020204" pitchFamily="34" charset="0"/>
              </a:rPr>
              <a:t>2048</a:t>
            </a:r>
            <a:r>
              <a:rPr lang="zh-CN" altLang="en-US" b="0" i="0" u="none" strike="noStrike" dirty="0">
                <a:solidFill>
                  <a:srgbClr val="333333"/>
                </a:solidFill>
                <a:effectLst/>
                <a:latin typeface="Open Sans" panose="020B0606030504020204" pitchFamily="34" charset="0"/>
              </a:rPr>
              <a:t>行的真值表才能判断吧</a:t>
            </a:r>
          </a:p>
          <a:p>
            <a:pPr algn="l"/>
            <a:r>
              <a:rPr lang="zh-CN" altLang="en-US" b="0" i="0" u="none" strike="noStrike" dirty="0">
                <a:solidFill>
                  <a:srgbClr val="333333"/>
                </a:solidFill>
                <a:effectLst/>
                <a:latin typeface="Open Sans" panose="020B0606030504020204" pitchFamily="34" charset="0"/>
              </a:rPr>
              <a:t>所以可以看出，这个布尔可满足性问题是一个指数时间复杂度的问题，</a:t>
            </a:r>
          </a:p>
          <a:p>
            <a:pPr algn="l"/>
            <a:r>
              <a:rPr lang="zh-CN" altLang="en-US" b="0" i="0" u="none" strike="noStrike" dirty="0">
                <a:solidFill>
                  <a:srgbClr val="333333"/>
                </a:solidFill>
                <a:effectLst/>
                <a:latin typeface="Open Sans" panose="020B0606030504020204" pitchFamily="34" charset="0"/>
              </a:rPr>
              <a:t>他的指数数值就是命题中包含的原子命题的个数</a:t>
            </a:r>
          </a:p>
          <a:p>
            <a:pPr algn="l"/>
            <a:r>
              <a:rPr lang="zh-CN" altLang="en-US" b="0" i="0" u="none" strike="noStrike" dirty="0">
                <a:solidFill>
                  <a:srgbClr val="333333"/>
                </a:solidFill>
                <a:effectLst/>
                <a:latin typeface="Open Sans" panose="020B0606030504020204" pitchFamily="34" charset="0"/>
              </a:rPr>
              <a:t>那么在小规模的这类问题中，我们希望能有一个通用的，</a:t>
            </a:r>
          </a:p>
          <a:p>
            <a:pPr algn="l"/>
            <a:r>
              <a:rPr lang="zh-CN" altLang="en-US" b="0" i="0" u="none" strike="noStrike" dirty="0">
                <a:solidFill>
                  <a:srgbClr val="333333"/>
                </a:solidFill>
                <a:effectLst/>
                <a:latin typeface="Open Sans" panose="020B0606030504020204" pitchFamily="34" charset="0"/>
              </a:rPr>
              <a:t>并且比画真值表，也就是穷举法更简单点的，复杂度更低一点的方法</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1455091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 altLang="zh-CN" b="0" i="0" u="none" strike="noStrike" dirty="0">
                <a:solidFill>
                  <a:srgbClr val="333333"/>
                </a:solidFill>
                <a:effectLst/>
                <a:latin typeface="Open Sans" panose="020B0606030504020204" pitchFamily="34" charset="0"/>
              </a:rPr>
              <a:t>PPT</a:t>
            </a:r>
            <a:r>
              <a:rPr lang="zh-CN" altLang="en-US" b="0" i="0" u="none" strike="noStrike" dirty="0">
                <a:solidFill>
                  <a:srgbClr val="333333"/>
                </a:solidFill>
                <a:effectLst/>
                <a:latin typeface="Open Sans" panose="020B0606030504020204" pitchFamily="34" charset="0"/>
              </a:rPr>
              <a:t>上的这张图就展示了这样一个方法</a:t>
            </a:r>
          </a:p>
          <a:p>
            <a:pPr algn="l"/>
            <a:r>
              <a:rPr lang="zh-CN" altLang="en-US" b="0" i="0" u="none" strike="noStrike" dirty="0">
                <a:solidFill>
                  <a:srgbClr val="333333"/>
                </a:solidFill>
                <a:effectLst/>
                <a:latin typeface="Open Sans" panose="020B0606030504020204" pitchFamily="34" charset="0"/>
              </a:rPr>
              <a:t>这个方法的第一步，</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将任意给定的逻辑命题转化为合取范式；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第二步就是在得到的合取范式的基础上，进行求解，常用的就是</a:t>
            </a:r>
            <a:r>
              <a:rPr lang="en"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a:t>
            </a:r>
          </a:p>
          <a:p>
            <a:pPr algn="l"/>
            <a:r>
              <a:rPr lang="zh-CN" altLang="en-US" b="0" i="0" u="none" strike="noStrike" dirty="0">
                <a:solidFill>
                  <a:srgbClr val="333333"/>
                </a:solidFill>
                <a:effectLst/>
                <a:latin typeface="Open Sans" panose="020B0606030504020204" pitchFamily="34" charset="0"/>
              </a:rPr>
              <a:t>通过</a:t>
            </a:r>
            <a:r>
              <a:rPr lang="en-US"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算法，来判断一个转换得到的合取范式，它的布尔可满足性。</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下面呢，我们就先来看一下第一步，</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如何将任意一个逻辑命题，转换为合取范式。</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3538681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首先呢，我们先从直观上感受一下合取范式的特点，</a:t>
            </a:r>
          </a:p>
          <a:p>
            <a:pPr algn="l"/>
            <a:r>
              <a:rPr lang="zh-CN" altLang="en-US" b="0" i="0" u="none" strike="noStrike" dirty="0">
                <a:solidFill>
                  <a:srgbClr val="333333"/>
                </a:solidFill>
                <a:effectLst/>
                <a:latin typeface="Open Sans" panose="020B0606030504020204" pitchFamily="34" charset="0"/>
              </a:rPr>
              <a:t>比如这边列出的，上面是</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个合取范式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下面是</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个非合取范式，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上下一对比，我们就能看出一些区别</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最明显的，就是合取范式的最外部的连接符号，全是合取符号，</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而非合取范式呢，最外部的连接符既有合取也有析取；</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其次就是这个否定符号，</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合取范式中，否定符号全都和原子命题直接相连，都直接出现在原子命题的前面，</a:t>
            </a:r>
          </a:p>
          <a:p>
            <a:pPr algn="l"/>
            <a:r>
              <a:rPr lang="zh-CN" altLang="en-US" b="0" i="0" u="none" strike="noStrike" dirty="0">
                <a:solidFill>
                  <a:srgbClr val="333333"/>
                </a:solidFill>
                <a:effectLst/>
                <a:latin typeface="Open Sans" panose="020B0606030504020204" pitchFamily="34" charset="0"/>
              </a:rPr>
              <a:t>而非合取范式，否定符号是会出现在一整个复合命题的前面的，比如最后一个，出现在了括号前面。</a:t>
            </a:r>
          </a:p>
          <a:p>
            <a:pPr algn="l"/>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当然合取范式还有一个特点，这边的例子没有展现出来，</a:t>
            </a:r>
          </a:p>
          <a:p>
            <a:pPr algn="l"/>
            <a:r>
              <a:rPr lang="zh-CN" altLang="en-US" b="0" i="0" u="none" strike="noStrike" dirty="0">
                <a:solidFill>
                  <a:srgbClr val="333333"/>
                </a:solidFill>
                <a:effectLst/>
                <a:latin typeface="Open Sans" panose="020B0606030504020204" pitchFamily="34" charset="0"/>
              </a:rPr>
              <a:t>就是合取范式中，不能有蕴含符号</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1048152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下面呢，我们就具体来看一下如何将给定的命题，转换为合取范式。</a:t>
            </a:r>
          </a:p>
          <a:p>
            <a:pPr algn="l"/>
            <a:r>
              <a:rPr lang="zh-CN" altLang="en-US" b="0" i="0" u="none" strike="noStrike" dirty="0">
                <a:solidFill>
                  <a:srgbClr val="333333"/>
                </a:solidFill>
                <a:effectLst/>
                <a:latin typeface="Open Sans" panose="020B0606030504020204" pitchFamily="34" charset="0"/>
              </a:rPr>
              <a:t>一般来说，分为</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步，</a:t>
            </a:r>
          </a:p>
          <a:p>
            <a:pPr algn="l"/>
            <a:r>
              <a:rPr lang="zh-CN" altLang="en-US" b="0" i="0" u="none" strike="noStrike" dirty="0">
                <a:solidFill>
                  <a:srgbClr val="333333"/>
                </a:solidFill>
                <a:effectLst/>
                <a:latin typeface="Open Sans" panose="020B0606030504020204" pitchFamily="34" charset="0"/>
              </a:rPr>
              <a:t>首先，消去蕴含符号</a:t>
            </a:r>
          </a:p>
          <a:p>
            <a:pPr algn="l"/>
            <a:r>
              <a:rPr lang="zh-CN" altLang="en-US" b="0" i="0" u="none" strike="noStrike" dirty="0">
                <a:solidFill>
                  <a:srgbClr val="333333"/>
                </a:solidFill>
                <a:effectLst/>
                <a:latin typeface="Open Sans" panose="020B0606030504020204" pitchFamily="34" charset="0"/>
              </a:rPr>
              <a:t>然后将没有蕴含符号的逻辑命题转换为否定范式（</a:t>
            </a:r>
            <a:r>
              <a:rPr lang="en" altLang="zh-CN" b="0" i="0" u="none" strike="noStrike" dirty="0">
                <a:solidFill>
                  <a:srgbClr val="333333"/>
                </a:solidFill>
                <a:effectLst/>
                <a:latin typeface="Open Sans" panose="020B0606030504020204" pitchFamily="34" charset="0"/>
              </a:rPr>
              <a:t>NNF</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否定范式其实就是将所有的否定符号都直接和原子命题相连；</a:t>
            </a:r>
            <a:endParaRPr lang="zh-CN" altLang="e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最后将否定范式转化为合取范式（</a:t>
            </a:r>
            <a:r>
              <a:rPr lang="en" altLang="zh-CN" b="0" i="0" u="none" strike="noStrike" dirty="0">
                <a:solidFill>
                  <a:srgbClr val="333333"/>
                </a:solidFill>
                <a:effectLst/>
                <a:latin typeface="Open Sans" panose="020B0606030504020204" pitchFamily="34" charset="0"/>
              </a:rPr>
              <a:t>CNF</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下面我们逐一看一下转换规则</a:t>
            </a:r>
            <a:endParaRPr lang="zh-CN" altLang="en" b="0" i="0" u="none" strike="noStrike" dirty="0">
              <a:solidFill>
                <a:srgbClr val="333333"/>
              </a:solidFill>
              <a:effectLst/>
              <a:latin typeface="Open Sans" panose="020B0606030504020204" pitchFamily="34" charset="0"/>
            </a:endParaRP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2665074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第一步，就是消去蕴含符号</a:t>
            </a:r>
          </a:p>
          <a:p>
            <a:pPr algn="l"/>
            <a:r>
              <a:rPr lang="zh-CN" altLang="en-US" b="0" i="0" u="none" strike="noStrike" dirty="0">
                <a:solidFill>
                  <a:srgbClr val="333333"/>
                </a:solidFill>
                <a:effectLst/>
                <a:latin typeface="Open Sans" panose="020B0606030504020204" pitchFamily="34" charset="0"/>
              </a:rPr>
              <a:t>通过这张真值表，我们可以直观的看出，</a:t>
            </a:r>
          </a:p>
          <a:p>
            <a:pPr algn="l"/>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蕴含</a:t>
            </a:r>
            <a:r>
              <a:rPr lang="en" altLang="zh-CN" b="0" i="0" u="none" strike="noStrike" dirty="0">
                <a:solidFill>
                  <a:srgbClr val="333333"/>
                </a:solidFill>
                <a:effectLst/>
                <a:latin typeface="Open Sans" panose="020B0606030504020204" pitchFamily="34" charset="0"/>
              </a:rPr>
              <a:t>Q </a:t>
            </a:r>
            <a:r>
              <a:rPr lang="zh-CN" altLang="en-US" b="0" i="0" u="none" strike="noStrike" dirty="0">
                <a:solidFill>
                  <a:srgbClr val="333333"/>
                </a:solidFill>
                <a:effectLst/>
                <a:latin typeface="Open Sans" panose="020B0606030504020204" pitchFamily="34" charset="0"/>
              </a:rPr>
              <a:t>和 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a:t>
            </a:r>
            <a:r>
              <a:rPr lang="en" altLang="zh-CN" b="0" i="0" u="none" strike="noStrike" dirty="0">
                <a:solidFill>
                  <a:srgbClr val="333333"/>
                </a:solidFill>
                <a:effectLst/>
                <a:latin typeface="Open Sans" panose="020B0606030504020204" pitchFamily="34" charset="0"/>
              </a:rPr>
              <a:t>Q </a:t>
            </a:r>
            <a:r>
              <a:rPr lang="zh-CN" altLang="en-US" b="0" i="0" u="none" strike="noStrike" dirty="0">
                <a:solidFill>
                  <a:srgbClr val="333333"/>
                </a:solidFill>
                <a:effectLst/>
                <a:latin typeface="Open Sans" panose="020B0606030504020204" pitchFamily="34" charset="0"/>
              </a:rPr>
              <a:t>是完全等价的，</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这两个表达式在原子命题取值相同的情况下，</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他们两个的取值也完全相同，</a:t>
            </a:r>
          </a:p>
          <a:p>
            <a:pPr algn="l"/>
            <a:r>
              <a:rPr lang="zh-CN" altLang="en-US" b="0" i="0" u="none" strike="noStrike" dirty="0">
                <a:solidFill>
                  <a:srgbClr val="333333"/>
                </a:solidFill>
                <a:effectLst/>
                <a:latin typeface="Open Sans" panose="020B0606030504020204" pitchFamily="34" charset="0"/>
              </a:rPr>
              <a:t>所以，我们就可以将原命题中所有的蕴含，都转化为一个析取的形式，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来去掉蕴含符号；</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1545963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我们可以看到，</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这个上面</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左边的上面</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，是命题逻辑原本的符号系统，</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下面是消去蕴含符号后的，就没有蕴含符号了。</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我们看一下具体的转换规则</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右边</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首先是，对于原子命题，真，假，和小</a:t>
            </a:r>
            <a:r>
              <a:rPr lang="en" altLang="zh-CN" b="0" i="0" u="none" strike="noStrike" dirty="0">
                <a:solidFill>
                  <a:srgbClr val="333333"/>
                </a:solidFill>
                <a:effectLst/>
                <a:latin typeface="Open Sans" panose="020B0606030504020204" pitchFamily="34" charset="0"/>
              </a:rPr>
              <a:t>p</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都是不用做处理的</a:t>
            </a:r>
          </a:p>
          <a:p>
            <a:pPr algn="l"/>
            <a:r>
              <a:rPr lang="zh-CN" altLang="en-US" b="0" i="0" u="none" strike="noStrike" dirty="0">
                <a:solidFill>
                  <a:srgbClr val="333333"/>
                </a:solidFill>
                <a:effectLst/>
                <a:latin typeface="Open Sans" panose="020B0606030504020204" pitchFamily="34" charset="0"/>
              </a:rPr>
              <a:t>对于析取，合取还有否定的复合命题，将其分开，</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递归的对左右复合命题继续计算，</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对于蕴含符号链接的复合命题，采用我们之前说的等价形式，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转换为非</a:t>
            </a:r>
            <a:r>
              <a:rPr lang="en-US"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a:t>
            </a:r>
            <a:r>
              <a:rPr lang="en-US"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的形式，转换后，也是继续进行递归；</a:t>
            </a:r>
          </a:p>
          <a:p>
            <a:pPr algn="l"/>
            <a:r>
              <a:rPr lang="zh-CN" altLang="en-US" b="0" i="0" u="none" strike="noStrike" dirty="0">
                <a:solidFill>
                  <a:srgbClr val="333333"/>
                </a:solidFill>
                <a:effectLst/>
                <a:latin typeface="Open Sans" panose="020B0606030504020204" pitchFamily="34" charset="0"/>
              </a:rPr>
              <a:t>这些大写字母</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表示的都是复合命题，就是它可能是由小</a:t>
            </a:r>
            <a:r>
              <a:rPr lang="en-US"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，小</a:t>
            </a:r>
            <a:r>
              <a:rPr lang="en-US"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之类的原子命题构成的，</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所以需要递归继续做这些检查，看有没有蕴含符号，</a:t>
            </a:r>
          </a:p>
          <a:p>
            <a:pPr algn="l"/>
            <a:r>
              <a:rPr lang="zh-CN" altLang="en-US" b="0" i="0" u="none" strike="noStrike" dirty="0">
                <a:solidFill>
                  <a:srgbClr val="333333"/>
                </a:solidFill>
                <a:effectLst/>
                <a:latin typeface="Open Sans" panose="020B0606030504020204" pitchFamily="34" charset="0"/>
              </a:rPr>
              <a:t>这个递归一直到对应的都是上面</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个原子命题了，确定没有蕴含符号了，才会结束。</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最终完成消去蕴含符号</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570546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下面我们来看一个具体的例子，针对这个命题怎么消去蕴含符号</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整个的一个操作流程就是由外向内，逐层递归；</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首先就是对析取符号的操作，按照右边的规则</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分开后，然后递归，对左右的复合命题分别做检查，</a:t>
            </a:r>
          </a:p>
          <a:p>
            <a:pPr algn="l"/>
            <a:r>
              <a:rPr lang="zh-CN" altLang="en-US" b="0" i="0" u="none" strike="noStrike" dirty="0">
                <a:solidFill>
                  <a:srgbClr val="333333"/>
                </a:solidFill>
                <a:effectLst/>
                <a:latin typeface="Open Sans" panose="020B0606030504020204" pitchFamily="34" charset="0"/>
              </a:rPr>
              <a:t>左边的命题中，最外面的是合取符号，按照规则，将其分开，再继续做检查</a:t>
            </a:r>
          </a:p>
          <a:p>
            <a:pPr algn="l"/>
            <a:r>
              <a:rPr lang="en" altLang="zh-CN" b="0" i="0" u="none" strike="noStrike" dirty="0">
                <a:solidFill>
                  <a:srgbClr val="333333"/>
                </a:solidFill>
                <a:effectLst/>
                <a:latin typeface="Open Sans" panose="020B0606030504020204" pitchFamily="34" charset="0"/>
              </a:rPr>
              <a:t>p1</a:t>
            </a:r>
            <a:r>
              <a:rPr lang="zh-CN" altLang="en-US" b="0" i="0" u="none" strike="noStrike" dirty="0">
                <a:solidFill>
                  <a:srgbClr val="333333"/>
                </a:solidFill>
                <a:effectLst/>
                <a:latin typeface="Open Sans" panose="020B0606030504020204" pitchFamily="34" charset="0"/>
              </a:rPr>
              <a:t>是原子命题，按照规则，结束递归，检查结束，得到的结果就是</a:t>
            </a:r>
            <a:r>
              <a:rPr lang="en-US" altLang="zh-CN" b="0" i="0" u="none" strike="noStrike" dirty="0">
                <a:solidFill>
                  <a:srgbClr val="333333"/>
                </a:solidFill>
                <a:effectLst/>
                <a:latin typeface="Open Sans" panose="020B0606030504020204" pitchFamily="34" charset="0"/>
              </a:rPr>
              <a:t>p1,</a:t>
            </a:r>
            <a:endParaRPr lang="zh-CN" altLang="en-US" b="0" i="0" u="none" strike="noStrike" dirty="0">
              <a:solidFill>
                <a:srgbClr val="333333"/>
              </a:solidFill>
              <a:effectLst/>
              <a:latin typeface="Open Sans" panose="020B0606030504020204" pitchFamily="34" charset="0"/>
            </a:endParaRPr>
          </a:p>
          <a:p>
            <a:pPr algn="l"/>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另一边，按照规则将</a:t>
            </a:r>
            <a:r>
              <a:rPr lang="en-US" altLang="zh-CN" b="0" i="0" u="none" strike="noStrike" dirty="0">
                <a:solidFill>
                  <a:srgbClr val="333333"/>
                </a:solidFill>
                <a:effectLst/>
                <a:latin typeface="Open Sans" panose="020B0606030504020204" pitchFamily="34" charset="0"/>
              </a:rPr>
              <a:t>2</a:t>
            </a:r>
            <a:r>
              <a:rPr lang="zh-CN" altLang="en-US" b="0" i="0" u="none" strike="noStrike" dirty="0">
                <a:solidFill>
                  <a:srgbClr val="333333"/>
                </a:solidFill>
                <a:effectLst/>
                <a:latin typeface="Open Sans" panose="020B0606030504020204" pitchFamily="34" charset="0"/>
              </a:rPr>
              <a:t>个否定符号移到外面后，得到的也是原子命题</a:t>
            </a:r>
            <a:r>
              <a:rPr lang="en" altLang="zh-CN" b="0" i="0" u="none" strike="noStrike" dirty="0">
                <a:solidFill>
                  <a:srgbClr val="333333"/>
                </a:solidFill>
                <a:effectLst/>
                <a:latin typeface="Open Sans" panose="020B0606030504020204" pitchFamily="34" charset="0"/>
              </a:rPr>
              <a:t>p2</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所以检查结束</a:t>
            </a:r>
          </a:p>
          <a:p>
            <a:pPr algn="l"/>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回到右边的命题</a:t>
            </a:r>
          </a:p>
          <a:p>
            <a:pPr algn="l"/>
            <a:r>
              <a:rPr lang="zh-CN" altLang="en-US" b="0" i="0" u="none" strike="noStrike" dirty="0">
                <a:solidFill>
                  <a:srgbClr val="333333"/>
                </a:solidFill>
                <a:effectLst/>
                <a:latin typeface="Open Sans" panose="020B0606030504020204" pitchFamily="34" charset="0"/>
              </a:rPr>
              <a:t>也是进行相同的步骤，</a:t>
            </a:r>
          </a:p>
          <a:p>
            <a:pPr algn="l"/>
            <a:r>
              <a:rPr lang="zh-CN" altLang="en-US" b="0" i="0" u="none" strike="noStrike" dirty="0">
                <a:solidFill>
                  <a:srgbClr val="333333"/>
                </a:solidFill>
                <a:effectLst/>
                <a:latin typeface="Open Sans" panose="020B0606030504020204" pitchFamily="34" charset="0"/>
              </a:rPr>
              <a:t>这边最外层的连接符号是蕴含符号，转换成析取表达式，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再按照规则继续递归，</a:t>
            </a:r>
          </a:p>
          <a:p>
            <a:pPr algn="l"/>
            <a:r>
              <a:rPr lang="zh-CN" altLang="en-US" b="0" i="0" u="none" strike="noStrike" dirty="0">
                <a:solidFill>
                  <a:srgbClr val="333333"/>
                </a:solidFill>
                <a:effectLst/>
                <a:latin typeface="Open Sans" panose="020B0606030504020204" pitchFamily="34" charset="0"/>
              </a:rPr>
              <a:t>继续进行检查，直到都是原子命题为止。</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所以最后得到的这个命题就完成了消去蕴含</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2000749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在消去了蕴含符号后，要将当前不含有蕴含符号的表达式，</a:t>
            </a:r>
          </a:p>
          <a:p>
            <a:pPr algn="l"/>
            <a:r>
              <a:rPr lang="zh-CN" altLang="en-US" b="0" i="0" u="none" strike="noStrike" dirty="0">
                <a:solidFill>
                  <a:srgbClr val="333333"/>
                </a:solidFill>
                <a:effectLst/>
                <a:latin typeface="Open Sans" panose="020B0606030504020204" pitchFamily="34" charset="0"/>
              </a:rPr>
              <a:t>转化为否定范式，可以留意一下</a:t>
            </a:r>
          </a:p>
          <a:p>
            <a:pPr algn="l"/>
            <a:r>
              <a:rPr lang="zh-CN" altLang="en-US" b="0" i="0" u="none" strike="noStrike" dirty="0">
                <a:solidFill>
                  <a:srgbClr val="333333"/>
                </a:solidFill>
                <a:effectLst/>
                <a:latin typeface="Open Sans" panose="020B0606030504020204" pitchFamily="34" charset="0"/>
              </a:rPr>
              <a:t>没有转变之前，否定符号是在大</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前面的，也就是在复合命题前面的，</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比如有可能是对</a:t>
            </a:r>
            <a:r>
              <a:rPr lang="zh-CN" altLang="en" b="0" i="0" u="none" strike="noStrike" dirty="0">
                <a:solidFill>
                  <a:srgbClr val="333333"/>
                </a:solidFill>
                <a:effectLst/>
                <a:latin typeface="Open Sans" panose="020B0606030504020204" pitchFamily="34" charset="0"/>
              </a:rPr>
              <a:t>小</a:t>
            </a:r>
            <a:r>
              <a:rPr lang="en-US"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合取小</a:t>
            </a:r>
            <a:r>
              <a:rPr lang="en-US"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的整体取非，</a:t>
            </a:r>
          </a:p>
          <a:p>
            <a:pPr algn="l"/>
            <a:r>
              <a:rPr lang="zh-CN" altLang="en-US" b="0" i="0" u="none" strike="noStrike" dirty="0">
                <a:solidFill>
                  <a:srgbClr val="333333"/>
                </a:solidFill>
                <a:effectLst/>
                <a:latin typeface="Open Sans" panose="020B0606030504020204" pitchFamily="34" charset="0"/>
              </a:rPr>
              <a:t>转变成否定范式之后呢，否定符号就只出现在原子命题前面了，也就是这边的小</a:t>
            </a:r>
            <a:r>
              <a:rPr lang="en-US"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具体的转换规则呢，如右边所示，和前面的消去蕴含的算法一样，</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也是一个递归的消除算法</a:t>
            </a:r>
          </a:p>
          <a:p>
            <a:pPr algn="l"/>
            <a:r>
              <a:rPr lang="zh-CN" altLang="en-US" b="0" i="0" u="none" strike="noStrike" dirty="0">
                <a:solidFill>
                  <a:srgbClr val="333333"/>
                </a:solidFill>
                <a:effectLst/>
                <a:latin typeface="Open Sans" panose="020B0606030504020204" pitchFamily="34" charset="0"/>
              </a:rPr>
              <a:t>同样的，对于</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个原子命题不进行操作，也就是递归基，碰到了就结束计算；</a:t>
            </a:r>
          </a:p>
          <a:p>
            <a:pPr algn="l"/>
            <a:r>
              <a:rPr lang="zh-CN" altLang="en-US" b="0" i="0" u="none" strike="noStrike" dirty="0">
                <a:solidFill>
                  <a:srgbClr val="333333"/>
                </a:solidFill>
                <a:effectLst/>
                <a:latin typeface="Open Sans" panose="020B0606030504020204" pitchFamily="34" charset="0"/>
              </a:rPr>
              <a:t>遇到否定符号就要将其移除，继续进行检查，</a:t>
            </a:r>
          </a:p>
          <a:p>
            <a:pPr algn="l"/>
            <a:r>
              <a:rPr lang="zh-CN" altLang="en-US" b="0" i="0" u="none" strike="noStrike" dirty="0">
                <a:solidFill>
                  <a:srgbClr val="333333"/>
                </a:solidFill>
                <a:effectLst/>
                <a:latin typeface="Open Sans" panose="020B0606030504020204" pitchFamily="34" charset="0"/>
              </a:rPr>
              <a:t>对于双重和否定，直接去除，因为双重否定的真值表和原</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是相同的嘛</a:t>
            </a:r>
          </a:p>
          <a:p>
            <a:pPr algn="l"/>
            <a:r>
              <a:rPr lang="zh-CN" altLang="en-US" b="0" i="0" u="none" strike="noStrike" dirty="0">
                <a:solidFill>
                  <a:srgbClr val="333333"/>
                </a:solidFill>
                <a:effectLst/>
                <a:latin typeface="Open Sans" panose="020B0606030504020204" pitchFamily="34" charset="0"/>
              </a:rPr>
              <a:t>最后两个规则，可以说是结合律，析取和合取的符号，在展开后，要互换。</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通过这样一个逐层展开，就可以将否定符号都移到原子命题的前面；</a:t>
            </a:r>
            <a:endParaRPr lang="en-US" altLang="zh-CN" b="0" i="0" u="none" strike="noStrike" dirty="0">
              <a:solidFill>
                <a:srgbClr val="333333"/>
              </a:solidFill>
              <a:effectLst/>
              <a:latin typeface="Open Sans" panose="020B0606030504020204" pitchFamily="34" charset="0"/>
            </a:endParaRPr>
          </a:p>
          <a:p>
            <a:pPr algn="l"/>
            <a:endParaRPr lang="zh-CN" altLang="en-US"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我们还是来看一个具体的例子</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2781283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今天我们针对，形式化这门课已经学习过的知识，做一个简单的回顾，上一堂复习课，</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这次课的安排，</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我们会先按照课程大纲的架构图，从宏观上给大家梳理一下已经学过的知识点之间的逻辑关系，</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以及这门课后面，还会给大家安排哪些内容的学习；</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然后我们就会针对具体的知识点，结合例题，给大家进行复习，</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这次课会涉及到</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个大的知识点，</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首先就是</a:t>
            </a:r>
            <a:r>
              <a:rPr lang="en-US"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，也就是布尔可满足性问题，</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其次就是谓词逻辑部分的复习，</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然后会讲解一下，基于谓词逻辑的可满足性模理论中的一个子理论，</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也就是</a:t>
            </a:r>
            <a:r>
              <a:rPr lang="en-US" altLang="zh-CN" b="0" i="0" u="none" strike="noStrike" dirty="0">
                <a:solidFill>
                  <a:srgbClr val="333333"/>
                </a:solidFill>
                <a:effectLst/>
                <a:latin typeface="Open Sans" panose="020B0606030504020204" pitchFamily="34" charset="0"/>
              </a:rPr>
              <a:t>EUF</a:t>
            </a:r>
            <a:r>
              <a:rPr lang="zh-CN" altLang="en-US" b="0" i="0" u="none" strike="noStrike" dirty="0">
                <a:solidFill>
                  <a:srgbClr val="333333"/>
                </a:solidFill>
                <a:effectLst/>
                <a:latin typeface="Open Sans" panose="020B0606030504020204" pitchFamily="34" charset="0"/>
              </a:rPr>
              <a:t>，等式与未解释函数，</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最后如果还有时间，会留一些时间进行答疑。</a:t>
            </a:r>
            <a:endParaRPr lang="en-US" altLang="zh-CN" b="0" i="0" u="none" strike="noStrike"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85D0DACE-38E0-42D2-9336-2B707D34BC6D}" type="slidenum">
              <a:rPr lang="zh-CN" altLang="en-US" smtClean="0"/>
              <a:t>2</a:t>
            </a:fld>
            <a:endParaRPr lang="zh-CN" altLang="en-US"/>
          </a:p>
        </p:txBody>
      </p:sp>
    </p:spTree>
    <p:extLst>
      <p:ext uri="{BB962C8B-B14F-4D97-AF65-F5344CB8AC3E}">
        <p14:creationId xmlns:p14="http://schemas.microsoft.com/office/powerpoint/2010/main" val="3604485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还是之前的题目，我们在消去蕴含后的命题上，</a:t>
            </a:r>
          </a:p>
          <a:p>
            <a:pPr algn="l"/>
            <a:r>
              <a:rPr lang="zh-CN" altLang="en-US" b="0" i="0" u="none" strike="noStrike" dirty="0">
                <a:solidFill>
                  <a:srgbClr val="333333"/>
                </a:solidFill>
                <a:effectLst/>
                <a:latin typeface="Open Sans" panose="020B0606030504020204" pitchFamily="34" charset="0"/>
              </a:rPr>
              <a:t>继续进行转换，</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首先是最外层，直接就是析取符号链接的复合命题，</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所以按照这条规则，直接展开，</a:t>
            </a:r>
          </a:p>
          <a:p>
            <a:pPr algn="l"/>
            <a:r>
              <a:rPr lang="zh-CN" altLang="en-US" b="0" i="0" u="none" strike="noStrike" dirty="0">
                <a:solidFill>
                  <a:srgbClr val="333333"/>
                </a:solidFill>
                <a:effectLst/>
                <a:latin typeface="Open Sans" panose="020B0606030504020204" pitchFamily="34" charset="0"/>
              </a:rPr>
              <a:t>展开后，左边这个复合命题是合取符号相连的，</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右边的复合命题是析取符号相连的，</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所以分别按照这两个规则，直接进行展开，</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下一步，</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对于双重否定，按照规则直接去除，</a:t>
            </a:r>
          </a:p>
          <a:p>
            <a:r>
              <a:rPr kumimoji="1" lang="zh-CN" altLang="en-US" dirty="0"/>
              <a:t>去除后，我们得到的就全是原子命题了，</a:t>
            </a:r>
            <a:endParaRPr kumimoji="1" lang="en-US" altLang="zh-CN" dirty="0"/>
          </a:p>
          <a:p>
            <a:r>
              <a:rPr kumimoji="1" lang="zh-CN" altLang="en-US" dirty="0"/>
              <a:t>递归结束，也就完成了否定范式的转换；</a:t>
            </a:r>
            <a:endParaRPr kumimoji="1" lang="en-US" altLang="zh-CN"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40910655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最后一步就是转换为合取范式</a:t>
            </a:r>
          </a:p>
          <a:p>
            <a:pPr algn="l"/>
            <a:r>
              <a:rPr lang="zh-CN" altLang="en-US" b="0" i="0" u="none" strike="noStrike" dirty="0">
                <a:solidFill>
                  <a:srgbClr val="333333"/>
                </a:solidFill>
                <a:effectLst/>
                <a:latin typeface="Open Sans" panose="020B0606030504020204" pitchFamily="34" charset="0"/>
              </a:rPr>
              <a:t>从这个语法，我们就可以看出来，和取范式的最外部链接，一定要是合取符号</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只有内部，才会出现析取符号，</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只有原子命题的前面，才会出现否定符号；</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所以这个最后一步，</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对应的规则，就是如何把合取符号提出来</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这边的规则和前面两个有所不同，这边有两类操作，</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一个是</a:t>
            </a:r>
            <a:r>
              <a:rPr lang="en-US" altLang="zh-CN" b="0" i="0" u="none" strike="noStrike" dirty="0">
                <a:solidFill>
                  <a:srgbClr val="333333"/>
                </a:solidFill>
                <a:effectLst/>
                <a:latin typeface="Open Sans" panose="020B0606030504020204" pitchFamily="34" charset="0"/>
              </a:rPr>
              <a:t>C</a:t>
            </a:r>
            <a:r>
              <a:rPr lang="zh-CN" altLang="en-US" b="0" i="0" u="none" strike="noStrike" dirty="0">
                <a:solidFill>
                  <a:srgbClr val="333333"/>
                </a:solidFill>
                <a:effectLst/>
                <a:latin typeface="Open Sans" panose="020B0606030504020204" pitchFamily="34" charset="0"/>
              </a:rPr>
              <a:t>操作，一个是</a:t>
            </a:r>
            <a:r>
              <a:rPr lang="en-US" altLang="zh-CN" b="0" i="0" u="none" strike="noStrike" dirty="0">
                <a:solidFill>
                  <a:srgbClr val="333333"/>
                </a:solidFill>
                <a:effectLst/>
                <a:latin typeface="Open Sans" panose="020B0606030504020204" pitchFamily="34" charset="0"/>
              </a:rPr>
              <a:t>D</a:t>
            </a:r>
            <a:r>
              <a:rPr lang="zh-CN" altLang="en-US" b="0" i="0" u="none" strike="noStrike" dirty="0">
                <a:solidFill>
                  <a:srgbClr val="333333"/>
                </a:solidFill>
                <a:effectLst/>
                <a:latin typeface="Open Sans" panose="020B0606030504020204" pitchFamily="34" charset="0"/>
              </a:rPr>
              <a:t>操作，</a:t>
            </a:r>
            <a:endParaRPr lang="en-US" altLang="zh-CN" b="0" i="0" u="none" strike="noStrike" dirty="0">
              <a:solidFill>
                <a:srgbClr val="333333"/>
              </a:solidFill>
              <a:effectLst/>
              <a:latin typeface="Open Sans" panose="020B0606030504020204" pitchFamily="34" charset="0"/>
            </a:endParaRPr>
          </a:p>
          <a:p>
            <a:pPr algn="l"/>
            <a:r>
              <a:rPr lang="en-US" altLang="zh-CN" b="0" i="0" u="none" strike="noStrike" dirty="0">
                <a:solidFill>
                  <a:srgbClr val="333333"/>
                </a:solidFill>
                <a:effectLst/>
                <a:latin typeface="Open Sans" panose="020B0606030504020204" pitchFamily="34" charset="0"/>
              </a:rPr>
              <a:t>C</a:t>
            </a:r>
            <a:r>
              <a:rPr lang="zh-CN" altLang="en-US" b="0" i="0" u="none" strike="noStrike" dirty="0">
                <a:solidFill>
                  <a:srgbClr val="333333"/>
                </a:solidFill>
                <a:effectLst/>
                <a:latin typeface="Open Sans" panose="020B0606030504020204" pitchFamily="34" charset="0"/>
              </a:rPr>
              <a:t>操作和前面类似，主要还是递归去展开，</a:t>
            </a:r>
            <a:endParaRPr lang="en-US" altLang="zh-CN" b="0" i="0" u="none" strike="noStrike" dirty="0">
              <a:solidFill>
                <a:srgbClr val="333333"/>
              </a:solidFill>
              <a:effectLst/>
              <a:latin typeface="Open Sans" panose="020B0606030504020204" pitchFamily="34" charset="0"/>
            </a:endParaRPr>
          </a:p>
          <a:p>
            <a:pPr algn="l"/>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当碰到由析取符号相连的命题时，就需要用这个</a:t>
            </a:r>
            <a:r>
              <a:rPr lang="en" altLang="zh-CN" b="0" i="0" u="none" strike="noStrike" dirty="0">
                <a:solidFill>
                  <a:srgbClr val="333333"/>
                </a:solidFill>
                <a:effectLst/>
                <a:latin typeface="Open Sans" panose="020B0606030504020204" pitchFamily="34" charset="0"/>
              </a:rPr>
              <a:t>D</a:t>
            </a:r>
            <a:r>
              <a:rPr lang="zh-CN" altLang="en-US" b="0" i="0" u="none" strike="noStrike" dirty="0">
                <a:solidFill>
                  <a:srgbClr val="333333"/>
                </a:solidFill>
                <a:effectLst/>
                <a:latin typeface="Open Sans" panose="020B0606030504020204" pitchFamily="34" charset="0"/>
              </a:rPr>
              <a:t>操作，</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来把他们变成由合取符号相连</a:t>
            </a:r>
          </a:p>
          <a:p>
            <a:pPr algn="l"/>
            <a:r>
              <a:rPr lang="zh-CN" altLang="en-US" b="0" i="0" u="none" strike="noStrike" dirty="0">
                <a:solidFill>
                  <a:srgbClr val="333333"/>
                </a:solidFill>
                <a:effectLst/>
                <a:latin typeface="Open Sans" panose="020B0606030504020204" pitchFamily="34" charset="0"/>
              </a:rPr>
              <a:t>当遇到由析取符合链接的命题时，要使用</a:t>
            </a:r>
            <a:r>
              <a:rPr lang="en" altLang="zh-CN" b="0" i="0" u="none" strike="noStrike" dirty="0">
                <a:solidFill>
                  <a:srgbClr val="333333"/>
                </a:solidFill>
                <a:effectLst/>
                <a:latin typeface="Open Sans" panose="020B0606030504020204" pitchFamily="34" charset="0"/>
              </a:rPr>
              <a:t>D</a:t>
            </a:r>
            <a:r>
              <a:rPr lang="zh-CN" altLang="en-US" b="0" i="0" u="none" strike="noStrike" dirty="0">
                <a:solidFill>
                  <a:srgbClr val="333333"/>
                </a:solidFill>
                <a:effectLst/>
                <a:latin typeface="Open Sans" panose="020B0606030504020204" pitchFamily="34" charset="0"/>
              </a:rPr>
              <a:t>操作，</a:t>
            </a:r>
          </a:p>
          <a:p>
            <a:pPr algn="l"/>
            <a:r>
              <a:rPr lang="zh-CN" altLang="en-US" b="0" i="0" u="none" strike="noStrike" dirty="0">
                <a:solidFill>
                  <a:srgbClr val="333333"/>
                </a:solidFill>
                <a:effectLst/>
                <a:latin typeface="Open Sans" panose="020B0606030504020204" pitchFamily="34" charset="0"/>
              </a:rPr>
              <a:t>需要注意的是到了这一步</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第</a:t>
            </a:r>
            <a:r>
              <a:rPr lang="en-US" altLang="zh-CN" b="0" i="0" u="none" strike="noStrike" dirty="0">
                <a:solidFill>
                  <a:srgbClr val="333333"/>
                </a:solidFill>
                <a:effectLst/>
                <a:latin typeface="Open Sans" panose="020B0606030504020204" pitchFamily="34" charset="0"/>
              </a:rPr>
              <a:t>6</a:t>
            </a:r>
            <a:r>
              <a:rPr lang="zh-CN" altLang="en-US" b="0" i="0" u="none" strike="noStrike" dirty="0">
                <a:solidFill>
                  <a:srgbClr val="333333"/>
                </a:solidFill>
                <a:effectLst/>
                <a:latin typeface="Open Sans" panose="020B0606030504020204" pitchFamily="34" charset="0"/>
              </a:rPr>
              <a:t>个规则</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，要先继续执行</a:t>
            </a:r>
            <a:r>
              <a:rPr lang="en-US" altLang="zh-CN" b="0" i="0" u="none" strike="noStrike" dirty="0">
                <a:solidFill>
                  <a:srgbClr val="333333"/>
                </a:solidFill>
                <a:effectLst/>
                <a:latin typeface="Open Sans" panose="020B0606030504020204" pitchFamily="34" charset="0"/>
              </a:rPr>
              <a:t>C</a:t>
            </a:r>
            <a:r>
              <a:rPr lang="zh-CN" altLang="en-US" b="0" i="0" u="none" strike="noStrike" dirty="0">
                <a:solidFill>
                  <a:srgbClr val="333333"/>
                </a:solidFill>
                <a:effectLst/>
                <a:latin typeface="Open Sans" panose="020B0606030504020204" pitchFamily="34" charset="0"/>
              </a:rPr>
              <a:t>操作</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直到</a:t>
            </a:r>
            <a:r>
              <a:rPr lang="en-US" altLang="zh-CN" b="0" i="0" u="none" strike="noStrike" dirty="0">
                <a:solidFill>
                  <a:srgbClr val="333333"/>
                </a:solidFill>
                <a:effectLst/>
                <a:latin typeface="Open Sans" panose="020B0606030504020204" pitchFamily="34" charset="0"/>
              </a:rPr>
              <a:t>C</a:t>
            </a:r>
            <a:r>
              <a:rPr lang="zh-CN" altLang="en-US" b="0" i="0" u="none" strike="noStrike" dirty="0">
                <a:solidFill>
                  <a:srgbClr val="333333"/>
                </a:solidFill>
                <a:effectLst/>
                <a:latin typeface="Open Sans" panose="020B0606030504020204" pitchFamily="34" charset="0"/>
              </a:rPr>
              <a:t>操作都消去了，</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也就是要么都用最上面</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个原子命题的规则，把</a:t>
            </a:r>
            <a:r>
              <a:rPr lang="en" altLang="zh-CN" b="0" i="0" u="none" strike="noStrike" dirty="0">
                <a:solidFill>
                  <a:srgbClr val="333333"/>
                </a:solidFill>
                <a:effectLst/>
                <a:latin typeface="Open Sans" panose="020B0606030504020204" pitchFamily="34" charset="0"/>
              </a:rPr>
              <a:t>C</a:t>
            </a:r>
            <a:r>
              <a:rPr lang="zh-CN" altLang="en-US" b="0" i="0" u="none" strike="noStrike" dirty="0">
                <a:solidFill>
                  <a:srgbClr val="333333"/>
                </a:solidFill>
                <a:effectLst/>
                <a:latin typeface="Open Sans" panose="020B0606030504020204" pitchFamily="34" charset="0"/>
              </a:rPr>
              <a:t>都消去了，</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要么就是</a:t>
            </a:r>
            <a:r>
              <a:rPr lang="en-US" altLang="zh-CN" b="0" i="0" u="none" strike="noStrike" dirty="0">
                <a:solidFill>
                  <a:srgbClr val="333333"/>
                </a:solidFill>
                <a:effectLst/>
                <a:latin typeface="Open Sans" panose="020B0606030504020204" pitchFamily="34" charset="0"/>
              </a:rPr>
              <a:t>C</a:t>
            </a:r>
            <a:r>
              <a:rPr lang="zh-CN" altLang="en-US" b="0" i="0" u="none" strike="noStrike" dirty="0">
                <a:solidFill>
                  <a:srgbClr val="333333"/>
                </a:solidFill>
                <a:effectLst/>
                <a:latin typeface="Open Sans" panose="020B0606030504020204" pitchFamily="34" charset="0"/>
              </a:rPr>
              <a:t>操作又递归地变成</a:t>
            </a:r>
            <a:r>
              <a:rPr lang="en-US" altLang="zh-CN" b="0" i="0" u="none" strike="noStrike" dirty="0">
                <a:solidFill>
                  <a:srgbClr val="333333"/>
                </a:solidFill>
                <a:effectLst/>
                <a:latin typeface="Open Sans" panose="020B0606030504020204" pitchFamily="34" charset="0"/>
              </a:rPr>
              <a:t>D</a:t>
            </a:r>
            <a:r>
              <a:rPr lang="zh-CN" altLang="en-US" b="0" i="0" u="none" strike="noStrike" dirty="0">
                <a:solidFill>
                  <a:srgbClr val="333333"/>
                </a:solidFill>
                <a:effectLst/>
                <a:latin typeface="Open Sans" panose="020B0606030504020204" pitchFamily="34" charset="0"/>
              </a:rPr>
              <a:t>操作了，</a:t>
            </a:r>
          </a:p>
          <a:p>
            <a:pPr algn="l"/>
            <a:r>
              <a:rPr lang="zh-CN" altLang="en-US" b="0" i="0" u="none" strike="noStrike" dirty="0">
                <a:solidFill>
                  <a:srgbClr val="333333"/>
                </a:solidFill>
                <a:effectLst/>
                <a:latin typeface="Open Sans" panose="020B0606030504020204" pitchFamily="34" charset="0"/>
              </a:rPr>
              <a:t>再进行最下面的</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条</a:t>
            </a:r>
            <a:r>
              <a:rPr lang="en" altLang="zh-CN" b="0" i="0" u="none" strike="noStrike" dirty="0">
                <a:solidFill>
                  <a:srgbClr val="333333"/>
                </a:solidFill>
                <a:effectLst/>
                <a:latin typeface="Open Sans" panose="020B0606030504020204" pitchFamily="34" charset="0"/>
              </a:rPr>
              <a:t>D</a:t>
            </a:r>
            <a:r>
              <a:rPr lang="zh-CN" altLang="en-US" b="0" i="0" u="none" strike="noStrike" dirty="0">
                <a:solidFill>
                  <a:srgbClr val="333333"/>
                </a:solidFill>
                <a:effectLst/>
                <a:latin typeface="Open Sans" panose="020B0606030504020204" pitchFamily="34" charset="0"/>
              </a:rPr>
              <a:t>操作</a:t>
            </a:r>
          </a:p>
          <a:p>
            <a:pPr algn="l"/>
            <a:r>
              <a:rPr lang="zh-CN" altLang="en-US" b="0" i="0" u="none" strike="noStrike" dirty="0">
                <a:solidFill>
                  <a:srgbClr val="333333"/>
                </a:solidFill>
                <a:effectLst/>
                <a:latin typeface="Open Sans" panose="020B0606030504020204" pitchFamily="34" charset="0"/>
              </a:rPr>
              <a:t>前</a:t>
            </a:r>
            <a:r>
              <a:rPr lang="en-US" altLang="zh-CN" b="0" i="0" u="none" strike="noStrike" dirty="0">
                <a:solidFill>
                  <a:srgbClr val="333333"/>
                </a:solidFill>
                <a:effectLst/>
                <a:latin typeface="Open Sans" panose="020B0606030504020204" pitchFamily="34" charset="0"/>
              </a:rPr>
              <a:t>2</a:t>
            </a:r>
            <a:r>
              <a:rPr lang="zh-CN" altLang="en-US" b="0" i="0" u="none" strike="noStrike" dirty="0">
                <a:solidFill>
                  <a:srgbClr val="333333"/>
                </a:solidFill>
                <a:effectLst/>
                <a:latin typeface="Open Sans" panose="020B0606030504020204" pitchFamily="34" charset="0"/>
              </a:rPr>
              <a:t>条</a:t>
            </a:r>
            <a:r>
              <a:rPr lang="en" altLang="zh-CN" b="0" i="0" u="none" strike="noStrike" dirty="0">
                <a:solidFill>
                  <a:srgbClr val="333333"/>
                </a:solidFill>
                <a:effectLst/>
                <a:latin typeface="Open Sans" panose="020B0606030504020204" pitchFamily="34" charset="0"/>
              </a:rPr>
              <a:t>D</a:t>
            </a:r>
            <a:r>
              <a:rPr lang="zh-CN" altLang="en-US" b="0" i="0" u="none" strike="noStrike" dirty="0">
                <a:solidFill>
                  <a:srgbClr val="333333"/>
                </a:solidFill>
                <a:effectLst/>
                <a:latin typeface="Open Sans" panose="020B0606030504020204" pitchFamily="34" charset="0"/>
              </a:rPr>
              <a:t>操作，我们可以认为是分配律吧</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这两个规则把原本里面的合取符号，提取到外面来了，</a:t>
            </a:r>
          </a:p>
          <a:p>
            <a:pPr algn="l"/>
            <a:r>
              <a:rPr lang="zh-CN" altLang="en-US" b="0" i="0" u="none" strike="noStrike" dirty="0">
                <a:solidFill>
                  <a:srgbClr val="333333"/>
                </a:solidFill>
                <a:effectLst/>
                <a:latin typeface="Open Sans" panose="020B0606030504020204" pitchFamily="34" charset="0"/>
              </a:rPr>
              <a:t>当</a:t>
            </a:r>
            <a:r>
              <a:rPr lang="en" altLang="zh-CN" b="0" i="0" u="none" strike="noStrike" dirty="0">
                <a:solidFill>
                  <a:srgbClr val="333333"/>
                </a:solidFill>
                <a:effectLst/>
                <a:latin typeface="Open Sans" panose="020B0606030504020204" pitchFamily="34" charset="0"/>
              </a:rPr>
              <a:t>D</a:t>
            </a:r>
            <a:r>
              <a:rPr lang="zh-CN" altLang="en-US" b="0" i="0" u="none" strike="noStrike" dirty="0">
                <a:solidFill>
                  <a:srgbClr val="333333"/>
                </a:solidFill>
                <a:effectLst/>
                <a:latin typeface="Open Sans" panose="020B0606030504020204" pitchFamily="34" charset="0"/>
              </a:rPr>
              <a:t>中只有不是合取符号链接的命题时，才会执行最后一步，用析取符号链接两个命题</a:t>
            </a:r>
          </a:p>
          <a:p>
            <a:pPr algn="l"/>
            <a:r>
              <a:rPr lang="zh-CN" altLang="en-US" b="0" i="0" u="none" strike="noStrike" dirty="0">
                <a:solidFill>
                  <a:srgbClr val="333333"/>
                </a:solidFill>
                <a:effectLst/>
                <a:latin typeface="Open Sans" panose="020B0606030504020204" pitchFamily="34" charset="0"/>
              </a:rPr>
              <a:t>这样呢，就保证了析取符号只会出现在内部，而合取符号出现在最外部，</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完成了合取范式的转换</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21</a:t>
            </a:fld>
            <a:endParaRPr lang="zh-CN" altLang="en-US"/>
          </a:p>
        </p:txBody>
      </p:sp>
    </p:spTree>
    <p:extLst>
      <p:ext uri="{BB962C8B-B14F-4D97-AF65-F5344CB8AC3E}">
        <p14:creationId xmlns:p14="http://schemas.microsoft.com/office/powerpoint/2010/main" val="2363267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在这样的规则下，还是前面那条例题，</a:t>
            </a:r>
          </a:p>
          <a:p>
            <a:pPr algn="l"/>
            <a:r>
              <a:rPr lang="zh-CN" altLang="en-US" b="0" i="0" u="none" strike="noStrike" dirty="0">
                <a:solidFill>
                  <a:srgbClr val="333333"/>
                </a:solidFill>
                <a:effectLst/>
                <a:latin typeface="Open Sans" panose="020B0606030504020204" pitchFamily="34" charset="0"/>
              </a:rPr>
              <a:t>大家可以试着自己做一下将它的否定范式</a:t>
            </a:r>
            <a:r>
              <a:rPr lang="en" altLang="zh-CN" b="0" i="0" u="none" strike="noStrike" dirty="0">
                <a:solidFill>
                  <a:srgbClr val="333333"/>
                </a:solidFill>
                <a:effectLst/>
                <a:latin typeface="Open Sans" panose="020B0606030504020204" pitchFamily="34" charset="0"/>
              </a:rPr>
              <a:t>NNF</a:t>
            </a:r>
            <a:r>
              <a:rPr lang="zh-CN" altLang="en-US" b="0" i="0" u="none" strike="noStrike" dirty="0">
                <a:solidFill>
                  <a:srgbClr val="333333"/>
                </a:solidFill>
                <a:effectLst/>
                <a:latin typeface="Open Sans" panose="020B0606030504020204" pitchFamily="34" charset="0"/>
              </a:rPr>
              <a:t>转换为合取范式</a:t>
            </a:r>
            <a:r>
              <a:rPr lang="en" altLang="zh-CN" b="0" i="0" u="none" strike="noStrike" dirty="0">
                <a:solidFill>
                  <a:srgbClr val="333333"/>
                </a:solidFill>
                <a:effectLst/>
                <a:latin typeface="Open Sans" panose="020B0606030504020204" pitchFamily="34" charset="0"/>
              </a:rPr>
              <a:t>CNF</a:t>
            </a:r>
          </a:p>
          <a:p>
            <a:pPr algn="l"/>
            <a:r>
              <a:rPr lang="zh-CN" altLang="en-US" b="0" i="0" u="none" strike="noStrike" dirty="0">
                <a:solidFill>
                  <a:srgbClr val="333333"/>
                </a:solidFill>
                <a:effectLst/>
                <a:latin typeface="Open Sans" panose="020B0606030504020204" pitchFamily="34" charset="0"/>
              </a:rPr>
              <a:t>我们下课休息</a:t>
            </a:r>
            <a:r>
              <a:rPr lang="en-US" altLang="zh-CN" b="0" i="0" u="none" strike="noStrike" dirty="0">
                <a:solidFill>
                  <a:srgbClr val="333333"/>
                </a:solidFill>
                <a:effectLst/>
                <a:latin typeface="Open Sans" panose="020B0606030504020204" pitchFamily="34" charset="0"/>
              </a:rPr>
              <a:t>15</a:t>
            </a:r>
            <a:r>
              <a:rPr lang="zh-CN" altLang="en-US" b="0" i="0" u="none" strike="noStrike" dirty="0">
                <a:solidFill>
                  <a:srgbClr val="333333"/>
                </a:solidFill>
                <a:effectLst/>
                <a:latin typeface="Open Sans" panose="020B0606030504020204" pitchFamily="34" charset="0"/>
              </a:rPr>
              <a:t>分钟</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20102307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首先还是先用</a:t>
            </a:r>
            <a:r>
              <a:rPr kumimoji="1" lang="en-US" altLang="zh-CN" dirty="0"/>
              <a:t>C</a:t>
            </a:r>
            <a:r>
              <a:rPr kumimoji="1" lang="zh-CN" altLang="en-US" dirty="0"/>
              <a:t>操作从外到内的对命题进行递归计算，</a:t>
            </a:r>
            <a:endParaRPr kumimoji="1" lang="en-US" altLang="zh-CN" dirty="0"/>
          </a:p>
          <a:p>
            <a:r>
              <a:rPr kumimoji="1" lang="zh-CN" altLang="en-US" dirty="0"/>
              <a:t>最外面是用析取符号连接的，所以根据规则</a:t>
            </a:r>
            <a:r>
              <a:rPr kumimoji="1" lang="en-US" altLang="zh-CN" dirty="0"/>
              <a:t>(</a:t>
            </a:r>
            <a:r>
              <a:rPr kumimoji="1" lang="zh-CN" altLang="en-US" dirty="0"/>
              <a:t>第六条</a:t>
            </a:r>
            <a:r>
              <a:rPr kumimoji="1" lang="en-US" altLang="zh-CN" dirty="0"/>
              <a:t>)</a:t>
            </a:r>
            <a:r>
              <a:rPr kumimoji="1" lang="zh-CN" altLang="en-US" dirty="0"/>
              <a:t>，</a:t>
            </a:r>
            <a:endParaRPr kumimoji="1" lang="en-US" altLang="zh-CN" dirty="0"/>
          </a:p>
          <a:p>
            <a:r>
              <a:rPr kumimoji="1" lang="zh-CN" altLang="en-US" dirty="0"/>
              <a:t>要使用</a:t>
            </a:r>
            <a:r>
              <a:rPr kumimoji="1" lang="en-US" altLang="zh-CN" dirty="0"/>
              <a:t>D</a:t>
            </a:r>
            <a:r>
              <a:rPr kumimoji="1" lang="zh-CN" altLang="en-US" dirty="0"/>
              <a:t>操作，</a:t>
            </a:r>
            <a:endParaRPr kumimoji="1" lang="en-US" altLang="zh-CN" dirty="0"/>
          </a:p>
          <a:p>
            <a:r>
              <a:rPr kumimoji="1" lang="zh-CN" altLang="en-US" dirty="0"/>
              <a:t>下面分别对左右子命题，继续执行</a:t>
            </a:r>
            <a:r>
              <a:rPr kumimoji="1" lang="en-US" altLang="zh-CN" dirty="0"/>
              <a:t>C</a:t>
            </a:r>
            <a:r>
              <a:rPr kumimoji="1" lang="zh-CN" altLang="en-US" dirty="0"/>
              <a:t>操作，</a:t>
            </a:r>
            <a:endParaRPr kumimoji="1" lang="en-US" altLang="zh-CN" dirty="0"/>
          </a:p>
          <a:p>
            <a:r>
              <a:rPr kumimoji="1" lang="zh-CN" altLang="en-US" dirty="0"/>
              <a:t>左边的因为是合取符号链接的，所以直接展开，消去了</a:t>
            </a:r>
            <a:r>
              <a:rPr kumimoji="1" lang="en-US" altLang="zh-CN" dirty="0"/>
              <a:t>C</a:t>
            </a:r>
            <a:r>
              <a:rPr kumimoji="1" lang="zh-CN" altLang="en-US" dirty="0"/>
              <a:t>操作；</a:t>
            </a:r>
            <a:endParaRPr kumimoji="1" lang="en-US" altLang="zh-CN" dirty="0"/>
          </a:p>
          <a:p>
            <a:r>
              <a:rPr kumimoji="1" lang="zh-CN" altLang="en-US" dirty="0"/>
              <a:t>右边的因为是析取符号链接的，所以变成了</a:t>
            </a:r>
            <a:r>
              <a:rPr kumimoji="1" lang="en-US" altLang="zh-CN" dirty="0"/>
              <a:t>D</a:t>
            </a:r>
            <a:r>
              <a:rPr kumimoji="1" lang="zh-CN" altLang="en-US" dirty="0"/>
              <a:t>操作；</a:t>
            </a:r>
            <a:endParaRPr kumimoji="1" lang="en-US" altLang="zh-CN" dirty="0"/>
          </a:p>
          <a:p>
            <a:r>
              <a:rPr kumimoji="1" lang="zh-CN" altLang="en-US" dirty="0"/>
              <a:t>这样，内部就只剩下原子命题和</a:t>
            </a:r>
            <a:r>
              <a:rPr kumimoji="1" lang="en-US" altLang="zh-CN" dirty="0"/>
              <a:t>D</a:t>
            </a:r>
            <a:r>
              <a:rPr kumimoji="1" lang="zh-CN" altLang="en-US" dirty="0"/>
              <a:t>操作了，</a:t>
            </a:r>
            <a:endParaRPr kumimoji="1" lang="en-US" altLang="zh-CN" dirty="0"/>
          </a:p>
          <a:p>
            <a:r>
              <a:rPr kumimoji="1" lang="zh-CN" altLang="en-US" dirty="0"/>
              <a:t>我们就可以继续向下进行计算，</a:t>
            </a:r>
            <a:endParaRPr kumimoji="1" lang="en-US" altLang="zh-CN" dirty="0"/>
          </a:p>
          <a:p>
            <a:r>
              <a:rPr kumimoji="1" lang="zh-CN" altLang="en-US" dirty="0"/>
              <a:t>这边可以先使用（第一个）结合律，分别展开，</a:t>
            </a:r>
            <a:endParaRPr kumimoji="1" lang="en-US" altLang="zh-CN" dirty="0"/>
          </a:p>
          <a:p>
            <a:r>
              <a:rPr kumimoji="1" lang="zh-CN" altLang="en-US" dirty="0"/>
              <a:t>展开后，再对里面的</a:t>
            </a:r>
            <a:r>
              <a:rPr kumimoji="1" lang="en-US" altLang="zh-CN" dirty="0"/>
              <a:t>D</a:t>
            </a:r>
            <a:r>
              <a:rPr kumimoji="1" lang="zh-CN" altLang="en-US" dirty="0"/>
              <a:t>操作展开，用析取符号将他们相连，</a:t>
            </a:r>
            <a:endParaRPr kumimoji="1" lang="en-US" altLang="zh-CN" dirty="0"/>
          </a:p>
          <a:p>
            <a:r>
              <a:rPr kumimoji="1" lang="zh-CN" altLang="en-US" dirty="0"/>
              <a:t>最后，再展开一次，还是用析取符号，</a:t>
            </a:r>
            <a:endParaRPr kumimoji="1" lang="en-US" altLang="zh-CN" dirty="0"/>
          </a:p>
          <a:p>
            <a:r>
              <a:rPr kumimoji="1" lang="zh-CN" altLang="en-US" dirty="0"/>
              <a:t>这样就完成了转换，得到了最终的合取范式。</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3772833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在将给定的任意命题，转换为标准的合取范式（</a:t>
            </a:r>
            <a:r>
              <a:rPr lang="en" altLang="zh-CN" b="0" i="0" u="none" strike="noStrike" dirty="0">
                <a:solidFill>
                  <a:srgbClr val="333333"/>
                </a:solidFill>
                <a:effectLst/>
                <a:latin typeface="Open Sans" panose="020B0606030504020204" pitchFamily="34" charset="0"/>
              </a:rPr>
              <a:t>CNF</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后，</a:t>
            </a:r>
          </a:p>
          <a:p>
            <a:pPr algn="l"/>
            <a:r>
              <a:rPr lang="zh-CN" altLang="en-US" b="0" i="0" u="none" strike="noStrike" dirty="0">
                <a:solidFill>
                  <a:srgbClr val="333333"/>
                </a:solidFill>
                <a:effectLst/>
                <a:latin typeface="Open Sans" panose="020B0606030504020204" pitchFamily="34" charset="0"/>
              </a:rPr>
              <a:t>我们就可以使用一些规范化的算法，来对合取范式（</a:t>
            </a:r>
            <a:r>
              <a:rPr lang="en" altLang="zh-CN" b="0" i="0" u="none" strike="noStrike" dirty="0">
                <a:solidFill>
                  <a:srgbClr val="333333"/>
                </a:solidFill>
                <a:effectLst/>
                <a:latin typeface="Open Sans" panose="020B0606030504020204" pitchFamily="34" charset="0"/>
              </a:rPr>
              <a:t>CNF</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进行求解</a:t>
            </a:r>
          </a:p>
          <a:p>
            <a:pPr algn="l"/>
            <a:r>
              <a:rPr lang="zh-CN" altLang="en-US" b="0" i="0" u="none" strike="noStrike" dirty="0">
                <a:solidFill>
                  <a:srgbClr val="333333"/>
                </a:solidFill>
                <a:effectLst/>
                <a:latin typeface="Open Sans" panose="020B0606030504020204" pitchFamily="34" charset="0"/>
              </a:rPr>
              <a:t>常用的一个算法就是</a:t>
            </a:r>
            <a:r>
              <a:rPr lang="en"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a:t>
            </a:r>
          </a:p>
          <a:p>
            <a:pPr algn="l"/>
            <a:r>
              <a:rPr lang="en"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算法是一个比较成熟的自动化算法，在介绍它前，</a:t>
            </a:r>
          </a:p>
          <a:p>
            <a:pPr algn="l"/>
            <a:r>
              <a:rPr lang="zh-CN" altLang="en-US" b="0" i="0" u="none" strike="noStrike" dirty="0">
                <a:solidFill>
                  <a:srgbClr val="333333"/>
                </a:solidFill>
                <a:effectLst/>
                <a:latin typeface="Open Sans" panose="020B0606030504020204" pitchFamily="34" charset="0"/>
              </a:rPr>
              <a:t>我们先来看一下比较原始的两种用于合取范式（</a:t>
            </a:r>
            <a:r>
              <a:rPr lang="en" altLang="zh-CN" b="0" i="0" u="none" strike="noStrike" dirty="0">
                <a:solidFill>
                  <a:srgbClr val="333333"/>
                </a:solidFill>
                <a:effectLst/>
                <a:latin typeface="Open Sans" panose="020B0606030504020204" pitchFamily="34" charset="0"/>
              </a:rPr>
              <a:t>CNF</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求解的方法：解析和传播</a:t>
            </a:r>
            <a:endParaRPr lang="en-US" altLang="zh-CN" b="0" i="0" u="none" strike="noStrike" dirty="0">
              <a:solidFill>
                <a:srgbClr val="333333"/>
              </a:solidFill>
              <a:effectLst/>
              <a:latin typeface="Open Sans" panose="020B0606030504020204" pitchFamily="34" charset="0"/>
            </a:endParaRPr>
          </a:p>
          <a:p>
            <a:pPr algn="l"/>
            <a:r>
              <a:rPr lang="en-US"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算法也是基于这两种方法上进行的改良。</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首先就是解析</a:t>
            </a:r>
            <a:r>
              <a:rPr kumimoji="1" lang="zh-CN" altLang="en-US" b="0" i="0" u="none" strike="noStrike" dirty="0">
                <a:solidFill>
                  <a:srgbClr val="333333"/>
                </a:solidFill>
                <a:effectLst/>
                <a:latin typeface="Open Sans" panose="020B0606030504020204" pitchFamily="34" charset="0"/>
              </a:rPr>
              <a:t>，解析算法的对象是一个原子命题，以及包含这个原子命题的否命题的复合命题，</a:t>
            </a:r>
            <a:endParaRPr kumimoji="1" lang="en-US" altLang="zh-CN" b="0" i="0" u="none" strike="noStrike" dirty="0">
              <a:solidFill>
                <a:srgbClr val="333333"/>
              </a:solidFill>
              <a:effectLst/>
              <a:latin typeface="Open Sans" panose="020B0606030504020204" pitchFamily="34" charset="0"/>
            </a:endParaRPr>
          </a:p>
          <a:p>
            <a:pPr algn="l"/>
            <a:r>
              <a:rPr kumimoji="1" lang="zh-CN" altLang="en-US" b="0" i="0" u="none" strike="noStrike" dirty="0">
                <a:solidFill>
                  <a:srgbClr val="333333"/>
                </a:solidFill>
                <a:effectLst/>
                <a:latin typeface="Open Sans" panose="020B0606030504020204" pitchFamily="34" charset="0"/>
              </a:rPr>
              <a:t>比如这边的这个例子，可以看到命题（非</a:t>
            </a:r>
            <a:r>
              <a:rPr kumimoji="1" lang="en-US" altLang="zh-CN" b="0" i="0" u="none" strike="noStrike" dirty="0">
                <a:solidFill>
                  <a:srgbClr val="333333"/>
                </a:solidFill>
                <a:effectLst/>
                <a:latin typeface="Open Sans" panose="020B0606030504020204" pitchFamily="34" charset="0"/>
              </a:rPr>
              <a:t>p</a:t>
            </a:r>
            <a:r>
              <a:rPr kumimoji="1" lang="zh-CN" altLang="en-US" b="0" i="0" u="none" strike="noStrike" dirty="0">
                <a:solidFill>
                  <a:srgbClr val="333333"/>
                </a:solidFill>
                <a:effectLst/>
                <a:latin typeface="Open Sans" panose="020B0606030504020204" pitchFamily="34" charset="0"/>
              </a:rPr>
              <a:t>析取</a:t>
            </a:r>
            <a:r>
              <a:rPr kumimoji="1" lang="en-US" altLang="zh-CN" b="0" i="0" u="none" strike="noStrike" dirty="0">
                <a:solidFill>
                  <a:srgbClr val="333333"/>
                </a:solidFill>
                <a:effectLst/>
                <a:latin typeface="Open Sans" panose="020B0606030504020204" pitchFamily="34" charset="0"/>
              </a:rPr>
              <a:t>q</a:t>
            </a:r>
            <a:r>
              <a:rPr kumimoji="1" lang="zh-CN" altLang="en-US" b="0" i="0" u="none" strike="noStrike" dirty="0">
                <a:solidFill>
                  <a:srgbClr val="333333"/>
                </a:solidFill>
                <a:effectLst/>
                <a:latin typeface="Open Sans" panose="020B0606030504020204" pitchFamily="34" charset="0"/>
              </a:rPr>
              <a:t>），和命题小</a:t>
            </a:r>
            <a:r>
              <a:rPr kumimoji="1" lang="en-US" altLang="zh-CN" b="0" i="0" u="none" strike="noStrike" dirty="0">
                <a:solidFill>
                  <a:srgbClr val="333333"/>
                </a:solidFill>
                <a:effectLst/>
                <a:latin typeface="Open Sans" panose="020B0606030504020204" pitchFamily="34" charset="0"/>
              </a:rPr>
              <a:t>p</a:t>
            </a:r>
            <a:r>
              <a:rPr kumimoji="1" lang="zh-CN" altLang="en-US" b="0" i="0" u="none" strike="noStrike" dirty="0">
                <a:solidFill>
                  <a:srgbClr val="333333"/>
                </a:solidFill>
                <a:effectLst/>
                <a:latin typeface="Open Sans" panose="020B0606030504020204" pitchFamily="34" charset="0"/>
              </a:rPr>
              <a:t>，</a:t>
            </a:r>
            <a:endParaRPr kumimoji="1" lang="en-US" altLang="zh-CN" b="0" i="0" u="none" strike="noStrike" dirty="0">
              <a:solidFill>
                <a:srgbClr val="333333"/>
              </a:solidFill>
              <a:effectLst/>
              <a:latin typeface="Open Sans" panose="020B0606030504020204" pitchFamily="34" charset="0"/>
            </a:endParaRPr>
          </a:p>
          <a:p>
            <a:pPr algn="l"/>
            <a:r>
              <a:rPr kumimoji="1" lang="zh-CN" altLang="en-US" b="0" i="0" u="none" strike="noStrike" dirty="0">
                <a:solidFill>
                  <a:srgbClr val="333333"/>
                </a:solidFill>
                <a:effectLst/>
                <a:latin typeface="Open Sans" panose="020B0606030504020204" pitchFamily="34" charset="0"/>
              </a:rPr>
              <a:t>存在互反的原子命题，小</a:t>
            </a:r>
            <a:r>
              <a:rPr kumimoji="1" lang="en-US" altLang="zh-CN" b="0" i="0" u="none" strike="noStrike" dirty="0">
                <a:solidFill>
                  <a:srgbClr val="333333"/>
                </a:solidFill>
                <a:effectLst/>
                <a:latin typeface="Open Sans" panose="020B0606030504020204" pitchFamily="34" charset="0"/>
              </a:rPr>
              <a:t>p</a:t>
            </a:r>
            <a:r>
              <a:rPr kumimoji="1" lang="zh-CN" altLang="en-US" b="0" i="0" u="none" strike="noStrike" dirty="0">
                <a:solidFill>
                  <a:srgbClr val="333333"/>
                </a:solidFill>
                <a:effectLst/>
                <a:latin typeface="Open Sans" panose="020B0606030504020204" pitchFamily="34" charset="0"/>
              </a:rPr>
              <a:t>，我们就可以对他进行解析。</a:t>
            </a:r>
            <a:endParaRPr kumimoji="1" lang="en-US" altLang="zh-CN" b="0" i="0" u="none" strike="noStrike" dirty="0">
              <a:solidFill>
                <a:srgbClr val="333333"/>
              </a:solidFill>
              <a:effectLst/>
              <a:latin typeface="Open Sans" panose="020B0606030504020204" pitchFamily="34" charset="0"/>
            </a:endParaRPr>
          </a:p>
          <a:p>
            <a:pPr algn="l"/>
            <a:r>
              <a:rPr kumimoji="1" lang="zh-CN" altLang="en-US" b="0" i="0" u="none" strike="noStrike" dirty="0">
                <a:solidFill>
                  <a:srgbClr val="333333"/>
                </a:solidFill>
                <a:effectLst/>
                <a:latin typeface="Open Sans" panose="020B0606030504020204" pitchFamily="34" charset="0"/>
              </a:rPr>
              <a:t>解析结果就是小</a:t>
            </a:r>
            <a:r>
              <a:rPr kumimoji="1" lang="en-US" altLang="zh-CN" b="0" i="0" u="none" strike="noStrike" dirty="0">
                <a:solidFill>
                  <a:srgbClr val="333333"/>
                </a:solidFill>
                <a:effectLst/>
                <a:latin typeface="Open Sans" panose="020B0606030504020204" pitchFamily="34" charset="0"/>
              </a:rPr>
              <a:t>q</a:t>
            </a:r>
            <a:r>
              <a:rPr kumimoji="1" lang="zh-CN" altLang="en-US" b="0" i="0" u="none" strike="noStrike" dirty="0">
                <a:solidFill>
                  <a:srgbClr val="333333"/>
                </a:solidFill>
                <a:effectLst/>
                <a:latin typeface="Open Sans" panose="020B0606030504020204" pitchFamily="34" charset="0"/>
              </a:rPr>
              <a:t>，这边的这个解析结果，我们可以这样理解，</a:t>
            </a:r>
            <a:endParaRPr kumimoji="1" lang="en-US" altLang="zh-CN" b="0" i="0" u="none" strike="noStrike" dirty="0">
              <a:solidFill>
                <a:srgbClr val="333333"/>
              </a:solidFill>
              <a:effectLst/>
              <a:latin typeface="Open Sans" panose="020B0606030504020204" pitchFamily="34" charset="0"/>
            </a:endParaRPr>
          </a:p>
          <a:p>
            <a:pPr algn="l"/>
            <a:r>
              <a:rPr kumimoji="1" lang="zh-CN" altLang="en-US" b="0" i="0" u="none" strike="noStrike" dirty="0">
                <a:solidFill>
                  <a:srgbClr val="333333"/>
                </a:solidFill>
                <a:effectLst/>
                <a:latin typeface="Open Sans" panose="020B0606030504020204" pitchFamily="34" charset="0"/>
              </a:rPr>
              <a:t>就是如果</a:t>
            </a:r>
            <a:r>
              <a:rPr kumimoji="1" lang="en-US" altLang="zh-CN" b="0" i="0" u="none" strike="noStrike" dirty="0">
                <a:solidFill>
                  <a:srgbClr val="333333"/>
                </a:solidFill>
                <a:effectLst/>
                <a:latin typeface="Open Sans" panose="020B0606030504020204" pitchFamily="34" charset="0"/>
              </a:rPr>
              <a:t>p</a:t>
            </a:r>
            <a:r>
              <a:rPr kumimoji="1" lang="zh-CN" altLang="en-US" b="0" i="0" u="none" strike="noStrike" dirty="0">
                <a:solidFill>
                  <a:srgbClr val="333333"/>
                </a:solidFill>
                <a:effectLst/>
                <a:latin typeface="Open Sans" panose="020B0606030504020204" pitchFamily="34" charset="0"/>
              </a:rPr>
              <a:t>的值为真，这个命题能否为真，取决于</a:t>
            </a:r>
            <a:r>
              <a:rPr kumimoji="1" lang="en-US" altLang="zh-CN" b="0" i="0" u="none" strike="noStrike" dirty="0">
                <a:solidFill>
                  <a:srgbClr val="333333"/>
                </a:solidFill>
                <a:effectLst/>
                <a:latin typeface="Open Sans" panose="020B0606030504020204" pitchFamily="34" charset="0"/>
              </a:rPr>
              <a:t>q</a:t>
            </a:r>
            <a:r>
              <a:rPr kumimoji="1" lang="zh-CN" altLang="en-US" b="0" i="0" u="none" strike="noStrike" dirty="0">
                <a:solidFill>
                  <a:srgbClr val="333333"/>
                </a:solidFill>
                <a:effectLst/>
                <a:latin typeface="Open Sans" panose="020B0606030504020204" pitchFamily="34" charset="0"/>
              </a:rPr>
              <a:t>的值，</a:t>
            </a:r>
            <a:endParaRPr kumimoji="1" lang="en-US" altLang="zh-CN" b="0" i="0" u="none" strike="noStrike" dirty="0">
              <a:solidFill>
                <a:srgbClr val="333333"/>
              </a:solidFill>
              <a:effectLst/>
              <a:latin typeface="Open Sans" panose="020B0606030504020204" pitchFamily="34" charset="0"/>
            </a:endParaRPr>
          </a:p>
          <a:p>
            <a:pPr algn="l"/>
            <a:r>
              <a:rPr kumimoji="1" lang="zh-CN" altLang="en-US" b="0" i="0" u="none" strike="noStrike" dirty="0">
                <a:solidFill>
                  <a:srgbClr val="333333"/>
                </a:solidFill>
                <a:effectLst/>
                <a:latin typeface="Open Sans" panose="020B0606030504020204" pitchFamily="34" charset="0"/>
              </a:rPr>
              <a:t>所以我们将命题等价转换为如下的形式，合取一个小</a:t>
            </a:r>
            <a:r>
              <a:rPr kumimoji="1" lang="en-US" altLang="zh-CN" b="0" i="0" u="none" strike="noStrike" dirty="0">
                <a:solidFill>
                  <a:srgbClr val="333333"/>
                </a:solidFill>
                <a:effectLst/>
                <a:latin typeface="Open Sans" panose="020B0606030504020204" pitchFamily="34" charset="0"/>
              </a:rPr>
              <a:t>q</a:t>
            </a:r>
            <a:r>
              <a:rPr kumimoji="1" lang="zh-CN" altLang="en-US" b="0" i="0" u="none" strike="noStrike" dirty="0">
                <a:solidFill>
                  <a:srgbClr val="333333"/>
                </a:solidFill>
                <a:effectLst/>
                <a:latin typeface="Open Sans" panose="020B0606030504020204" pitchFamily="34" charset="0"/>
              </a:rPr>
              <a:t>，</a:t>
            </a:r>
            <a:endParaRPr kumimoji="1" lang="en-US" altLang="zh-CN" b="0" i="0" u="none" strike="noStrike" dirty="0">
              <a:solidFill>
                <a:srgbClr val="333333"/>
              </a:solidFill>
              <a:effectLst/>
              <a:latin typeface="Open Sans" panose="020B0606030504020204" pitchFamily="34" charset="0"/>
            </a:endParaRPr>
          </a:p>
          <a:p>
            <a:pPr algn="l"/>
            <a:r>
              <a:rPr kumimoji="1" lang="zh-CN" altLang="en-US" b="0" i="0" u="none" strike="noStrike" dirty="0">
                <a:solidFill>
                  <a:srgbClr val="333333"/>
                </a:solidFill>
                <a:effectLst/>
                <a:latin typeface="Open Sans" panose="020B0606030504020204" pitchFamily="34" charset="0"/>
              </a:rPr>
              <a:t>然后继续解析，也就是对</a:t>
            </a:r>
            <a:r>
              <a:rPr kumimoji="1" lang="en-US" altLang="zh-CN" b="0" i="0" u="none" strike="noStrike" dirty="0">
                <a:solidFill>
                  <a:srgbClr val="333333"/>
                </a:solidFill>
                <a:effectLst/>
                <a:latin typeface="Open Sans" panose="020B0606030504020204" pitchFamily="34" charset="0"/>
              </a:rPr>
              <a:t>q</a:t>
            </a:r>
            <a:r>
              <a:rPr kumimoji="1" lang="zh-CN" altLang="en-US" b="0" i="0" u="none" strike="noStrike" dirty="0">
                <a:solidFill>
                  <a:srgbClr val="333333"/>
                </a:solidFill>
                <a:effectLst/>
                <a:latin typeface="Open Sans" panose="020B0606030504020204" pitchFamily="34" charset="0"/>
              </a:rPr>
              <a:t>和非</a:t>
            </a:r>
            <a:r>
              <a:rPr kumimoji="1" lang="en-US" altLang="zh-CN" b="0" i="0" u="none" strike="noStrike" dirty="0">
                <a:solidFill>
                  <a:srgbClr val="333333"/>
                </a:solidFill>
                <a:effectLst/>
                <a:latin typeface="Open Sans" panose="020B0606030504020204" pitchFamily="34" charset="0"/>
              </a:rPr>
              <a:t>q</a:t>
            </a:r>
            <a:r>
              <a:rPr kumimoji="1" lang="zh-CN" altLang="en-US" b="0" i="0" u="none" strike="noStrike" dirty="0">
                <a:solidFill>
                  <a:srgbClr val="333333"/>
                </a:solidFill>
                <a:effectLst/>
                <a:latin typeface="Open Sans" panose="020B0606030504020204" pitchFamily="34" charset="0"/>
              </a:rPr>
              <a:t>进行解析，</a:t>
            </a:r>
            <a:endParaRPr kumimoji="1" lang="en-US" altLang="zh-CN" b="0" i="0" u="none" strike="noStrike" dirty="0">
              <a:solidFill>
                <a:srgbClr val="333333"/>
              </a:solidFill>
              <a:effectLst/>
              <a:latin typeface="Open Sans" panose="020B0606030504020204" pitchFamily="34" charset="0"/>
            </a:endParaRPr>
          </a:p>
          <a:p>
            <a:pPr algn="l"/>
            <a:r>
              <a:rPr kumimoji="1" lang="zh-CN" altLang="en-US" b="0" i="0" u="none" strike="noStrike" dirty="0">
                <a:solidFill>
                  <a:srgbClr val="333333"/>
                </a:solidFill>
                <a:effectLst/>
                <a:latin typeface="Open Sans" panose="020B0606030504020204" pitchFamily="34" charset="0"/>
              </a:rPr>
              <a:t>可以看到，这两个其实是矛盾的，不会同时为真，</a:t>
            </a:r>
            <a:endParaRPr kumimoji="1" lang="en-US" altLang="zh-CN" b="0" i="0" u="none" strike="noStrike" dirty="0">
              <a:solidFill>
                <a:srgbClr val="333333"/>
              </a:solidFill>
              <a:effectLst/>
              <a:latin typeface="Open Sans" panose="020B0606030504020204" pitchFamily="34" charset="0"/>
            </a:endParaRPr>
          </a:p>
          <a:p>
            <a:pPr algn="l"/>
            <a:r>
              <a:rPr kumimoji="1" lang="zh-CN" altLang="en-US" b="0" i="0" u="none" strike="noStrike" dirty="0">
                <a:solidFill>
                  <a:srgbClr val="333333"/>
                </a:solidFill>
                <a:effectLst/>
                <a:latin typeface="Open Sans" panose="020B0606030504020204" pitchFamily="34" charset="0"/>
              </a:rPr>
              <a:t>所以原命题，不是布尔可满足的。</a:t>
            </a:r>
            <a:endParaRPr kumimoji="1" lang="en-US" altLang="zh-CN" b="0" i="0" u="none" strike="noStrike"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3882278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下面是另一种对合取范式进行布尔可满足性求解的办法，传播，</a:t>
            </a:r>
            <a:endParaRPr kumimoji="1" lang="en-US" altLang="zh-CN" dirty="0"/>
          </a:p>
          <a:p>
            <a:r>
              <a:rPr kumimoji="1" lang="zh-CN" altLang="en-US" dirty="0"/>
              <a:t>传播其实就是选定一个外层的原子命题，确定他的值，然后再将对这个命题做简化，</a:t>
            </a:r>
            <a:endParaRPr kumimoji="1" lang="en-US" altLang="zh-CN" dirty="0"/>
          </a:p>
          <a:p>
            <a:r>
              <a:rPr kumimoji="1" lang="zh-CN" altLang="en-US" dirty="0"/>
              <a:t>比如这边的这个例子，最外层的原子命题是小</a:t>
            </a:r>
            <a:r>
              <a:rPr kumimoji="1" lang="en-US" altLang="zh-CN" dirty="0"/>
              <a:t>p</a:t>
            </a:r>
            <a:r>
              <a:rPr kumimoji="1" lang="zh-CN" altLang="en-US" dirty="0"/>
              <a:t>，所以要想整个命题为真，</a:t>
            </a:r>
            <a:endParaRPr kumimoji="1" lang="en-US" altLang="zh-CN" dirty="0"/>
          </a:p>
          <a:p>
            <a:r>
              <a:rPr kumimoji="1" lang="zh-CN" altLang="en-US" dirty="0"/>
              <a:t>根据合取的特点，这个小</a:t>
            </a:r>
            <a:r>
              <a:rPr kumimoji="1" lang="en-US" altLang="zh-CN" dirty="0"/>
              <a:t>p</a:t>
            </a:r>
            <a:r>
              <a:rPr kumimoji="1" lang="zh-CN" altLang="en-US" dirty="0"/>
              <a:t>取值一定是真，因此，我们就可以直接将</a:t>
            </a:r>
            <a:r>
              <a:rPr kumimoji="1" lang="en-US" altLang="zh-CN" dirty="0"/>
              <a:t>p</a:t>
            </a:r>
            <a:r>
              <a:rPr kumimoji="1" lang="zh-CN" altLang="en-US" dirty="0"/>
              <a:t>替换为真值，</a:t>
            </a:r>
            <a:endParaRPr kumimoji="1" lang="en-US" altLang="zh-CN" dirty="0"/>
          </a:p>
          <a:p>
            <a:r>
              <a:rPr kumimoji="1" lang="zh-CN" altLang="en-US" dirty="0"/>
              <a:t>然后进行化简，得到下面的这个式子</a:t>
            </a:r>
            <a:endParaRPr kumimoji="1" lang="en-US" altLang="zh-CN" dirty="0"/>
          </a:p>
          <a:p>
            <a:r>
              <a:rPr kumimoji="1" lang="zh-CN" altLang="en-US" dirty="0"/>
              <a:t>同理，最外层的小</a:t>
            </a:r>
            <a:r>
              <a:rPr kumimoji="1" lang="en-US" altLang="zh-CN" dirty="0"/>
              <a:t>q</a:t>
            </a:r>
            <a:r>
              <a:rPr kumimoji="1" lang="zh-CN" altLang="en-US" dirty="0"/>
              <a:t>，也一定为真，再次进行化简，最后得到小</a:t>
            </a:r>
            <a:r>
              <a:rPr kumimoji="1" lang="en-US" altLang="zh-CN" dirty="0"/>
              <a:t>r</a:t>
            </a:r>
            <a:r>
              <a:rPr kumimoji="1" lang="zh-CN" altLang="en-US" dirty="0"/>
              <a:t>，</a:t>
            </a:r>
            <a:endParaRPr kumimoji="1" lang="en-US" altLang="zh-CN" dirty="0"/>
          </a:p>
          <a:p>
            <a:r>
              <a:rPr kumimoji="1" lang="zh-CN" altLang="en-US" dirty="0"/>
              <a:t>因此，我们就得到了一组关于原命题的解，就是当</a:t>
            </a:r>
            <a:r>
              <a:rPr kumimoji="1" lang="en-US" altLang="zh-CN" dirty="0" err="1"/>
              <a:t>p,q,r</a:t>
            </a:r>
            <a:r>
              <a:rPr kumimoji="1" lang="zh-CN" altLang="en-US" dirty="0"/>
              <a:t>都是真的时候，</a:t>
            </a:r>
            <a:endParaRPr kumimoji="1" lang="en-US" altLang="zh-CN" dirty="0"/>
          </a:p>
          <a:p>
            <a:r>
              <a:rPr kumimoji="1" lang="zh-CN" altLang="en-US" dirty="0"/>
              <a:t>原命题是布尔可满足的</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1903416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下面我们在这来回顾一下</a:t>
            </a:r>
            <a:r>
              <a:rPr lang="en"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a:t>
            </a:r>
          </a:p>
          <a:p>
            <a:pPr algn="l"/>
            <a:r>
              <a:rPr lang="zh-CN" altLang="en-US" b="0" i="0" u="none" strike="noStrike" dirty="0">
                <a:solidFill>
                  <a:srgbClr val="333333"/>
                </a:solidFill>
                <a:effectLst/>
                <a:latin typeface="Open Sans" panose="020B0606030504020204" pitchFamily="34" charset="0"/>
              </a:rPr>
              <a:t>这边给出了一个</a:t>
            </a:r>
            <a:r>
              <a:rPr lang="en"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算法的伪代码，</a:t>
            </a:r>
          </a:p>
          <a:p>
            <a:pPr algn="l"/>
            <a:r>
              <a:rPr lang="zh-CN" altLang="en-US" b="0" i="0" u="none" strike="noStrike" dirty="0">
                <a:solidFill>
                  <a:srgbClr val="333333"/>
                </a:solidFill>
                <a:effectLst/>
                <a:latin typeface="Open Sans" panose="020B0606030504020204" pitchFamily="34" charset="0"/>
              </a:rPr>
              <a:t>首先要注意的是这边的命题</a:t>
            </a:r>
            <a:r>
              <a:rPr lang="en" altLang="zh-CN" b="0" i="0" u="none" strike="noStrike" dirty="0">
                <a:solidFill>
                  <a:srgbClr val="333333"/>
                </a:solidFill>
                <a:effectLst/>
                <a:latin typeface="Open Sans" panose="020B0606030504020204" pitchFamily="34" charset="0"/>
              </a:rPr>
              <a:t>P</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必须是否定范式（</a:t>
            </a:r>
            <a:r>
              <a:rPr lang="en" altLang="zh-CN" b="0" i="0" u="none" strike="noStrike" dirty="0">
                <a:solidFill>
                  <a:srgbClr val="333333"/>
                </a:solidFill>
                <a:effectLst/>
                <a:latin typeface="Open Sans" panose="020B0606030504020204" pitchFamily="34" charset="0"/>
              </a:rPr>
              <a:t>CNF</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这里面最重要的两个函数就是</a:t>
            </a:r>
          </a:p>
          <a:p>
            <a:pPr algn="l"/>
            <a:r>
              <a:rPr lang="en" altLang="zh-CN" b="0" i="0" u="none" strike="noStrike" dirty="0" err="1">
                <a:solidFill>
                  <a:srgbClr val="333333"/>
                </a:solidFill>
                <a:effectLst/>
                <a:latin typeface="Open Sans" panose="020B0606030504020204" pitchFamily="34" charset="0"/>
              </a:rPr>
              <a:t>bcp</a:t>
            </a:r>
            <a:r>
              <a:rPr lang="en"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和</a:t>
            </a:r>
            <a:r>
              <a:rPr lang="en" altLang="zh-CN" b="0" i="0" u="none" strike="noStrike" dirty="0" err="1">
                <a:solidFill>
                  <a:srgbClr val="333333"/>
                </a:solidFill>
                <a:effectLst/>
                <a:latin typeface="Open Sans" panose="020B0606030504020204" pitchFamily="34" charset="0"/>
              </a:rPr>
              <a:t>select_atomic</a:t>
            </a:r>
            <a:r>
              <a:rPr lang="en" altLang="zh-CN" b="0" i="0" u="none" strike="noStrike" dirty="0">
                <a:solidFill>
                  <a:srgbClr val="333333"/>
                </a:solidFill>
                <a:effectLst/>
                <a:latin typeface="Open Sans" panose="020B0606030504020204" pitchFamily="34" charset="0"/>
              </a:rPr>
              <a:t>()</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下面呢，我们就来对这两个函数分别进行讲解；</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75198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算法中实际上并没有直接用到上面例子里讲解的比较原始的解析和传播，</a:t>
            </a:r>
          </a:p>
          <a:p>
            <a:pPr algn="l"/>
            <a:r>
              <a:rPr lang="zh-CN" altLang="en-US" b="0" i="0" u="none" strike="noStrike" dirty="0">
                <a:solidFill>
                  <a:srgbClr val="333333"/>
                </a:solidFill>
                <a:effectLst/>
                <a:latin typeface="Open Sans" panose="020B0606030504020204" pitchFamily="34" charset="0"/>
              </a:rPr>
              <a:t>而是使用的是所谓的布尔约束传播（</a:t>
            </a:r>
            <a:r>
              <a:rPr lang="en" altLang="zh-CN" b="0" i="0" u="none" strike="noStrike" dirty="0">
                <a:solidFill>
                  <a:srgbClr val="333333"/>
                </a:solidFill>
                <a:effectLst/>
                <a:latin typeface="Open Sans" panose="020B0606030504020204" pitchFamily="34" charset="0"/>
              </a:rPr>
              <a:t>BCP</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算法来简化命题。</a:t>
            </a:r>
          </a:p>
          <a:p>
            <a:pPr algn="l"/>
            <a:r>
              <a:rPr lang="en" altLang="zh-CN" b="0" i="0" u="none" strike="noStrike" dirty="0">
                <a:solidFill>
                  <a:srgbClr val="333333"/>
                </a:solidFill>
                <a:effectLst/>
                <a:latin typeface="Open Sans" panose="020B0606030504020204" pitchFamily="34" charset="0"/>
              </a:rPr>
              <a:t>BCP</a:t>
            </a:r>
            <a:r>
              <a:rPr lang="zh-CN" altLang="en-US" b="0" i="0" u="none" strike="noStrike" dirty="0">
                <a:solidFill>
                  <a:srgbClr val="333333"/>
                </a:solidFill>
                <a:effectLst/>
                <a:latin typeface="Open Sans" panose="020B0606030504020204" pitchFamily="34" charset="0"/>
              </a:rPr>
              <a:t>算法基于的是单元解析（</a:t>
            </a:r>
            <a:r>
              <a:rPr lang="en" altLang="zh-CN" b="0" i="0" u="none" strike="noStrike" dirty="0">
                <a:solidFill>
                  <a:srgbClr val="333333"/>
                </a:solidFill>
                <a:effectLst/>
                <a:latin typeface="Open Sans" panose="020B0606030504020204" pitchFamily="34" charset="0"/>
              </a:rPr>
              <a:t>Unit Resolution</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算法，</a:t>
            </a:r>
          </a:p>
          <a:p>
            <a:pPr algn="l"/>
            <a:r>
              <a:rPr lang="zh-CN" altLang="en-US" b="0" i="0" u="none" strike="noStrike" dirty="0">
                <a:solidFill>
                  <a:srgbClr val="333333"/>
                </a:solidFill>
                <a:effectLst/>
                <a:latin typeface="Open Sans" panose="020B0606030504020204" pitchFamily="34" charset="0"/>
              </a:rPr>
              <a:t>它思想与解析方法是一致的，</a:t>
            </a:r>
          </a:p>
          <a:p>
            <a:pPr algn="l"/>
            <a:r>
              <a:rPr lang="zh-CN" altLang="en-US" b="0" i="0" u="none" strike="noStrike" dirty="0">
                <a:solidFill>
                  <a:srgbClr val="333333"/>
                </a:solidFill>
                <a:effectLst/>
                <a:latin typeface="Open Sans" panose="020B0606030504020204" pitchFamily="34" charset="0"/>
              </a:rPr>
              <a:t>但是它相对于解析</a:t>
            </a:r>
          </a:p>
          <a:p>
            <a:pPr algn="l"/>
            <a:r>
              <a:rPr lang="zh-CN" altLang="en-US" b="0" i="0" u="none" strike="noStrike" dirty="0">
                <a:solidFill>
                  <a:srgbClr val="333333"/>
                </a:solidFill>
                <a:effectLst/>
                <a:latin typeface="Open Sans" panose="020B0606030504020204" pitchFamily="34" charset="0"/>
              </a:rPr>
              <a:t>多了有一个”单元“的限制条件：</a:t>
            </a:r>
          </a:p>
          <a:p>
            <a:pPr algn="l"/>
            <a:r>
              <a:rPr lang="zh-CN" altLang="en-US" b="0" i="0" u="none" strike="noStrike" dirty="0">
                <a:solidFill>
                  <a:srgbClr val="333333"/>
                </a:solidFill>
                <a:effectLst/>
                <a:latin typeface="Open Sans" panose="020B0606030504020204" pitchFamily="34" charset="0"/>
              </a:rPr>
              <a:t>就是说，单元解析的两个子句中必须有一个是原子命题。</a:t>
            </a:r>
          </a:p>
          <a:p>
            <a:pPr algn="l"/>
            <a:r>
              <a:rPr lang="zh-CN" altLang="en-US" b="0" i="0" u="none" strike="noStrike" dirty="0">
                <a:solidFill>
                  <a:srgbClr val="333333"/>
                </a:solidFill>
                <a:effectLst/>
                <a:latin typeface="Open Sans" panose="020B0606030504020204" pitchFamily="34" charset="0"/>
              </a:rPr>
              <a:t>所以单元解析本质上是解析（</a:t>
            </a:r>
            <a:r>
              <a:rPr lang="en" altLang="zh-CN" b="0" i="0" u="none" strike="noStrike" dirty="0">
                <a:solidFill>
                  <a:srgbClr val="333333"/>
                </a:solidFill>
                <a:effectLst/>
                <a:latin typeface="Open Sans" panose="020B0606030504020204" pitchFamily="34" charset="0"/>
              </a:rPr>
              <a:t>Resolution</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的一种特例，</a:t>
            </a:r>
          </a:p>
          <a:p>
            <a:pPr algn="l"/>
            <a:r>
              <a:rPr lang="zh-CN" altLang="en-US" b="0" i="0" u="none" strike="noStrike" dirty="0">
                <a:solidFill>
                  <a:srgbClr val="333333"/>
                </a:solidFill>
                <a:effectLst/>
                <a:latin typeface="Open Sans" panose="020B0606030504020204" pitchFamily="34" charset="0"/>
              </a:rPr>
              <a:t>因此，</a:t>
            </a:r>
            <a:r>
              <a:rPr lang="en" altLang="zh-CN" b="0" i="0" u="none" strike="noStrike" dirty="0">
                <a:solidFill>
                  <a:srgbClr val="333333"/>
                </a:solidFill>
                <a:effectLst/>
                <a:latin typeface="Open Sans" panose="020B0606030504020204" pitchFamily="34" charset="0"/>
              </a:rPr>
              <a:t>BCP</a:t>
            </a:r>
            <a:r>
              <a:rPr lang="zh-CN" altLang="en-US" b="0" i="0" u="none" strike="noStrike" dirty="0">
                <a:solidFill>
                  <a:srgbClr val="333333"/>
                </a:solidFill>
                <a:effectLst/>
                <a:latin typeface="Open Sans" panose="020B0606030504020204" pitchFamily="34" charset="0"/>
              </a:rPr>
              <a:t>的规则就是这样一个形式（解释公式</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定义</a:t>
            </a:r>
            <a:r>
              <a:rPr lang="en-US" altLang="zh-CN" b="0" i="0" u="none" strike="noStrike" dirty="0">
                <a:solidFill>
                  <a:srgbClr val="333333"/>
                </a:solidFill>
                <a:effectLst/>
                <a:latin typeface="Open Sans" panose="020B0606030504020204" pitchFamily="34" charset="0"/>
              </a:rPr>
              <a:t>3.9</a:t>
            </a:r>
            <a:r>
              <a:rPr lang="zh-CN" altLang="en-US" b="0" i="0" u="none" strike="noStrike" dirty="0">
                <a:solidFill>
                  <a:srgbClr val="333333"/>
                </a:solidFill>
                <a:effectLst/>
                <a:latin typeface="Open Sans" panose="020B0606030504020204" pitchFamily="34" charset="0"/>
              </a:rPr>
              <a:t>的公式）</a:t>
            </a:r>
          </a:p>
          <a:p>
            <a:pPr algn="l"/>
            <a:r>
              <a:rPr lang="zh-CN" altLang="en-US" b="0" i="0" u="none" strike="noStrike" dirty="0">
                <a:solidFill>
                  <a:srgbClr val="333333"/>
                </a:solidFill>
                <a:effectLst/>
                <a:latin typeface="Open Sans" panose="020B0606030504020204" pitchFamily="34" charset="0"/>
              </a:rPr>
              <a:t>这边的这个小</a:t>
            </a:r>
            <a:r>
              <a:rPr lang="en" altLang="zh-CN" b="0" i="0" u="none" strike="noStrike" dirty="0">
                <a:solidFill>
                  <a:srgbClr val="333333"/>
                </a:solidFill>
                <a:effectLst/>
                <a:latin typeface="Open Sans" panose="020B0606030504020204" pitchFamily="34" charset="0"/>
              </a:rPr>
              <a:t>p</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他必须是一个原子命题，</a:t>
            </a:r>
          </a:p>
          <a:p>
            <a:pPr algn="l"/>
            <a:r>
              <a:rPr lang="zh-CN" altLang="en-US" b="0" i="0" u="none" strike="noStrike" dirty="0">
                <a:solidFill>
                  <a:srgbClr val="333333"/>
                </a:solidFill>
                <a:effectLst/>
                <a:latin typeface="Open Sans" panose="020B0606030504020204" pitchFamily="34" charset="0"/>
              </a:rPr>
              <a:t>比如这个，我们给了一个实例，就是这样一个命题，</a:t>
            </a:r>
          </a:p>
          <a:p>
            <a:pPr algn="l"/>
            <a:r>
              <a:rPr lang="zh-CN" altLang="en-US" b="0" i="0" u="none" strike="noStrike" dirty="0">
                <a:solidFill>
                  <a:srgbClr val="333333"/>
                </a:solidFill>
                <a:effectLst/>
                <a:latin typeface="Open Sans" panose="020B0606030504020204" pitchFamily="34" charset="0"/>
              </a:rPr>
              <a:t>左边是一个原子命题</a:t>
            </a:r>
            <a:r>
              <a:rPr lang="en" altLang="zh-CN" b="0" i="0" u="none" strike="noStrike" dirty="0">
                <a:solidFill>
                  <a:srgbClr val="333333"/>
                </a:solidFill>
                <a:effectLst/>
                <a:latin typeface="Open Sans" panose="020B0606030504020204" pitchFamily="34" charset="0"/>
              </a:rPr>
              <a:t>p</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合取右边这样一个复合命题：非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a:t>
            </a:r>
            <a:r>
              <a:rPr lang="en" altLang="zh-CN" b="0" i="0" u="none" strike="noStrike" dirty="0">
                <a:solidFill>
                  <a:srgbClr val="333333"/>
                </a:solidFill>
                <a:effectLst/>
                <a:latin typeface="Open Sans" panose="020B0606030504020204" pitchFamily="34" charset="0"/>
              </a:rPr>
              <a:t>q</a:t>
            </a:r>
          </a:p>
          <a:p>
            <a:pPr algn="l"/>
            <a:r>
              <a:rPr lang="zh-CN" altLang="en-US" b="0" i="0" u="none" strike="noStrike" dirty="0">
                <a:solidFill>
                  <a:srgbClr val="333333"/>
                </a:solidFill>
                <a:effectLst/>
                <a:latin typeface="Open Sans" panose="020B0606030504020204" pitchFamily="34" charset="0"/>
              </a:rPr>
              <a:t>要注意，前面提到的，能用于</a:t>
            </a:r>
            <a:r>
              <a:rPr lang="en"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的都是合取范式，</a:t>
            </a:r>
          </a:p>
          <a:p>
            <a:pPr algn="l"/>
            <a:r>
              <a:rPr lang="zh-CN" altLang="en-US" b="0" i="0" u="none" strike="noStrike" dirty="0">
                <a:solidFill>
                  <a:srgbClr val="333333"/>
                </a:solidFill>
                <a:effectLst/>
                <a:latin typeface="Open Sans" panose="020B0606030504020204" pitchFamily="34" charset="0"/>
              </a:rPr>
              <a:t>这个析取公式得到的结果</a:t>
            </a:r>
            <a:r>
              <a:rPr lang="en" altLang="zh-CN" b="0" i="0" u="none" strike="noStrike" dirty="0">
                <a:solidFill>
                  <a:srgbClr val="333333"/>
                </a:solidFill>
                <a:effectLst/>
                <a:latin typeface="Open Sans" panose="020B0606030504020204" pitchFamily="34" charset="0"/>
              </a:rPr>
              <a:t>F:</a:t>
            </a:r>
            <a:r>
              <a:rPr lang="zh-CN" altLang="en-US" b="0" i="0" u="none" strike="noStrike" dirty="0">
                <a:solidFill>
                  <a:srgbClr val="333333"/>
                </a:solidFill>
                <a:effectLst/>
                <a:latin typeface="Open Sans" panose="020B0606030504020204" pitchFamily="34" charset="0"/>
              </a:rPr>
              <a:t>小</a:t>
            </a:r>
            <a:r>
              <a:rPr lang="en" altLang="zh-CN" b="0" i="0" u="none" strike="noStrike" dirty="0">
                <a:solidFill>
                  <a:srgbClr val="333333"/>
                </a:solidFill>
                <a:effectLst/>
                <a:latin typeface="Open Sans" panose="020B0606030504020204" pitchFamily="34" charset="0"/>
              </a:rPr>
              <a:t>q</a:t>
            </a:r>
            <a:r>
              <a:rPr lang="zh-CN" altLang="en" b="0" i="0" u="none" strike="noStrike" dirty="0">
                <a:solidFill>
                  <a:srgbClr val="333333"/>
                </a:solidFill>
                <a:effectLst/>
                <a:latin typeface="Open Sans" panose="020B0606030504020204" pitchFamily="34" charset="0"/>
              </a:rPr>
              <a:t>，</a:t>
            </a:r>
            <a:endParaRPr lang="zh-CN" altLang="en-US"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这个规则的意思呢，就是如果一个复合命题中存在一个单独的原子命题，</a:t>
            </a:r>
          </a:p>
          <a:p>
            <a:pPr algn="l"/>
            <a:r>
              <a:rPr lang="zh-CN" altLang="en-US" b="0" i="0" u="none" strike="noStrike" dirty="0">
                <a:solidFill>
                  <a:srgbClr val="333333"/>
                </a:solidFill>
                <a:effectLst/>
                <a:latin typeface="Open Sans" panose="020B0606030504020204" pitchFamily="34" charset="0"/>
              </a:rPr>
              <a:t>这个例子中就是</a:t>
            </a:r>
            <a:r>
              <a:rPr lang="en" altLang="zh-CN" b="0" i="0" u="none" strike="noStrike" dirty="0">
                <a:solidFill>
                  <a:srgbClr val="333333"/>
                </a:solidFill>
                <a:effectLst/>
                <a:latin typeface="Open Sans" panose="020B0606030504020204" pitchFamily="34" charset="0"/>
              </a:rPr>
              <a:t>p</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同时呢，也存在一个由这个原子的命题的否定组成的复合命题</a:t>
            </a:r>
          </a:p>
          <a:p>
            <a:pPr algn="l"/>
            <a:r>
              <a:rPr lang="zh-CN" altLang="en-US" b="0" i="0" u="none" strike="noStrike" dirty="0">
                <a:solidFill>
                  <a:srgbClr val="333333"/>
                </a:solidFill>
                <a:effectLst/>
                <a:latin typeface="Open Sans" panose="020B0606030504020204" pitchFamily="34" charset="0"/>
              </a:rPr>
              <a:t>在这个例子中就是由非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组成的这样一个复合命题，</a:t>
            </a:r>
          </a:p>
          <a:p>
            <a:pPr algn="l"/>
            <a:r>
              <a:rPr lang="zh-CN" altLang="en-US" b="0" i="0" u="none" strike="noStrike" dirty="0">
                <a:solidFill>
                  <a:srgbClr val="333333"/>
                </a:solidFill>
                <a:effectLst/>
                <a:latin typeface="Open Sans" panose="020B0606030504020204" pitchFamily="34" charset="0"/>
              </a:rPr>
              <a:t>那就可以使用这个规则，得到那个复合命题中和非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析取的那一块，</a:t>
            </a:r>
          </a:p>
          <a:p>
            <a:pPr algn="l"/>
            <a:r>
              <a:rPr lang="zh-CN" altLang="en-US" b="0" i="0" u="none" strike="noStrike" dirty="0">
                <a:solidFill>
                  <a:srgbClr val="333333"/>
                </a:solidFill>
                <a:effectLst/>
                <a:latin typeface="Open Sans" panose="020B0606030504020204" pitchFamily="34" charset="0"/>
              </a:rPr>
              <a:t>这个命题中就是</a:t>
            </a:r>
            <a:r>
              <a:rPr lang="en" altLang="zh-CN" b="0" i="0" u="none" strike="noStrike" dirty="0">
                <a:solidFill>
                  <a:srgbClr val="333333"/>
                </a:solidFill>
                <a:effectLst/>
                <a:latin typeface="Open Sans" panose="020B0606030504020204" pitchFamily="34" charset="0"/>
              </a:rPr>
              <a:t>q</a:t>
            </a:r>
          </a:p>
          <a:p>
            <a:pPr algn="l"/>
            <a:r>
              <a:rPr lang="zh-CN" altLang="en-US" b="0" i="0" u="none" strike="noStrike" dirty="0">
                <a:solidFill>
                  <a:srgbClr val="333333"/>
                </a:solidFill>
                <a:effectLst/>
                <a:latin typeface="Open Sans" panose="020B0606030504020204" pitchFamily="34" charset="0"/>
              </a:rPr>
              <a:t>这个命题</a:t>
            </a:r>
            <a:r>
              <a:rPr lang="en" altLang="zh-CN" b="0" i="0" u="none" strike="noStrike" dirty="0">
                <a:solidFill>
                  <a:srgbClr val="333333"/>
                </a:solidFill>
                <a:effectLst/>
                <a:latin typeface="Open Sans" panose="020B0606030504020204" pitchFamily="34" charset="0"/>
              </a:rPr>
              <a:t>F</a:t>
            </a:r>
            <a:r>
              <a:rPr lang="zh-CN" altLang="en" b="0" i="0" u="none" strike="noStrike" dirty="0">
                <a:solidFill>
                  <a:srgbClr val="333333"/>
                </a:solidFill>
                <a:effectLst/>
                <a:latin typeface="Open Sans" panose="020B0606030504020204" pitchFamily="34" charset="0"/>
              </a:rPr>
              <a:t>：</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和原先的命题</a:t>
            </a:r>
            <a:r>
              <a:rPr lang="en" altLang="zh-CN" b="0" i="0" u="none" strike="noStrike" dirty="0">
                <a:solidFill>
                  <a:srgbClr val="333333"/>
                </a:solidFill>
                <a:effectLst/>
                <a:latin typeface="Open Sans" panose="020B0606030504020204" pitchFamily="34" charset="0"/>
              </a:rPr>
              <a:t>F</a:t>
            </a:r>
            <a:r>
              <a:rPr lang="zh-CN" altLang="en" b="0" i="0" u="none" strike="noStrike" dirty="0">
                <a:solidFill>
                  <a:srgbClr val="333333"/>
                </a:solidFill>
                <a:effectLst/>
                <a:latin typeface="Open Sans" panose="020B0606030504020204" pitchFamily="34" charset="0"/>
              </a:rPr>
              <a:t>：</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合取</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a:t>
            </a:r>
            <a:r>
              <a:rPr lang="en" altLang="zh-CN" b="0" i="0" u="none" strike="noStrike" dirty="0">
                <a:solidFill>
                  <a:srgbClr val="333333"/>
                </a:solidFill>
                <a:effectLst/>
                <a:latin typeface="Open Sans" panose="020B0606030504020204" pitchFamily="34" charset="0"/>
              </a:rPr>
              <a:t>q)</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在</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为真的情况下，可满足性是等价的，</a:t>
            </a:r>
          </a:p>
          <a:p>
            <a:pPr algn="l"/>
            <a:r>
              <a:rPr lang="zh-CN" altLang="en-US" b="0" i="0" u="none" strike="noStrike" dirty="0">
                <a:solidFill>
                  <a:srgbClr val="333333"/>
                </a:solidFill>
                <a:effectLst/>
                <a:latin typeface="Open Sans" panose="020B0606030504020204" pitchFamily="34" charset="0"/>
              </a:rPr>
              <a:t>换句话说原先这个命题</a:t>
            </a:r>
            <a:r>
              <a:rPr lang="en" altLang="zh-CN" b="0" i="0" u="none" strike="noStrike" dirty="0">
                <a:solidFill>
                  <a:srgbClr val="333333"/>
                </a:solidFill>
                <a:effectLst/>
                <a:latin typeface="Open Sans" panose="020B0606030504020204" pitchFamily="34" charset="0"/>
              </a:rPr>
              <a:t>F</a:t>
            </a:r>
            <a:r>
              <a:rPr lang="zh-CN" altLang="en-US" b="0" i="0" u="none" strike="noStrike" dirty="0">
                <a:solidFill>
                  <a:srgbClr val="333333"/>
                </a:solidFill>
                <a:effectLst/>
                <a:latin typeface="Open Sans" panose="020B0606030504020204" pitchFamily="34" charset="0"/>
              </a:rPr>
              <a:t>在</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为真的情况下，可满足性是由</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来决定的，</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986303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我们再来看一个复杂一点的例子，这边的命题</a:t>
            </a:r>
            <a:r>
              <a:rPr lang="en" altLang="zh-CN" b="0" i="0" u="none" strike="noStrike" dirty="0">
                <a:solidFill>
                  <a:srgbClr val="333333"/>
                </a:solidFill>
                <a:effectLst/>
                <a:latin typeface="Open Sans" panose="020B0606030504020204" pitchFamily="34" charset="0"/>
              </a:rPr>
              <a:t>F</a:t>
            </a:r>
          </a:p>
          <a:p>
            <a:pPr algn="l"/>
            <a:r>
              <a:rPr lang="zh-CN" altLang="en-US" b="0" i="0" u="none" strike="noStrike" dirty="0">
                <a:solidFill>
                  <a:srgbClr val="333333"/>
                </a:solidFill>
                <a:effectLst/>
                <a:latin typeface="Open Sans" panose="020B0606030504020204" pitchFamily="34" charset="0"/>
              </a:rPr>
              <a:t>首先就看到单独的原子命题</a:t>
            </a:r>
            <a:r>
              <a:rPr lang="en" altLang="zh-CN" b="0" i="0" u="none" strike="noStrike" dirty="0">
                <a:solidFill>
                  <a:srgbClr val="333333"/>
                </a:solidFill>
                <a:effectLst/>
                <a:latin typeface="Open Sans" panose="020B0606030504020204" pitchFamily="34" charset="0"/>
              </a:rPr>
              <a:t>P</a:t>
            </a:r>
          </a:p>
          <a:p>
            <a:pPr algn="l"/>
            <a:r>
              <a:rPr lang="zh-CN" altLang="en-US" b="0" i="0" u="none" strike="noStrike" dirty="0">
                <a:solidFill>
                  <a:srgbClr val="333333"/>
                </a:solidFill>
                <a:effectLst/>
                <a:latin typeface="Open Sans" panose="020B0606030504020204" pitchFamily="34" charset="0"/>
              </a:rPr>
              <a:t>所以就要找由它的否定，也就是非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构成的复合命题</a:t>
            </a:r>
          </a:p>
          <a:p>
            <a:pPr algn="l"/>
            <a:r>
              <a:rPr lang="zh-CN" altLang="en-US" b="0" i="0" u="none" strike="noStrike" dirty="0">
                <a:solidFill>
                  <a:srgbClr val="333333"/>
                </a:solidFill>
                <a:effectLst/>
                <a:latin typeface="Open Sans" panose="020B0606030504020204" pitchFamily="34" charset="0"/>
              </a:rPr>
              <a:t>这边就是中间这个复合命题，非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a:t>
            </a:r>
            <a:r>
              <a:rPr lang="en" altLang="zh-CN" b="0" i="0" u="none" strike="noStrike" dirty="0">
                <a:solidFill>
                  <a:srgbClr val="333333"/>
                </a:solidFill>
                <a:effectLst/>
                <a:latin typeface="Open Sans" panose="020B0606030504020204" pitchFamily="34" charset="0"/>
              </a:rPr>
              <a:t>Q</a:t>
            </a:r>
          </a:p>
          <a:p>
            <a:pPr algn="l"/>
            <a:r>
              <a:rPr lang="zh-CN" altLang="en-US" b="0" i="0" u="none" strike="noStrike" dirty="0">
                <a:solidFill>
                  <a:srgbClr val="333333"/>
                </a:solidFill>
                <a:effectLst/>
                <a:latin typeface="Open Sans" panose="020B0606030504020204" pitchFamily="34" charset="0"/>
              </a:rPr>
              <a:t>所以对这两个做解析，很容易得到</a:t>
            </a:r>
            <a:r>
              <a:rPr lang="en" altLang="zh-CN" b="0" i="0" u="none" strike="noStrike" dirty="0">
                <a:solidFill>
                  <a:srgbClr val="333333"/>
                </a:solidFill>
                <a:effectLst/>
                <a:latin typeface="Open Sans" panose="020B0606030504020204" pitchFamily="34" charset="0"/>
              </a:rPr>
              <a:t>Q</a:t>
            </a:r>
          </a:p>
          <a:p>
            <a:pPr algn="l"/>
            <a:r>
              <a:rPr lang="zh-CN" altLang="en-US" b="0" i="0" u="none" strike="noStrike" dirty="0">
                <a:solidFill>
                  <a:srgbClr val="333333"/>
                </a:solidFill>
                <a:effectLst/>
                <a:latin typeface="Open Sans" panose="020B0606030504020204" pitchFamily="34" charset="0"/>
              </a:rPr>
              <a:t>所以原本的</a:t>
            </a:r>
            <a:r>
              <a:rPr lang="en" altLang="zh-CN" b="0" i="0" u="none" strike="noStrike" dirty="0">
                <a:solidFill>
                  <a:srgbClr val="333333"/>
                </a:solidFill>
                <a:effectLst/>
                <a:latin typeface="Open Sans" panose="020B0606030504020204" pitchFamily="34" charset="0"/>
              </a:rPr>
              <a:t>F</a:t>
            </a:r>
            <a:r>
              <a:rPr lang="zh-CN" altLang="en-US" b="0" i="0" u="none" strike="noStrike" dirty="0">
                <a:solidFill>
                  <a:srgbClr val="333333"/>
                </a:solidFill>
                <a:effectLst/>
                <a:latin typeface="Open Sans" panose="020B0606030504020204" pitchFamily="34" charset="0"/>
              </a:rPr>
              <a:t>命题，在</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为真的情况下，就等价于命题</a:t>
            </a:r>
            <a:r>
              <a:rPr lang="en" altLang="zh-CN" b="0" i="0" u="none" strike="noStrike" dirty="0">
                <a:solidFill>
                  <a:srgbClr val="333333"/>
                </a:solidFill>
                <a:effectLst/>
                <a:latin typeface="Open Sans" panose="020B0606030504020204" pitchFamily="34" charset="0"/>
              </a:rPr>
              <a:t>F1</a:t>
            </a:r>
          </a:p>
          <a:p>
            <a:pPr algn="l"/>
            <a:r>
              <a:rPr lang="zh-CN" altLang="en-US" b="0" i="0" u="none" strike="noStrike" dirty="0">
                <a:solidFill>
                  <a:srgbClr val="333333"/>
                </a:solidFill>
                <a:effectLst/>
                <a:latin typeface="Open Sans" panose="020B0606030504020204" pitchFamily="34" charset="0"/>
              </a:rPr>
              <a:t>然后呢，还是同样的操作</a:t>
            </a:r>
          </a:p>
          <a:p>
            <a:pPr algn="l"/>
            <a:r>
              <a:rPr lang="zh-CN" altLang="en-US" b="0" i="0" u="none" strike="noStrike" dirty="0">
                <a:solidFill>
                  <a:srgbClr val="333333"/>
                </a:solidFill>
                <a:effectLst/>
                <a:latin typeface="Open Sans" panose="020B0606030504020204" pitchFamily="34" charset="0"/>
              </a:rPr>
              <a:t>对</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和非</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组成的复合命题做解析</a:t>
            </a:r>
          </a:p>
          <a:p>
            <a:pPr algn="l"/>
            <a:r>
              <a:rPr lang="zh-CN" altLang="en-US" b="0" i="0" u="none" strike="noStrike" dirty="0">
                <a:solidFill>
                  <a:srgbClr val="333333"/>
                </a:solidFill>
                <a:effectLst/>
                <a:latin typeface="Open Sans" panose="020B0606030504020204" pitchFamily="34" charset="0"/>
              </a:rPr>
              <a:t>就得到了命题</a:t>
            </a:r>
            <a:r>
              <a:rPr lang="en" altLang="zh-CN" b="0" i="0" u="none" strike="noStrike" dirty="0">
                <a:solidFill>
                  <a:srgbClr val="333333"/>
                </a:solidFill>
                <a:effectLst/>
                <a:latin typeface="Open Sans" panose="020B0606030504020204" pitchFamily="34" charset="0"/>
              </a:rPr>
              <a:t>F2</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也就是说在</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为真，且</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为真的情况</a:t>
            </a:r>
          </a:p>
          <a:p>
            <a:pPr algn="l"/>
            <a:r>
              <a:rPr lang="zh-CN" altLang="en-US" b="0" i="0" u="none" strike="noStrike" dirty="0">
                <a:solidFill>
                  <a:srgbClr val="333333"/>
                </a:solidFill>
                <a:effectLst/>
                <a:latin typeface="Open Sans" panose="020B0606030504020204" pitchFamily="34" charset="0"/>
              </a:rPr>
              <a:t>命题</a:t>
            </a:r>
            <a:r>
              <a:rPr lang="en" altLang="zh-CN" b="0" i="0" u="none" strike="noStrike" dirty="0">
                <a:solidFill>
                  <a:srgbClr val="333333"/>
                </a:solidFill>
                <a:effectLst/>
                <a:latin typeface="Open Sans" panose="020B0606030504020204" pitchFamily="34" charset="0"/>
              </a:rPr>
              <a:t>F2</a:t>
            </a:r>
            <a:r>
              <a:rPr lang="zh-CN" altLang="en-US" b="0" i="0" u="none" strike="noStrike" dirty="0">
                <a:solidFill>
                  <a:srgbClr val="333333"/>
                </a:solidFill>
                <a:effectLst/>
                <a:latin typeface="Open Sans" panose="020B0606030504020204" pitchFamily="34" charset="0"/>
              </a:rPr>
              <a:t>呢，它等价于命题</a:t>
            </a:r>
            <a:r>
              <a:rPr lang="en" altLang="zh-CN" b="0" i="0" u="none" strike="noStrike" dirty="0">
                <a:solidFill>
                  <a:srgbClr val="333333"/>
                </a:solidFill>
                <a:effectLst/>
                <a:latin typeface="Open Sans" panose="020B0606030504020204" pitchFamily="34" charset="0"/>
              </a:rPr>
              <a:t>F1</a:t>
            </a:r>
            <a:r>
              <a:rPr lang="zh-CN" altLang="en-US" b="0" i="0" u="none" strike="noStrike" dirty="0">
                <a:solidFill>
                  <a:srgbClr val="333333"/>
                </a:solidFill>
                <a:effectLst/>
                <a:latin typeface="Open Sans" panose="020B0606030504020204" pitchFamily="34" charset="0"/>
              </a:rPr>
              <a:t>的</a:t>
            </a:r>
          </a:p>
          <a:p>
            <a:pPr algn="l"/>
            <a:r>
              <a:rPr lang="zh-CN" altLang="en-US" b="0" i="0" u="none" strike="noStrike" dirty="0">
                <a:solidFill>
                  <a:srgbClr val="333333"/>
                </a:solidFill>
                <a:effectLst/>
                <a:latin typeface="Open Sans" panose="020B0606030504020204" pitchFamily="34" charset="0"/>
              </a:rPr>
              <a:t>到这个时候，，命题</a:t>
            </a:r>
            <a:r>
              <a:rPr lang="en" altLang="zh-CN" b="0" i="0" u="none" strike="noStrike" dirty="0">
                <a:solidFill>
                  <a:srgbClr val="333333"/>
                </a:solidFill>
                <a:effectLst/>
                <a:latin typeface="Open Sans" panose="020B0606030504020204" pitchFamily="34" charset="0"/>
              </a:rPr>
              <a:t>F3</a:t>
            </a:r>
            <a:r>
              <a:rPr lang="zh-CN" altLang="en-US" b="0" i="0" u="none" strike="noStrike" dirty="0">
                <a:solidFill>
                  <a:srgbClr val="333333"/>
                </a:solidFill>
                <a:effectLst/>
                <a:latin typeface="Open Sans" panose="020B0606030504020204" pitchFamily="34" charset="0"/>
              </a:rPr>
              <a:t>已经无法继续使用单元解析了</a:t>
            </a:r>
          </a:p>
          <a:p>
            <a:pPr algn="l"/>
            <a:r>
              <a:rPr lang="zh-CN" altLang="en-US" b="0" i="0" u="none" strike="noStrike" dirty="0">
                <a:solidFill>
                  <a:srgbClr val="333333"/>
                </a:solidFill>
                <a:effectLst/>
                <a:latin typeface="Open Sans" panose="020B0606030504020204" pitchFamily="34" charset="0"/>
              </a:rPr>
              <a:t>当命题进行单元解析到无法进行下去的时候</a:t>
            </a:r>
          </a:p>
          <a:p>
            <a:pPr algn="l"/>
            <a:r>
              <a:rPr lang="zh-CN" altLang="en-US" b="0" i="0" u="none" strike="noStrike" dirty="0">
                <a:solidFill>
                  <a:srgbClr val="333333"/>
                </a:solidFill>
                <a:effectLst/>
                <a:latin typeface="Open Sans" panose="020B0606030504020204" pitchFamily="34" charset="0"/>
              </a:rPr>
              <a:t>就完成了一轮布尔约束传播（</a:t>
            </a:r>
            <a:r>
              <a:rPr lang="en" altLang="zh-CN" b="0" i="0" u="none" strike="noStrike" dirty="0">
                <a:solidFill>
                  <a:srgbClr val="333333"/>
                </a:solidFill>
                <a:effectLst/>
                <a:latin typeface="Open Sans" panose="020B0606030504020204" pitchFamily="34" charset="0"/>
              </a:rPr>
              <a:t>BCP</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也就是左边这个</a:t>
            </a:r>
            <a:r>
              <a:rPr lang="en" altLang="zh-CN" b="0" i="0" u="none" strike="noStrike" dirty="0">
                <a:solidFill>
                  <a:srgbClr val="333333"/>
                </a:solidFill>
                <a:effectLst/>
                <a:latin typeface="Open Sans" panose="020B0606030504020204" pitchFamily="34" charset="0"/>
              </a:rPr>
              <a:t>BCP</a:t>
            </a:r>
            <a:r>
              <a:rPr lang="zh-CN" altLang="en-US" b="0" i="0" u="none" strike="noStrike" dirty="0">
                <a:solidFill>
                  <a:srgbClr val="333333"/>
                </a:solidFill>
                <a:effectLst/>
                <a:latin typeface="Open Sans" panose="020B0606030504020204" pitchFamily="34" charset="0"/>
              </a:rPr>
              <a:t>结束，返回值就是命题</a:t>
            </a:r>
            <a:r>
              <a:rPr lang="en" altLang="zh-CN" b="0" i="0" u="none" strike="noStrike" dirty="0">
                <a:solidFill>
                  <a:srgbClr val="333333"/>
                </a:solidFill>
                <a:effectLst/>
                <a:latin typeface="Open Sans" panose="020B0606030504020204" pitchFamily="34" charset="0"/>
              </a:rPr>
              <a:t>F3</a:t>
            </a:r>
          </a:p>
          <a:p>
            <a:pPr algn="l"/>
            <a:r>
              <a:rPr lang="zh-CN" altLang="en-US" b="0" i="0" u="none" strike="noStrike" dirty="0">
                <a:solidFill>
                  <a:srgbClr val="333333"/>
                </a:solidFill>
                <a:effectLst/>
                <a:latin typeface="Open Sans" panose="020B0606030504020204" pitchFamily="34" charset="0"/>
              </a:rPr>
              <a:t>然后呢，按照这个算法，就会判断</a:t>
            </a:r>
            <a:r>
              <a:rPr lang="en" altLang="zh-CN" b="0" i="0" u="none" strike="noStrike" dirty="0">
                <a:solidFill>
                  <a:srgbClr val="333333"/>
                </a:solidFill>
                <a:effectLst/>
                <a:latin typeface="Open Sans" panose="020B0606030504020204" pitchFamily="34" charset="0"/>
              </a:rPr>
              <a:t>F3</a:t>
            </a:r>
            <a:r>
              <a:rPr lang="zh-CN" altLang="en-US" b="0" i="0" u="none" strike="noStrike" dirty="0">
                <a:solidFill>
                  <a:srgbClr val="333333"/>
                </a:solidFill>
                <a:effectLst/>
                <a:latin typeface="Open Sans" panose="020B0606030504020204" pitchFamily="34" charset="0"/>
              </a:rPr>
              <a:t>是不是一个值，很显然</a:t>
            </a:r>
          </a:p>
          <a:p>
            <a:pPr algn="l"/>
            <a:r>
              <a:rPr lang="en" altLang="zh-CN" b="0" i="0" u="none" strike="noStrike" dirty="0">
                <a:solidFill>
                  <a:srgbClr val="333333"/>
                </a:solidFill>
                <a:effectLst/>
                <a:latin typeface="Open Sans" panose="020B0606030504020204" pitchFamily="34" charset="0"/>
              </a:rPr>
              <a:t>F3</a:t>
            </a:r>
            <a:r>
              <a:rPr lang="zh-CN" altLang="en-US" b="0" i="0" u="none" strike="noStrike" dirty="0">
                <a:solidFill>
                  <a:srgbClr val="333333"/>
                </a:solidFill>
                <a:effectLst/>
                <a:latin typeface="Open Sans" panose="020B0606030504020204" pitchFamily="34" charset="0"/>
              </a:rPr>
              <a:t>仍然还是命题，不是值，</a:t>
            </a:r>
          </a:p>
          <a:p>
            <a:pPr algn="l"/>
            <a:r>
              <a:rPr lang="zh-CN" altLang="en-US" b="0" i="0" u="none" strike="noStrike" dirty="0">
                <a:solidFill>
                  <a:srgbClr val="333333"/>
                </a:solidFill>
                <a:effectLst/>
                <a:latin typeface="Open Sans" panose="020B0606030504020204" pitchFamily="34" charset="0"/>
              </a:rPr>
              <a:t>所以就直接到了</a:t>
            </a:r>
            <a:r>
              <a:rPr lang="en" altLang="zh-CN" b="0" i="0" u="none" strike="noStrike" dirty="0" err="1">
                <a:solidFill>
                  <a:srgbClr val="333333"/>
                </a:solidFill>
                <a:effectLst/>
                <a:latin typeface="Open Sans" panose="020B0606030504020204" pitchFamily="34" charset="0"/>
              </a:rPr>
              <a:t>select_atomic</a:t>
            </a:r>
            <a:r>
              <a:rPr lang="zh-CN" altLang="en-US" b="0" i="0" u="none" strike="noStrike" dirty="0">
                <a:solidFill>
                  <a:srgbClr val="333333"/>
                </a:solidFill>
                <a:effectLst/>
                <a:latin typeface="Open Sans" panose="020B0606030504020204" pitchFamily="34" charset="0"/>
              </a:rPr>
              <a:t>这个算法，要再选择一个原子命题，</a:t>
            </a:r>
          </a:p>
          <a:p>
            <a:pPr algn="l"/>
            <a:r>
              <a:rPr lang="zh-CN" altLang="en-US" b="0" i="0" u="none" strike="noStrike" dirty="0">
                <a:solidFill>
                  <a:srgbClr val="333333"/>
                </a:solidFill>
                <a:effectLst/>
                <a:latin typeface="Open Sans" panose="020B0606030504020204" pitchFamily="34" charset="0"/>
              </a:rPr>
              <a:t>递归的进行</a:t>
            </a:r>
            <a:r>
              <a:rPr lang="en"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a:t>
            </a:r>
          </a:p>
          <a:p>
            <a:pPr algn="l"/>
            <a:r>
              <a:rPr lang="zh-CN" altLang="en-US" b="0" i="0" u="none" strike="noStrike" dirty="0">
                <a:solidFill>
                  <a:srgbClr val="333333"/>
                </a:solidFill>
                <a:effectLst/>
                <a:latin typeface="Open Sans" panose="020B0606030504020204" pitchFamily="34" charset="0"/>
              </a:rPr>
              <a:t>显然，这边的这个选择变量也是</a:t>
            </a:r>
            <a:r>
              <a:rPr lang="en"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中一个可以优化的点，</a:t>
            </a:r>
          </a:p>
          <a:p>
            <a:pPr algn="l"/>
            <a:r>
              <a:rPr lang="zh-CN" altLang="en-US" b="0" i="0" u="none" strike="noStrike" dirty="0">
                <a:solidFill>
                  <a:srgbClr val="333333"/>
                </a:solidFill>
                <a:effectLst/>
                <a:latin typeface="Open Sans" panose="020B0606030504020204" pitchFamily="34" charset="0"/>
              </a:rPr>
              <a:t>这边如果不进行任何优化那他其实就是一个回溯，实质就是暴力穷举，</a:t>
            </a:r>
          </a:p>
          <a:p>
            <a:pPr algn="l"/>
            <a:r>
              <a:rPr lang="zh-CN" altLang="en-US" b="0" i="0" u="none" strike="noStrike" dirty="0">
                <a:solidFill>
                  <a:srgbClr val="333333"/>
                </a:solidFill>
                <a:effectLst/>
                <a:latin typeface="Open Sans" panose="020B0606030504020204" pitchFamily="34" charset="0"/>
              </a:rPr>
              <a:t>常见的优化方法，就是各种剪枝策略，来提高效率，</a:t>
            </a:r>
          </a:p>
          <a:p>
            <a:pPr algn="l"/>
            <a:r>
              <a:rPr lang="zh-CN" altLang="en-US" b="0" i="0" u="none" strike="noStrike" dirty="0">
                <a:solidFill>
                  <a:srgbClr val="333333"/>
                </a:solidFill>
                <a:effectLst/>
                <a:latin typeface="Open Sans" panose="020B0606030504020204" pitchFamily="34" charset="0"/>
              </a:rPr>
              <a:t>这个选择变量算法并不作为课程要求，大家了解即可</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1540477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最后呢，我们再来区分一下两个概念</a:t>
            </a:r>
          </a:p>
          <a:p>
            <a:pPr algn="l"/>
            <a:r>
              <a:rPr lang="zh-CN" altLang="en-US" b="0" i="0" u="none" strike="noStrike" dirty="0">
                <a:solidFill>
                  <a:srgbClr val="333333"/>
                </a:solidFill>
                <a:effectLst/>
                <a:latin typeface="Open Sans" panose="020B0606030504020204" pitchFamily="34" charset="0"/>
              </a:rPr>
              <a:t>一个是我们刚刚讲的</a:t>
            </a:r>
            <a:r>
              <a:rPr lang="en" altLang="zh-CN" b="0" i="0" u="none" strike="noStrike" dirty="0">
                <a:solidFill>
                  <a:srgbClr val="333333"/>
                </a:solidFill>
                <a:effectLst/>
                <a:latin typeface="Open Sans" panose="020B0606030504020204" pitchFamily="34" charset="0"/>
              </a:rPr>
              <a:t>SAT</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布尔可满足性）</a:t>
            </a:r>
          </a:p>
          <a:p>
            <a:pPr algn="l"/>
            <a:r>
              <a:rPr lang="zh-CN" altLang="en-US" b="0" i="0" u="none" strike="noStrike" dirty="0">
                <a:solidFill>
                  <a:srgbClr val="333333"/>
                </a:solidFill>
                <a:effectLst/>
                <a:latin typeface="Open Sans" panose="020B0606030504020204" pitchFamily="34" charset="0"/>
              </a:rPr>
              <a:t>另一个是</a:t>
            </a:r>
            <a:r>
              <a:rPr lang="en" altLang="zh-CN" b="0" i="0" u="none" strike="noStrike" dirty="0">
                <a:solidFill>
                  <a:srgbClr val="333333"/>
                </a:solidFill>
                <a:effectLst/>
                <a:latin typeface="Open Sans" panose="020B0606030504020204" pitchFamily="34" charset="0"/>
              </a:rPr>
              <a:t>valid</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有效性，</a:t>
            </a:r>
          </a:p>
          <a:p>
            <a:pPr algn="l"/>
            <a:r>
              <a:rPr lang="zh-CN" altLang="en-US" b="0" i="0" u="none" strike="noStrike" dirty="0">
                <a:solidFill>
                  <a:srgbClr val="333333"/>
                </a:solidFill>
                <a:effectLst/>
                <a:latin typeface="Open Sans" panose="020B0606030504020204" pitchFamily="34" charset="0"/>
              </a:rPr>
              <a:t>对于一个命题，如果组成他的原子命题，存在一组取值，使得这个命题成立，</a:t>
            </a:r>
          </a:p>
          <a:p>
            <a:pPr algn="l"/>
            <a:r>
              <a:rPr lang="zh-CN" altLang="en-US" b="0" i="0" u="none" strike="noStrike" dirty="0">
                <a:solidFill>
                  <a:srgbClr val="333333"/>
                </a:solidFill>
                <a:effectLst/>
                <a:latin typeface="Open Sans" panose="020B0606030504020204" pitchFamily="34" charset="0"/>
              </a:rPr>
              <a:t>那这个命题就是</a:t>
            </a:r>
            <a:r>
              <a:rPr lang="en"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布尔可满足</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的，</a:t>
            </a:r>
          </a:p>
          <a:p>
            <a:pPr algn="l"/>
            <a:r>
              <a:rPr lang="zh-CN" altLang="en-US" b="0" i="0" u="none" strike="noStrike" dirty="0">
                <a:solidFill>
                  <a:srgbClr val="333333"/>
                </a:solidFill>
                <a:effectLst/>
                <a:latin typeface="Open Sans" panose="020B0606030504020204" pitchFamily="34" charset="0"/>
              </a:rPr>
              <a:t>但如果，不管原子命题怎么取值，这个命题都恒成立，那这个命题就是</a:t>
            </a:r>
            <a:r>
              <a:rPr lang="en" altLang="zh-CN" b="0" i="0" u="none" strike="noStrike" dirty="0">
                <a:solidFill>
                  <a:srgbClr val="333333"/>
                </a:solidFill>
                <a:effectLst/>
                <a:latin typeface="Open Sans" panose="020B0606030504020204" pitchFamily="34" charset="0"/>
              </a:rPr>
              <a:t>valid</a:t>
            </a:r>
            <a:r>
              <a:rPr lang="zh-CN" altLang="en-US" b="0" i="0" u="none" strike="noStrike" dirty="0">
                <a:solidFill>
                  <a:srgbClr val="333333"/>
                </a:solidFill>
                <a:effectLst/>
                <a:latin typeface="Open Sans" panose="020B0606030504020204" pitchFamily="34" charset="0"/>
              </a:rPr>
              <a:t>有效的，</a:t>
            </a:r>
          </a:p>
          <a:p>
            <a:pPr algn="l"/>
            <a:r>
              <a:rPr lang="zh-CN" altLang="en-US" b="0" i="0" u="none" strike="noStrike" dirty="0">
                <a:solidFill>
                  <a:srgbClr val="333333"/>
                </a:solidFill>
                <a:effectLst/>
                <a:latin typeface="Open Sans" panose="020B0606030504020204" pitchFamily="34" charset="0"/>
              </a:rPr>
              <a:t>可以看个例子，</a:t>
            </a:r>
          </a:p>
          <a:p>
            <a:pPr algn="l"/>
            <a:r>
              <a:rPr lang="zh-CN" altLang="en-US" b="0" i="0" u="none" strike="noStrike" dirty="0">
                <a:solidFill>
                  <a:srgbClr val="333333"/>
                </a:solidFill>
                <a:effectLst/>
                <a:latin typeface="Open Sans" panose="020B0606030504020204" pitchFamily="34" charset="0"/>
              </a:rPr>
              <a:t>这个</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析取非</a:t>
            </a:r>
            <a:r>
              <a:rPr lang="en" altLang="zh-CN" b="0" i="0" u="none" strike="noStrike" dirty="0">
                <a:solidFill>
                  <a:srgbClr val="333333"/>
                </a:solidFill>
                <a:effectLst/>
                <a:latin typeface="Open Sans" panose="020B0606030504020204" pitchFamily="34" charset="0"/>
              </a:rPr>
              <a:t>P</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就是不管</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取什么值，这个命题都是恒成立，</a:t>
            </a:r>
          </a:p>
          <a:p>
            <a:pPr algn="l"/>
            <a:r>
              <a:rPr lang="zh-CN" altLang="en-US" b="0" i="0" u="none" strike="noStrike" dirty="0">
                <a:solidFill>
                  <a:srgbClr val="333333"/>
                </a:solidFill>
                <a:effectLst/>
                <a:latin typeface="Open Sans" panose="020B0606030504020204" pitchFamily="34" charset="0"/>
              </a:rPr>
              <a:t>所以这个命题就是</a:t>
            </a:r>
            <a:r>
              <a:rPr lang="en" altLang="zh-CN" b="0" i="0" u="none" strike="noStrike" dirty="0">
                <a:solidFill>
                  <a:srgbClr val="333333"/>
                </a:solidFill>
                <a:effectLst/>
                <a:latin typeface="Open Sans" panose="020B0606030504020204" pitchFamily="34" charset="0"/>
              </a:rPr>
              <a:t>valid</a:t>
            </a:r>
            <a:r>
              <a:rPr lang="zh-CN" altLang="en-US" b="0" i="0" u="none" strike="noStrike" dirty="0">
                <a:solidFill>
                  <a:srgbClr val="333333"/>
                </a:solidFill>
                <a:effectLst/>
                <a:latin typeface="Open Sans" panose="020B0606030504020204" pitchFamily="34" charset="0"/>
              </a:rPr>
              <a:t>有效的</a:t>
            </a:r>
          </a:p>
          <a:p>
            <a:pPr algn="l"/>
            <a:r>
              <a:rPr lang="zh-CN" altLang="en-US" b="0" i="0" u="none" strike="noStrike" dirty="0">
                <a:solidFill>
                  <a:srgbClr val="333333"/>
                </a:solidFill>
                <a:effectLst/>
                <a:latin typeface="Open Sans" panose="020B0606030504020204" pitchFamily="34" charset="0"/>
              </a:rPr>
              <a:t>另外就是一个命题如果是不可满足的，也就是说组成他的原子命题不论取什么值都是不成立的，</a:t>
            </a:r>
          </a:p>
          <a:p>
            <a:pPr algn="l"/>
            <a:r>
              <a:rPr lang="zh-CN" altLang="en-US" b="0" i="0" u="none" strike="noStrike" dirty="0">
                <a:solidFill>
                  <a:srgbClr val="333333"/>
                </a:solidFill>
                <a:effectLst/>
                <a:latin typeface="Open Sans" panose="020B0606030504020204" pitchFamily="34" charset="0"/>
              </a:rPr>
              <a:t>比如这边的</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合取非</a:t>
            </a:r>
            <a:r>
              <a:rPr lang="en" altLang="zh-CN" b="0" i="0" u="none" strike="noStrike" dirty="0">
                <a:solidFill>
                  <a:srgbClr val="333333"/>
                </a:solidFill>
                <a:effectLst/>
                <a:latin typeface="Open Sans" panose="020B0606030504020204" pitchFamily="34" charset="0"/>
              </a:rPr>
              <a:t>P</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他就是不管</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取什么值，他都是不成立的，</a:t>
            </a:r>
          </a:p>
          <a:p>
            <a:pPr algn="l"/>
            <a:r>
              <a:rPr lang="zh-CN" altLang="en-US" b="0" i="0" u="none" strike="noStrike" dirty="0">
                <a:solidFill>
                  <a:srgbClr val="333333"/>
                </a:solidFill>
                <a:effectLst/>
                <a:latin typeface="Open Sans" panose="020B0606030504020204" pitchFamily="34" charset="0"/>
              </a:rPr>
              <a:t>这种情况下，这个命题的否命题就是恒成立的，也就是</a:t>
            </a:r>
            <a:r>
              <a:rPr lang="en" altLang="zh-CN" b="0" i="0" u="none" strike="noStrike" dirty="0">
                <a:solidFill>
                  <a:srgbClr val="333333"/>
                </a:solidFill>
                <a:effectLst/>
                <a:latin typeface="Open Sans" panose="020B0606030504020204" pitchFamily="34" charset="0"/>
              </a:rPr>
              <a:t>valid</a:t>
            </a:r>
            <a:r>
              <a:rPr lang="zh-CN" altLang="en-US" b="0" i="0" u="none" strike="noStrike" dirty="0">
                <a:solidFill>
                  <a:srgbClr val="333333"/>
                </a:solidFill>
                <a:effectLst/>
                <a:latin typeface="Open Sans" panose="020B0606030504020204" pitchFamily="34" charset="0"/>
              </a:rPr>
              <a:t>的</a:t>
            </a:r>
          </a:p>
          <a:p>
            <a:pPr algn="l"/>
            <a:r>
              <a:rPr lang="zh-CN" altLang="en-US" b="0" i="0" u="none" strike="noStrike" dirty="0">
                <a:solidFill>
                  <a:srgbClr val="333333"/>
                </a:solidFill>
                <a:effectLst/>
                <a:latin typeface="Open Sans" panose="020B0606030504020204" pitchFamily="34" charset="0"/>
              </a:rPr>
              <a:t>比如其实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合取非</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的否命题就是</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析取非</a:t>
            </a:r>
            <a:r>
              <a:rPr lang="en" altLang="zh-CN" b="0" i="0" u="none" strike="noStrike" dirty="0">
                <a:solidFill>
                  <a:srgbClr val="333333"/>
                </a:solidFill>
                <a:effectLst/>
                <a:latin typeface="Open Sans" panose="020B0606030504020204" pitchFamily="34" charset="0"/>
              </a:rPr>
              <a:t>P</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所以，如果想要证明一个命题恒成立，其实可以证明他的否命题是不可满足的，</a:t>
            </a:r>
          </a:p>
          <a:p>
            <a:pPr algn="l"/>
            <a:r>
              <a:rPr lang="zh-CN" altLang="en-US" b="0" i="0" u="none" strike="noStrike" dirty="0">
                <a:solidFill>
                  <a:srgbClr val="333333"/>
                </a:solidFill>
                <a:effectLst/>
                <a:latin typeface="Open Sans" panose="020B0606030504020204" pitchFamily="34" charset="0"/>
              </a:rPr>
              <a:t>也是我们常说的，使用反证法。</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2959701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在复习具体的知识点前，</a:t>
            </a:r>
          </a:p>
          <a:p>
            <a:pPr algn="l"/>
            <a:r>
              <a:rPr lang="zh-CN" altLang="en-US" b="0" i="0" u="none" strike="noStrike" dirty="0">
                <a:solidFill>
                  <a:srgbClr val="333333"/>
                </a:solidFill>
                <a:effectLst/>
                <a:latin typeface="Open Sans" panose="020B0606030504020204" pitchFamily="34" charset="0"/>
              </a:rPr>
              <a:t>我们还是先通过直观一点的架构图，来看一下这门课的大概知识结构。</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a:t>
            </a:fld>
            <a:endParaRPr lang="zh-CN" altLang="en-US"/>
          </a:p>
        </p:txBody>
      </p:sp>
    </p:spTree>
    <p:extLst>
      <p:ext uri="{BB962C8B-B14F-4D97-AF65-F5344CB8AC3E}">
        <p14:creationId xmlns:p14="http://schemas.microsoft.com/office/powerpoint/2010/main" val="3301885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333333"/>
                </a:solidFill>
                <a:effectLst/>
                <a:latin typeface="Open Sans" panose="020B0606030504020204" pitchFamily="34" charset="0"/>
              </a:rPr>
              <a:t>下面我们来看一下谓词逻辑部分的内容</a:t>
            </a:r>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30</a:t>
            </a:fld>
            <a:endParaRPr lang="zh-CN" altLang="en-US"/>
          </a:p>
        </p:txBody>
      </p:sp>
    </p:spTree>
    <p:extLst>
      <p:ext uri="{BB962C8B-B14F-4D97-AF65-F5344CB8AC3E}">
        <p14:creationId xmlns:p14="http://schemas.microsoft.com/office/powerpoint/2010/main" val="4273115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谓词逻辑这边，</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首先，我们要先弄懂谓词逻辑和前面学习的命题逻辑的区别，</a:t>
            </a:r>
          </a:p>
          <a:p>
            <a:pPr algn="l"/>
            <a:r>
              <a:rPr lang="zh-CN" altLang="en-US" b="0" i="0" u="none" strike="noStrike" dirty="0">
                <a:solidFill>
                  <a:srgbClr val="333333"/>
                </a:solidFill>
                <a:effectLst/>
                <a:latin typeface="Open Sans" panose="020B0606030504020204" pitchFamily="34" charset="0"/>
              </a:rPr>
              <a:t>从一个比较宏观的概念上来说，谓词逻辑是在命题逻辑的基础上，</a:t>
            </a:r>
          </a:p>
          <a:p>
            <a:pPr algn="l"/>
            <a:r>
              <a:rPr lang="zh-CN" altLang="en-US" b="0" i="0" u="none" strike="noStrike" dirty="0">
                <a:solidFill>
                  <a:srgbClr val="333333"/>
                </a:solidFill>
                <a:effectLst/>
                <a:latin typeface="Open Sans" panose="020B0606030504020204" pitchFamily="34" charset="0"/>
              </a:rPr>
              <a:t>为了增强命题逻辑的表达能力，</a:t>
            </a:r>
          </a:p>
          <a:p>
            <a:pPr algn="l"/>
            <a:r>
              <a:rPr lang="zh-CN" altLang="en-US" b="0" i="0" u="none" strike="noStrike" dirty="0">
                <a:solidFill>
                  <a:srgbClr val="333333"/>
                </a:solidFill>
                <a:effectLst/>
                <a:latin typeface="Open Sans" panose="020B0606030504020204" pitchFamily="34" charset="0"/>
              </a:rPr>
              <a:t>在命题逻辑的语法结构上又新增了一些语法规则</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为什么要增强命题逻辑的表达能力呢，</a:t>
            </a:r>
          </a:p>
          <a:p>
            <a:pPr algn="l"/>
            <a:r>
              <a:rPr lang="zh-CN" altLang="en-US" b="0" i="0" u="none" strike="noStrike" dirty="0">
                <a:solidFill>
                  <a:srgbClr val="333333"/>
                </a:solidFill>
                <a:effectLst/>
                <a:latin typeface="Open Sans" panose="020B0606030504020204" pitchFamily="34" charset="0"/>
              </a:rPr>
              <a:t>因为命题逻辑的语法结构里面，最细粒度的组成单位就是原子命题</a:t>
            </a:r>
          </a:p>
          <a:p>
            <a:pPr algn="l"/>
            <a:r>
              <a:rPr lang="zh-CN" altLang="en-US" b="0" i="0" u="none" strike="noStrike" dirty="0">
                <a:solidFill>
                  <a:srgbClr val="333333"/>
                </a:solidFill>
                <a:effectLst/>
                <a:latin typeface="Open Sans" panose="020B0606030504020204" pitchFamily="34" charset="0"/>
              </a:rPr>
              <a:t>而更细节的，对于原子命题的组成，命题逻辑中是没有定义的，</a:t>
            </a:r>
          </a:p>
          <a:p>
            <a:pPr algn="l"/>
            <a:r>
              <a:rPr lang="zh-CN" altLang="en-US" b="0" i="0" u="none" strike="noStrike" dirty="0">
                <a:solidFill>
                  <a:srgbClr val="333333"/>
                </a:solidFill>
                <a:effectLst/>
                <a:latin typeface="Open Sans" panose="020B0606030504020204" pitchFamily="34" charset="0"/>
              </a:rPr>
              <a:t>所以这就导致命题逻辑只能表达出</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什么是什么</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这类最基本的表述</a:t>
            </a:r>
          </a:p>
          <a:p>
            <a:pPr algn="l"/>
            <a:r>
              <a:rPr lang="zh-CN" altLang="en-US" b="0" i="0" u="none" strike="noStrike" dirty="0">
                <a:solidFill>
                  <a:srgbClr val="333333"/>
                </a:solidFill>
                <a:effectLst/>
                <a:latin typeface="Open Sans" panose="020B0606030504020204" pitchFamily="34" charset="0"/>
              </a:rPr>
              <a:t>在复杂一点的表述，就很难再用命题逻辑来进行描述。</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因此，谓词逻辑增强命题逻辑表达能力的第一个方法就是</a:t>
            </a:r>
          </a:p>
          <a:p>
            <a:pPr algn="l"/>
            <a:r>
              <a:rPr lang="zh-CN" altLang="en-US" b="0" i="0" u="none" strike="noStrike" dirty="0">
                <a:solidFill>
                  <a:srgbClr val="333333"/>
                </a:solidFill>
                <a:effectLst/>
                <a:latin typeface="Open Sans" panose="020B0606030504020204" pitchFamily="34" charset="0"/>
              </a:rPr>
              <a:t>谓词逻辑对命题逻辑中的原子命题，做了更细分的定义</a:t>
            </a:r>
          </a:p>
          <a:p>
            <a:pPr algn="l"/>
            <a:r>
              <a:rPr lang="zh-CN" altLang="en-US" b="0" i="0" u="none" strike="noStrike" dirty="0">
                <a:solidFill>
                  <a:srgbClr val="333333"/>
                </a:solidFill>
                <a:effectLst/>
                <a:latin typeface="Open Sans" panose="020B0606030504020204" pitchFamily="34" charset="0"/>
              </a:rPr>
              <a:t>也就谓词逻辑语法里面的</a:t>
            </a:r>
            <a:r>
              <a:rPr lang="en" altLang="zh-CN" b="0" i="0" u="none" strike="noStrike" dirty="0">
                <a:solidFill>
                  <a:srgbClr val="333333"/>
                </a:solidFill>
                <a:effectLst/>
                <a:latin typeface="Open Sans" panose="020B0606030504020204" pitchFamily="34" charset="0"/>
              </a:rPr>
              <a:t>R</a:t>
            </a:r>
            <a:r>
              <a:rPr lang="zh-CN" altLang="en" b="0" i="0" u="none" strike="noStrike" dirty="0">
                <a:solidFill>
                  <a:srgbClr val="333333"/>
                </a:solidFill>
                <a:effectLst/>
                <a:latin typeface="Open Sans" panose="020B0606030504020204" pitchFamily="34" charset="0"/>
              </a:rPr>
              <a:t>，</a:t>
            </a:r>
            <a:r>
              <a:rPr lang="en" altLang="zh-CN" b="0" i="0" u="none" strike="noStrike" dirty="0">
                <a:solidFill>
                  <a:srgbClr val="333333"/>
                </a:solidFill>
                <a:effectLst/>
                <a:latin typeface="Open Sans" panose="020B0606030504020204" pitchFamily="34" charset="0"/>
              </a:rPr>
              <a:t>R</a:t>
            </a:r>
            <a:r>
              <a:rPr lang="zh-CN" altLang="en-US" b="0" i="0" u="none" strike="noStrike" dirty="0">
                <a:solidFill>
                  <a:srgbClr val="333333"/>
                </a:solidFill>
                <a:effectLst/>
                <a:latin typeface="Open Sans" panose="020B0606030504020204" pitchFamily="34" charset="0"/>
              </a:rPr>
              <a:t>表示的是谓词逻辑里面的原子命题</a:t>
            </a:r>
          </a:p>
          <a:p>
            <a:pPr algn="l"/>
            <a:r>
              <a:rPr lang="zh-CN" altLang="en-US" b="0" i="0" u="none" strike="noStrike" dirty="0">
                <a:solidFill>
                  <a:srgbClr val="333333"/>
                </a:solidFill>
                <a:effectLst/>
                <a:latin typeface="Open Sans" panose="020B0606030504020204" pitchFamily="34" charset="0"/>
              </a:rPr>
              <a:t>这边谓词逻辑的语法定义也是通过上下文无关文法定义的</a:t>
            </a:r>
          </a:p>
          <a:p>
            <a:pPr algn="l"/>
            <a:r>
              <a:rPr lang="zh-CN" altLang="en-US" b="0" i="0" u="none" strike="noStrike" dirty="0">
                <a:solidFill>
                  <a:srgbClr val="333333"/>
                </a:solidFill>
                <a:effectLst/>
                <a:latin typeface="Open Sans" panose="020B0606030504020204" pitchFamily="34" charset="0"/>
              </a:rPr>
              <a:t>所以可以看到，这边的原子命题</a:t>
            </a:r>
            <a:r>
              <a:rPr lang="en" altLang="zh-CN" b="0" i="0" u="none" strike="noStrike" dirty="0">
                <a:solidFill>
                  <a:srgbClr val="333333"/>
                </a:solidFill>
                <a:effectLst/>
                <a:latin typeface="Open Sans" panose="020B0606030504020204" pitchFamily="34" charset="0"/>
              </a:rPr>
              <a:t>R</a:t>
            </a:r>
            <a:r>
              <a:rPr lang="zh-CN" altLang="en-US" b="0" i="0" u="none" strike="noStrike" dirty="0">
                <a:solidFill>
                  <a:srgbClr val="333333"/>
                </a:solidFill>
                <a:effectLst/>
                <a:latin typeface="Open Sans" panose="020B0606030504020204" pitchFamily="34" charset="0"/>
              </a:rPr>
              <a:t>他是非终结符，还有对应的产生式，继续细分，</a:t>
            </a:r>
          </a:p>
          <a:p>
            <a:pPr algn="l"/>
            <a:r>
              <a:rPr lang="zh-CN" altLang="en-US" b="0" i="0" u="none" strike="noStrike" dirty="0">
                <a:solidFill>
                  <a:srgbClr val="333333"/>
                </a:solidFill>
                <a:effectLst/>
                <a:latin typeface="Open Sans" panose="020B0606030504020204" pitchFamily="34" charset="0"/>
              </a:rPr>
              <a:t>首先</a:t>
            </a:r>
            <a:r>
              <a:rPr lang="en" altLang="zh-CN" b="0" i="0" u="none" strike="noStrike" dirty="0">
                <a:solidFill>
                  <a:srgbClr val="333333"/>
                </a:solidFill>
                <a:effectLst/>
                <a:latin typeface="Open Sans" panose="020B0606030504020204" pitchFamily="34" charset="0"/>
              </a:rPr>
              <a:t>R</a:t>
            </a:r>
            <a:r>
              <a:rPr lang="zh-CN" altLang="en-US" b="0" i="0" u="none" strike="noStrike" dirty="0">
                <a:solidFill>
                  <a:srgbClr val="333333"/>
                </a:solidFill>
                <a:effectLst/>
                <a:latin typeface="Open Sans" panose="020B0606030504020204" pitchFamily="34" charset="0"/>
              </a:rPr>
              <a:t>可以由这个产生式，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推导变为由多个非终止符</a:t>
            </a:r>
            <a:r>
              <a:rPr lang="en"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组成的关系表达式，</a:t>
            </a:r>
          </a:p>
          <a:p>
            <a:pPr algn="l"/>
            <a:r>
              <a:rPr lang="zh-CN" altLang="en-US" b="0" i="0" u="none" strike="noStrike" dirty="0">
                <a:solidFill>
                  <a:srgbClr val="333333"/>
                </a:solidFill>
                <a:effectLst/>
                <a:latin typeface="Open Sans" panose="020B0606030504020204" pitchFamily="34" charset="0"/>
              </a:rPr>
              <a:t>这边的小</a:t>
            </a:r>
            <a:r>
              <a:rPr lang="en" altLang="zh-CN" b="0" i="0" u="none" strike="noStrike" dirty="0">
                <a:solidFill>
                  <a:srgbClr val="333333"/>
                </a:solidFill>
                <a:effectLst/>
                <a:latin typeface="Open Sans" panose="020B0606030504020204" pitchFamily="34" charset="0"/>
              </a:rPr>
              <a:t>r</a:t>
            </a:r>
            <a:r>
              <a:rPr lang="zh-CN" altLang="en-US" b="0" i="0" u="none" strike="noStrike" dirty="0">
                <a:solidFill>
                  <a:srgbClr val="333333"/>
                </a:solidFill>
                <a:effectLst/>
                <a:latin typeface="Open Sans" panose="020B0606030504020204" pitchFamily="34" charset="0"/>
              </a:rPr>
              <a:t>就是关系运算符的意思</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en"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呢，也可以继续推导替换，</a:t>
            </a:r>
          </a:p>
          <a:p>
            <a:pPr algn="l"/>
            <a:r>
              <a:rPr lang="zh-CN" altLang="en-US" b="0" i="0" u="none" strike="noStrike" dirty="0">
                <a:solidFill>
                  <a:srgbClr val="333333"/>
                </a:solidFill>
                <a:effectLst/>
                <a:latin typeface="Open Sans" panose="020B0606030504020204" pitchFamily="34" charset="0"/>
              </a:rPr>
              <a:t>可以是变量</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可以是常数</a:t>
            </a:r>
            <a:r>
              <a:rPr lang="en-US" altLang="zh-CN" b="0" i="0" u="none" strike="noStrike" dirty="0">
                <a:solidFill>
                  <a:srgbClr val="333333"/>
                </a:solidFill>
                <a:effectLst/>
                <a:latin typeface="Open Sans" panose="020B0606030504020204" pitchFamily="34" charset="0"/>
              </a:rPr>
              <a:t>(</a:t>
            </a:r>
            <a:r>
              <a:rPr lang="en" altLang="zh-CN" b="0" i="0" u="none" strike="noStrike" dirty="0">
                <a:solidFill>
                  <a:srgbClr val="333333"/>
                </a:solidFill>
                <a:effectLst/>
                <a:latin typeface="Open Sans" panose="020B0606030504020204" pitchFamily="34" charset="0"/>
              </a:rPr>
              <a:t>c</a:t>
            </a:r>
            <a:r>
              <a:rPr lang="zh-CN" altLang="en-US" b="0" i="0" u="none" strike="noStrike" dirty="0">
                <a:solidFill>
                  <a:srgbClr val="333333"/>
                </a:solidFill>
                <a:effectLst/>
                <a:latin typeface="Open Sans" panose="020B0606030504020204" pitchFamily="34" charset="0"/>
              </a:rPr>
              <a:t>表示的是常数</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也可以是非终止符</a:t>
            </a:r>
            <a:r>
              <a:rPr lang="en-US"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构成的运算表达式，</a:t>
            </a:r>
          </a:p>
          <a:p>
            <a:pPr algn="l"/>
            <a:r>
              <a:rPr lang="zh-CN" altLang="en-US" b="0" i="0" u="none" strike="noStrike" dirty="0">
                <a:solidFill>
                  <a:srgbClr val="333333"/>
                </a:solidFill>
                <a:effectLst/>
                <a:latin typeface="Open Sans" panose="020B0606030504020204" pitchFamily="34" charset="0"/>
              </a:rPr>
              <a:t>这边的</a:t>
            </a:r>
            <a:r>
              <a:rPr lang="en" altLang="zh-CN" b="0" i="0" u="none" strike="noStrike" dirty="0">
                <a:solidFill>
                  <a:srgbClr val="333333"/>
                </a:solidFill>
                <a:effectLst/>
                <a:latin typeface="Open Sans" panose="020B0606030504020204" pitchFamily="34" charset="0"/>
              </a:rPr>
              <a:t>f</a:t>
            </a:r>
            <a:r>
              <a:rPr lang="zh-CN" altLang="en-US" b="0" i="0" u="none" strike="noStrike" dirty="0">
                <a:solidFill>
                  <a:srgbClr val="333333"/>
                </a:solidFill>
                <a:effectLst/>
                <a:latin typeface="Open Sans" panose="020B0606030504020204" pitchFamily="34" charset="0"/>
              </a:rPr>
              <a:t>可以理解关于</a:t>
            </a:r>
            <a:r>
              <a:rPr lang="en"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的运算符</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比如右边这个实际例子，这个例子是在整数域上定义了一个简单的谓词逻辑系统，</a:t>
            </a:r>
          </a:p>
          <a:p>
            <a:pPr algn="l"/>
            <a:r>
              <a:rPr lang="zh-CN" altLang="en-US" b="0" i="0" u="none" strike="noStrike" dirty="0">
                <a:solidFill>
                  <a:srgbClr val="333333"/>
                </a:solidFill>
                <a:effectLst/>
                <a:latin typeface="Open Sans" panose="020B0606030504020204" pitchFamily="34" charset="0"/>
              </a:rPr>
              <a:t>我们可以看到，这边的</a:t>
            </a:r>
            <a:r>
              <a:rPr lang="en"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呢，可以是变量</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也可以是整数域上的任意一个整数</a:t>
            </a:r>
          </a:p>
          <a:p>
            <a:pPr algn="l"/>
            <a:r>
              <a:rPr lang="zh-CN" altLang="en-US" b="0" i="0" u="none" strike="noStrike" dirty="0">
                <a:solidFill>
                  <a:srgbClr val="333333"/>
                </a:solidFill>
                <a:effectLst/>
                <a:latin typeface="Open Sans" panose="020B0606030504020204" pitchFamily="34" charset="0"/>
              </a:rPr>
              <a:t>可以是两个</a:t>
            </a:r>
            <a:r>
              <a:rPr lang="en"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相加，或者相减，而这边的加号和减号</a:t>
            </a:r>
          </a:p>
          <a:p>
            <a:pPr algn="l"/>
            <a:r>
              <a:rPr lang="zh-CN" altLang="en-US" b="0" i="0" u="none" strike="noStrike" dirty="0">
                <a:solidFill>
                  <a:srgbClr val="333333"/>
                </a:solidFill>
                <a:effectLst/>
                <a:latin typeface="Open Sans" panose="020B0606030504020204" pitchFamily="34" charset="0"/>
              </a:rPr>
              <a:t>就是这边的</a:t>
            </a:r>
            <a:r>
              <a:rPr lang="en" altLang="zh-CN" b="0" i="0" u="none" strike="noStrike" dirty="0">
                <a:solidFill>
                  <a:srgbClr val="333333"/>
                </a:solidFill>
                <a:effectLst/>
                <a:latin typeface="Open Sans" panose="020B0606030504020204" pitchFamily="34" charset="0"/>
              </a:rPr>
              <a:t>f</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也就是所谓的运算符</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这个谓词逻辑系统里的原子命题呢，是由</a:t>
            </a:r>
            <a:r>
              <a:rPr lang="en"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之间的大小关系构成的</a:t>
            </a:r>
          </a:p>
          <a:p>
            <a:pPr algn="l"/>
            <a:r>
              <a:rPr lang="zh-CN" altLang="en-US" b="0" i="0" u="none" strike="noStrike" dirty="0">
                <a:solidFill>
                  <a:srgbClr val="333333"/>
                </a:solidFill>
                <a:effectLst/>
                <a:latin typeface="Open Sans" panose="020B0606030504020204" pitchFamily="34" charset="0"/>
              </a:rPr>
              <a:t>可以是等于，也可以是大于。</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所以说，关于原子命题的更细化的定义是谓词逻辑相比命题逻辑的第一个增强的地方。</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第二个增强点就是谓词逻辑里面引入了全称量词和存在量词，</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也就是这边标红的地方，</a:t>
            </a:r>
          </a:p>
          <a:p>
            <a:pPr algn="l"/>
            <a:r>
              <a:rPr lang="zh-CN" altLang="en-US" b="0" i="0" u="none" strike="noStrike" dirty="0">
                <a:solidFill>
                  <a:srgbClr val="333333"/>
                </a:solidFill>
                <a:effectLst/>
                <a:latin typeface="Open Sans" panose="020B0606030504020204" pitchFamily="34" charset="0"/>
              </a:rPr>
              <a:t>这个就是全程量词，对于任意的变量</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命题会怎么怎么样</a:t>
            </a:r>
          </a:p>
          <a:p>
            <a:pPr algn="l"/>
            <a:r>
              <a:rPr lang="zh-CN" altLang="en-US" b="0" i="0" u="none" strike="noStrike" dirty="0">
                <a:solidFill>
                  <a:srgbClr val="333333"/>
                </a:solidFill>
                <a:effectLst/>
                <a:latin typeface="Open Sans" panose="020B0606030504020204" pitchFamily="34" charset="0"/>
              </a:rPr>
              <a:t>这个是存在量词，存在一个变量</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的取值，使得命题</a:t>
            </a:r>
            <a:r>
              <a:rPr lang="en-US"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会怎么怎么样</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有了对原子命题的更细一步的定义和划分</a:t>
            </a:r>
          </a:p>
          <a:p>
            <a:pPr algn="l"/>
            <a:r>
              <a:rPr lang="zh-CN" altLang="en-US" b="0" i="0" u="none" strike="noStrike" dirty="0">
                <a:solidFill>
                  <a:srgbClr val="333333"/>
                </a:solidFill>
                <a:effectLst/>
                <a:latin typeface="Open Sans" panose="020B0606030504020204" pitchFamily="34" charset="0"/>
              </a:rPr>
              <a:t>以及量词的引入，让谓词逻辑在表达能力上相对命题逻辑有了极大的增强</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31</a:t>
            </a:fld>
            <a:endParaRPr lang="zh-CN" altLang="en-US"/>
          </a:p>
        </p:txBody>
      </p:sp>
    </p:spTree>
    <p:extLst>
      <p:ext uri="{BB962C8B-B14F-4D97-AF65-F5344CB8AC3E}">
        <p14:creationId xmlns:p14="http://schemas.microsoft.com/office/powerpoint/2010/main" val="4175319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对这个谓词逻辑和命题逻辑在宏观上有了一个大概的了解之后呢</a:t>
            </a:r>
          </a:p>
          <a:p>
            <a:pPr algn="l"/>
            <a:r>
              <a:rPr lang="zh-CN" altLang="en-US" b="0" i="0" u="none" strike="noStrike" dirty="0">
                <a:solidFill>
                  <a:srgbClr val="333333"/>
                </a:solidFill>
                <a:effectLst/>
                <a:latin typeface="Open Sans" panose="020B0606030504020204" pitchFamily="34" charset="0"/>
              </a:rPr>
              <a:t>我们就可以来具体看一下谓词逻辑相关的配套定义，</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因为是在命题逻辑的基础上发展而来的，</a:t>
            </a:r>
          </a:p>
          <a:p>
            <a:pPr algn="l"/>
            <a:r>
              <a:rPr lang="zh-CN" altLang="en-US" b="0" i="0" u="none" strike="noStrike" dirty="0">
                <a:solidFill>
                  <a:srgbClr val="333333"/>
                </a:solidFill>
                <a:effectLst/>
                <a:latin typeface="Open Sans" panose="020B0606030504020204" pitchFamily="34" charset="0"/>
              </a:rPr>
              <a:t>所以谓词逻辑的配套定义和规则，也都是基于命题逻辑发展出来的</a:t>
            </a:r>
          </a:p>
          <a:p>
            <a:pPr algn="l"/>
            <a:r>
              <a:rPr lang="zh-CN" altLang="en-US" b="0" i="0" u="none" strike="noStrike" dirty="0">
                <a:solidFill>
                  <a:srgbClr val="333333"/>
                </a:solidFill>
                <a:effectLst/>
                <a:latin typeface="Open Sans" panose="020B0606030504020204" pitchFamily="34" charset="0"/>
              </a:rPr>
              <a:t>比如，谓词逻辑的证明系统也是自然演绎法</a:t>
            </a:r>
          </a:p>
          <a:p>
            <a:pPr algn="l"/>
            <a:r>
              <a:rPr lang="zh-CN" altLang="en-US" b="0" i="0" u="none" strike="noStrike" dirty="0">
                <a:solidFill>
                  <a:srgbClr val="333333"/>
                </a:solidFill>
                <a:effectLst/>
                <a:latin typeface="Open Sans" panose="020B0606030504020204" pitchFamily="34" charset="0"/>
              </a:rPr>
              <a:t>所以我们前面所讲的关于命题逻辑的证明方法</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证明树</a:t>
            </a:r>
          </a:p>
          <a:p>
            <a:pPr algn="l"/>
            <a:r>
              <a:rPr lang="zh-CN" altLang="en-US" b="0" i="0" u="none" strike="noStrike" dirty="0">
                <a:solidFill>
                  <a:srgbClr val="333333"/>
                </a:solidFill>
                <a:effectLst/>
                <a:latin typeface="Open Sans" panose="020B0606030504020204" pitchFamily="34" charset="0"/>
              </a:rPr>
              <a:t>在这边同样适用，</a:t>
            </a:r>
          </a:p>
          <a:p>
            <a:pPr algn="l"/>
            <a:r>
              <a:rPr lang="zh-CN" altLang="en-US" b="0" i="0" u="none" strike="noStrike" dirty="0">
                <a:solidFill>
                  <a:srgbClr val="333333"/>
                </a:solidFill>
                <a:effectLst/>
                <a:latin typeface="Open Sans" panose="020B0606030504020204" pitchFamily="34" charset="0"/>
              </a:rPr>
              <a:t>谓词逻辑的推导规则，也是在命题逻辑的</a:t>
            </a:r>
            <a:r>
              <a:rPr lang="en-US" altLang="zh-CN" b="0" i="0" u="none" strike="noStrike" dirty="0">
                <a:solidFill>
                  <a:srgbClr val="333333"/>
                </a:solidFill>
                <a:effectLst/>
                <a:latin typeface="Open Sans" panose="020B0606030504020204" pitchFamily="34" charset="0"/>
              </a:rPr>
              <a:t>14</a:t>
            </a:r>
            <a:r>
              <a:rPr lang="zh-CN" altLang="en-US" b="0" i="0" u="none" strike="noStrike" dirty="0">
                <a:solidFill>
                  <a:srgbClr val="333333"/>
                </a:solidFill>
                <a:effectLst/>
                <a:latin typeface="Open Sans" panose="020B0606030504020204" pitchFamily="34" charset="0"/>
              </a:rPr>
              <a:t>条推导规则上，新加了</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条关于量词的推导规则</a:t>
            </a:r>
          </a:p>
          <a:p>
            <a:pPr algn="l"/>
            <a:r>
              <a:rPr lang="zh-CN" altLang="en-US" b="0" i="0" u="none" strike="noStrike" dirty="0">
                <a:solidFill>
                  <a:srgbClr val="333333"/>
                </a:solidFill>
                <a:effectLst/>
                <a:latin typeface="Open Sans" panose="020B0606030504020204" pitchFamily="34" charset="0"/>
              </a:rPr>
              <a:t>可以看到，分别是存在量词的引入和消去，还有全称量词的引入和消去；</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这四条规则呢，我们稍后再做具体的讲解</a:t>
            </a:r>
          </a:p>
          <a:p>
            <a:pPr algn="l"/>
            <a:r>
              <a:rPr lang="zh-CN" altLang="en-US" b="0" i="0" u="none" strike="noStrike" dirty="0">
                <a:solidFill>
                  <a:srgbClr val="333333"/>
                </a:solidFill>
                <a:effectLst/>
                <a:latin typeface="Open Sans" panose="020B0606030504020204" pitchFamily="34" charset="0"/>
              </a:rPr>
              <a:t>我们先来看一下再引入了量词之后，</a:t>
            </a:r>
          </a:p>
          <a:p>
            <a:pPr algn="l"/>
            <a:r>
              <a:rPr lang="zh-CN" altLang="en-US" b="0" i="0" u="none" strike="noStrike" dirty="0">
                <a:solidFill>
                  <a:srgbClr val="333333"/>
                </a:solidFill>
                <a:effectLst/>
                <a:latin typeface="Open Sans" panose="020B0606030504020204" pitchFamily="34" charset="0"/>
              </a:rPr>
              <a:t>谓词逻辑中的一些专门的称呼和操作</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32</a:t>
            </a:fld>
            <a:endParaRPr lang="zh-CN" altLang="en-US"/>
          </a:p>
        </p:txBody>
      </p:sp>
    </p:spTree>
    <p:extLst>
      <p:ext uri="{BB962C8B-B14F-4D97-AF65-F5344CB8AC3E}">
        <p14:creationId xmlns:p14="http://schemas.microsoft.com/office/powerpoint/2010/main" val="448336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第一个概念就是自由变量</a:t>
            </a:r>
          </a:p>
          <a:p>
            <a:pPr algn="l"/>
            <a:r>
              <a:rPr lang="zh-CN" altLang="en-US" b="0" i="0" u="none" strike="noStrike" dirty="0">
                <a:solidFill>
                  <a:srgbClr val="333333"/>
                </a:solidFill>
                <a:effectLst/>
                <a:latin typeface="Open Sans" panose="020B0606030504020204" pitchFamily="34" charset="0"/>
              </a:rPr>
              <a:t>这边给我出的定义就是“念</a:t>
            </a:r>
            <a:r>
              <a:rPr lang="en" altLang="zh-CN" b="0" i="0" u="none" strike="noStrike" dirty="0">
                <a:solidFill>
                  <a:srgbClr val="333333"/>
                </a:solidFill>
                <a:effectLst/>
                <a:latin typeface="Open Sans" panose="020B0606030504020204" pitchFamily="34" charset="0"/>
              </a:rPr>
              <a:t>PPT”</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实际就是如果一个命题中出现的某一个变量，没有任何量词的修饰</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或者说限制</a:t>
            </a:r>
            <a:r>
              <a:rPr lang="en-US" altLang="zh-C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那么这个变量在这个命题中就是自由变量</a:t>
            </a:r>
          </a:p>
          <a:p>
            <a:pPr algn="l"/>
            <a:r>
              <a:rPr lang="zh-CN" altLang="en-US" b="0" i="0" u="none" strike="noStrike" dirty="0">
                <a:solidFill>
                  <a:srgbClr val="333333"/>
                </a:solidFill>
                <a:effectLst/>
                <a:latin typeface="Open Sans" panose="020B0606030504020204" pitchFamily="34" charset="0"/>
              </a:rPr>
              <a:t>比如右边这个例子，</a:t>
            </a:r>
          </a:p>
          <a:p>
            <a:pPr algn="l"/>
            <a:r>
              <a:rPr lang="zh-CN" altLang="en-US" b="0" i="0" u="none" strike="noStrike" dirty="0">
                <a:solidFill>
                  <a:srgbClr val="333333"/>
                </a:solidFill>
                <a:effectLst/>
                <a:latin typeface="Open Sans" panose="020B0606030504020204" pitchFamily="34" charset="0"/>
              </a:rPr>
              <a:t>这边</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命题中有两个变量</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y</a:t>
            </a:r>
          </a:p>
          <a:p>
            <a:pPr algn="l"/>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呢，没有任何的量词修饰，所以</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在这个命题中，他就是个自由变量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同样的道理，这个绑定变量就是在命题中，被量词修饰的变量</a:t>
            </a:r>
          </a:p>
          <a:p>
            <a:pPr algn="l"/>
            <a:r>
              <a:rPr lang="zh-CN" altLang="en-US" b="0" i="0" u="none" strike="noStrike" dirty="0">
                <a:solidFill>
                  <a:srgbClr val="333333"/>
                </a:solidFill>
                <a:effectLst/>
                <a:latin typeface="Open Sans" panose="020B0606030504020204" pitchFamily="34" charset="0"/>
              </a:rPr>
              <a:t>比如这个命题中的</a:t>
            </a:r>
            <a:r>
              <a:rPr lang="en" altLang="zh-CN" b="0" i="0" u="none" strike="noStrike" dirty="0">
                <a:solidFill>
                  <a:srgbClr val="333333"/>
                </a:solidFill>
                <a:effectLst/>
                <a:latin typeface="Open Sans" panose="020B0606030504020204" pitchFamily="34" charset="0"/>
              </a:rPr>
              <a:t>y</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他就是一个绑定变量。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替换这个操作，针对的是作用域内的自由变量</a:t>
            </a:r>
          </a:p>
          <a:p>
            <a:pPr algn="l"/>
            <a:r>
              <a:rPr lang="zh-CN" altLang="en-US" b="0" i="0" u="none" strike="noStrike" dirty="0">
                <a:solidFill>
                  <a:srgbClr val="333333"/>
                </a:solidFill>
                <a:effectLst/>
                <a:latin typeface="Open Sans" panose="020B0606030504020204" pitchFamily="34" charset="0"/>
              </a:rPr>
              <a:t>比如这边的这例子，这个命题中的</a:t>
            </a:r>
            <a:r>
              <a:rPr lang="en" altLang="zh-CN" b="0" i="0" u="none" strike="noStrike" dirty="0">
                <a:solidFill>
                  <a:srgbClr val="333333"/>
                </a:solidFill>
                <a:effectLst/>
                <a:latin typeface="Open Sans" panose="020B0606030504020204" pitchFamily="34" charset="0"/>
              </a:rPr>
              <a:t>x</a:t>
            </a:r>
          </a:p>
          <a:p>
            <a:pPr algn="l"/>
            <a:r>
              <a:rPr lang="zh-CN" altLang="en-US" b="0" i="0" u="none" strike="noStrike" dirty="0">
                <a:solidFill>
                  <a:srgbClr val="333333"/>
                </a:solidFill>
                <a:effectLst/>
                <a:latin typeface="Open Sans" panose="020B0606030504020204" pitchFamily="34" charset="0"/>
              </a:rPr>
              <a:t>就是一个自由变量，可以把</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替换成</a:t>
            </a:r>
            <a:r>
              <a:rPr lang="en" altLang="zh-CN" b="0" i="0" u="none" strike="noStrike" dirty="0">
                <a:solidFill>
                  <a:srgbClr val="333333"/>
                </a:solidFill>
                <a:effectLst/>
                <a:latin typeface="Open Sans" panose="020B0606030504020204" pitchFamily="34" charset="0"/>
              </a:rPr>
              <a:t>z</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endParaRPr lang="en"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在替换过程中呢，通常会碰到一个问题，就是变量名冲突的问题</a:t>
            </a:r>
          </a:p>
          <a:p>
            <a:pPr algn="l"/>
            <a:r>
              <a:rPr lang="zh-CN" altLang="en-US" b="0" i="0" u="none" strike="noStrike" dirty="0">
                <a:solidFill>
                  <a:srgbClr val="333333"/>
                </a:solidFill>
                <a:effectLst/>
                <a:latin typeface="Open Sans" panose="020B0606030504020204" pitchFamily="34" charset="0"/>
              </a:rPr>
              <a:t>比如，这个例子，任意的</a:t>
            </a:r>
            <a:r>
              <a:rPr lang="en" altLang="zh-CN" b="0" i="0" u="none" strike="noStrike" dirty="0">
                <a:solidFill>
                  <a:srgbClr val="333333"/>
                </a:solidFill>
                <a:effectLst/>
                <a:latin typeface="Open Sans" panose="020B0606030504020204" pitchFamily="34" charset="0"/>
              </a:rPr>
              <a:t>y</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命题就是由</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组成</a:t>
            </a:r>
          </a:p>
          <a:p>
            <a:pPr algn="l"/>
            <a:r>
              <a:rPr lang="zh-CN" altLang="en-US" b="0" i="0" u="none" strike="noStrike" dirty="0">
                <a:solidFill>
                  <a:srgbClr val="333333"/>
                </a:solidFill>
                <a:effectLst/>
                <a:latin typeface="Open Sans" panose="020B0606030504020204" pitchFamily="34" charset="0"/>
              </a:rPr>
              <a:t>假如想把这个命题中的自由变量</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替换成</a:t>
            </a:r>
            <a:r>
              <a:rPr lang="en" altLang="zh-CN" b="0" i="0" u="none" strike="noStrike" dirty="0">
                <a:solidFill>
                  <a:srgbClr val="333333"/>
                </a:solidFill>
                <a:effectLst/>
                <a:latin typeface="Open Sans" panose="020B0606030504020204" pitchFamily="34" charset="0"/>
              </a:rPr>
              <a:t>y</a:t>
            </a:r>
          </a:p>
          <a:p>
            <a:pPr algn="l"/>
            <a:r>
              <a:rPr lang="zh-CN" altLang="en-US" b="0" i="0" u="none" strike="noStrike" dirty="0">
                <a:solidFill>
                  <a:srgbClr val="333333"/>
                </a:solidFill>
                <a:effectLst/>
                <a:latin typeface="Open Sans" panose="020B0606030504020204" pitchFamily="34" charset="0"/>
              </a:rPr>
              <a:t>如果不进行变量的重命名，那么就会产生冲突，这边会有</a:t>
            </a:r>
            <a:r>
              <a:rPr lang="en-US" altLang="zh-CN" b="0" i="0" u="none" strike="noStrike" dirty="0">
                <a:solidFill>
                  <a:srgbClr val="333333"/>
                </a:solidFill>
                <a:effectLst/>
                <a:latin typeface="Open Sans" panose="020B0606030504020204" pitchFamily="34" charset="0"/>
              </a:rPr>
              <a:t>2</a:t>
            </a:r>
            <a:r>
              <a:rPr lang="zh-CN" altLang="en-US" b="0" i="0" u="none" strike="noStrike" dirty="0">
                <a:solidFill>
                  <a:srgbClr val="333333"/>
                </a:solidFill>
                <a:effectLst/>
                <a:latin typeface="Open Sans" panose="020B0606030504020204" pitchFamily="34" charset="0"/>
              </a:rPr>
              <a:t>个</a:t>
            </a:r>
            <a:r>
              <a:rPr lang="en" altLang="zh-CN" b="0" i="0" u="none" strike="noStrike" dirty="0">
                <a:solidFill>
                  <a:srgbClr val="333333"/>
                </a:solidFill>
                <a:effectLst/>
                <a:latin typeface="Open Sans" panose="020B0606030504020204" pitchFamily="34" charset="0"/>
              </a:rPr>
              <a:t>y</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无法进行区分</a:t>
            </a:r>
          </a:p>
          <a:p>
            <a:pPr algn="l"/>
            <a:r>
              <a:rPr lang="zh-CN" altLang="en-US" b="0" i="0" u="none" strike="noStrike" dirty="0">
                <a:solidFill>
                  <a:srgbClr val="333333"/>
                </a:solidFill>
                <a:effectLst/>
                <a:latin typeface="Open Sans" panose="020B0606030504020204" pitchFamily="34" charset="0"/>
              </a:rPr>
              <a:t>所以，就自然有了这个</a:t>
            </a:r>
            <a:r>
              <a:rPr lang="el-GR" altLang="zh-CN" b="0" i="0" u="none" strike="noStrike" dirty="0">
                <a:solidFill>
                  <a:srgbClr val="333333"/>
                </a:solidFill>
                <a:effectLst/>
                <a:latin typeface="Open Sans" panose="020B0606030504020204" pitchFamily="34" charset="0"/>
              </a:rPr>
              <a:t>α-</a:t>
            </a:r>
            <a:r>
              <a:rPr lang="zh-CN" altLang="en-US" b="0" i="0" u="none" strike="noStrike" dirty="0">
                <a:solidFill>
                  <a:srgbClr val="333333"/>
                </a:solidFill>
                <a:effectLst/>
                <a:latin typeface="Open Sans" panose="020B0606030504020204" pitchFamily="34" charset="0"/>
              </a:rPr>
              <a:t>重命名的操作，</a:t>
            </a:r>
          </a:p>
          <a:p>
            <a:pPr algn="l"/>
            <a:r>
              <a:rPr lang="zh-CN" altLang="en-US" b="0" i="0" u="none" strike="noStrike" dirty="0">
                <a:solidFill>
                  <a:srgbClr val="333333"/>
                </a:solidFill>
                <a:effectLst/>
                <a:latin typeface="Open Sans" panose="020B0606030504020204" pitchFamily="34" charset="0"/>
              </a:rPr>
              <a:t>比如这个例子中，就会在把</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替换成</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之前，我们可以进行一个重命名，把</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换成</a:t>
            </a:r>
            <a:r>
              <a:rPr lang="en" altLang="zh-CN" b="0" i="0" u="none" strike="noStrike" dirty="0">
                <a:solidFill>
                  <a:srgbClr val="333333"/>
                </a:solidFill>
                <a:effectLst/>
                <a:latin typeface="Open Sans" panose="020B0606030504020204" pitchFamily="34" charset="0"/>
              </a:rPr>
              <a:t>z</a:t>
            </a:r>
          </a:p>
          <a:p>
            <a:pPr algn="l"/>
            <a:r>
              <a:rPr lang="zh-CN" altLang="en-US" b="0" i="0" u="none" strike="noStrike" dirty="0">
                <a:solidFill>
                  <a:srgbClr val="333333"/>
                </a:solidFill>
                <a:effectLst/>
                <a:latin typeface="Open Sans" panose="020B0606030504020204" pitchFamily="34" charset="0"/>
              </a:rPr>
              <a:t>再将</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替换成</a:t>
            </a:r>
            <a:r>
              <a:rPr lang="en" altLang="zh-CN" b="0" i="0" u="none" strike="noStrike" dirty="0">
                <a:solidFill>
                  <a:srgbClr val="333333"/>
                </a:solidFill>
                <a:effectLst/>
                <a:latin typeface="Open Sans" panose="020B0606030504020204" pitchFamily="34" charset="0"/>
              </a:rPr>
              <a:t>y</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得到的最后的命题，中就不会再有变量名的冲突</a:t>
            </a:r>
          </a:p>
          <a:p>
            <a:pPr algn="l"/>
            <a:r>
              <a:rPr lang="zh-CN" altLang="en-US" b="0" i="0" u="none" strike="noStrike" dirty="0">
                <a:solidFill>
                  <a:srgbClr val="333333"/>
                </a:solidFill>
                <a:effectLst/>
                <a:latin typeface="Open Sans" panose="020B0606030504020204" pitchFamily="34" charset="0"/>
              </a:rPr>
              <a:t>整个过程，是完全等价的</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33</a:t>
            </a:fld>
            <a:endParaRPr lang="zh-CN" altLang="en-US"/>
          </a:p>
        </p:txBody>
      </p:sp>
    </p:spTree>
    <p:extLst>
      <p:ext uri="{BB962C8B-B14F-4D97-AF65-F5344CB8AC3E}">
        <p14:creationId xmlns:p14="http://schemas.microsoft.com/office/powerpoint/2010/main" val="22137114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下面呢，我们一些操作来进行具体的讲解。</a:t>
            </a:r>
          </a:p>
          <a:p>
            <a:pPr algn="l"/>
            <a:r>
              <a:rPr lang="zh-CN" altLang="en-US" b="0" i="0" u="none" strike="noStrike" dirty="0">
                <a:solidFill>
                  <a:srgbClr val="333333"/>
                </a:solidFill>
                <a:effectLst/>
                <a:latin typeface="Open Sans" panose="020B0606030504020204" pitchFamily="34" charset="0"/>
              </a:rPr>
              <a:t>首先是如何计算绑定变量，</a:t>
            </a:r>
          </a:p>
          <a:p>
            <a:pPr algn="l"/>
            <a:r>
              <a:rPr lang="zh-CN" altLang="en-US" b="0" i="0" u="none" strike="noStrike" dirty="0">
                <a:solidFill>
                  <a:srgbClr val="333333"/>
                </a:solidFill>
                <a:effectLst/>
                <a:latin typeface="Open Sans" panose="020B0606030504020204" pitchFamily="34" charset="0"/>
              </a:rPr>
              <a:t>就是给定一个谓词逻辑的命题，如何根据给定的规则，</a:t>
            </a:r>
          </a:p>
          <a:p>
            <a:pPr algn="l"/>
            <a:r>
              <a:rPr lang="zh-CN" altLang="en-US" b="0" i="0" u="none" strike="noStrike" dirty="0">
                <a:solidFill>
                  <a:srgbClr val="333333"/>
                </a:solidFill>
                <a:effectLst/>
                <a:latin typeface="Open Sans" panose="020B0606030504020204" pitchFamily="34" charset="0"/>
              </a:rPr>
              <a:t>来有序的得到这个命题中绑定变量的集合，</a:t>
            </a:r>
          </a:p>
          <a:p>
            <a:pPr algn="l"/>
            <a:r>
              <a:rPr lang="zh-CN" altLang="en-US" b="0" i="0" u="none" strike="noStrike" dirty="0">
                <a:solidFill>
                  <a:srgbClr val="333333"/>
                </a:solidFill>
                <a:effectLst/>
                <a:latin typeface="Open Sans" panose="020B0606030504020204" pitchFamily="34" charset="0"/>
              </a:rPr>
              <a:t>我们先来看一下这些规则，</a:t>
            </a:r>
          </a:p>
          <a:p>
            <a:pPr algn="l"/>
            <a:r>
              <a:rPr lang="zh-CN" altLang="en-US" b="0" i="0" u="none" strike="noStrike" dirty="0">
                <a:solidFill>
                  <a:srgbClr val="333333"/>
                </a:solidFill>
                <a:effectLst/>
                <a:latin typeface="Open Sans" panose="020B0606030504020204" pitchFamily="34" charset="0"/>
              </a:rPr>
              <a:t>首先，对谓词逻辑语法中的</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个终结符，</a:t>
            </a:r>
          </a:p>
          <a:p>
            <a:pPr algn="l"/>
            <a:r>
              <a:rPr lang="zh-CN" altLang="en-US" b="0" i="0" u="none" strike="noStrike" dirty="0">
                <a:solidFill>
                  <a:srgbClr val="333333"/>
                </a:solidFill>
                <a:effectLst/>
                <a:latin typeface="Open Sans" panose="020B0606030504020204" pitchFamily="34" charset="0"/>
              </a:rPr>
              <a:t>变量</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常数</a:t>
            </a:r>
            <a:r>
              <a:rPr lang="en-US" altLang="zh-CN" b="0" i="0" u="none" strike="noStrike" dirty="0">
                <a:solidFill>
                  <a:srgbClr val="333333"/>
                </a:solidFill>
                <a:effectLst/>
                <a:latin typeface="Open Sans" panose="020B0606030504020204" pitchFamily="34" charset="0"/>
              </a:rPr>
              <a:t>c</a:t>
            </a:r>
            <a:r>
              <a:rPr lang="zh-CN" altLang="en-US" b="0" i="0" u="none" strike="noStrike" dirty="0">
                <a:solidFill>
                  <a:srgbClr val="333333"/>
                </a:solidFill>
                <a:effectLst/>
                <a:latin typeface="Open Sans" panose="020B0606030504020204" pitchFamily="34" charset="0"/>
              </a:rPr>
              <a:t>，真和假</a:t>
            </a:r>
          </a:p>
          <a:p>
            <a:pPr algn="l"/>
            <a:r>
              <a:rPr lang="zh-CN" altLang="en-US" b="0" i="0" u="none" strike="noStrike" dirty="0">
                <a:solidFill>
                  <a:srgbClr val="333333"/>
                </a:solidFill>
                <a:effectLst/>
                <a:latin typeface="Open Sans" panose="020B0606030504020204" pitchFamily="34" charset="0"/>
              </a:rPr>
              <a:t>很显然，这四个前面是没有任何量词的修饰，所以是没有绑定变量的</a:t>
            </a:r>
          </a:p>
          <a:p>
            <a:pPr algn="l"/>
            <a:r>
              <a:rPr lang="zh-CN" altLang="en-US" b="0" i="0" u="none" strike="noStrike" dirty="0">
                <a:solidFill>
                  <a:srgbClr val="333333"/>
                </a:solidFill>
                <a:effectLst/>
                <a:latin typeface="Open Sans" panose="020B0606030504020204" pitchFamily="34" charset="0"/>
              </a:rPr>
              <a:t>所以是空集</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再看这两个包含非终结符的运算，大家可以对照着看一下</a:t>
            </a:r>
          </a:p>
          <a:p>
            <a:pPr algn="l"/>
            <a:r>
              <a:rPr lang="zh-CN" altLang="en-US" b="0" i="0" u="none" strike="noStrike" dirty="0">
                <a:solidFill>
                  <a:srgbClr val="333333"/>
                </a:solidFill>
                <a:effectLst/>
                <a:latin typeface="Open Sans" panose="020B0606030504020204" pitchFamily="34" charset="0"/>
              </a:rPr>
              <a:t>在谓词逻辑的语法中，这非终结符的产生式右侧也都不会再出现量词</a:t>
            </a:r>
          </a:p>
          <a:p>
            <a:pPr algn="l"/>
            <a:r>
              <a:rPr lang="zh-CN" altLang="en-US" b="0" i="0" u="none" strike="noStrike" dirty="0">
                <a:solidFill>
                  <a:srgbClr val="333333"/>
                </a:solidFill>
                <a:effectLst/>
                <a:latin typeface="Open Sans" panose="020B0606030504020204" pitchFamily="34" charset="0"/>
              </a:rPr>
              <a:t>所以不会出现量词，也就不会出现变量了，自然也就没有绑定变量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再来看这</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个和命题</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相关的，因为</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的产生式中，是有可能出现量词的</a:t>
            </a:r>
          </a:p>
          <a:p>
            <a:pPr algn="l"/>
            <a:r>
              <a:rPr lang="zh-CN" altLang="en-US" b="0" i="0" u="none" strike="noStrike" dirty="0">
                <a:solidFill>
                  <a:srgbClr val="333333"/>
                </a:solidFill>
                <a:effectLst/>
                <a:latin typeface="Open Sans" panose="020B0606030504020204" pitchFamily="34" charset="0"/>
              </a:rPr>
              <a:t>所以要递归的继续向下计算</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最后呢，就是直接面对有量词直接出现的命题</a:t>
            </a:r>
          </a:p>
          <a:p>
            <a:pPr algn="l"/>
            <a:r>
              <a:rPr lang="zh-CN" altLang="en-US" b="0" i="0" u="none" strike="noStrike" dirty="0">
                <a:solidFill>
                  <a:srgbClr val="333333"/>
                </a:solidFill>
                <a:effectLst/>
                <a:latin typeface="Open Sans" panose="020B0606030504020204" pitchFamily="34" charset="0"/>
              </a:rPr>
              <a:t>量词绑定的是哪个变量，哪个变量就可以加入到集合中去，</a:t>
            </a:r>
          </a:p>
          <a:p>
            <a:pPr algn="l"/>
            <a:r>
              <a:rPr lang="zh-CN" altLang="en-US" b="0" i="0" u="none" strike="noStrike" dirty="0">
                <a:solidFill>
                  <a:srgbClr val="333333"/>
                </a:solidFill>
                <a:effectLst/>
                <a:latin typeface="Open Sans" panose="020B0606030504020204" pitchFamily="34" charset="0"/>
              </a:rPr>
              <a:t>比如这边两个，量词修饰的都是</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所以可以直接把</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先加入到集合中去，</a:t>
            </a:r>
          </a:p>
          <a:p>
            <a:pPr algn="l"/>
            <a:r>
              <a:rPr lang="zh-CN" altLang="en-US" b="0" i="0" u="none" strike="noStrike" dirty="0">
                <a:solidFill>
                  <a:srgbClr val="333333"/>
                </a:solidFill>
                <a:effectLst/>
                <a:latin typeface="Open Sans" panose="020B0606030504020204" pitchFamily="34" charset="0"/>
              </a:rPr>
              <a:t>然后再递归的去计算非终结符</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中的表达式，</a:t>
            </a:r>
          </a:p>
          <a:p>
            <a:pPr algn="l"/>
            <a:r>
              <a:rPr lang="zh-CN" altLang="en-US" b="0" i="0" u="none" strike="noStrike" dirty="0">
                <a:solidFill>
                  <a:srgbClr val="333333"/>
                </a:solidFill>
                <a:effectLst/>
                <a:latin typeface="Open Sans" panose="020B0606030504020204" pitchFamily="34" charset="0"/>
              </a:rPr>
              <a:t>还是一样的道理，</a:t>
            </a:r>
          </a:p>
          <a:p>
            <a:pPr algn="l"/>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的产生式右侧还是有可能会出现量词，（右边标红的部分）</a:t>
            </a:r>
          </a:p>
          <a:p>
            <a:pPr algn="l"/>
            <a:r>
              <a:rPr lang="zh-CN" altLang="en-US" b="0" i="0" u="none" strike="noStrike" dirty="0">
                <a:solidFill>
                  <a:srgbClr val="333333"/>
                </a:solidFill>
                <a:effectLst/>
                <a:latin typeface="Open Sans" panose="020B0606030504020204" pitchFamily="34" charset="0"/>
              </a:rPr>
              <a:t>所以要继续递归。</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34</a:t>
            </a:fld>
            <a:endParaRPr lang="zh-CN" altLang="en-US"/>
          </a:p>
        </p:txBody>
      </p:sp>
    </p:spTree>
    <p:extLst>
      <p:ext uri="{BB962C8B-B14F-4D97-AF65-F5344CB8AC3E}">
        <p14:creationId xmlns:p14="http://schemas.microsoft.com/office/powerpoint/2010/main" val="35370472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有了这样的计算规则呢，我们可以来看个实例</a:t>
            </a:r>
          </a:p>
          <a:p>
            <a:pPr algn="l"/>
            <a:r>
              <a:rPr lang="zh-CN" altLang="en-US" b="0" i="0" u="none" strike="noStrike" dirty="0">
                <a:solidFill>
                  <a:srgbClr val="333333"/>
                </a:solidFill>
                <a:effectLst/>
                <a:latin typeface="Open Sans" panose="020B0606030504020204" pitchFamily="34" charset="0"/>
              </a:rPr>
              <a:t>比如这样的一个命题，</a:t>
            </a:r>
          </a:p>
          <a:p>
            <a:pPr algn="l"/>
            <a:r>
              <a:rPr lang="zh-CN" altLang="en-US" b="0" i="0" u="none" strike="noStrike" dirty="0">
                <a:solidFill>
                  <a:srgbClr val="333333"/>
                </a:solidFill>
                <a:effectLst/>
                <a:latin typeface="Open Sans" panose="020B0606030504020204" pitchFamily="34" charset="0"/>
              </a:rPr>
              <a:t>直接把命题代入进行计算</a:t>
            </a:r>
          </a:p>
          <a:p>
            <a:pPr algn="l"/>
            <a:r>
              <a:rPr lang="zh-CN" altLang="en-US" b="0" i="0" u="none" strike="noStrike" dirty="0">
                <a:solidFill>
                  <a:srgbClr val="333333"/>
                </a:solidFill>
                <a:effectLst/>
                <a:latin typeface="Open Sans" panose="020B0606030504020204" pitchFamily="34" charset="0"/>
              </a:rPr>
              <a:t>首先就碰到了存在量词，按照最后这个规则，把量词修饰的</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加入到集合中去</a:t>
            </a:r>
          </a:p>
          <a:p>
            <a:pPr algn="l"/>
            <a:r>
              <a:rPr lang="zh-CN" altLang="en-US" b="0" i="0" u="none" strike="noStrike" dirty="0">
                <a:solidFill>
                  <a:srgbClr val="333333"/>
                </a:solidFill>
                <a:effectLst/>
                <a:latin typeface="Open Sans" panose="020B0606030504020204" pitchFamily="34" charset="0"/>
              </a:rPr>
              <a:t>继续对剩下的命题进行递归计算</a:t>
            </a:r>
          </a:p>
          <a:p>
            <a:pPr algn="l"/>
            <a:r>
              <a:rPr lang="zh-CN" altLang="en-US" b="0" i="0" u="none" strike="noStrike" dirty="0">
                <a:solidFill>
                  <a:srgbClr val="333333"/>
                </a:solidFill>
                <a:effectLst/>
                <a:latin typeface="Open Sans" panose="020B0606030504020204" pitchFamily="34" charset="0"/>
              </a:rPr>
              <a:t>剩下的命题呢，我们可以看成</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部分的组合，</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第一部分和第二部分用析取符号链接，</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第二部分和第三部分用蕴含符号链接，</a:t>
            </a:r>
          </a:p>
          <a:p>
            <a:pPr algn="l"/>
            <a:r>
              <a:rPr lang="zh-CN" altLang="en-US" b="0" i="0" u="none" strike="noStrike" dirty="0">
                <a:solidFill>
                  <a:srgbClr val="333333"/>
                </a:solidFill>
                <a:effectLst/>
                <a:latin typeface="Open Sans" panose="020B0606030504020204" pitchFamily="34" charset="0"/>
              </a:rPr>
              <a:t>所以运用析取和蕴含的规则，分别进行递归计算</a:t>
            </a:r>
          </a:p>
          <a:p>
            <a:pPr algn="l"/>
            <a:r>
              <a:rPr lang="zh-CN" altLang="en-US" b="0" i="0" u="none" strike="noStrike" dirty="0">
                <a:solidFill>
                  <a:srgbClr val="333333"/>
                </a:solidFill>
                <a:effectLst/>
                <a:latin typeface="Open Sans" panose="020B0606030504020204" pitchFamily="34" charset="0"/>
              </a:rPr>
              <a:t>对各自的运算结果，取并集，</a:t>
            </a:r>
          </a:p>
          <a:p>
            <a:pPr algn="l"/>
            <a:r>
              <a:rPr lang="zh-CN" altLang="en-US" b="0" i="0" u="none" strike="noStrike" dirty="0">
                <a:solidFill>
                  <a:srgbClr val="333333"/>
                </a:solidFill>
                <a:effectLst/>
                <a:latin typeface="Open Sans" panose="020B0606030504020204" pitchFamily="34" charset="0"/>
              </a:rPr>
              <a:t>首先是最左边这部分，没有量词，所以是空集，</a:t>
            </a:r>
          </a:p>
          <a:p>
            <a:pPr algn="l"/>
            <a:r>
              <a:rPr lang="zh-CN" altLang="en-US" b="0" i="0" u="none" strike="noStrike" dirty="0">
                <a:solidFill>
                  <a:srgbClr val="333333"/>
                </a:solidFill>
                <a:effectLst/>
                <a:latin typeface="Open Sans" panose="020B0606030504020204" pitchFamily="34" charset="0"/>
              </a:rPr>
              <a:t>中间这部分，有全称量词，修饰的是</a:t>
            </a:r>
            <a:r>
              <a:rPr lang="en" altLang="zh-CN" b="0" i="0" u="none" strike="noStrike" dirty="0">
                <a:solidFill>
                  <a:srgbClr val="333333"/>
                </a:solidFill>
                <a:effectLst/>
                <a:latin typeface="Open Sans" panose="020B0606030504020204" pitchFamily="34" charset="0"/>
              </a:rPr>
              <a:t>y</a:t>
            </a:r>
          </a:p>
          <a:p>
            <a:pPr algn="l"/>
            <a:r>
              <a:rPr lang="zh-CN" altLang="en-US" b="0" i="0" u="none" strike="noStrike" dirty="0">
                <a:solidFill>
                  <a:srgbClr val="333333"/>
                </a:solidFill>
                <a:effectLst/>
                <a:latin typeface="Open Sans" panose="020B0606030504020204" pitchFamily="34" charset="0"/>
              </a:rPr>
              <a:t>所以可以把</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也先加入集合中去，</a:t>
            </a:r>
          </a:p>
          <a:p>
            <a:pPr algn="l"/>
            <a:r>
              <a:rPr lang="zh-CN" altLang="en-US" b="0" i="0" u="none" strike="noStrike" dirty="0">
                <a:solidFill>
                  <a:srgbClr val="333333"/>
                </a:solidFill>
                <a:effectLst/>
                <a:latin typeface="Open Sans" panose="020B0606030504020204" pitchFamily="34" charset="0"/>
              </a:rPr>
              <a:t>并对剩下的命题进行递归计算</a:t>
            </a:r>
          </a:p>
          <a:p>
            <a:pPr algn="l"/>
            <a:r>
              <a:rPr lang="zh-CN" altLang="en-US" b="0" i="0" u="none" strike="noStrike" dirty="0">
                <a:solidFill>
                  <a:srgbClr val="333333"/>
                </a:solidFill>
                <a:effectLst/>
                <a:latin typeface="Open Sans" panose="020B0606030504020204" pitchFamily="34" charset="0"/>
              </a:rPr>
              <a:t>最后是右边的，可看出也是个空集</a:t>
            </a:r>
          </a:p>
          <a:p>
            <a:pPr algn="l"/>
            <a:r>
              <a:rPr lang="zh-CN" altLang="en-US" b="0" i="0" u="none" strike="noStrike" dirty="0">
                <a:solidFill>
                  <a:srgbClr val="333333"/>
                </a:solidFill>
                <a:effectLst/>
                <a:latin typeface="Open Sans" panose="020B0606030504020204" pitchFamily="34" charset="0"/>
              </a:rPr>
              <a:t>所以再下面一步的时候，就只剩下这个简单命题，也是空集</a:t>
            </a:r>
          </a:p>
          <a:p>
            <a:pPr algn="l"/>
            <a:r>
              <a:rPr lang="zh-CN" altLang="en-US" b="0" i="0" u="none" strike="noStrike" dirty="0">
                <a:solidFill>
                  <a:srgbClr val="333333"/>
                </a:solidFill>
                <a:effectLst/>
                <a:latin typeface="Open Sans" panose="020B0606030504020204" pitchFamily="34" charset="0"/>
              </a:rPr>
              <a:t>最后呢，把所有集合取并集，就得到了最后的结果</a:t>
            </a:r>
          </a:p>
          <a:p>
            <a:pPr algn="l"/>
            <a:r>
              <a:rPr lang="zh-CN" altLang="en-US" b="0" i="0" u="none" strike="noStrike" dirty="0">
                <a:solidFill>
                  <a:srgbClr val="333333"/>
                </a:solidFill>
                <a:effectLst/>
                <a:latin typeface="Open Sans" panose="020B0606030504020204" pitchFamily="34" charset="0"/>
              </a:rPr>
              <a:t>这个命题中的绑定变量就是</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y</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35</a:t>
            </a:fld>
            <a:endParaRPr lang="zh-CN" altLang="en-US"/>
          </a:p>
        </p:txBody>
      </p:sp>
    </p:spTree>
    <p:extLst>
      <p:ext uri="{BB962C8B-B14F-4D97-AF65-F5344CB8AC3E}">
        <p14:creationId xmlns:p14="http://schemas.microsoft.com/office/powerpoint/2010/main" val="3249895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下面呢，我们再来看一下自由变量的计算规则</a:t>
            </a:r>
          </a:p>
          <a:p>
            <a:pPr algn="l"/>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同样的，先来看一下对</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个终结符的规则</a:t>
            </a:r>
          </a:p>
          <a:p>
            <a:pPr algn="l"/>
            <a:r>
              <a:rPr lang="zh-CN" altLang="en-US" b="0" i="0" u="none" strike="noStrike" dirty="0">
                <a:solidFill>
                  <a:srgbClr val="333333"/>
                </a:solidFill>
                <a:effectLst/>
                <a:latin typeface="Open Sans" panose="020B0606030504020204" pitchFamily="34" charset="0"/>
              </a:rPr>
              <a:t>对于终结符常数，真，假，这里</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个根本都没有变量</a:t>
            </a:r>
          </a:p>
          <a:p>
            <a:pPr algn="l"/>
            <a:r>
              <a:rPr lang="zh-CN" altLang="en-US" b="0" i="0" u="none" strike="noStrike" dirty="0">
                <a:solidFill>
                  <a:srgbClr val="333333"/>
                </a:solidFill>
                <a:effectLst/>
                <a:latin typeface="Open Sans" panose="020B0606030504020204" pitchFamily="34" charset="0"/>
              </a:rPr>
              <a:t>所以说是空集，而对于终结符变量</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它本身是一个变量，</a:t>
            </a:r>
          </a:p>
          <a:p>
            <a:pPr algn="l"/>
            <a:r>
              <a:rPr lang="zh-CN" altLang="en-US" b="0" i="0" u="none" strike="noStrike" dirty="0">
                <a:solidFill>
                  <a:srgbClr val="333333"/>
                </a:solidFill>
                <a:effectLst/>
                <a:latin typeface="Open Sans" panose="020B0606030504020204" pitchFamily="34" charset="0"/>
              </a:rPr>
              <a:t>没有量词修饰，所以它是一个自由变量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对于这两个非终结符，要注意和前面的绑定变量区分一下</a:t>
            </a:r>
          </a:p>
          <a:p>
            <a:pPr algn="l"/>
            <a:r>
              <a:rPr lang="zh-CN" altLang="en-US" b="0" i="0" u="none" strike="noStrike" dirty="0">
                <a:solidFill>
                  <a:srgbClr val="333333"/>
                </a:solidFill>
                <a:effectLst/>
                <a:latin typeface="Open Sans" panose="020B0606030504020204" pitchFamily="34" charset="0"/>
              </a:rPr>
              <a:t>因为非终结符</a:t>
            </a:r>
            <a:r>
              <a:rPr lang="en"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的产生式，是能够继续推导出变量</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的，</a:t>
            </a:r>
          </a:p>
          <a:p>
            <a:pPr algn="l"/>
            <a:r>
              <a:rPr lang="zh-CN" altLang="en-US" b="0" i="0" u="none" strike="noStrike" dirty="0">
                <a:solidFill>
                  <a:srgbClr val="333333"/>
                </a:solidFill>
                <a:effectLst/>
                <a:latin typeface="Open Sans" panose="020B0606030504020204" pitchFamily="34" charset="0"/>
              </a:rPr>
              <a:t>所以计算自由变量的时候，它是需要继续递归向下计算的</a:t>
            </a:r>
          </a:p>
          <a:p>
            <a:pPr algn="l"/>
            <a:r>
              <a:rPr lang="zh-CN" altLang="en-US" b="0" i="0" u="none" strike="noStrike" dirty="0">
                <a:solidFill>
                  <a:srgbClr val="333333"/>
                </a:solidFill>
                <a:effectLst/>
                <a:latin typeface="Open Sans" panose="020B0606030504020204" pitchFamily="34" charset="0"/>
              </a:rPr>
              <a:t>对于关于</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的这</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个非终结符呢</a:t>
            </a:r>
          </a:p>
          <a:p>
            <a:pPr algn="l"/>
            <a:r>
              <a:rPr lang="zh-CN" altLang="en-US" b="0" i="0" u="none" strike="noStrike" dirty="0">
                <a:solidFill>
                  <a:srgbClr val="333333"/>
                </a:solidFill>
                <a:effectLst/>
                <a:latin typeface="Open Sans" panose="020B0606030504020204" pitchFamily="34" charset="0"/>
              </a:rPr>
              <a:t>还是绑定变量的计算一样，需要继续向下递归计算</a:t>
            </a:r>
          </a:p>
          <a:p>
            <a:pPr algn="l"/>
            <a:r>
              <a:rPr lang="zh-CN" altLang="en-US" b="0" i="0" u="none" strike="noStrike" dirty="0">
                <a:solidFill>
                  <a:srgbClr val="333333"/>
                </a:solidFill>
                <a:effectLst/>
                <a:latin typeface="Open Sans" panose="020B0606030504020204" pitchFamily="34" charset="0"/>
              </a:rPr>
              <a:t>同样还需要注意的是最后两个有量词表达式的运算规则</a:t>
            </a:r>
          </a:p>
          <a:p>
            <a:pPr algn="l"/>
            <a:r>
              <a:rPr lang="zh-CN" altLang="en-US" b="0" i="0" u="none" strike="noStrike" dirty="0">
                <a:solidFill>
                  <a:srgbClr val="333333"/>
                </a:solidFill>
                <a:effectLst/>
                <a:latin typeface="Open Sans" panose="020B0606030504020204" pitchFamily="34" charset="0"/>
              </a:rPr>
              <a:t>当遇到量词的时候，要把量词修饰的这个变量，放在集合中</a:t>
            </a:r>
          </a:p>
          <a:p>
            <a:pPr algn="l"/>
            <a:r>
              <a:rPr lang="zh-CN" altLang="en-US" b="0" i="0" u="none" strike="noStrike" dirty="0">
                <a:solidFill>
                  <a:srgbClr val="333333"/>
                </a:solidFill>
                <a:effectLst/>
                <a:latin typeface="Open Sans" panose="020B0606030504020204" pitchFamily="34" charset="0"/>
              </a:rPr>
              <a:t>并在递归计算的得到的结果中，减去这个集合</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36</a:t>
            </a:fld>
            <a:endParaRPr lang="zh-CN" altLang="en-US"/>
          </a:p>
        </p:txBody>
      </p:sp>
    </p:spTree>
    <p:extLst>
      <p:ext uri="{BB962C8B-B14F-4D97-AF65-F5344CB8AC3E}">
        <p14:creationId xmlns:p14="http://schemas.microsoft.com/office/powerpoint/2010/main" val="20507662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我们还是来看一个具体的例子，</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我们可以从这个例子中体会一下，</a:t>
            </a:r>
          </a:p>
          <a:p>
            <a:pPr algn="l"/>
            <a:r>
              <a:rPr lang="zh-CN" altLang="en-US" b="0" i="0" u="none" strike="noStrike" dirty="0">
                <a:solidFill>
                  <a:srgbClr val="333333"/>
                </a:solidFill>
                <a:effectLst/>
                <a:latin typeface="Open Sans" panose="020B0606030504020204" pitchFamily="34" charset="0"/>
              </a:rPr>
              <a:t>还是直接代入计算，</a:t>
            </a:r>
          </a:p>
          <a:p>
            <a:pPr algn="l"/>
            <a:r>
              <a:rPr lang="zh-CN" altLang="en-US" b="0" i="0" u="none" strike="noStrike" dirty="0">
                <a:solidFill>
                  <a:srgbClr val="333333"/>
                </a:solidFill>
                <a:effectLst/>
                <a:latin typeface="Open Sans" panose="020B0606030504020204" pitchFamily="34" charset="0"/>
              </a:rPr>
              <a:t>首先碰到的就是存在量词修饰的变量</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所以按照这条规则，把量词</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放到最后，</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在最终运算结果中，减去这个集合</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继续对剩下的命题进行计算，</a:t>
            </a:r>
          </a:p>
          <a:p>
            <a:pPr algn="l"/>
            <a:r>
              <a:rPr lang="zh-CN" altLang="en-US" b="0" i="0" u="none" strike="noStrike" dirty="0">
                <a:solidFill>
                  <a:srgbClr val="333333"/>
                </a:solidFill>
                <a:effectLst/>
                <a:latin typeface="Open Sans" panose="020B0606030504020204" pitchFamily="34" charset="0"/>
              </a:rPr>
              <a:t>这个命题呢，是</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部分组成，</a:t>
            </a:r>
          </a:p>
          <a:p>
            <a:pPr algn="l"/>
            <a:r>
              <a:rPr lang="zh-CN" altLang="en-US" b="0" i="0" u="none" strike="noStrike" dirty="0">
                <a:solidFill>
                  <a:srgbClr val="333333"/>
                </a:solidFill>
                <a:effectLst/>
                <a:latin typeface="Open Sans" panose="020B0606030504020204" pitchFamily="34" charset="0"/>
              </a:rPr>
              <a:t>我们分别对其进行递归计算</a:t>
            </a:r>
          </a:p>
          <a:p>
            <a:pPr algn="l"/>
            <a:r>
              <a:rPr lang="zh-CN" altLang="en-US" b="0" i="0" u="none" strike="noStrike" dirty="0">
                <a:solidFill>
                  <a:srgbClr val="333333"/>
                </a:solidFill>
                <a:effectLst/>
                <a:latin typeface="Open Sans" panose="020B0606030504020204" pitchFamily="34" charset="0"/>
              </a:rPr>
              <a:t>按照规则，第一个</a:t>
            </a:r>
            <a:r>
              <a:rPr lang="en" altLang="zh-CN" b="0" i="0" u="none" strike="noStrike" dirty="0">
                <a:solidFill>
                  <a:srgbClr val="333333"/>
                </a:solidFill>
                <a:effectLst/>
                <a:latin typeface="Open Sans" panose="020B0606030504020204" pitchFamily="34" charset="0"/>
              </a:rPr>
              <a:t>P(</a:t>
            </a:r>
            <a:r>
              <a:rPr lang="en" altLang="zh-CN" b="0" i="0" u="none" strike="noStrike" dirty="0" err="1">
                <a:solidFill>
                  <a:srgbClr val="333333"/>
                </a:solidFill>
                <a:effectLst/>
                <a:latin typeface="Open Sans" panose="020B0606030504020204" pitchFamily="34" charset="0"/>
              </a:rPr>
              <a:t>x,y</a:t>
            </a:r>
            <a:r>
              <a:rPr lang="en" altLang="zh-C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因为单独看这个局部，就是只看这个命题，都没有量词修饰，所以把</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都加入到集合中，</a:t>
            </a:r>
          </a:p>
          <a:p>
            <a:pPr algn="l"/>
            <a:r>
              <a:rPr lang="zh-CN" altLang="en-US" b="0" i="0" u="none" strike="noStrike" dirty="0">
                <a:solidFill>
                  <a:srgbClr val="333333"/>
                </a:solidFill>
                <a:effectLst/>
                <a:latin typeface="Open Sans" panose="020B0606030504020204" pitchFamily="34" charset="0"/>
              </a:rPr>
              <a:t>然后是中间的，看到全称量词修饰的</a:t>
            </a:r>
            <a:r>
              <a:rPr lang="en" altLang="zh-CN" b="0" i="0" u="none" strike="noStrike" dirty="0">
                <a:solidFill>
                  <a:srgbClr val="333333"/>
                </a:solidFill>
                <a:effectLst/>
                <a:latin typeface="Open Sans" panose="020B0606030504020204" pitchFamily="34" charset="0"/>
              </a:rPr>
              <a:t>y</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按规则，加到最后，减去这个集合</a:t>
            </a:r>
          </a:p>
          <a:p>
            <a:pPr algn="l"/>
            <a:r>
              <a:rPr lang="zh-CN" altLang="en-US" b="0" i="0" u="none" strike="noStrike" dirty="0">
                <a:solidFill>
                  <a:srgbClr val="333333"/>
                </a:solidFill>
                <a:effectLst/>
                <a:latin typeface="Open Sans" panose="020B0606030504020204" pitchFamily="34" charset="0"/>
              </a:rPr>
              <a:t>继续递归，</a:t>
            </a:r>
          </a:p>
          <a:p>
            <a:pPr algn="l"/>
            <a:r>
              <a:rPr lang="zh-CN" altLang="en-US" b="0" i="0" u="none" strike="noStrike" dirty="0">
                <a:solidFill>
                  <a:srgbClr val="333333"/>
                </a:solidFill>
                <a:effectLst/>
                <a:latin typeface="Open Sans" panose="020B0606030504020204" pitchFamily="34" charset="0"/>
              </a:rPr>
              <a:t>接着是最右半边的表达式，一样的，单独看是没有量词的</a:t>
            </a:r>
          </a:p>
          <a:p>
            <a:pPr algn="l"/>
            <a:r>
              <a:rPr lang="zh-CN" altLang="en-US" b="0" i="0" u="none" strike="noStrike" dirty="0">
                <a:solidFill>
                  <a:srgbClr val="333333"/>
                </a:solidFill>
                <a:effectLst/>
                <a:latin typeface="Open Sans" panose="020B0606030504020204" pitchFamily="34" charset="0"/>
              </a:rPr>
              <a:t>所以把</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z</a:t>
            </a:r>
            <a:r>
              <a:rPr lang="zh-CN" altLang="en-US" b="0" i="0" u="none" strike="noStrike" dirty="0">
                <a:solidFill>
                  <a:srgbClr val="333333"/>
                </a:solidFill>
                <a:effectLst/>
                <a:latin typeface="Open Sans" panose="020B0606030504020204" pitchFamily="34" charset="0"/>
              </a:rPr>
              <a:t>加入到集合中，</a:t>
            </a:r>
          </a:p>
          <a:p>
            <a:pPr algn="l"/>
            <a:r>
              <a:rPr lang="zh-CN" altLang="en-US" b="0" i="0" u="none" strike="noStrike" dirty="0">
                <a:solidFill>
                  <a:srgbClr val="333333"/>
                </a:solidFill>
                <a:effectLst/>
                <a:latin typeface="Open Sans" panose="020B0606030504020204" pitchFamily="34" charset="0"/>
              </a:rPr>
              <a:t>下一轮，只剩下中间这个小命题，</a:t>
            </a:r>
          </a:p>
          <a:p>
            <a:pPr algn="l"/>
            <a:r>
              <a:rPr lang="zh-CN" altLang="en-US" b="0" i="0" u="none" strike="noStrike" dirty="0">
                <a:solidFill>
                  <a:srgbClr val="333333"/>
                </a:solidFill>
                <a:effectLst/>
                <a:latin typeface="Open Sans" panose="020B0606030504020204" pitchFamily="34" charset="0"/>
              </a:rPr>
              <a:t>同样的，直接把</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加入到集合中</a:t>
            </a:r>
          </a:p>
          <a:p>
            <a:pPr algn="l"/>
            <a:r>
              <a:rPr lang="zh-CN" altLang="en-US" b="0" i="0" u="none" strike="noStrike" dirty="0">
                <a:solidFill>
                  <a:srgbClr val="333333"/>
                </a:solidFill>
                <a:effectLst/>
                <a:latin typeface="Open Sans" panose="020B0606030504020204" pitchFamily="34" charset="0"/>
              </a:rPr>
              <a:t>到了这一轮，我们其实就可以发现，</a:t>
            </a:r>
          </a:p>
          <a:p>
            <a:pPr algn="l"/>
            <a:r>
              <a:rPr lang="zh-CN" altLang="en-US" b="0" i="0" u="none" strike="noStrike" dirty="0">
                <a:solidFill>
                  <a:srgbClr val="333333"/>
                </a:solidFill>
                <a:effectLst/>
                <a:latin typeface="Open Sans" panose="020B0606030504020204" pitchFamily="34" charset="0"/>
              </a:rPr>
              <a:t>因为是逐步递归的这样一个算法，</a:t>
            </a:r>
          </a:p>
          <a:p>
            <a:pPr algn="l"/>
            <a:r>
              <a:rPr lang="zh-CN" altLang="en-US" b="0" i="0" u="none" strike="noStrike" dirty="0">
                <a:solidFill>
                  <a:srgbClr val="333333"/>
                </a:solidFill>
                <a:effectLst/>
                <a:latin typeface="Open Sans" panose="020B0606030504020204" pitchFamily="34" charset="0"/>
              </a:rPr>
              <a:t>当我们把量词去掉的时候，在下一轮就会认为他是没有量词修饰的</a:t>
            </a:r>
          </a:p>
          <a:p>
            <a:pPr algn="l"/>
            <a:r>
              <a:rPr lang="zh-CN" altLang="en-US" b="0" i="0" u="none" strike="noStrike" dirty="0">
                <a:solidFill>
                  <a:srgbClr val="333333"/>
                </a:solidFill>
                <a:effectLst/>
                <a:latin typeface="Open Sans" panose="020B0606030504020204" pitchFamily="34" charset="0"/>
              </a:rPr>
              <a:t>就会把这个变量加入到自由变量的集合中来，所以，要在末尾将其减去</a:t>
            </a:r>
          </a:p>
          <a:p>
            <a:pPr algn="l"/>
            <a:r>
              <a:rPr lang="zh-CN" altLang="en-US" b="0" i="0" u="none" strike="noStrike" dirty="0">
                <a:solidFill>
                  <a:srgbClr val="333333"/>
                </a:solidFill>
                <a:effectLst/>
                <a:latin typeface="Open Sans" panose="020B0606030504020204" pitchFamily="34" charset="0"/>
              </a:rPr>
              <a:t>比如最外面的这个</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在第一轮去掉了外面的量词后，在下面中的好几轮</a:t>
            </a:r>
          </a:p>
          <a:p>
            <a:pPr algn="l"/>
            <a:r>
              <a:rPr lang="zh-CN" altLang="en-US" b="0" i="0" u="none" strike="noStrike" dirty="0">
                <a:solidFill>
                  <a:srgbClr val="333333"/>
                </a:solidFill>
                <a:effectLst/>
                <a:latin typeface="Open Sans" panose="020B0606030504020204" pitchFamily="34" charset="0"/>
              </a:rPr>
              <a:t>都把量词</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算作自由变量加入到了自由变量的集合中去</a:t>
            </a:r>
          </a:p>
          <a:p>
            <a:pPr algn="l"/>
            <a:r>
              <a:rPr lang="zh-CN" altLang="en-US" b="0" i="0" u="none" strike="noStrike" dirty="0">
                <a:solidFill>
                  <a:srgbClr val="333333"/>
                </a:solidFill>
                <a:effectLst/>
                <a:latin typeface="Open Sans" panose="020B0606030504020204" pitchFamily="34" charset="0"/>
              </a:rPr>
              <a:t>所以在最后是要消去这个误判的，</a:t>
            </a:r>
          </a:p>
          <a:p>
            <a:pPr algn="l"/>
            <a:r>
              <a:rPr lang="zh-CN" altLang="en-US" b="0" i="0" u="none" strike="noStrike" dirty="0">
                <a:solidFill>
                  <a:srgbClr val="333333"/>
                </a:solidFill>
                <a:effectLst/>
                <a:latin typeface="Open Sans" panose="020B0606030504020204" pitchFamily="34" charset="0"/>
              </a:rPr>
              <a:t>同样的道理，还有这个</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也是，在这个</a:t>
            </a:r>
            <a:r>
              <a:rPr lang="en-US"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命题中，</a:t>
            </a:r>
            <a:r>
              <a:rPr lang="en-US"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是绑定变量，所以也要消去</a:t>
            </a:r>
          </a:p>
          <a:p>
            <a:pPr algn="l"/>
            <a:r>
              <a:rPr lang="zh-CN" altLang="en-US" b="0" i="0" u="none" strike="noStrike" dirty="0">
                <a:solidFill>
                  <a:srgbClr val="333333"/>
                </a:solidFill>
                <a:effectLst/>
                <a:latin typeface="Open Sans" panose="020B0606030504020204" pitchFamily="34" charset="0"/>
              </a:rPr>
              <a:t>所以最终，这个命题的自由变量就是</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z</a:t>
            </a:r>
          </a:p>
          <a:p>
            <a:pPr algn="l"/>
            <a:r>
              <a:rPr lang="zh-CN" altLang="en" b="0" i="0" u="none" strike="noStrike" dirty="0">
                <a:solidFill>
                  <a:srgbClr val="333333"/>
                </a:solidFill>
                <a:effectLst/>
                <a:latin typeface="Open Sans" panose="020B0606030504020204" pitchFamily="34" charset="0"/>
              </a:rPr>
              <a:t>大家</a:t>
            </a:r>
            <a:r>
              <a:rPr lang="zh-CN" altLang="en-US" b="0" i="0" u="none" strike="noStrike" dirty="0">
                <a:solidFill>
                  <a:srgbClr val="333333"/>
                </a:solidFill>
                <a:effectLst/>
                <a:latin typeface="Open Sans" panose="020B0606030504020204" pitchFamily="34" charset="0"/>
              </a:rPr>
              <a:t>自己做题的时候，要注意这个绑定变量的范围，</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比如这边的</a:t>
            </a:r>
            <a:r>
              <a:rPr lang="en-US"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，是整个命题，但是这个</a:t>
            </a:r>
            <a:r>
              <a:rPr lang="en-US"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就是只针对中间的小命题。</a:t>
            </a:r>
            <a:endParaRPr lang="en" altLang="zh-CN" b="0" i="0" u="none" strike="noStrike" dirty="0">
              <a:solidFill>
                <a:srgbClr val="333333"/>
              </a:solidFill>
              <a:effectLst/>
              <a:latin typeface="Open Sans" panose="020B0606030504020204" pitchFamily="34" charset="0"/>
            </a:endParaRP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37</a:t>
            </a:fld>
            <a:endParaRPr lang="zh-CN" altLang="en-US"/>
          </a:p>
        </p:txBody>
      </p:sp>
    </p:spTree>
    <p:extLst>
      <p:ext uri="{BB962C8B-B14F-4D97-AF65-F5344CB8AC3E}">
        <p14:creationId xmlns:p14="http://schemas.microsoft.com/office/powerpoint/2010/main" val="3921164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最后一个就是替换，还是先来看一下具体的规则</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对于终结符中的单个的变量的替换，</a:t>
            </a:r>
          </a:p>
          <a:p>
            <a:pPr algn="l"/>
            <a:r>
              <a:rPr lang="zh-CN" altLang="en-US" b="0" i="0" u="none" strike="noStrike" dirty="0">
                <a:solidFill>
                  <a:srgbClr val="333333"/>
                </a:solidFill>
                <a:effectLst/>
                <a:latin typeface="Open Sans" panose="020B0606030504020204" pitchFamily="34" charset="0"/>
              </a:rPr>
              <a:t>首先要注意，这边的例子，都是没有量词修饰的，</a:t>
            </a:r>
          </a:p>
          <a:p>
            <a:pPr algn="l"/>
            <a:r>
              <a:rPr lang="zh-CN" altLang="en-US" b="0" i="0" u="none" strike="noStrike" dirty="0">
                <a:solidFill>
                  <a:srgbClr val="333333"/>
                </a:solidFill>
                <a:effectLst/>
                <a:latin typeface="Open Sans" panose="020B0606030504020204" pitchFamily="34" charset="0"/>
              </a:rPr>
              <a:t>所以我们可以认为他们都是自由变量，都可以进行替换</a:t>
            </a:r>
          </a:p>
          <a:p>
            <a:pPr algn="l"/>
            <a:r>
              <a:rPr lang="zh-CN" altLang="en-US" b="0" i="0" u="none" strike="noStrike" dirty="0">
                <a:solidFill>
                  <a:srgbClr val="333333"/>
                </a:solidFill>
                <a:effectLst/>
                <a:latin typeface="Open Sans" panose="020B0606030504020204" pitchFamily="34" charset="0"/>
              </a:rPr>
              <a:t>我们在前面也说过，替换的规则是只能替换自由变量的</a:t>
            </a:r>
          </a:p>
          <a:p>
            <a:pPr algn="l"/>
            <a:r>
              <a:rPr lang="zh-CN" altLang="en-US" b="0" i="0" u="none" strike="noStrike" dirty="0">
                <a:solidFill>
                  <a:srgbClr val="333333"/>
                </a:solidFill>
                <a:effectLst/>
                <a:latin typeface="Open Sans" panose="020B0606030504020204" pitchFamily="34" charset="0"/>
              </a:rPr>
              <a:t>所以，这边的结果就是</a:t>
            </a:r>
            <a:r>
              <a:rPr lang="en" altLang="zh-CN" b="0" i="0" u="none" strike="noStrike" dirty="0">
                <a:solidFill>
                  <a:srgbClr val="333333"/>
                </a:solidFill>
                <a:effectLst/>
                <a:latin typeface="Open Sans" panose="020B0606030504020204" pitchFamily="34" charset="0"/>
              </a:rPr>
              <a:t>E</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而这个的结果，因为命题里实际是没有</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的</a:t>
            </a:r>
          </a:p>
          <a:p>
            <a:pPr algn="l"/>
            <a:r>
              <a:rPr lang="zh-CN" altLang="en-US" b="0" i="0" u="none" strike="noStrike" dirty="0">
                <a:solidFill>
                  <a:srgbClr val="333333"/>
                </a:solidFill>
                <a:effectLst/>
                <a:latin typeface="Open Sans" panose="020B0606030504020204" pitchFamily="34" charset="0"/>
              </a:rPr>
              <a:t>所以结果还是</a:t>
            </a:r>
            <a:r>
              <a:rPr lang="en" altLang="zh-CN" b="0" i="0" u="none" strike="noStrike" dirty="0">
                <a:solidFill>
                  <a:srgbClr val="333333"/>
                </a:solidFill>
                <a:effectLst/>
                <a:latin typeface="Open Sans" panose="020B0606030504020204" pitchFamily="34" charset="0"/>
              </a:rPr>
              <a:t>y</a:t>
            </a:r>
          </a:p>
          <a:p>
            <a:pPr algn="l"/>
            <a:r>
              <a:rPr lang="zh-CN" altLang="en-US" b="0" i="0" u="none" strike="noStrike" dirty="0">
                <a:solidFill>
                  <a:srgbClr val="333333"/>
                </a:solidFill>
                <a:effectLst/>
                <a:latin typeface="Open Sans" panose="020B0606030504020204" pitchFamily="34" charset="0"/>
              </a:rPr>
              <a:t>************************************************************</a:t>
            </a:r>
            <a:endParaRPr lang="en"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再来看一下中间</a:t>
            </a:r>
            <a:r>
              <a:rPr lang="en-US" altLang="zh-CN" b="0" i="0" u="none" strike="noStrike" dirty="0">
                <a:solidFill>
                  <a:srgbClr val="333333"/>
                </a:solidFill>
                <a:effectLst/>
                <a:latin typeface="Open Sans" panose="020B0606030504020204" pitchFamily="34" charset="0"/>
              </a:rPr>
              <a:t>5</a:t>
            </a:r>
            <a:r>
              <a:rPr lang="zh-CN" altLang="en-US" b="0" i="0" u="none" strike="noStrike" dirty="0">
                <a:solidFill>
                  <a:srgbClr val="333333"/>
                </a:solidFill>
                <a:effectLst/>
                <a:latin typeface="Open Sans" panose="020B0606030504020204" pitchFamily="34" charset="0"/>
              </a:rPr>
              <a:t>个，都是进行递归计算</a:t>
            </a:r>
          </a:p>
          <a:p>
            <a:pPr algn="l"/>
            <a:r>
              <a:rPr lang="zh-CN" altLang="en-US" b="0" i="0" u="none" strike="noStrike" dirty="0">
                <a:solidFill>
                  <a:srgbClr val="333333"/>
                </a:solidFill>
                <a:effectLst/>
                <a:latin typeface="Open Sans" panose="020B0606030504020204" pitchFamily="34" charset="0"/>
              </a:rPr>
              <a:t>需要注意的是</a:t>
            </a:r>
          </a:p>
          <a:p>
            <a:pPr algn="l"/>
            <a:r>
              <a:rPr lang="zh-CN" altLang="en-US" b="0" i="0" u="none" strike="noStrike" dirty="0">
                <a:solidFill>
                  <a:srgbClr val="333333"/>
                </a:solidFill>
                <a:effectLst/>
                <a:latin typeface="Open Sans" panose="020B0606030504020204" pitchFamily="34" charset="0"/>
              </a:rPr>
              <a:t>因为这边的计算结果还是个命题，只是再做变量的替换，</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所以这边和前面计算绑定变量，自由变量的规则不一样，</a:t>
            </a:r>
          </a:p>
          <a:p>
            <a:pPr algn="l"/>
            <a:r>
              <a:rPr lang="zh-CN" altLang="en-US" b="0" i="0" u="none" strike="noStrike" dirty="0">
                <a:solidFill>
                  <a:srgbClr val="333333"/>
                </a:solidFill>
                <a:effectLst/>
                <a:latin typeface="Open Sans" panose="020B0606030504020204" pitchFamily="34" charset="0"/>
              </a:rPr>
              <a:t>之前是什么符号连接的，计算后还是什么符号</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最后呢，再来看一下</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类和量词有关的规则</a:t>
            </a:r>
          </a:p>
          <a:p>
            <a:pPr algn="l"/>
            <a:r>
              <a:rPr lang="zh-CN" altLang="en-US" b="0" i="0" u="none" strike="noStrike" dirty="0">
                <a:solidFill>
                  <a:srgbClr val="333333"/>
                </a:solidFill>
                <a:effectLst/>
                <a:latin typeface="Open Sans" panose="020B0606030504020204" pitchFamily="34" charset="0"/>
              </a:rPr>
              <a:t>首先，由定义我们可以知道，</a:t>
            </a:r>
          </a:p>
          <a:p>
            <a:pPr algn="l"/>
            <a:r>
              <a:rPr lang="zh-CN" altLang="en-US" b="0" i="0" u="none" strike="noStrike" dirty="0">
                <a:solidFill>
                  <a:srgbClr val="333333"/>
                </a:solidFill>
                <a:effectLst/>
                <a:latin typeface="Open Sans" panose="020B0606030504020204" pitchFamily="34" charset="0"/>
              </a:rPr>
              <a:t>只要是对绑定变量的替换，都是无效的</a:t>
            </a:r>
          </a:p>
          <a:p>
            <a:pPr algn="l"/>
            <a:r>
              <a:rPr lang="zh-CN" altLang="en-US" b="0" i="0" u="none" strike="noStrike" dirty="0">
                <a:solidFill>
                  <a:srgbClr val="333333"/>
                </a:solidFill>
                <a:effectLst/>
                <a:latin typeface="Open Sans" panose="020B0606030504020204" pitchFamily="34" charset="0"/>
              </a:rPr>
              <a:t>所以这两条规则</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最后</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条中的第</a:t>
            </a:r>
            <a:r>
              <a:rPr lang="en-US" altLang="zh-CN" b="0" i="0" u="none" strike="noStrike" dirty="0">
                <a:solidFill>
                  <a:srgbClr val="333333"/>
                </a:solidFill>
                <a:effectLst/>
                <a:latin typeface="Open Sans" panose="020B0606030504020204" pitchFamily="34" charset="0"/>
              </a:rPr>
              <a:t>1</a:t>
            </a:r>
            <a:r>
              <a:rPr lang="zh-CN" altLang="en-US" b="0" i="0" u="none" strike="noStrike" dirty="0">
                <a:solidFill>
                  <a:srgbClr val="333333"/>
                </a:solidFill>
                <a:effectLst/>
                <a:latin typeface="Open Sans" panose="020B0606030504020204" pitchFamily="34" charset="0"/>
              </a:rPr>
              <a:t>条和第</a:t>
            </a:r>
            <a:r>
              <a:rPr lang="en-US" altLang="zh-CN" b="0" i="0" u="none" strike="noStrike" dirty="0">
                <a:solidFill>
                  <a:srgbClr val="333333"/>
                </a:solidFill>
                <a:effectLst/>
                <a:latin typeface="Open Sans" panose="020B0606030504020204" pitchFamily="34" charset="0"/>
              </a:rPr>
              <a:t>2</a:t>
            </a:r>
            <a:r>
              <a:rPr lang="zh-CN" altLang="en-US" b="0" i="0" u="none" strike="noStrike" dirty="0">
                <a:solidFill>
                  <a:srgbClr val="333333"/>
                </a:solidFill>
                <a:effectLst/>
                <a:latin typeface="Open Sans" panose="020B0606030504020204" pitchFamily="34" charset="0"/>
              </a:rPr>
              <a:t>条</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的结果都是不变</a:t>
            </a:r>
          </a:p>
          <a:p>
            <a:pPr algn="l"/>
            <a:r>
              <a:rPr lang="zh-CN" altLang="en-US" b="0" i="0" u="none" strike="noStrike" dirty="0">
                <a:solidFill>
                  <a:srgbClr val="333333"/>
                </a:solidFill>
                <a:effectLst/>
                <a:latin typeface="Open Sans" panose="020B0606030504020204" pitchFamily="34" charset="0"/>
              </a:rPr>
              <a:t>然后对自由变量的替换呢，要注意的就是如果有变量名的冲突</a:t>
            </a:r>
          </a:p>
          <a:p>
            <a:pPr algn="l"/>
            <a:r>
              <a:rPr lang="zh-CN" altLang="en-US" b="0" i="0" u="none" strike="noStrike" dirty="0">
                <a:solidFill>
                  <a:srgbClr val="333333"/>
                </a:solidFill>
                <a:effectLst/>
                <a:latin typeface="Open Sans" panose="020B0606030504020204" pitchFamily="34" charset="0"/>
              </a:rPr>
              <a:t>要先进行我们前面讲的阿尔法重命名</a:t>
            </a:r>
          </a:p>
          <a:p>
            <a:pPr algn="l"/>
            <a:r>
              <a:rPr lang="zh-CN" altLang="en-US" b="0" i="0" u="none" strike="noStrike" dirty="0">
                <a:solidFill>
                  <a:srgbClr val="333333"/>
                </a:solidFill>
                <a:effectLst/>
                <a:latin typeface="Open Sans" panose="020B0606030504020204" pitchFamily="34" charset="0"/>
              </a:rPr>
              <a:t>可以看到这两个规则中，我们都是先把</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换成</a:t>
            </a:r>
            <a:r>
              <a:rPr lang="en" altLang="zh-CN" b="0" i="0" u="none" strike="noStrike" dirty="0">
                <a:solidFill>
                  <a:srgbClr val="333333"/>
                </a:solidFill>
                <a:effectLst/>
                <a:latin typeface="Open Sans" panose="020B0606030504020204" pitchFamily="34" charset="0"/>
              </a:rPr>
              <a:t>z</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防止变量名冲突。</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38</a:t>
            </a:fld>
            <a:endParaRPr lang="zh-CN" altLang="en-US"/>
          </a:p>
        </p:txBody>
      </p:sp>
    </p:spTree>
    <p:extLst>
      <p:ext uri="{BB962C8B-B14F-4D97-AF65-F5344CB8AC3E}">
        <p14:creationId xmlns:p14="http://schemas.microsoft.com/office/powerpoint/2010/main" val="39948604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那我们就先来看一个例子</a:t>
            </a:r>
          </a:p>
          <a:p>
            <a:pPr algn="l"/>
            <a:r>
              <a:rPr lang="zh-CN" altLang="en-US" b="0" i="0" u="none" strike="noStrike" dirty="0">
                <a:solidFill>
                  <a:srgbClr val="333333"/>
                </a:solidFill>
                <a:effectLst/>
                <a:latin typeface="Open Sans" panose="020B0606030504020204" pitchFamily="34" charset="0"/>
              </a:rPr>
              <a:t>第一个，例</a:t>
            </a:r>
            <a:r>
              <a:rPr lang="en-US" altLang="zh-CN" b="0" i="0" u="none" strike="noStrike" dirty="0">
                <a:solidFill>
                  <a:srgbClr val="333333"/>
                </a:solidFill>
                <a:effectLst/>
                <a:latin typeface="Open Sans" panose="020B0606030504020204" pitchFamily="34" charset="0"/>
              </a:rPr>
              <a:t>4.3</a:t>
            </a:r>
            <a:r>
              <a:rPr lang="zh-CN" altLang="en-US" b="0" i="0" u="none" strike="noStrike" dirty="0">
                <a:solidFill>
                  <a:srgbClr val="333333"/>
                </a:solidFill>
                <a:effectLst/>
                <a:latin typeface="Open Sans" panose="020B0606030504020204" pitchFamily="34" charset="0"/>
              </a:rPr>
              <a:t>，这边首先就看到这个</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是绑定变量，</a:t>
            </a:r>
          </a:p>
          <a:p>
            <a:pPr algn="l"/>
            <a:r>
              <a:rPr lang="zh-CN" altLang="en-US" b="0" i="0" u="none" strike="noStrike" dirty="0">
                <a:solidFill>
                  <a:srgbClr val="333333"/>
                </a:solidFill>
                <a:effectLst/>
                <a:latin typeface="Open Sans" panose="020B0606030504020204" pitchFamily="34" charset="0"/>
              </a:rPr>
              <a:t>对</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的替换是无效的，所以结果保持不变</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下一个例子，</a:t>
            </a:r>
          </a:p>
          <a:p>
            <a:pPr algn="l"/>
            <a:r>
              <a:rPr lang="zh-CN" altLang="en-US" b="0" i="0" u="none" strike="noStrike" dirty="0">
                <a:solidFill>
                  <a:srgbClr val="333333"/>
                </a:solidFill>
                <a:effectLst/>
                <a:latin typeface="Open Sans" panose="020B0606030504020204" pitchFamily="34" charset="0"/>
              </a:rPr>
              <a:t>这边是对</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的替换，</a:t>
            </a:r>
          </a:p>
          <a:p>
            <a:pPr algn="l"/>
            <a:r>
              <a:rPr lang="zh-CN" altLang="en-US" b="0" i="0" u="none" strike="noStrike" dirty="0">
                <a:solidFill>
                  <a:srgbClr val="333333"/>
                </a:solidFill>
                <a:effectLst/>
                <a:latin typeface="Open Sans" panose="020B0606030504020204" pitchFamily="34" charset="0"/>
              </a:rPr>
              <a:t>直接带进去计算</a:t>
            </a:r>
          </a:p>
          <a:p>
            <a:pPr algn="l"/>
            <a:r>
              <a:rPr lang="zh-CN" altLang="en-US" b="0" i="0" u="none" strike="noStrike" dirty="0">
                <a:solidFill>
                  <a:srgbClr val="333333"/>
                </a:solidFill>
                <a:effectLst/>
                <a:latin typeface="Open Sans" panose="020B0606030504020204" pitchFamily="34" charset="0"/>
              </a:rPr>
              <a:t>首先就是重命名，因为要把</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替换成</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会产生冲突，</a:t>
            </a:r>
          </a:p>
          <a:p>
            <a:pPr algn="l"/>
            <a:r>
              <a:rPr lang="zh-CN" altLang="en-US" b="0" i="0" u="none" strike="noStrike" dirty="0">
                <a:solidFill>
                  <a:srgbClr val="333333"/>
                </a:solidFill>
                <a:effectLst/>
                <a:latin typeface="Open Sans" panose="020B0606030504020204" pitchFamily="34" charset="0"/>
              </a:rPr>
              <a:t>所以把这个存在</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的作用域中的</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都换成</a:t>
            </a:r>
            <a:r>
              <a:rPr lang="en" altLang="zh-CN" b="0" i="0" u="none" strike="noStrike" dirty="0">
                <a:solidFill>
                  <a:srgbClr val="333333"/>
                </a:solidFill>
                <a:effectLst/>
                <a:latin typeface="Open Sans" panose="020B0606030504020204" pitchFamily="34" charset="0"/>
              </a:rPr>
              <a:t>t</a:t>
            </a:r>
          </a:p>
          <a:p>
            <a:pPr algn="l"/>
            <a:r>
              <a:rPr lang="zh-CN" altLang="en-US" b="0" i="0" u="none" strike="noStrike" dirty="0">
                <a:solidFill>
                  <a:srgbClr val="333333"/>
                </a:solidFill>
                <a:effectLst/>
                <a:latin typeface="Open Sans" panose="020B0606030504020204" pitchFamily="34" charset="0"/>
              </a:rPr>
              <a:t>**************************************************</a:t>
            </a:r>
            <a:endParaRPr lang="en"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然后，再把这个作用域中的自由变量</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替换为</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注意，是自由变量</a:t>
            </a:r>
            <a:r>
              <a:rPr lang="en" altLang="zh-CN" b="0" i="0" u="none" strike="noStrike" dirty="0">
                <a:solidFill>
                  <a:srgbClr val="333333"/>
                </a:solidFill>
                <a:effectLst/>
                <a:latin typeface="Open Sans" panose="020B0606030504020204" pitchFamily="34" charset="0"/>
              </a:rPr>
              <a:t>y</a:t>
            </a:r>
          </a:p>
          <a:p>
            <a:pPr algn="l"/>
            <a:r>
              <a:rPr lang="zh-CN" altLang="en-US" b="0" i="0" u="none" strike="noStrike" dirty="0">
                <a:solidFill>
                  <a:srgbClr val="333333"/>
                </a:solidFill>
                <a:effectLst/>
                <a:latin typeface="Open Sans" panose="020B0606030504020204" pitchFamily="34" charset="0"/>
              </a:rPr>
              <a:t>因为我们可以看到，这边是有个命题中，</a:t>
            </a:r>
            <a:r>
              <a:rPr lang="en"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是绑定变量的</a:t>
            </a:r>
          </a:p>
          <a:p>
            <a:pPr algn="l"/>
            <a:r>
              <a:rPr lang="zh-CN" altLang="en-US" b="0" i="0" u="none" strike="noStrike" dirty="0">
                <a:solidFill>
                  <a:srgbClr val="333333"/>
                </a:solidFill>
                <a:effectLst/>
                <a:latin typeface="Open Sans" panose="020B0606030504020204" pitchFamily="34" charset="0"/>
              </a:rPr>
              <a:t>这边呢，是有个做题技巧，就是在这边为了防止误判，可以把这个绑定变量</a:t>
            </a:r>
            <a:r>
              <a:rPr lang="en" altLang="zh-CN" b="0" i="0" u="none" strike="noStrike" dirty="0">
                <a:solidFill>
                  <a:srgbClr val="333333"/>
                </a:solidFill>
                <a:effectLst/>
                <a:latin typeface="Open Sans" panose="020B0606030504020204" pitchFamily="34" charset="0"/>
              </a:rPr>
              <a:t>y</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换个无关的字母来表示，</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比如这边，就吧中间这个绑定变量</a:t>
            </a:r>
            <a:r>
              <a:rPr lang="en-US"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换成了</a:t>
            </a:r>
            <a:r>
              <a:rPr lang="en-US" altLang="zh-CN" b="0" i="0" u="none" strike="noStrike" dirty="0">
                <a:solidFill>
                  <a:srgbClr val="333333"/>
                </a:solidFill>
                <a:effectLst/>
                <a:latin typeface="Open Sans" panose="020B0606030504020204" pitchFamily="34" charset="0"/>
              </a:rPr>
              <a:t>s</a:t>
            </a:r>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然后再把剩下的</a:t>
            </a:r>
            <a:r>
              <a:rPr lang="en-US" altLang="zh-CN" b="0" i="0" u="none" strike="noStrike" dirty="0">
                <a:solidFill>
                  <a:srgbClr val="333333"/>
                </a:solidFill>
                <a:effectLst/>
                <a:latin typeface="Open Sans" panose="020B0606030504020204" pitchFamily="34" charset="0"/>
              </a:rPr>
              <a:t>y</a:t>
            </a:r>
            <a:r>
              <a:rPr lang="zh-CN" altLang="en-US" b="0" i="0" u="none" strike="noStrike" dirty="0">
                <a:solidFill>
                  <a:srgbClr val="333333"/>
                </a:solidFill>
                <a:effectLst/>
                <a:latin typeface="Open Sans" panose="020B0606030504020204" pitchFamily="34" charset="0"/>
              </a:rPr>
              <a:t>全部换成</a:t>
            </a:r>
            <a:r>
              <a:rPr lang="en-US"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最后呢，就是这样一个结果。</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39</a:t>
            </a:fld>
            <a:endParaRPr lang="zh-CN" altLang="en-US"/>
          </a:p>
        </p:txBody>
      </p:sp>
    </p:spTree>
    <p:extLst>
      <p:ext uri="{BB962C8B-B14F-4D97-AF65-F5344CB8AC3E}">
        <p14:creationId xmlns:p14="http://schemas.microsoft.com/office/powerpoint/2010/main" val="1914310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一开始呢，是先给大家介绍了形式化这门课所需要用到的数学知识</a:t>
            </a:r>
          </a:p>
          <a:p>
            <a:pPr algn="l"/>
            <a:r>
              <a:rPr lang="zh-CN" altLang="en-US" b="0" i="0" u="none" strike="noStrike" dirty="0">
                <a:solidFill>
                  <a:srgbClr val="333333"/>
                </a:solidFill>
                <a:effectLst/>
                <a:latin typeface="Open Sans" panose="020B0606030504020204" pitchFamily="34" charset="0"/>
              </a:rPr>
              <a:t>集合论，计算复杂性理论，上下文无关文法，以及结构化归纳法；</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集合论这一部分的内容，在本科阶段大家多少都有所涉及，</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这边的基本知识大家也都明白，这边就不再过多介绍了；</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计算复杂性理论这边主要是对三类问题概念的一个理解，也就是</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问题，</a:t>
            </a:r>
            <a:r>
              <a:rPr lang="en"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问题和</a:t>
            </a:r>
            <a:r>
              <a:rPr lang="en" altLang="zh-CN" b="0" i="0" u="none" strike="noStrike" dirty="0">
                <a:solidFill>
                  <a:srgbClr val="333333"/>
                </a:solidFill>
                <a:effectLst/>
                <a:latin typeface="Open Sans" panose="020B0606030504020204" pitchFamily="34" charset="0"/>
              </a:rPr>
              <a:t>NPC</a:t>
            </a:r>
            <a:r>
              <a:rPr lang="zh-CN" altLang="en-US" b="0" i="0" u="none" strike="noStrike" dirty="0">
                <a:solidFill>
                  <a:srgbClr val="333333"/>
                </a:solidFill>
                <a:effectLst/>
                <a:latin typeface="Open Sans" panose="020B0606030504020204" pitchFamily="34" charset="0"/>
              </a:rPr>
              <a:t>问题概念的理解，</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首先是</a:t>
            </a:r>
            <a:r>
              <a:rPr lang="en-US"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问题，</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所谓</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问题：指的是那些存在多项式时间复杂度的通用解法的问题</a:t>
            </a:r>
          </a:p>
          <a:p>
            <a:pPr algn="l"/>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所谓</a:t>
            </a:r>
            <a:r>
              <a:rPr lang="en"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问题呢：</a:t>
            </a:r>
          </a:p>
          <a:p>
            <a:pPr algn="l"/>
            <a:r>
              <a:rPr lang="zh-CN" altLang="en-US" b="0" i="0" u="none" strike="noStrike" dirty="0">
                <a:solidFill>
                  <a:srgbClr val="333333"/>
                </a:solidFill>
                <a:effectLst/>
                <a:latin typeface="Open Sans" panose="020B0606030504020204" pitchFamily="34" charset="0"/>
              </a:rPr>
              <a:t>就是不确定能否像</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问题一样找到一个多项式时间复杂度的通用解法，</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但是，如果你给出一个可能的</a:t>
            </a:r>
            <a:r>
              <a:rPr lang="en-US"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问题的解，你想验证一个这个解到底是不是这个</a:t>
            </a:r>
            <a:r>
              <a:rPr lang="en-US"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问题的正确解，</a:t>
            </a:r>
          </a:p>
          <a:p>
            <a:pPr algn="l"/>
            <a:r>
              <a:rPr lang="zh-CN" altLang="en-US" b="0" i="0" u="none" strike="noStrike" dirty="0">
                <a:solidFill>
                  <a:srgbClr val="333333"/>
                </a:solidFill>
                <a:effectLst/>
                <a:latin typeface="Open Sans" panose="020B0606030504020204" pitchFamily="34" charset="0"/>
              </a:rPr>
              <a:t>那么是确定存在 多项式时间复杂度的方法来验证这个答案是否是这个</a:t>
            </a:r>
            <a:r>
              <a:rPr lang="en"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问题的解；</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所以，</a:t>
            </a:r>
            <a:r>
              <a:rPr lang="en-US"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问题就是不确定有没有多项式时间复杂度的通用解法，</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但是确定有多项式时间复杂度的验证方法；</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比如我们之前举得一个</a:t>
            </a:r>
            <a:r>
              <a:rPr lang="en-US"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问题的例子就是“打印一个集合的所有子集”</a:t>
            </a:r>
          </a:p>
          <a:p>
            <a:pPr algn="l"/>
            <a:r>
              <a:rPr lang="zh-CN" altLang="en-US" b="0" i="0" u="none" strike="noStrike" dirty="0">
                <a:solidFill>
                  <a:srgbClr val="333333"/>
                </a:solidFill>
                <a:effectLst/>
                <a:latin typeface="Open Sans" panose="020B0606030504020204" pitchFamily="34" charset="0"/>
              </a:rPr>
              <a:t>显然目前还没有一个多项式时间复杂度的通用算法能解决这个问题，</a:t>
            </a:r>
          </a:p>
          <a:p>
            <a:pPr algn="l"/>
            <a:r>
              <a:rPr lang="zh-CN" altLang="en-US" b="0" i="0" u="none" strike="noStrike" dirty="0">
                <a:solidFill>
                  <a:srgbClr val="333333"/>
                </a:solidFill>
                <a:effectLst/>
                <a:latin typeface="Open Sans" panose="020B0606030504020204" pitchFamily="34" charset="0"/>
              </a:rPr>
              <a:t>但是指数时间复杂度的方法是有的，也就是穷举法嘛，</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但是你要验证给出一个一个集合是不是另一个集合的子集，</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这个显然是有多项式时间复杂度的验证算法的；</a:t>
            </a:r>
            <a:endParaRPr lang="en-US" altLang="zh-CN" b="0" i="0" u="none" strike="noStrike" dirty="0">
              <a:solidFill>
                <a:srgbClr val="333333"/>
              </a:solidFill>
              <a:effectLst/>
              <a:latin typeface="Open Sans" panose="020B0606030504020204" pitchFamily="34" charset="0"/>
            </a:endParaRPr>
          </a:p>
          <a:p>
            <a:pPr algn="l"/>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最后一个</a:t>
            </a:r>
            <a:r>
              <a:rPr lang="en" altLang="zh-CN" b="0" i="0" u="none" strike="noStrike" dirty="0">
                <a:solidFill>
                  <a:srgbClr val="333333"/>
                </a:solidFill>
                <a:effectLst/>
                <a:latin typeface="Open Sans" panose="020B0606030504020204" pitchFamily="34" charset="0"/>
              </a:rPr>
              <a:t>NPC</a:t>
            </a:r>
            <a:r>
              <a:rPr lang="zh-CN" altLang="en-US" b="0" i="0" u="none" strike="noStrike" dirty="0">
                <a:solidFill>
                  <a:srgbClr val="333333"/>
                </a:solidFill>
                <a:effectLst/>
                <a:latin typeface="Open Sans" panose="020B0606030504020204" pitchFamily="34" charset="0"/>
              </a:rPr>
              <a:t>问题指的就是</a:t>
            </a:r>
            <a:r>
              <a:rPr lang="en"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问题中的完备问题，</a:t>
            </a:r>
          </a:p>
          <a:p>
            <a:pPr algn="l"/>
            <a:r>
              <a:rPr lang="zh-CN" altLang="en-US" b="0" i="0" u="none" strike="noStrike" dirty="0">
                <a:solidFill>
                  <a:srgbClr val="333333"/>
                </a:solidFill>
                <a:effectLst/>
                <a:latin typeface="Open Sans" panose="020B0606030504020204" pitchFamily="34" charset="0"/>
              </a:rPr>
              <a:t>所有的</a:t>
            </a:r>
            <a:r>
              <a:rPr lang="en"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问题都能转换为</a:t>
            </a:r>
            <a:r>
              <a:rPr lang="en" altLang="zh-CN" b="0" i="0" u="none" strike="noStrike" dirty="0">
                <a:solidFill>
                  <a:srgbClr val="333333"/>
                </a:solidFill>
                <a:effectLst/>
                <a:latin typeface="Open Sans" panose="020B0606030504020204" pitchFamily="34" charset="0"/>
              </a:rPr>
              <a:t>NPC</a:t>
            </a:r>
            <a:r>
              <a:rPr lang="zh-CN" altLang="en-US" b="0" i="0" u="none" strike="noStrike" dirty="0">
                <a:solidFill>
                  <a:srgbClr val="333333"/>
                </a:solidFill>
                <a:effectLst/>
                <a:latin typeface="Open Sans" panose="020B0606030504020204" pitchFamily="34" charset="0"/>
              </a:rPr>
              <a:t>问题，</a:t>
            </a:r>
          </a:p>
          <a:p>
            <a:pPr algn="l"/>
            <a:r>
              <a:rPr lang="zh-CN" altLang="en-US" b="0" i="0" u="none" strike="noStrike" dirty="0">
                <a:solidFill>
                  <a:srgbClr val="333333"/>
                </a:solidFill>
                <a:effectLst/>
                <a:latin typeface="Open Sans" panose="020B0606030504020204" pitchFamily="34" charset="0"/>
              </a:rPr>
              <a:t>也就是说只要解决了一个</a:t>
            </a:r>
            <a:r>
              <a:rPr lang="en" altLang="zh-CN" b="0" i="0" u="none" strike="noStrike" dirty="0">
                <a:solidFill>
                  <a:srgbClr val="333333"/>
                </a:solidFill>
                <a:effectLst/>
                <a:latin typeface="Open Sans" panose="020B0606030504020204" pitchFamily="34" charset="0"/>
              </a:rPr>
              <a:t>NPC</a:t>
            </a:r>
            <a:r>
              <a:rPr lang="zh-CN" altLang="en-US" b="0" i="0" u="none" strike="noStrike" dirty="0">
                <a:solidFill>
                  <a:srgbClr val="333333"/>
                </a:solidFill>
                <a:effectLst/>
                <a:latin typeface="Open Sans" panose="020B0606030504020204" pitchFamily="34" charset="0"/>
              </a:rPr>
              <a:t>问题就解决所有的</a:t>
            </a:r>
            <a:r>
              <a:rPr lang="en" altLang="zh-CN" b="0" i="0" u="none" strike="noStrike" dirty="0">
                <a:solidFill>
                  <a:srgbClr val="333333"/>
                </a:solidFill>
                <a:effectLst/>
                <a:latin typeface="Open Sans" panose="020B0606030504020204" pitchFamily="34" charset="0"/>
              </a:rPr>
              <a:t>NP</a:t>
            </a:r>
            <a:r>
              <a:rPr lang="zh-CN" altLang="en-US" b="0" i="0" u="none" strike="noStrike" dirty="0">
                <a:solidFill>
                  <a:srgbClr val="333333"/>
                </a:solidFill>
                <a:effectLst/>
                <a:latin typeface="Open Sans" panose="020B0606030504020204" pitchFamily="34" charset="0"/>
              </a:rPr>
              <a:t>问题</a:t>
            </a:r>
          </a:p>
          <a:p>
            <a:pPr algn="l"/>
            <a:r>
              <a:rPr lang="zh-CN" altLang="en-US" b="0" i="0" u="none" strike="noStrike" dirty="0">
                <a:solidFill>
                  <a:srgbClr val="333333"/>
                </a:solidFill>
                <a:effectLst/>
                <a:latin typeface="Open Sans" panose="020B0606030504020204" pitchFamily="34" charset="0"/>
              </a:rPr>
              <a:t>比如课程在后面讲到的基于命题逻辑的</a:t>
            </a:r>
            <a:r>
              <a:rPr lang="en" altLang="zh-CN" b="0" i="0" u="none" strike="noStrike" dirty="0">
                <a:solidFill>
                  <a:srgbClr val="333333"/>
                </a:solidFill>
                <a:effectLst/>
                <a:latin typeface="Open Sans" panose="020B0606030504020204" pitchFamily="34" charset="0"/>
              </a:rPr>
              <a:t>SAT</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也就是布尔可满足性）就是第一个</a:t>
            </a:r>
            <a:r>
              <a:rPr lang="en" altLang="zh-CN" b="0" i="0" u="none" strike="noStrike" dirty="0">
                <a:solidFill>
                  <a:srgbClr val="333333"/>
                </a:solidFill>
                <a:effectLst/>
                <a:latin typeface="Open Sans" panose="020B0606030504020204" pitchFamily="34" charset="0"/>
              </a:rPr>
              <a:t>NPC</a:t>
            </a:r>
            <a:r>
              <a:rPr lang="zh-CN" altLang="en-US" b="0" i="0" u="none" strike="noStrike" dirty="0">
                <a:solidFill>
                  <a:srgbClr val="333333"/>
                </a:solidFill>
                <a:effectLst/>
                <a:latin typeface="Open Sans" panose="020B0606030504020204" pitchFamily="34" charset="0"/>
              </a:rPr>
              <a:t>问题，</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我们待会就会复习到</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再接着呢，就是形式化文法，</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我们这边是介绍了上下文无关文法，</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关于这个上下文无关文法，只要能看懂就行，</a:t>
            </a:r>
          </a:p>
          <a:p>
            <a:pPr algn="l"/>
            <a:r>
              <a:rPr lang="zh-CN" altLang="en-US" b="0" i="0" u="none" strike="noStrike" dirty="0">
                <a:solidFill>
                  <a:srgbClr val="333333"/>
                </a:solidFill>
                <a:effectLst/>
                <a:latin typeface="Open Sans" panose="020B0606030504020204" pitchFamily="34" charset="0"/>
              </a:rPr>
              <a:t>因为后面讲的命题逻辑，构造逻辑，谓词逻辑都是使用上下文无关文法来表示它们的符号系统的</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数学基础部分最后就是介绍了结构化归纳法，</a:t>
            </a:r>
          </a:p>
          <a:p>
            <a:pPr algn="l"/>
            <a:r>
              <a:rPr lang="zh-CN" altLang="en-US" b="0" i="0" u="none" strike="noStrike" dirty="0">
                <a:solidFill>
                  <a:srgbClr val="333333"/>
                </a:solidFill>
                <a:effectLst/>
                <a:latin typeface="Open Sans" panose="020B0606030504020204" pitchFamily="34" charset="0"/>
              </a:rPr>
              <a:t>重点就是介绍结构化归纳法在上下文无关文法中该如何使用，</a:t>
            </a:r>
          </a:p>
          <a:p>
            <a:pPr algn="l"/>
            <a:r>
              <a:rPr lang="zh-CN" altLang="en-US" b="0" i="0" u="none" strike="noStrike" dirty="0">
                <a:solidFill>
                  <a:srgbClr val="333333"/>
                </a:solidFill>
                <a:effectLst/>
                <a:latin typeface="Open Sans" panose="020B0606030504020204" pitchFamily="34" charset="0"/>
              </a:rPr>
              <a:t>课上也有相应的例题，忘记了的，可以回头结合例题，复习一下</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a:t>
            </a:fld>
            <a:endParaRPr lang="zh-CN" altLang="en-US"/>
          </a:p>
        </p:txBody>
      </p:sp>
    </p:spTree>
    <p:extLst>
      <p:ext uri="{BB962C8B-B14F-4D97-AF65-F5344CB8AC3E}">
        <p14:creationId xmlns:p14="http://schemas.microsoft.com/office/powerpoint/2010/main" val="24548462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下面我们就来看一下谓词逻辑的推导规则，</a:t>
            </a:r>
          </a:p>
          <a:p>
            <a:pPr algn="l"/>
            <a:r>
              <a:rPr lang="zh-CN" altLang="en-US" b="0" i="0" u="none" strike="noStrike" dirty="0">
                <a:solidFill>
                  <a:srgbClr val="333333"/>
                </a:solidFill>
                <a:effectLst/>
                <a:latin typeface="Open Sans" panose="020B0606030504020204" pitchFamily="34" charset="0"/>
              </a:rPr>
              <a:t>左边这一些就是之前命题逻辑中讲过的</a:t>
            </a:r>
            <a:r>
              <a:rPr lang="en-US" altLang="zh-CN" b="0" i="0" u="none" strike="noStrike" dirty="0">
                <a:solidFill>
                  <a:srgbClr val="333333"/>
                </a:solidFill>
                <a:effectLst/>
                <a:latin typeface="Open Sans" panose="020B0606030504020204" pitchFamily="34" charset="0"/>
              </a:rPr>
              <a:t>14</a:t>
            </a:r>
            <a:r>
              <a:rPr lang="zh-CN" altLang="en-US" b="0" i="0" u="none" strike="noStrike" dirty="0">
                <a:solidFill>
                  <a:srgbClr val="333333"/>
                </a:solidFill>
                <a:effectLst/>
                <a:latin typeface="Open Sans" panose="020B0606030504020204" pitchFamily="34" charset="0"/>
              </a:rPr>
              <a:t>条推导规则，</a:t>
            </a:r>
          </a:p>
          <a:p>
            <a:pPr algn="l"/>
            <a:r>
              <a:rPr lang="zh-CN" altLang="en-US" b="0" i="0" u="none" strike="noStrike" dirty="0">
                <a:solidFill>
                  <a:srgbClr val="333333"/>
                </a:solidFill>
                <a:effectLst/>
                <a:latin typeface="Open Sans" panose="020B0606030504020204" pitchFamily="34" charset="0"/>
              </a:rPr>
              <a:t>这里就不再做详细讲解。</a:t>
            </a:r>
          </a:p>
          <a:p>
            <a:pPr algn="l"/>
            <a:r>
              <a:rPr lang="zh-CN" altLang="en-US" b="0" i="0" u="none" strike="noStrike" dirty="0">
                <a:solidFill>
                  <a:srgbClr val="333333"/>
                </a:solidFill>
                <a:effectLst/>
                <a:latin typeface="Open Sans" panose="020B0606030504020204" pitchFamily="34" charset="0"/>
              </a:rPr>
              <a:t>在这些规则的基础上，新增了</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条规则</a:t>
            </a:r>
          </a:p>
          <a:p>
            <a:pPr algn="l"/>
            <a:r>
              <a:rPr lang="zh-CN" altLang="en-US" b="0" i="0" u="none" strike="noStrike" dirty="0">
                <a:solidFill>
                  <a:srgbClr val="333333"/>
                </a:solidFill>
                <a:effectLst/>
                <a:latin typeface="Open Sans" panose="020B0606030504020204" pitchFamily="34" charset="0"/>
              </a:rPr>
              <a:t>先来看一下两个引入规则，</a:t>
            </a:r>
          </a:p>
          <a:p>
            <a:pPr algn="l"/>
            <a:r>
              <a:rPr lang="zh-CN" altLang="en-US" b="0" i="0" u="none" strike="noStrike" dirty="0">
                <a:solidFill>
                  <a:srgbClr val="333333"/>
                </a:solidFill>
                <a:effectLst/>
                <a:latin typeface="Open Sans" panose="020B0606030504020204" pitchFamily="34" charset="0"/>
              </a:rPr>
              <a:t>第一个就是全称量词：任意 的引入，</a:t>
            </a:r>
          </a:p>
          <a:p>
            <a:pPr algn="l"/>
            <a:r>
              <a:rPr lang="zh-CN" altLang="en-US" b="0" i="0" u="none" strike="noStrike" dirty="0">
                <a:solidFill>
                  <a:srgbClr val="333333"/>
                </a:solidFill>
                <a:effectLst/>
                <a:latin typeface="Open Sans" panose="020B0606030504020204" pitchFamily="34" charset="0"/>
              </a:rPr>
              <a:t>在这个环境的假设下，</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成立的情况下，可以推出命题</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成立，</a:t>
            </a:r>
          </a:p>
          <a:p>
            <a:pPr algn="l"/>
            <a:r>
              <a:rPr lang="zh-CN" altLang="en-US" b="0" i="0" u="none" strike="noStrike" dirty="0">
                <a:solidFill>
                  <a:srgbClr val="333333"/>
                </a:solidFill>
                <a:effectLst/>
                <a:latin typeface="Open Sans" panose="020B0606030504020204" pitchFamily="34" charset="0"/>
              </a:rPr>
              <a:t>那么就可以在这个环境推出 任意</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都成立，这也就引入了全程量词；</a:t>
            </a:r>
          </a:p>
          <a:p>
            <a:pPr algn="l"/>
            <a:r>
              <a:rPr lang="zh-CN" altLang="en-US" b="0" i="0" u="none" strike="noStrike" dirty="0">
                <a:solidFill>
                  <a:srgbClr val="333333"/>
                </a:solidFill>
                <a:effectLst/>
                <a:latin typeface="Open Sans" panose="020B0606030504020204" pitchFamily="34" charset="0"/>
              </a:rPr>
              <a:t>第二个是引入存在量词，</a:t>
            </a:r>
          </a:p>
          <a:p>
            <a:pPr algn="l"/>
            <a:r>
              <a:rPr lang="zh-CN" altLang="en-US" b="0" i="0" u="none" strike="noStrike" dirty="0">
                <a:solidFill>
                  <a:srgbClr val="333333"/>
                </a:solidFill>
                <a:effectLst/>
                <a:latin typeface="Open Sans" panose="020B0606030504020204" pitchFamily="34" charset="0"/>
              </a:rPr>
              <a:t>在这个环境中能推出</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在</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替换为</a:t>
            </a:r>
            <a:r>
              <a:rPr lang="en"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的情况下成立，</a:t>
            </a:r>
          </a:p>
          <a:p>
            <a:pPr algn="l"/>
            <a:r>
              <a:rPr lang="zh-CN" altLang="en-US" b="0" i="0" u="none" strike="noStrike" dirty="0">
                <a:solidFill>
                  <a:srgbClr val="333333"/>
                </a:solidFill>
                <a:effectLst/>
                <a:latin typeface="Open Sans" panose="020B0606030504020204" pitchFamily="34" charset="0"/>
              </a:rPr>
              <a:t>那就可以得到，在当前环境中能得到存在一个</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使得</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成立，</a:t>
            </a:r>
          </a:p>
          <a:p>
            <a:pPr algn="l"/>
            <a:r>
              <a:rPr lang="zh-CN" altLang="en-US" b="0" i="0" u="none" strike="noStrike" dirty="0">
                <a:solidFill>
                  <a:srgbClr val="333333"/>
                </a:solidFill>
                <a:effectLst/>
                <a:latin typeface="Open Sans" panose="020B0606030504020204" pitchFamily="34" charset="0"/>
              </a:rPr>
              <a:t>这个还是比较好理解的；</a:t>
            </a:r>
          </a:p>
          <a:p>
            <a:pPr algn="l"/>
            <a:r>
              <a:rPr lang="zh-CN" altLang="en-US" b="0" i="0" u="none" strike="noStrike" dirty="0">
                <a:solidFill>
                  <a:srgbClr val="333333"/>
                </a:solidFill>
                <a:effectLst/>
                <a:latin typeface="Open Sans" panose="020B0606030504020204" pitchFamily="34" charset="0"/>
              </a:rPr>
              <a:t>下面就是两个消去规则：</a:t>
            </a:r>
          </a:p>
          <a:p>
            <a:pPr algn="l"/>
            <a:r>
              <a:rPr lang="zh-CN" altLang="en-US" b="0" i="0" u="none" strike="noStrike" dirty="0">
                <a:solidFill>
                  <a:srgbClr val="333333"/>
                </a:solidFill>
                <a:effectLst/>
                <a:latin typeface="Open Sans" panose="020B0606030504020204" pitchFamily="34" charset="0"/>
              </a:rPr>
              <a:t>第一个是全称量词的消去，</a:t>
            </a:r>
          </a:p>
          <a:p>
            <a:pPr algn="l"/>
            <a:r>
              <a:rPr lang="zh-CN" altLang="en-US" b="0" i="0" u="none" strike="noStrike" dirty="0">
                <a:solidFill>
                  <a:srgbClr val="333333"/>
                </a:solidFill>
                <a:effectLst/>
                <a:latin typeface="Open Sans" panose="020B0606030504020204" pitchFamily="34" charset="0"/>
              </a:rPr>
              <a:t>如果环境能推出任意</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都成立</a:t>
            </a:r>
          </a:p>
          <a:p>
            <a:pPr algn="l"/>
            <a:r>
              <a:rPr lang="zh-CN" altLang="en-US" b="0" i="0" u="none" strike="noStrike" dirty="0">
                <a:solidFill>
                  <a:srgbClr val="333333"/>
                </a:solidFill>
                <a:effectLst/>
                <a:latin typeface="Open Sans" panose="020B0606030504020204" pitchFamily="34" charset="0"/>
              </a:rPr>
              <a:t>那这个环境就能推出某一个确定的</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使得</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成立，这个比较好理解，比较直观</a:t>
            </a:r>
          </a:p>
          <a:p>
            <a:pPr algn="l"/>
            <a:r>
              <a:rPr lang="zh-CN" altLang="en-US" b="0" i="0" u="none" strike="noStrike" dirty="0">
                <a:solidFill>
                  <a:srgbClr val="333333"/>
                </a:solidFill>
                <a:effectLst/>
                <a:latin typeface="Open Sans" panose="020B0606030504020204" pitchFamily="34" charset="0"/>
              </a:rPr>
              <a:t>第二个是存在量词的消去</a:t>
            </a:r>
          </a:p>
          <a:p>
            <a:pPr algn="l"/>
            <a:r>
              <a:rPr lang="zh-CN" altLang="en-US" b="0" i="0" u="none" strike="noStrike" dirty="0">
                <a:solidFill>
                  <a:srgbClr val="333333"/>
                </a:solidFill>
                <a:effectLst/>
                <a:latin typeface="Open Sans" panose="020B0606030504020204" pitchFamily="34" charset="0"/>
              </a:rPr>
              <a:t>如果环境能推出存在</a:t>
            </a:r>
            <a:r>
              <a:rPr lang="en" altLang="zh-CN" b="0" i="0" u="none" strike="noStrike" dirty="0">
                <a:solidFill>
                  <a:srgbClr val="333333"/>
                </a:solidFill>
                <a:effectLst/>
                <a:latin typeface="Open Sans" panose="020B0606030504020204" pitchFamily="34" charset="0"/>
              </a:rPr>
              <a:t>x</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使得</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成立，</a:t>
            </a:r>
          </a:p>
          <a:p>
            <a:pPr algn="l"/>
            <a:r>
              <a:rPr lang="zh-CN" altLang="en-US" b="0" i="0" u="none" strike="noStrike" dirty="0">
                <a:solidFill>
                  <a:srgbClr val="333333"/>
                </a:solidFill>
                <a:effectLst/>
                <a:latin typeface="Open Sans" panose="020B0606030504020204" pitchFamily="34" charset="0"/>
              </a:rPr>
              <a:t>同时在当前环境的假定下，</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都成立，可以推出</a:t>
            </a:r>
            <a:r>
              <a:rPr lang="en" altLang="zh-CN" b="0" i="0" u="none" strike="noStrike" dirty="0">
                <a:solidFill>
                  <a:srgbClr val="333333"/>
                </a:solidFill>
                <a:effectLst/>
                <a:latin typeface="Open Sans" panose="020B0606030504020204" pitchFamily="34" charset="0"/>
              </a:rPr>
              <a:t>Q</a:t>
            </a:r>
            <a:r>
              <a:rPr lang="zh-CN" altLang="en-US" b="0" i="0" u="none" strike="noStrike" dirty="0">
                <a:solidFill>
                  <a:srgbClr val="333333"/>
                </a:solidFill>
                <a:effectLst/>
                <a:latin typeface="Open Sans" panose="020B0606030504020204" pitchFamily="34" charset="0"/>
              </a:rPr>
              <a:t>成立</a:t>
            </a:r>
          </a:p>
          <a:p>
            <a:pPr algn="l"/>
            <a:r>
              <a:rPr lang="zh-CN" altLang="en-US" b="0" i="0" u="none" strike="noStrike" dirty="0">
                <a:solidFill>
                  <a:srgbClr val="333333"/>
                </a:solidFill>
                <a:effectLst/>
                <a:latin typeface="Open Sans" panose="020B0606030504020204" pitchFamily="34" charset="0"/>
              </a:rPr>
              <a:t>就能得到当前环境可以直接推出</a:t>
            </a:r>
            <a:r>
              <a:rPr lang="en" altLang="zh-CN" b="0" i="0" u="none" strike="noStrike" dirty="0">
                <a:solidFill>
                  <a:srgbClr val="333333"/>
                </a:solidFill>
                <a:effectLst/>
                <a:latin typeface="Open Sans" panose="020B0606030504020204" pitchFamily="34" charset="0"/>
              </a:rPr>
              <a:t>Q</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存在量词的消去规则要复杂不少，使用的时候，要将条件写清楚。</a:t>
            </a:r>
          </a:p>
          <a:p>
            <a:pPr algn="l"/>
            <a:r>
              <a:rPr lang="zh-CN" altLang="en-US" b="0" i="0" u="none" strike="noStrike" dirty="0">
                <a:solidFill>
                  <a:srgbClr val="333333"/>
                </a:solidFill>
                <a:effectLst/>
                <a:latin typeface="Open Sans" panose="020B0606030504020204" pitchFamily="34" charset="0"/>
              </a:rPr>
              <a:t>下面我们就来直接看一条题目，我们休息</a:t>
            </a:r>
            <a:r>
              <a:rPr lang="en-US" altLang="zh-CN" b="0" i="0" u="none" strike="noStrike" dirty="0">
                <a:solidFill>
                  <a:srgbClr val="333333"/>
                </a:solidFill>
                <a:effectLst/>
                <a:latin typeface="Open Sans" panose="020B0606030504020204" pitchFamily="34" charset="0"/>
              </a:rPr>
              <a:t>15</a:t>
            </a:r>
            <a:r>
              <a:rPr lang="zh-CN" altLang="en-US" b="0" i="0" u="none" strike="noStrike" dirty="0">
                <a:solidFill>
                  <a:srgbClr val="333333"/>
                </a:solidFill>
                <a:effectLst/>
                <a:latin typeface="Open Sans" panose="020B0606030504020204" pitchFamily="34" charset="0"/>
              </a:rPr>
              <a:t>分钟，</a:t>
            </a:r>
          </a:p>
          <a:p>
            <a:pPr algn="l"/>
            <a:r>
              <a:rPr lang="zh-CN" altLang="en-US" b="0" i="0" u="none" strike="noStrike" dirty="0">
                <a:solidFill>
                  <a:srgbClr val="333333"/>
                </a:solidFill>
                <a:effectLst/>
                <a:latin typeface="Open Sans" panose="020B0606030504020204" pitchFamily="34" charset="0"/>
              </a:rPr>
              <a:t>大家可以尝试做一下，做题形式还是和之前命题逻辑的一样，使用证明树的形式。</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40</a:t>
            </a:fld>
            <a:endParaRPr lang="zh-CN" altLang="en-US"/>
          </a:p>
        </p:txBody>
      </p:sp>
    </p:spTree>
    <p:extLst>
      <p:ext uri="{BB962C8B-B14F-4D97-AF65-F5344CB8AC3E}">
        <p14:creationId xmlns:p14="http://schemas.microsoft.com/office/powerpoint/2010/main" val="23693140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（也可以细讲）</a:t>
            </a:r>
          </a:p>
          <a:p>
            <a:pPr algn="l"/>
            <a:r>
              <a:rPr lang="zh-CN" altLang="en-US" b="0" i="0" u="none" strike="noStrike" dirty="0">
                <a:solidFill>
                  <a:srgbClr val="333333"/>
                </a:solidFill>
                <a:effectLst/>
                <a:latin typeface="Open Sans" panose="020B0606030504020204" pitchFamily="34" charset="0"/>
              </a:rPr>
              <a:t>具体的接替过程就不详细讲了，主要思路和之前的命题逻辑证明类似的，</a:t>
            </a:r>
          </a:p>
          <a:p>
            <a:pPr algn="l"/>
            <a:r>
              <a:rPr lang="zh-CN" altLang="en-US" b="0" i="0" u="none" strike="noStrike" dirty="0">
                <a:solidFill>
                  <a:srgbClr val="333333"/>
                </a:solidFill>
                <a:effectLst/>
                <a:latin typeface="Open Sans" panose="020B0606030504020204" pitchFamily="34" charset="0"/>
              </a:rPr>
              <a:t>要注意新增的</a:t>
            </a:r>
            <a:r>
              <a:rPr lang="en-US" altLang="zh-CN" b="0" i="0" u="none" strike="noStrike" dirty="0">
                <a:solidFill>
                  <a:srgbClr val="333333"/>
                </a:solidFill>
                <a:effectLst/>
                <a:latin typeface="Open Sans" panose="020B0606030504020204" pitchFamily="34" charset="0"/>
              </a:rPr>
              <a:t>4</a:t>
            </a:r>
            <a:r>
              <a:rPr lang="zh-CN" altLang="en-US" b="0" i="0" u="none" strike="noStrike" dirty="0">
                <a:solidFill>
                  <a:srgbClr val="333333"/>
                </a:solidFill>
                <a:effectLst/>
                <a:latin typeface="Open Sans" panose="020B0606030504020204" pitchFamily="34" charset="0"/>
              </a:rPr>
              <a:t>个规则的运用，</a:t>
            </a:r>
          </a:p>
          <a:p>
            <a:pPr algn="l"/>
            <a:r>
              <a:rPr lang="zh-CN" altLang="en-US" b="0" i="0" u="none" strike="noStrike" dirty="0">
                <a:solidFill>
                  <a:srgbClr val="333333"/>
                </a:solidFill>
                <a:effectLst/>
                <a:latin typeface="Open Sans" panose="020B0606030504020204" pitchFamily="34" charset="0"/>
              </a:rPr>
              <a:t>比如说这条题目的证明就用到了存在量词的消去规则和全称量词的消去规则</a:t>
            </a:r>
          </a:p>
          <a:p>
            <a:pPr algn="l"/>
            <a:r>
              <a:rPr lang="zh-CN" altLang="en-US" b="0" i="0" u="none" strike="noStrike" dirty="0">
                <a:solidFill>
                  <a:srgbClr val="333333"/>
                </a:solidFill>
                <a:effectLst/>
                <a:latin typeface="Open Sans" panose="020B0606030504020204" pitchFamily="34" charset="0"/>
              </a:rPr>
              <a:t>尤其是存在的消去规则，使用的时候，要严格对照条件，写清楚每一项的醉成</a:t>
            </a:r>
          </a:p>
          <a:p>
            <a:pPr algn="l"/>
            <a:r>
              <a:rPr lang="zh-CN" altLang="en-US" b="0" i="0" u="none" strike="noStrike" dirty="0">
                <a:solidFill>
                  <a:srgbClr val="333333"/>
                </a:solidFill>
                <a:effectLst/>
                <a:latin typeface="Open Sans" panose="020B0606030504020204" pitchFamily="34" charset="0"/>
              </a:rPr>
              <a:t>和命题逻辑证明类似，一般最后都是使用值定理完成证明。</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41</a:t>
            </a:fld>
            <a:endParaRPr lang="zh-CN" altLang="en-US"/>
          </a:p>
        </p:txBody>
      </p:sp>
    </p:spTree>
    <p:extLst>
      <p:ext uri="{BB962C8B-B14F-4D97-AF65-F5344CB8AC3E}">
        <p14:creationId xmlns:p14="http://schemas.microsoft.com/office/powerpoint/2010/main" val="2187811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333333"/>
                </a:solidFill>
                <a:effectLst/>
                <a:latin typeface="Open Sans" panose="020B0606030504020204" pitchFamily="34" charset="0"/>
              </a:rPr>
              <a:t>有了谓词逻辑的基础后，下面我们来看一下基于谓词逻辑的可满足性问题，就是</a:t>
            </a:r>
            <a:r>
              <a:rPr lang="en" altLang="zh-CN" b="0" i="0" u="none" strike="noStrike" dirty="0">
                <a:solidFill>
                  <a:srgbClr val="333333"/>
                </a:solidFill>
                <a:effectLst/>
                <a:latin typeface="Open Sans" panose="020B0606030504020204" pitchFamily="34" charset="0"/>
              </a:rPr>
              <a:t>SMT-</a:t>
            </a:r>
            <a:r>
              <a:rPr lang="zh-CN" altLang="en-US" b="0" i="0" u="none" strike="noStrike" dirty="0">
                <a:solidFill>
                  <a:srgbClr val="333333"/>
                </a:solidFill>
                <a:effectLst/>
                <a:latin typeface="Open Sans" panose="020B0606030504020204" pitchFamily="34" charset="0"/>
              </a:rPr>
              <a:t>可满足性模理论</a:t>
            </a:r>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42</a:t>
            </a:fld>
            <a:endParaRPr lang="zh-CN" altLang="en-US"/>
          </a:p>
        </p:txBody>
      </p:sp>
    </p:spTree>
    <p:extLst>
      <p:ext uri="{BB962C8B-B14F-4D97-AF65-F5344CB8AC3E}">
        <p14:creationId xmlns:p14="http://schemas.microsoft.com/office/powerpoint/2010/main" val="37610443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“简单介绍一下</a:t>
            </a:r>
            <a:r>
              <a:rPr lang="en" altLang="zh-CN" b="0" i="0" u="none" strike="noStrike" dirty="0">
                <a:solidFill>
                  <a:srgbClr val="333333"/>
                </a:solidFill>
                <a:effectLst/>
                <a:latin typeface="Open Sans" panose="020B0606030504020204" pitchFamily="34" charset="0"/>
              </a:rPr>
              <a:t>SMT——</a:t>
            </a:r>
            <a:r>
              <a:rPr lang="zh-CN" altLang="en-US" b="0" i="0" u="none" strike="noStrike" dirty="0">
                <a:solidFill>
                  <a:srgbClr val="333333"/>
                </a:solidFill>
                <a:effectLst/>
                <a:latin typeface="Open Sans" panose="020B0606030504020204" pitchFamily="34" charset="0"/>
              </a:rPr>
              <a:t>念</a:t>
            </a:r>
            <a:r>
              <a:rPr lang="en" altLang="zh-CN" b="0" i="0" u="none" strike="noStrike" dirty="0">
                <a:solidFill>
                  <a:srgbClr val="333333"/>
                </a:solidFill>
                <a:effectLst/>
                <a:latin typeface="Open Sans" panose="020B0606030504020204" pitchFamily="34" charset="0"/>
              </a:rPr>
              <a:t>PPT</a:t>
            </a:r>
            <a:r>
              <a:rPr lang="zh-CN" altLang="en-US" b="0" i="0" u="none" strike="noStrike" dirty="0">
                <a:solidFill>
                  <a:srgbClr val="333333"/>
                </a:solidFill>
                <a:effectLst/>
                <a:latin typeface="Open Sans" panose="020B0606030504020204" pitchFamily="34" charset="0"/>
              </a:rPr>
              <a:t>上的定义”</a:t>
            </a:r>
          </a:p>
          <a:p>
            <a:pPr algn="l"/>
            <a:r>
              <a:rPr lang="zh-CN" altLang="en-US" b="0" i="0" u="none" strike="noStrike" dirty="0">
                <a:solidFill>
                  <a:srgbClr val="333333"/>
                </a:solidFill>
                <a:effectLst/>
                <a:latin typeface="Open Sans" panose="020B0606030504020204" pitchFamily="34" charset="0"/>
              </a:rPr>
              <a:t>前面在命题逻辑中我们讲过，</a:t>
            </a:r>
          </a:p>
          <a:p>
            <a:pPr algn="l"/>
            <a:r>
              <a:rPr lang="en"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就是用来判断一个命题逻辑的表达式是否存在一组真值，使得命题成立</a:t>
            </a:r>
          </a:p>
          <a:p>
            <a:pPr algn="l"/>
            <a:r>
              <a:rPr lang="zh-CN" altLang="en-US" b="0" i="0" u="none" strike="noStrike" dirty="0">
                <a:solidFill>
                  <a:srgbClr val="333333"/>
                </a:solidFill>
                <a:effectLst/>
                <a:latin typeface="Open Sans" panose="020B0606030504020204" pitchFamily="34" charset="0"/>
              </a:rPr>
              <a:t>所以同样的，假如想判断一个谓词逻辑命题是否成立，</a:t>
            </a:r>
          </a:p>
          <a:p>
            <a:pPr algn="l"/>
            <a:r>
              <a:rPr lang="zh-CN" altLang="en-US" b="0" i="0" u="none" strike="noStrike" dirty="0">
                <a:solidFill>
                  <a:srgbClr val="333333"/>
                </a:solidFill>
                <a:effectLst/>
                <a:latin typeface="Open Sans" panose="020B0606030504020204" pitchFamily="34" charset="0"/>
              </a:rPr>
              <a:t>也就是我们这里讲的</a:t>
            </a:r>
            <a:r>
              <a:rPr lang="en" altLang="zh-CN" b="0" i="0" u="none" strike="noStrike" dirty="0">
                <a:solidFill>
                  <a:srgbClr val="333333"/>
                </a:solidFill>
                <a:effectLst/>
                <a:latin typeface="Open Sans" panose="020B0606030504020204" pitchFamily="34" charset="0"/>
              </a:rPr>
              <a:t>SMT</a:t>
            </a:r>
            <a:r>
              <a:rPr lang="zh-CN" altLang="en"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endParaRPr lang="zh-CN" altLang="e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但是因为谓词逻辑，在命题逻辑的基础上</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不仅更进一步细分了原子命题的定义，还引入了量词，</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所以谓词逻辑相比较命题逻辑，复杂了很多，</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因此呢，不是所有的谓词逻辑命题都能由计算机来判断是否成立，</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其中有办法通过算法实现来进行判断的，</a:t>
            </a:r>
          </a:p>
          <a:p>
            <a:pPr algn="l"/>
            <a:r>
              <a:rPr lang="zh-CN" altLang="en-US" b="0" i="0" u="none" strike="noStrike" dirty="0">
                <a:solidFill>
                  <a:srgbClr val="333333"/>
                </a:solidFill>
                <a:effectLst/>
                <a:latin typeface="Open Sans" panose="020B0606030504020204" pitchFamily="34" charset="0"/>
              </a:rPr>
              <a:t>形成了一个个单独的理论，比如</a:t>
            </a:r>
            <a:r>
              <a:rPr lang="en" altLang="zh-CN" b="0" i="0" u="none" strike="noStrike" dirty="0">
                <a:solidFill>
                  <a:srgbClr val="333333"/>
                </a:solidFill>
                <a:effectLst/>
                <a:latin typeface="Open Sans" panose="020B0606030504020204" pitchFamily="34" charset="0"/>
              </a:rPr>
              <a:t>EUF</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等式与未解释函数理论，</a:t>
            </a:r>
          </a:p>
          <a:p>
            <a:pPr algn="l"/>
            <a:r>
              <a:rPr lang="zh-CN" altLang="en-US" b="0" i="0" u="none" strike="noStrike" dirty="0">
                <a:solidFill>
                  <a:srgbClr val="333333"/>
                </a:solidFill>
                <a:effectLst/>
                <a:latin typeface="Open Sans" panose="020B0606030504020204" pitchFamily="34" charset="0"/>
              </a:rPr>
              <a:t>比如线性算术理论等等</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他们都是谓词逻辑中特殊的一个个子集</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43</a:t>
            </a:fld>
            <a:endParaRPr lang="zh-CN" altLang="en-US"/>
          </a:p>
        </p:txBody>
      </p:sp>
    </p:spTree>
    <p:extLst>
      <p:ext uri="{BB962C8B-B14F-4D97-AF65-F5344CB8AC3E}">
        <p14:creationId xmlns:p14="http://schemas.microsoft.com/office/powerpoint/2010/main" val="36842060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我们先来看一下</a:t>
            </a:r>
            <a:r>
              <a:rPr lang="en" altLang="zh-CN" b="0" i="0" u="none" strike="noStrike" dirty="0">
                <a:solidFill>
                  <a:srgbClr val="333333"/>
                </a:solidFill>
                <a:effectLst/>
                <a:latin typeface="Open Sans" panose="020B0606030504020204" pitchFamily="34" charset="0"/>
              </a:rPr>
              <a:t>EUF</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等式与未解释函数理论</a:t>
            </a:r>
          </a:p>
          <a:p>
            <a:pPr algn="l"/>
            <a:r>
              <a:rPr lang="zh-CN" altLang="en-US" b="0" i="0" u="none" strike="noStrike" dirty="0">
                <a:solidFill>
                  <a:srgbClr val="333333"/>
                </a:solidFill>
                <a:effectLst/>
                <a:latin typeface="Open Sans" panose="020B0606030504020204" pitchFamily="34" charset="0"/>
              </a:rPr>
              <a:t>从它的上下文无关文法我们就不难看出啊，它确实是谓词逻辑的一个子集</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我们可以左右对比一下，</a:t>
            </a:r>
          </a:p>
          <a:p>
            <a:pPr algn="l"/>
            <a:r>
              <a:rPr lang="zh-CN" altLang="en-US" b="0" i="0" u="none" strike="noStrike" dirty="0">
                <a:solidFill>
                  <a:srgbClr val="333333"/>
                </a:solidFill>
                <a:effectLst/>
                <a:latin typeface="Open Sans" panose="020B0606030504020204" pitchFamily="34" charset="0"/>
              </a:rPr>
              <a:t>比如，这边的</a:t>
            </a:r>
            <a:r>
              <a:rPr lang="en" altLang="zh-CN" b="0" i="0" u="none" strike="noStrike" dirty="0">
                <a:solidFill>
                  <a:srgbClr val="333333"/>
                </a:solidFill>
                <a:effectLst/>
                <a:latin typeface="Open Sans" panose="020B0606030504020204" pitchFamily="34" charset="0"/>
              </a:rPr>
              <a:t>E</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只能产生变量</a:t>
            </a:r>
            <a:r>
              <a:rPr lang="en" altLang="zh-CN" b="0" i="0" u="none" strike="noStrike" dirty="0">
                <a:solidFill>
                  <a:srgbClr val="333333"/>
                </a:solidFill>
                <a:effectLst/>
                <a:latin typeface="Open Sans" panose="020B0606030504020204" pitchFamily="34" charset="0"/>
              </a:rPr>
              <a:t>x</a:t>
            </a:r>
            <a:r>
              <a:rPr lang="zh-CN" altLang="en-US" b="0" i="0" u="none" strike="noStrike" dirty="0">
                <a:solidFill>
                  <a:srgbClr val="333333"/>
                </a:solidFill>
                <a:effectLst/>
                <a:latin typeface="Open Sans" panose="020B0606030504020204" pitchFamily="34" charset="0"/>
              </a:rPr>
              <a:t>和常数</a:t>
            </a:r>
            <a:r>
              <a:rPr lang="en" altLang="zh-CN" b="0" i="0" u="none" strike="noStrike" dirty="0">
                <a:solidFill>
                  <a:srgbClr val="333333"/>
                </a:solidFill>
                <a:effectLst/>
                <a:latin typeface="Open Sans" panose="020B0606030504020204" pitchFamily="34" charset="0"/>
              </a:rPr>
              <a:t>c</a:t>
            </a:r>
          </a:p>
          <a:p>
            <a:pPr algn="l"/>
            <a:r>
              <a:rPr lang="zh-CN" altLang="en-US" b="0" i="0" u="none" strike="noStrike" dirty="0">
                <a:solidFill>
                  <a:srgbClr val="333333"/>
                </a:solidFill>
                <a:effectLst/>
                <a:latin typeface="Open Sans" panose="020B0606030504020204" pitchFamily="34" charset="0"/>
              </a:rPr>
              <a:t>原子命题</a:t>
            </a:r>
            <a:r>
              <a:rPr lang="en" altLang="zh-CN" b="0" i="0" u="none" strike="noStrike" dirty="0">
                <a:solidFill>
                  <a:srgbClr val="333333"/>
                </a:solidFill>
                <a:effectLst/>
                <a:latin typeface="Open Sans" panose="020B0606030504020204" pitchFamily="34" charset="0"/>
              </a:rPr>
              <a:t>R</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在</a:t>
            </a:r>
            <a:r>
              <a:rPr lang="en" altLang="zh-CN" b="0" i="0" u="none" strike="noStrike" dirty="0">
                <a:solidFill>
                  <a:srgbClr val="333333"/>
                </a:solidFill>
                <a:effectLst/>
                <a:latin typeface="Open Sans" panose="020B0606030504020204" pitchFamily="34" charset="0"/>
              </a:rPr>
              <a:t>EUF</a:t>
            </a:r>
            <a:r>
              <a:rPr lang="zh-CN" altLang="en-US" b="0" i="0" u="none" strike="noStrike" dirty="0">
                <a:solidFill>
                  <a:srgbClr val="333333"/>
                </a:solidFill>
                <a:effectLst/>
                <a:latin typeface="Open Sans" panose="020B0606030504020204" pitchFamily="34" charset="0"/>
              </a:rPr>
              <a:t>这边，有了确定的两种关系，一个是相等关系，一个是不等关系，</a:t>
            </a:r>
          </a:p>
          <a:p>
            <a:pPr algn="l"/>
            <a:r>
              <a:rPr lang="zh-CN" altLang="en-US" b="0" i="0" u="none" strike="noStrike" dirty="0">
                <a:solidFill>
                  <a:srgbClr val="333333"/>
                </a:solidFill>
                <a:effectLst/>
                <a:latin typeface="Open Sans" panose="020B0606030504020204" pitchFamily="34" charset="0"/>
              </a:rPr>
              <a:t>结合</a:t>
            </a:r>
            <a:r>
              <a:rPr lang="en" altLang="zh-CN" b="0" i="0" u="none" strike="noStrike" dirty="0">
                <a:solidFill>
                  <a:srgbClr val="333333"/>
                </a:solidFill>
                <a:effectLst/>
                <a:latin typeface="Open Sans" panose="020B0606030504020204" pitchFamily="34" charset="0"/>
              </a:rPr>
              <a:t>E</a:t>
            </a:r>
            <a:r>
              <a:rPr lang="zh-CN" altLang="en-US" b="0" i="0" u="none" strike="noStrike" dirty="0">
                <a:solidFill>
                  <a:srgbClr val="333333"/>
                </a:solidFill>
                <a:effectLst/>
                <a:latin typeface="Open Sans" panose="020B0606030504020204" pitchFamily="34" charset="0"/>
              </a:rPr>
              <a:t>的产生式，所以这边一般就是两个变量或者两个常数之间的相等或者不等，</a:t>
            </a:r>
          </a:p>
          <a:p>
            <a:pPr algn="l"/>
            <a:r>
              <a:rPr lang="zh-CN" altLang="en-US" b="0" i="0" u="none" strike="noStrike" dirty="0">
                <a:solidFill>
                  <a:srgbClr val="333333"/>
                </a:solidFill>
                <a:effectLst/>
                <a:latin typeface="Open Sans" panose="020B0606030504020204" pitchFamily="34" charset="0"/>
              </a:rPr>
              <a:t>又或者变量和常数之间的相等或不等</a:t>
            </a:r>
          </a:p>
          <a:p>
            <a:pPr algn="l"/>
            <a:r>
              <a:rPr lang="zh-CN" altLang="en-US" b="0" i="0" u="none" strike="noStrike" dirty="0">
                <a:solidFill>
                  <a:srgbClr val="333333"/>
                </a:solidFill>
                <a:effectLst/>
                <a:latin typeface="Open Sans" panose="020B0606030504020204" pitchFamily="34" charset="0"/>
              </a:rPr>
              <a:t>而在命题</a:t>
            </a:r>
            <a:r>
              <a:rPr lang="en" altLang="zh-CN" b="0" i="0" u="none" strike="noStrike" dirty="0">
                <a:solidFill>
                  <a:srgbClr val="333333"/>
                </a:solidFill>
                <a:effectLst/>
                <a:latin typeface="Open Sans" panose="020B0606030504020204" pitchFamily="34" charset="0"/>
              </a:rPr>
              <a:t>P</a:t>
            </a:r>
            <a:r>
              <a:rPr lang="zh-CN" altLang="en-US" b="0" i="0" u="none" strike="noStrike" dirty="0">
                <a:solidFill>
                  <a:srgbClr val="333333"/>
                </a:solidFill>
                <a:effectLst/>
                <a:latin typeface="Open Sans" panose="020B0606030504020204" pitchFamily="34" charset="0"/>
              </a:rPr>
              <a:t>这边，只能产生两种复合命题</a:t>
            </a:r>
          </a:p>
          <a:p>
            <a:pPr algn="l"/>
            <a:r>
              <a:rPr lang="zh-CN" altLang="en-US" b="0" i="0" u="none" strike="noStrike" dirty="0">
                <a:solidFill>
                  <a:srgbClr val="333333"/>
                </a:solidFill>
                <a:effectLst/>
                <a:latin typeface="Open Sans" panose="020B0606030504020204" pitchFamily="34" charset="0"/>
              </a:rPr>
              <a:t>一个是由单独的原子命题构成的，就是只产生原子命题</a:t>
            </a:r>
            <a:r>
              <a:rPr lang="en" altLang="zh-CN" b="0" i="0" u="none" strike="noStrike" dirty="0">
                <a:solidFill>
                  <a:srgbClr val="333333"/>
                </a:solidFill>
                <a:effectLst/>
                <a:latin typeface="Open Sans" panose="020B0606030504020204" pitchFamily="34" charset="0"/>
              </a:rPr>
              <a:t>R</a:t>
            </a:r>
          </a:p>
          <a:p>
            <a:pPr algn="l"/>
            <a:r>
              <a:rPr lang="zh-CN" altLang="en-US" b="0" i="0" u="none" strike="noStrike" dirty="0">
                <a:solidFill>
                  <a:srgbClr val="333333"/>
                </a:solidFill>
                <a:effectLst/>
                <a:latin typeface="Open Sans" panose="020B0606030504020204" pitchFamily="34" charset="0"/>
              </a:rPr>
              <a:t>另一种呢，就是两个命题的合取，</a:t>
            </a:r>
          </a:p>
          <a:p>
            <a:pPr algn="l"/>
            <a:r>
              <a:rPr lang="zh-CN" altLang="en-US" b="0" i="0" u="none" strike="noStrike" dirty="0">
                <a:solidFill>
                  <a:srgbClr val="333333"/>
                </a:solidFill>
                <a:effectLst/>
                <a:latin typeface="Open Sans" panose="020B0606030504020204" pitchFamily="34" charset="0"/>
              </a:rPr>
              <a:t>所以说，等式理论这边判断是否可满足的命题，一般就是多个等式或者不等合取组成的命题</a:t>
            </a:r>
          </a:p>
          <a:p>
            <a:pPr algn="l"/>
            <a:r>
              <a:rPr lang="zh-CN" altLang="en-US" b="0" i="0" u="none" strike="noStrike" dirty="0">
                <a:solidFill>
                  <a:srgbClr val="333333"/>
                </a:solidFill>
                <a:effectLst/>
                <a:latin typeface="Open Sans" panose="020B0606030504020204" pitchFamily="34" charset="0"/>
              </a:rPr>
              <a:t>比如下面这个命题，它是由两个等式和一个不等式合取得到的</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44</a:t>
            </a:fld>
            <a:endParaRPr lang="zh-CN" altLang="en-US"/>
          </a:p>
        </p:txBody>
      </p:sp>
    </p:spTree>
    <p:extLst>
      <p:ext uri="{BB962C8B-B14F-4D97-AF65-F5344CB8AC3E}">
        <p14:creationId xmlns:p14="http://schemas.microsoft.com/office/powerpoint/2010/main" val="3165890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接下来，我们来看一下未解释函数</a:t>
            </a:r>
          </a:p>
          <a:p>
            <a:pPr algn="l"/>
            <a:r>
              <a:rPr lang="zh-CN" altLang="en-US" b="0" i="0" u="none" strike="noStrike" dirty="0">
                <a:solidFill>
                  <a:srgbClr val="333333"/>
                </a:solidFill>
                <a:effectLst/>
                <a:latin typeface="Open Sans" panose="020B0606030504020204" pitchFamily="34" charset="0"/>
              </a:rPr>
              <a:t>首先看一下未解释函数的定义，</a:t>
            </a:r>
          </a:p>
          <a:p>
            <a:pPr algn="l"/>
            <a:r>
              <a:rPr lang="zh-CN" altLang="en-US" b="0" i="0" u="none" strike="noStrike" dirty="0">
                <a:solidFill>
                  <a:srgbClr val="333333"/>
                </a:solidFill>
                <a:effectLst/>
                <a:latin typeface="Open Sans" panose="020B0606030504020204" pitchFamily="34" charset="0"/>
              </a:rPr>
              <a:t>它通常指在一个公式中没有被解释的函数，或者说没有被定义的函数，</a:t>
            </a:r>
          </a:p>
          <a:p>
            <a:pPr algn="l"/>
            <a:r>
              <a:rPr lang="zh-CN" altLang="en-US" b="0" i="0" u="none" strike="noStrike" dirty="0">
                <a:solidFill>
                  <a:srgbClr val="333333"/>
                </a:solidFill>
                <a:effectLst/>
                <a:latin typeface="Open Sans" panose="020B0606030504020204" pitchFamily="34" charset="0"/>
              </a:rPr>
              <a:t>他一般只有抽象的符号</a:t>
            </a:r>
          </a:p>
          <a:p>
            <a:pPr algn="l"/>
            <a:r>
              <a:rPr lang="zh-CN" altLang="en-US" b="0" i="0" u="none" strike="noStrike" dirty="0">
                <a:solidFill>
                  <a:srgbClr val="333333"/>
                </a:solidFill>
                <a:effectLst/>
                <a:latin typeface="Open Sans" panose="020B0606030504020204" pitchFamily="34" charset="0"/>
              </a:rPr>
              <a:t>比如这边举得例子，可以看到，</a:t>
            </a:r>
          </a:p>
          <a:p>
            <a:pPr algn="l"/>
            <a:r>
              <a:rPr lang="zh-CN" altLang="en-US" b="0" i="0" u="none" strike="noStrike" dirty="0">
                <a:solidFill>
                  <a:srgbClr val="333333"/>
                </a:solidFill>
                <a:effectLst/>
                <a:latin typeface="Open Sans" panose="020B0606030504020204" pitchFamily="34" charset="0"/>
              </a:rPr>
              <a:t>这个函数</a:t>
            </a:r>
            <a:r>
              <a:rPr lang="en" altLang="zh-CN" b="0" i="0" u="none" strike="noStrike" dirty="0">
                <a:solidFill>
                  <a:srgbClr val="333333"/>
                </a:solidFill>
                <a:effectLst/>
                <a:latin typeface="Open Sans" panose="020B0606030504020204" pitchFamily="34" charset="0"/>
              </a:rPr>
              <a:t>F</a:t>
            </a:r>
            <a:r>
              <a:rPr lang="zh-CN" altLang="en-US" b="0" i="0" u="none" strike="noStrike" dirty="0">
                <a:solidFill>
                  <a:srgbClr val="333333"/>
                </a:solidFill>
                <a:effectLst/>
                <a:latin typeface="Open Sans" panose="020B0606030504020204" pitchFamily="34" charset="0"/>
              </a:rPr>
              <a:t>和函数</a:t>
            </a:r>
            <a:r>
              <a:rPr lang="en" altLang="zh-CN" b="0" i="0" u="none" strike="noStrike" dirty="0">
                <a:solidFill>
                  <a:srgbClr val="333333"/>
                </a:solidFill>
                <a:effectLst/>
                <a:latin typeface="Open Sans" panose="020B0606030504020204" pitchFamily="34" charset="0"/>
              </a:rPr>
              <a:t>G</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并没有做具体的定义</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所以他们就是未解释函数</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45</a:t>
            </a:fld>
            <a:endParaRPr lang="zh-CN" altLang="en-US"/>
          </a:p>
        </p:txBody>
      </p:sp>
    </p:spTree>
    <p:extLst>
      <p:ext uri="{BB962C8B-B14F-4D97-AF65-F5344CB8AC3E}">
        <p14:creationId xmlns:p14="http://schemas.microsoft.com/office/powerpoint/2010/main" val="40233677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有了这个定义，我们就可以扩展等理论，</a:t>
            </a:r>
          </a:p>
          <a:p>
            <a:pPr algn="l"/>
            <a:r>
              <a:rPr lang="zh-CN" altLang="en-US" b="0" i="0" u="none" strike="noStrike" dirty="0">
                <a:solidFill>
                  <a:srgbClr val="333333"/>
                </a:solidFill>
                <a:effectLst/>
                <a:latin typeface="Open Sans" panose="020B0606030504020204" pitchFamily="34" charset="0"/>
              </a:rPr>
              <a:t>加入未解释函数的定义，扩展为这样一个语法规则</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就是运算关系，也是之前谓词逻辑中的一部分，</a:t>
            </a:r>
          </a:p>
          <a:p>
            <a:pPr algn="l"/>
            <a:r>
              <a:rPr lang="zh-CN" altLang="en-US" b="0" i="0" u="none" strike="noStrike" dirty="0">
                <a:solidFill>
                  <a:srgbClr val="333333"/>
                </a:solidFill>
                <a:effectLst/>
                <a:latin typeface="Open Sans" panose="020B0606030504020204" pitchFamily="34" charset="0"/>
              </a:rPr>
              <a:t>现在，这个理论就变成了“等式与未解释函数理论”</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46</a:t>
            </a:fld>
            <a:endParaRPr lang="zh-CN" altLang="en-US"/>
          </a:p>
        </p:txBody>
      </p:sp>
    </p:spTree>
    <p:extLst>
      <p:ext uri="{BB962C8B-B14F-4D97-AF65-F5344CB8AC3E}">
        <p14:creationId xmlns:p14="http://schemas.microsoft.com/office/powerpoint/2010/main" val="1678082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关于这个理论，我们需要知道一个证明常用的规则，</a:t>
            </a:r>
          </a:p>
          <a:p>
            <a:pPr algn="l"/>
            <a:r>
              <a:rPr lang="zh-CN" altLang="en-US" b="0" i="0" u="none" strike="noStrike" dirty="0">
                <a:solidFill>
                  <a:srgbClr val="333333"/>
                </a:solidFill>
                <a:effectLst/>
                <a:latin typeface="Open Sans" panose="020B0606030504020204" pitchFamily="34" charset="0"/>
              </a:rPr>
              <a:t>就是全等规则，</a:t>
            </a:r>
          </a:p>
          <a:p>
            <a:pPr algn="l"/>
            <a:r>
              <a:rPr lang="zh-CN" altLang="en-US" b="0" i="0" u="none" strike="noStrike" dirty="0">
                <a:solidFill>
                  <a:srgbClr val="333333"/>
                </a:solidFill>
                <a:effectLst/>
                <a:latin typeface="Open Sans" panose="020B0606030504020204" pitchFamily="34" charset="0"/>
              </a:rPr>
              <a:t>先看条件，表达的意思就是当输入完全相同的时候，</a:t>
            </a:r>
          </a:p>
          <a:p>
            <a:pPr algn="l"/>
            <a:r>
              <a:rPr lang="zh-CN" altLang="en-US" b="0" i="0" u="none" strike="noStrike" dirty="0">
                <a:solidFill>
                  <a:srgbClr val="333333"/>
                </a:solidFill>
                <a:effectLst/>
                <a:latin typeface="Open Sans" panose="020B0606030504020204" pitchFamily="34" charset="0"/>
              </a:rPr>
              <a:t>可以得到结论，一个函数的两次调用得到的结果总是相等的，</a:t>
            </a:r>
          </a:p>
          <a:p>
            <a:pPr algn="l"/>
            <a:r>
              <a:rPr lang="zh-CN" altLang="en-US" b="0" i="0" u="none" strike="noStrike" dirty="0">
                <a:solidFill>
                  <a:srgbClr val="333333"/>
                </a:solidFill>
                <a:effectLst/>
                <a:latin typeface="Open Sans" panose="020B0606030504020204" pitchFamily="34" charset="0"/>
              </a:rPr>
              <a:t>这个规则并不难理解，</a:t>
            </a:r>
          </a:p>
          <a:p>
            <a:pPr algn="l"/>
            <a:r>
              <a:rPr lang="zh-CN" altLang="en-US" b="0" i="0" u="none" strike="noStrike" dirty="0">
                <a:solidFill>
                  <a:srgbClr val="333333"/>
                </a:solidFill>
                <a:effectLst/>
                <a:latin typeface="Open Sans" panose="020B0606030504020204" pitchFamily="34" charset="0"/>
              </a:rPr>
              <a:t>所以利用这个规则，</a:t>
            </a:r>
          </a:p>
          <a:p>
            <a:pPr algn="l"/>
            <a:r>
              <a:rPr lang="zh-CN" altLang="en-US" b="0" i="0" u="none" strike="noStrike" dirty="0">
                <a:solidFill>
                  <a:srgbClr val="333333"/>
                </a:solidFill>
                <a:effectLst/>
                <a:latin typeface="Open Sans" panose="020B0606030504020204" pitchFamily="34" charset="0"/>
              </a:rPr>
              <a:t>我们可以去证明一些形式上不同的未解释函数是否相等，</a:t>
            </a:r>
          </a:p>
          <a:p>
            <a:pPr algn="l"/>
            <a:r>
              <a:rPr lang="zh-CN" altLang="en-US" b="0" i="0" u="none" strike="noStrike" dirty="0">
                <a:solidFill>
                  <a:srgbClr val="333333"/>
                </a:solidFill>
                <a:effectLst/>
                <a:latin typeface="Open Sans" panose="020B0606030504020204" pitchFamily="34" charset="0"/>
              </a:rPr>
              <a:t>就是说，只要对所有相同的输入，两个未解释函数的结果都相等，</a:t>
            </a:r>
          </a:p>
          <a:p>
            <a:pPr algn="l"/>
            <a:r>
              <a:rPr lang="zh-CN" altLang="en-US" b="0" i="0" u="none" strike="noStrike" dirty="0">
                <a:solidFill>
                  <a:srgbClr val="333333"/>
                </a:solidFill>
                <a:effectLst/>
                <a:latin typeface="Open Sans" panose="020B0606030504020204" pitchFamily="34" charset="0"/>
              </a:rPr>
              <a:t>那就可以说这两个未解释函数是相等的。</a:t>
            </a:r>
          </a:p>
          <a:p>
            <a:pPr algn="l"/>
            <a:r>
              <a:rPr lang="zh-CN" altLang="en-US" b="0" i="0" u="none" strike="noStrike" dirty="0">
                <a:solidFill>
                  <a:srgbClr val="333333"/>
                </a:solidFill>
                <a:effectLst/>
                <a:latin typeface="Open Sans" panose="020B0606030504020204" pitchFamily="34" charset="0"/>
              </a:rPr>
              <a:t>这个思想被广泛的应用到实际证明中，</a:t>
            </a:r>
          </a:p>
          <a:p>
            <a:pPr algn="l"/>
            <a:r>
              <a:rPr lang="zh-CN" altLang="en-US" b="0" i="0" u="none" strike="noStrike" dirty="0">
                <a:solidFill>
                  <a:srgbClr val="333333"/>
                </a:solidFill>
                <a:effectLst/>
                <a:latin typeface="Open Sans" panose="020B0606030504020204" pitchFamily="34" charset="0"/>
              </a:rPr>
              <a:t>下面我们就针对两个最常见的应用：一个证明程序的等价性</a:t>
            </a:r>
          </a:p>
          <a:p>
            <a:pPr algn="l"/>
            <a:r>
              <a:rPr lang="zh-CN" altLang="en-US" b="0" i="0" u="none" strike="noStrike" dirty="0">
                <a:solidFill>
                  <a:srgbClr val="333333"/>
                </a:solidFill>
                <a:effectLst/>
                <a:latin typeface="Open Sans" panose="020B0606030504020204" pitchFamily="34" charset="0"/>
              </a:rPr>
              <a:t>另一个证明反例的有效性，各举一个例子</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47</a:t>
            </a:fld>
            <a:endParaRPr lang="zh-CN" altLang="en-US"/>
          </a:p>
        </p:txBody>
      </p:sp>
    </p:spTree>
    <p:extLst>
      <p:ext uri="{BB962C8B-B14F-4D97-AF65-F5344CB8AC3E}">
        <p14:creationId xmlns:p14="http://schemas.microsoft.com/office/powerpoint/2010/main" val="33175281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先来看第一个关于程序等价性的证明</a:t>
            </a:r>
          </a:p>
          <a:p>
            <a:pPr algn="l"/>
            <a:r>
              <a:rPr lang="zh-CN" altLang="en-US" b="0" i="0" u="none" strike="noStrike" dirty="0">
                <a:solidFill>
                  <a:srgbClr val="333333"/>
                </a:solidFill>
                <a:effectLst/>
                <a:latin typeface="Open Sans" panose="020B0606030504020204" pitchFamily="34" charset="0"/>
              </a:rPr>
              <a:t>这个是之前课上举过的一个例子，</a:t>
            </a:r>
          </a:p>
          <a:p>
            <a:pPr algn="l"/>
            <a:r>
              <a:rPr lang="zh-CN" altLang="en-US" b="0" i="0" u="none" strike="noStrike" dirty="0">
                <a:solidFill>
                  <a:srgbClr val="333333"/>
                </a:solidFill>
                <a:effectLst/>
                <a:latin typeface="Open Sans" panose="020B0606030504020204" pitchFamily="34" charset="0"/>
              </a:rPr>
              <a:t>两个程序都是用来求输入的数字的立方的，</a:t>
            </a:r>
          </a:p>
          <a:p>
            <a:pPr algn="l"/>
            <a:r>
              <a:rPr lang="zh-CN" altLang="en-US" b="0" i="0" u="none" strike="noStrike" dirty="0">
                <a:solidFill>
                  <a:srgbClr val="333333"/>
                </a:solidFill>
                <a:effectLst/>
                <a:latin typeface="Open Sans" panose="020B0606030504020204" pitchFamily="34" charset="0"/>
              </a:rPr>
              <a:t>左边是用了循环，右边是直接将数字相乘</a:t>
            </a:r>
          </a:p>
          <a:p>
            <a:pPr algn="l"/>
            <a:r>
              <a:rPr lang="zh-CN" altLang="en-US" b="0" i="0" u="none" strike="noStrike" dirty="0">
                <a:solidFill>
                  <a:srgbClr val="333333"/>
                </a:solidFill>
                <a:effectLst/>
                <a:latin typeface="Open Sans" panose="020B0606030504020204" pitchFamily="34" charset="0"/>
              </a:rPr>
              <a:t>这两个程序理论上是等价的，但是我们该怎么通过形式化的方法去证明他们是等价的</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就要用到我们刚才提到过的全等规则，</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我们首先需要分别根据这两个程序写出对应的逻辑命题，</a:t>
            </a:r>
          </a:p>
          <a:p>
            <a:pPr algn="l"/>
            <a:r>
              <a:rPr lang="zh-CN" altLang="en-US" b="0" i="0" u="none" strike="noStrike" dirty="0">
                <a:solidFill>
                  <a:srgbClr val="333333"/>
                </a:solidFill>
                <a:effectLst/>
                <a:latin typeface="Open Sans" panose="020B0606030504020204" pitchFamily="34" charset="0"/>
              </a:rPr>
              <a:t>我们假设，左边这个程序对应的逻辑命题是</a:t>
            </a:r>
            <a:r>
              <a:rPr lang="en" altLang="zh-CN" b="0" i="0" u="none" strike="noStrike" dirty="0">
                <a:solidFill>
                  <a:srgbClr val="333333"/>
                </a:solidFill>
                <a:effectLst/>
                <a:latin typeface="Open Sans" panose="020B0606030504020204" pitchFamily="34" charset="0"/>
              </a:rPr>
              <a:t>P1</a:t>
            </a:r>
          </a:p>
          <a:p>
            <a:pPr algn="l"/>
            <a:r>
              <a:rPr lang="zh-CN" altLang="en-US" b="0" i="0" u="none" strike="noStrike" dirty="0">
                <a:solidFill>
                  <a:srgbClr val="333333"/>
                </a:solidFill>
                <a:effectLst/>
                <a:latin typeface="Open Sans" panose="020B0606030504020204" pitchFamily="34" charset="0"/>
              </a:rPr>
              <a:t>右边这个逻辑命题是</a:t>
            </a:r>
            <a:r>
              <a:rPr lang="en" altLang="zh-CN" b="0" i="0" u="none" strike="noStrike" dirty="0">
                <a:solidFill>
                  <a:srgbClr val="333333"/>
                </a:solidFill>
                <a:effectLst/>
                <a:latin typeface="Open Sans" panose="020B0606030504020204" pitchFamily="34" charset="0"/>
              </a:rPr>
              <a:t>P2</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当这两个命题同时成立的时候，能蕴含左边的输出</a:t>
            </a:r>
            <a:r>
              <a:rPr lang="en" altLang="zh-CN" b="0" i="0" u="none" strike="noStrike" dirty="0" err="1">
                <a:solidFill>
                  <a:srgbClr val="333333"/>
                </a:solidFill>
                <a:effectLst/>
                <a:latin typeface="Open Sans" panose="020B0606030504020204" pitchFamily="34" charset="0"/>
              </a:rPr>
              <a:t>out_a</a:t>
            </a:r>
            <a:r>
              <a:rPr lang="zh-CN" altLang="en-US" b="0" i="0" u="none" strike="noStrike" dirty="0">
                <a:solidFill>
                  <a:srgbClr val="333333"/>
                </a:solidFill>
                <a:effectLst/>
                <a:latin typeface="Open Sans" panose="020B0606030504020204" pitchFamily="34" charset="0"/>
              </a:rPr>
              <a:t>等于右边的输出</a:t>
            </a:r>
            <a:r>
              <a:rPr lang="en" altLang="zh-CN" b="0" i="0" u="none" strike="noStrike" dirty="0" err="1">
                <a:solidFill>
                  <a:srgbClr val="333333"/>
                </a:solidFill>
                <a:effectLst/>
                <a:latin typeface="Open Sans" panose="020B0606030504020204" pitchFamily="34" charset="0"/>
              </a:rPr>
              <a:t>out_b</a:t>
            </a:r>
            <a:endParaRPr lang="en"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就说明这两个程序是等价的，</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也就是当这个命题他成立的时候，两个程序等价；</a:t>
            </a:r>
          </a:p>
          <a:p>
            <a:pPr algn="l"/>
            <a:r>
              <a:rPr lang="zh-CN" altLang="en-US" b="0" i="0" u="none" strike="noStrike" dirty="0">
                <a:solidFill>
                  <a:srgbClr val="333333"/>
                </a:solidFill>
                <a:effectLst/>
                <a:latin typeface="Open Sans" panose="020B0606030504020204" pitchFamily="34" charset="0"/>
              </a:rPr>
              <a:t>到这里，我们就把原本证明这两个程序等价</a:t>
            </a:r>
          </a:p>
          <a:p>
            <a:pPr algn="l"/>
            <a:r>
              <a:rPr lang="zh-CN" altLang="en-US" b="0" i="0" u="none" strike="noStrike" dirty="0">
                <a:solidFill>
                  <a:srgbClr val="333333"/>
                </a:solidFill>
                <a:effectLst/>
                <a:latin typeface="Open Sans" panose="020B0606030504020204" pitchFamily="34" charset="0"/>
              </a:rPr>
              <a:t>转换为了证明下面这个命题的可满足性，只要这个命题是可满足的，</a:t>
            </a:r>
          </a:p>
          <a:p>
            <a:pPr algn="l"/>
            <a:r>
              <a:rPr lang="zh-CN" altLang="en-US" b="0" i="0" u="none" strike="noStrike" dirty="0">
                <a:solidFill>
                  <a:srgbClr val="333333"/>
                </a:solidFill>
                <a:effectLst/>
                <a:latin typeface="Open Sans" panose="020B0606030504020204" pitchFamily="34" charset="0"/>
              </a:rPr>
              <a:t>那么原本的两个程序就是等价的，</a:t>
            </a:r>
          </a:p>
          <a:p>
            <a:pPr algn="l"/>
            <a:r>
              <a:rPr lang="zh-CN" altLang="en-US" b="0" i="0" u="none" strike="noStrike" dirty="0">
                <a:solidFill>
                  <a:srgbClr val="333333"/>
                </a:solidFill>
                <a:effectLst/>
                <a:latin typeface="Open Sans" panose="020B0606030504020204" pitchFamily="34" charset="0"/>
              </a:rPr>
              <a:t>所以下面我们就来看一下，</a:t>
            </a:r>
          </a:p>
          <a:p>
            <a:pPr algn="l"/>
            <a:r>
              <a:rPr lang="zh-CN" altLang="en-US" b="0" i="0" u="none" strike="noStrike" dirty="0">
                <a:solidFill>
                  <a:srgbClr val="333333"/>
                </a:solidFill>
                <a:effectLst/>
                <a:latin typeface="Open Sans" panose="020B0606030504020204" pitchFamily="34" charset="0"/>
              </a:rPr>
              <a:t>怎么写出对应的这两个程序对应的命题</a:t>
            </a:r>
            <a:r>
              <a:rPr lang="en" altLang="zh-CN" b="0" i="0" u="none" strike="noStrike" dirty="0">
                <a:solidFill>
                  <a:srgbClr val="333333"/>
                </a:solidFill>
                <a:effectLst/>
                <a:latin typeface="Open Sans" panose="020B0606030504020204" pitchFamily="34" charset="0"/>
              </a:rPr>
              <a:t>P1</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P2</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48</a:t>
            </a:fld>
            <a:endParaRPr lang="zh-CN" altLang="en-US"/>
          </a:p>
        </p:txBody>
      </p:sp>
    </p:spTree>
    <p:extLst>
      <p:ext uri="{BB962C8B-B14F-4D97-AF65-F5344CB8AC3E}">
        <p14:creationId xmlns:p14="http://schemas.microsoft.com/office/powerpoint/2010/main" val="20822472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之前课上也讲过，为了方便写出对应的逻辑命题，</a:t>
            </a:r>
          </a:p>
          <a:p>
            <a:pPr algn="l"/>
            <a:r>
              <a:rPr lang="zh-CN" altLang="en-US" b="0" i="0" u="none" strike="noStrike" dirty="0">
                <a:solidFill>
                  <a:srgbClr val="333333"/>
                </a:solidFill>
                <a:effectLst/>
                <a:latin typeface="Open Sans" panose="020B0606030504020204" pitchFamily="34" charset="0"/>
              </a:rPr>
              <a:t>我们需要将左边这个程序去掉循环，</a:t>
            </a:r>
          </a:p>
          <a:p>
            <a:pPr algn="l"/>
            <a:r>
              <a:rPr lang="zh-CN" altLang="en-US" b="0" i="0" u="none" strike="noStrike" dirty="0">
                <a:solidFill>
                  <a:srgbClr val="333333"/>
                </a:solidFill>
                <a:effectLst/>
                <a:latin typeface="Open Sans" panose="020B0606030504020204" pitchFamily="34" charset="0"/>
              </a:rPr>
              <a:t>改成静态单赋值的形式，也就是这边的</a:t>
            </a:r>
            <a:r>
              <a:rPr lang="en" altLang="zh-CN" b="0" i="0" u="none" strike="noStrike" dirty="0">
                <a:solidFill>
                  <a:srgbClr val="333333"/>
                </a:solidFill>
                <a:effectLst/>
                <a:latin typeface="Open Sans" panose="020B0606030504020204" pitchFamily="34" charset="0"/>
              </a:rPr>
              <a:t>SSA</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所谓静态单赋值，就是这个程序中，</a:t>
            </a:r>
          </a:p>
          <a:p>
            <a:pPr algn="l"/>
            <a:r>
              <a:rPr lang="zh-CN" altLang="en-US" b="0" i="0" u="none" strike="noStrike" dirty="0">
                <a:solidFill>
                  <a:srgbClr val="333333"/>
                </a:solidFill>
                <a:effectLst/>
                <a:latin typeface="Open Sans" panose="020B0606030504020204" pitchFamily="34" charset="0"/>
              </a:rPr>
              <a:t>每个变量都只被赋值一次，这样有利于我们写出对应的逻辑表达式，</a:t>
            </a:r>
          </a:p>
          <a:p>
            <a:pPr algn="l"/>
            <a:r>
              <a:rPr lang="zh-CN" altLang="en-US" b="0" i="0" u="none" strike="noStrike" dirty="0">
                <a:solidFill>
                  <a:srgbClr val="333333"/>
                </a:solidFill>
                <a:effectLst/>
                <a:latin typeface="Open Sans" panose="020B0606030504020204" pitchFamily="34" charset="0"/>
              </a:rPr>
              <a:t>这边就是改成静态单赋值之后的程序，</a:t>
            </a:r>
          </a:p>
          <a:p>
            <a:pPr algn="l"/>
            <a:r>
              <a:rPr lang="zh-CN" altLang="en-US" b="0" i="0" u="none" strike="noStrike" dirty="0">
                <a:solidFill>
                  <a:srgbClr val="333333"/>
                </a:solidFill>
                <a:effectLst/>
                <a:latin typeface="Open Sans" panose="020B0606030504020204" pitchFamily="34" charset="0"/>
              </a:rPr>
              <a:t>可以看到，通过增加临时的变量，</a:t>
            </a:r>
            <a:r>
              <a:rPr lang="en" altLang="zh-CN" b="0" i="0" u="none" strike="noStrike" dirty="0">
                <a:solidFill>
                  <a:srgbClr val="333333"/>
                </a:solidFill>
                <a:effectLst/>
                <a:latin typeface="Open Sans" panose="020B0606030504020204" pitchFamily="34" charset="0"/>
              </a:rPr>
              <a:t>out_a_0</a:t>
            </a:r>
            <a:r>
              <a:rPr lang="zh-CN" altLang="en" b="0" i="0" u="none" strike="noStrike" dirty="0">
                <a:solidFill>
                  <a:srgbClr val="333333"/>
                </a:solidFill>
                <a:effectLst/>
                <a:latin typeface="Open Sans" panose="020B0606030504020204" pitchFamily="34" charset="0"/>
              </a:rPr>
              <a:t>，</a:t>
            </a:r>
            <a:r>
              <a:rPr lang="en" altLang="zh-CN" b="0" i="0" u="none" strike="noStrike" dirty="0">
                <a:solidFill>
                  <a:srgbClr val="333333"/>
                </a:solidFill>
                <a:effectLst/>
                <a:latin typeface="Open Sans" panose="020B0606030504020204" pitchFamily="34" charset="0"/>
              </a:rPr>
              <a:t>out_a_1</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out_a_2</a:t>
            </a:r>
            <a:r>
              <a:rPr lang="zh-CN" altLang="en-US" b="0" i="0" u="none" strike="noStrike" dirty="0">
                <a:solidFill>
                  <a:srgbClr val="333333"/>
                </a:solidFill>
                <a:effectLst/>
                <a:latin typeface="Open Sans" panose="020B0606030504020204" pitchFamily="34" charset="0"/>
              </a:rPr>
              <a:t>来实现</a:t>
            </a:r>
          </a:p>
          <a:p>
            <a:pPr algn="l"/>
            <a:r>
              <a:rPr lang="zh-CN" altLang="en-US" b="0" i="0" u="none" strike="noStrike" dirty="0">
                <a:solidFill>
                  <a:srgbClr val="333333"/>
                </a:solidFill>
                <a:effectLst/>
                <a:latin typeface="Open Sans" panose="020B0606030504020204" pitchFamily="34" charset="0"/>
              </a:rPr>
              <a:t>改写成这个形式后，</a:t>
            </a:r>
          </a:p>
          <a:p>
            <a:pPr algn="l"/>
            <a:r>
              <a:rPr lang="zh-CN" altLang="en-US" b="0" i="0" u="none" strike="noStrike" dirty="0">
                <a:solidFill>
                  <a:srgbClr val="333333"/>
                </a:solidFill>
                <a:effectLst/>
                <a:latin typeface="Open Sans" panose="020B0606030504020204" pitchFamily="34" charset="0"/>
              </a:rPr>
              <a:t>我们就可以直接按照表达式来写出对应的逻辑命题</a:t>
            </a:r>
            <a:r>
              <a:rPr lang="en" altLang="zh-CN" b="0" i="0" u="none" strike="noStrike" dirty="0">
                <a:solidFill>
                  <a:srgbClr val="333333"/>
                </a:solidFill>
                <a:effectLst/>
                <a:latin typeface="Open Sans" panose="020B0606030504020204" pitchFamily="34" charset="0"/>
              </a:rPr>
              <a:t>P1</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需要注意的是，在之前的</a:t>
            </a:r>
            <a:r>
              <a:rPr lang="en" altLang="zh-CN" b="0" i="0" u="none" strike="noStrike" dirty="0">
                <a:solidFill>
                  <a:srgbClr val="333333"/>
                </a:solidFill>
                <a:effectLst/>
                <a:latin typeface="Open Sans" panose="020B0606030504020204" pitchFamily="34" charset="0"/>
              </a:rPr>
              <a:t>EUF</a:t>
            </a:r>
            <a:r>
              <a:rPr lang="zh-CN" altLang="en-US" b="0" i="0" u="none" strike="noStrike" dirty="0">
                <a:solidFill>
                  <a:srgbClr val="333333"/>
                </a:solidFill>
                <a:effectLst/>
                <a:latin typeface="Open Sans" panose="020B0606030504020204" pitchFamily="34" charset="0"/>
              </a:rPr>
              <a:t>语法规则中，</a:t>
            </a:r>
          </a:p>
          <a:p>
            <a:pPr algn="l"/>
            <a:r>
              <a:rPr lang="zh-CN" altLang="en-US" b="0" i="0" u="none" strike="noStrike" dirty="0">
                <a:solidFill>
                  <a:srgbClr val="333333"/>
                </a:solidFill>
                <a:effectLst/>
                <a:latin typeface="Open Sans" panose="020B0606030504020204" pitchFamily="34" charset="0"/>
              </a:rPr>
              <a:t>是没有乘法的，所以对于</a:t>
            </a:r>
            <a:r>
              <a:rPr lang="en" altLang="zh-CN" b="0" i="0" u="none" strike="noStrike" dirty="0">
                <a:solidFill>
                  <a:srgbClr val="333333"/>
                </a:solidFill>
                <a:effectLst/>
                <a:latin typeface="Open Sans" panose="020B0606030504020204" pitchFamily="34" charset="0"/>
              </a:rPr>
              <a:t>EUF</a:t>
            </a:r>
            <a:r>
              <a:rPr lang="zh-CN" altLang="en-US" b="0" i="0" u="none" strike="noStrike" dirty="0">
                <a:solidFill>
                  <a:srgbClr val="333333"/>
                </a:solidFill>
                <a:effectLst/>
                <a:latin typeface="Open Sans" panose="020B0606030504020204" pitchFamily="34" charset="0"/>
              </a:rPr>
              <a:t>语法规则中没有的运算，</a:t>
            </a:r>
          </a:p>
          <a:p>
            <a:pPr algn="l"/>
            <a:r>
              <a:rPr lang="zh-CN" altLang="en-US" b="0" i="0" u="none" strike="noStrike" dirty="0">
                <a:solidFill>
                  <a:srgbClr val="333333"/>
                </a:solidFill>
                <a:effectLst/>
                <a:latin typeface="Open Sans" panose="020B0606030504020204" pitchFamily="34" charset="0"/>
              </a:rPr>
              <a:t>我们可以将其用未解释函数进行替换，</a:t>
            </a:r>
          </a:p>
          <a:p>
            <a:pPr algn="l"/>
            <a:r>
              <a:rPr lang="zh-CN" altLang="en-US" b="0" i="0" u="none" strike="noStrike" dirty="0">
                <a:solidFill>
                  <a:srgbClr val="333333"/>
                </a:solidFill>
                <a:effectLst/>
                <a:latin typeface="Open Sans" panose="020B0606030504020204" pitchFamily="34" charset="0"/>
              </a:rPr>
              <a:t>这边的乘法运算，我们可以用有两个输入的未解释函数</a:t>
            </a:r>
            <a:r>
              <a:rPr lang="en" altLang="zh-CN" b="0" i="0" u="none" strike="noStrike" dirty="0">
                <a:solidFill>
                  <a:srgbClr val="333333"/>
                </a:solidFill>
                <a:effectLst/>
                <a:latin typeface="Open Sans" panose="020B0606030504020204" pitchFamily="34" charset="0"/>
              </a:rPr>
              <a:t>f</a:t>
            </a:r>
            <a:r>
              <a:rPr lang="zh-CN" altLang="en-US" b="0" i="0" u="none" strike="noStrike" dirty="0">
                <a:solidFill>
                  <a:srgbClr val="333333"/>
                </a:solidFill>
                <a:effectLst/>
                <a:latin typeface="Open Sans" panose="020B0606030504020204" pitchFamily="34" charset="0"/>
              </a:rPr>
              <a:t>来表示，</a:t>
            </a:r>
          </a:p>
          <a:p>
            <a:pPr algn="l"/>
            <a:r>
              <a:rPr lang="zh-CN" altLang="en-US" b="0" i="0" u="none" strike="noStrike" dirty="0">
                <a:solidFill>
                  <a:srgbClr val="333333"/>
                </a:solidFill>
                <a:effectLst/>
                <a:latin typeface="Open Sans" panose="020B0606030504020204" pitchFamily="34" charset="0"/>
              </a:rPr>
              <a:t>所以，得到的</a:t>
            </a:r>
            <a:r>
              <a:rPr lang="en" altLang="zh-CN" b="0" i="0" u="none" strike="noStrike" dirty="0">
                <a:solidFill>
                  <a:srgbClr val="333333"/>
                </a:solidFill>
                <a:effectLst/>
                <a:latin typeface="Open Sans" panose="020B0606030504020204" pitchFamily="34" charset="0"/>
              </a:rPr>
              <a:t>P1</a:t>
            </a:r>
            <a:r>
              <a:rPr lang="zh-CN" altLang="en-US" b="0" i="0" u="none" strike="noStrike" dirty="0">
                <a:solidFill>
                  <a:srgbClr val="333333"/>
                </a:solidFill>
                <a:effectLst/>
                <a:latin typeface="Open Sans" panose="020B0606030504020204" pitchFamily="34" charset="0"/>
              </a:rPr>
              <a:t>就是就是</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个等式的合取，</a:t>
            </a:r>
          </a:p>
          <a:p>
            <a:pPr algn="l"/>
            <a:r>
              <a:rPr lang="zh-CN" altLang="en-US" b="0" i="0" u="none" strike="noStrike" dirty="0">
                <a:solidFill>
                  <a:srgbClr val="333333"/>
                </a:solidFill>
                <a:effectLst/>
                <a:latin typeface="Open Sans" panose="020B0606030504020204" pitchFamily="34" charset="0"/>
              </a:rPr>
              <a:t>里面的未解释函数</a:t>
            </a:r>
            <a:r>
              <a:rPr lang="en" altLang="zh-CN" b="0" i="0" u="none" strike="noStrike" dirty="0">
                <a:solidFill>
                  <a:srgbClr val="333333"/>
                </a:solidFill>
                <a:effectLst/>
                <a:latin typeface="Open Sans" panose="020B0606030504020204" pitchFamily="34" charset="0"/>
              </a:rPr>
              <a:t>f</a:t>
            </a:r>
            <a:r>
              <a:rPr lang="zh-CN" altLang="en-US" b="0" i="0" u="none" strike="noStrike" dirty="0">
                <a:solidFill>
                  <a:srgbClr val="333333"/>
                </a:solidFill>
                <a:effectLst/>
                <a:latin typeface="Open Sans" panose="020B0606030504020204" pitchFamily="34" charset="0"/>
              </a:rPr>
              <a:t>就表示两个输入相乘，</a:t>
            </a:r>
          </a:p>
          <a:p>
            <a:pPr algn="l"/>
            <a:r>
              <a:rPr lang="zh-CN" altLang="en-US" b="0" i="0" u="none" strike="noStrike" dirty="0">
                <a:solidFill>
                  <a:srgbClr val="333333"/>
                </a:solidFill>
                <a:effectLst/>
                <a:latin typeface="Open Sans" panose="020B0606030504020204" pitchFamily="34" charset="0"/>
              </a:rPr>
              <a:t>非常直观；</a:t>
            </a:r>
          </a:p>
          <a:p>
            <a:pPr algn="l"/>
            <a:r>
              <a:rPr lang="zh-CN" altLang="en-US" b="0" i="0" u="none" strike="noStrike" dirty="0">
                <a:solidFill>
                  <a:srgbClr val="333333"/>
                </a:solidFill>
                <a:effectLst/>
                <a:latin typeface="Open Sans" panose="020B0606030504020204" pitchFamily="34" charset="0"/>
              </a:rPr>
              <a:t>而右边的程序，它本身就是静态单赋值的，</a:t>
            </a:r>
          </a:p>
          <a:p>
            <a:pPr algn="l"/>
            <a:r>
              <a:rPr lang="zh-CN" altLang="en-US" b="0" i="0" u="none" strike="noStrike" dirty="0">
                <a:solidFill>
                  <a:srgbClr val="333333"/>
                </a:solidFill>
                <a:effectLst/>
                <a:latin typeface="Open Sans" panose="020B0606030504020204" pitchFamily="34" charset="0"/>
              </a:rPr>
              <a:t>不用改写，我们就可以直接写出</a:t>
            </a:r>
            <a:r>
              <a:rPr lang="en" altLang="zh-CN" b="0" i="0" u="none" strike="noStrike" dirty="0">
                <a:solidFill>
                  <a:srgbClr val="333333"/>
                </a:solidFill>
                <a:effectLst/>
                <a:latin typeface="Open Sans" panose="020B0606030504020204" pitchFamily="34" charset="0"/>
              </a:rPr>
              <a:t>P2</a:t>
            </a:r>
            <a:r>
              <a:rPr lang="zh-CN" altLang="e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同样的</a:t>
            </a:r>
            <a:r>
              <a:rPr lang="en" altLang="zh-CN" b="0" i="0" u="none" strike="noStrike" dirty="0">
                <a:solidFill>
                  <a:srgbClr val="333333"/>
                </a:solidFill>
                <a:effectLst/>
                <a:latin typeface="Open Sans" panose="020B0606030504020204" pitchFamily="34" charset="0"/>
              </a:rPr>
              <a:t>f</a:t>
            </a:r>
            <a:r>
              <a:rPr lang="zh-CN" altLang="en-US" b="0" i="0" u="none" strike="noStrike" dirty="0">
                <a:solidFill>
                  <a:srgbClr val="333333"/>
                </a:solidFill>
                <a:effectLst/>
                <a:latin typeface="Open Sans" panose="020B0606030504020204" pitchFamily="34" charset="0"/>
              </a:rPr>
              <a:t>表示两个输入相乘。</a:t>
            </a:r>
          </a:p>
          <a:p>
            <a:pPr algn="l"/>
            <a:r>
              <a:rPr lang="zh-CN" altLang="en-US" b="0" i="0" u="none" strike="noStrike" dirty="0">
                <a:solidFill>
                  <a:srgbClr val="333333"/>
                </a:solidFill>
                <a:effectLst/>
                <a:latin typeface="Open Sans" panose="020B0606030504020204" pitchFamily="34" charset="0"/>
              </a:rPr>
              <a:t>有了这个详细的表达式，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我们就可以把</a:t>
            </a:r>
            <a:r>
              <a:rPr lang="en-US" altLang="zh-CN" b="0" i="0" u="none" strike="noStrike" dirty="0">
                <a:solidFill>
                  <a:srgbClr val="333333"/>
                </a:solidFill>
                <a:effectLst/>
                <a:latin typeface="Open Sans" panose="020B0606030504020204" pitchFamily="34" charset="0"/>
              </a:rPr>
              <a:t>P1</a:t>
            </a:r>
            <a:r>
              <a:rPr lang="zh-CN" altLang="en-US" b="0" i="0" u="none" strike="noStrike" dirty="0">
                <a:solidFill>
                  <a:srgbClr val="333333"/>
                </a:solidFill>
                <a:effectLst/>
                <a:latin typeface="Open Sans" panose="020B0606030504020204" pitchFamily="34" charset="0"/>
              </a:rPr>
              <a:t>和</a:t>
            </a:r>
            <a:r>
              <a:rPr lang="en-US" altLang="zh-CN" b="0" i="0" u="none" strike="noStrike" dirty="0">
                <a:solidFill>
                  <a:srgbClr val="333333"/>
                </a:solidFill>
                <a:effectLst/>
                <a:latin typeface="Open Sans" panose="020B0606030504020204" pitchFamily="34" charset="0"/>
              </a:rPr>
              <a:t>P2</a:t>
            </a:r>
            <a:r>
              <a:rPr lang="zh-CN" altLang="en-US" b="0" i="0" u="none" strike="noStrike" dirty="0">
                <a:solidFill>
                  <a:srgbClr val="333333"/>
                </a:solidFill>
                <a:effectLst/>
                <a:latin typeface="Open Sans" panose="020B0606030504020204" pitchFamily="34" charset="0"/>
              </a:rPr>
              <a:t>带入到下面的命题中，</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我们就可以将下面这个命题，</a:t>
            </a:r>
          </a:p>
          <a:p>
            <a:pPr algn="l"/>
            <a:r>
              <a:rPr lang="zh-CN" altLang="en-US" b="0" i="0" u="none" strike="noStrike" dirty="0">
                <a:solidFill>
                  <a:srgbClr val="333333"/>
                </a:solidFill>
                <a:effectLst/>
                <a:latin typeface="Open Sans" panose="020B0606030504020204" pitchFamily="34" charset="0"/>
              </a:rPr>
              <a:t>交给计算机，比如说作业里面常用的</a:t>
            </a:r>
            <a:r>
              <a:rPr lang="en" altLang="zh-CN" b="0" i="0" u="none" strike="noStrike" dirty="0">
                <a:solidFill>
                  <a:srgbClr val="333333"/>
                </a:solidFill>
                <a:effectLst/>
                <a:latin typeface="Open Sans" panose="020B0606030504020204" pitchFamily="34" charset="0"/>
              </a:rPr>
              <a:t>Z3</a:t>
            </a:r>
            <a:r>
              <a:rPr lang="zh-CN" altLang="en-US" b="0" i="0" u="none" strike="noStrike" dirty="0">
                <a:solidFill>
                  <a:srgbClr val="333333"/>
                </a:solidFill>
                <a:effectLst/>
                <a:latin typeface="Open Sans" panose="020B0606030504020204" pitchFamily="34" charset="0"/>
              </a:rPr>
              <a:t>去求解</a:t>
            </a:r>
          </a:p>
          <a:p>
            <a:pPr algn="l"/>
            <a:r>
              <a:rPr lang="zh-CN" altLang="en-US" b="0" i="0" u="none" strike="noStrike" dirty="0">
                <a:solidFill>
                  <a:srgbClr val="333333"/>
                </a:solidFill>
                <a:effectLst/>
                <a:latin typeface="Open Sans" panose="020B0606030504020204" pitchFamily="34" charset="0"/>
              </a:rPr>
              <a:t>看它是否可满足，从而来证明这链各个程序的等价性。</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49</a:t>
            </a:fld>
            <a:endParaRPr lang="zh-CN" altLang="en-US"/>
          </a:p>
        </p:txBody>
      </p:sp>
    </p:spTree>
    <p:extLst>
      <p:ext uri="{BB962C8B-B14F-4D97-AF65-F5344CB8AC3E}">
        <p14:creationId xmlns:p14="http://schemas.microsoft.com/office/powerpoint/2010/main" val="2874645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接着就是逻辑模块，先介绍了最基础的命题逻辑，</a:t>
            </a:r>
          </a:p>
          <a:p>
            <a:pPr algn="l"/>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先是用上下文无关文法给出了命题逻辑的基本规则</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其实就是一组产生式，大家应该都还记得吧</a:t>
            </a:r>
            <a:r>
              <a:rPr lang="en-US" altLang="zh-C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然后在这些基本规则的基础上，</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引入了自然演绎法和</a:t>
            </a:r>
            <a:r>
              <a:rPr lang="en-US" altLang="zh-CN" b="0" i="0" u="none" strike="noStrike" dirty="0">
                <a:solidFill>
                  <a:srgbClr val="333333"/>
                </a:solidFill>
                <a:effectLst/>
                <a:latin typeface="Open Sans" panose="020B0606030504020204" pitchFamily="34" charset="0"/>
              </a:rPr>
              <a:t>14</a:t>
            </a:r>
            <a:r>
              <a:rPr lang="zh-CN" altLang="en-US" b="0" i="0" u="none" strike="noStrike" dirty="0">
                <a:solidFill>
                  <a:srgbClr val="333333"/>
                </a:solidFill>
                <a:effectLst/>
                <a:latin typeface="Open Sans" panose="020B0606030504020204" pitchFamily="34" charset="0"/>
              </a:rPr>
              <a:t>条推导规则，构建了它的证明系统，</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上次复习课中，也是给大家做了相应的题目，</a:t>
            </a:r>
          </a:p>
          <a:p>
            <a:pPr algn="l"/>
            <a:r>
              <a:rPr lang="zh-CN" altLang="en-US" b="0" i="0" u="none" strike="noStrike" dirty="0">
                <a:solidFill>
                  <a:srgbClr val="333333"/>
                </a:solidFill>
                <a:effectLst/>
                <a:latin typeface="Open Sans" panose="020B0606030504020204" pitchFamily="34" charset="0"/>
              </a:rPr>
              <a:t>结合那些题目，大家应该是可以理解该怎么用证明树的那个证明方法去证明的，</a:t>
            </a:r>
          </a:p>
          <a:p>
            <a:pPr algn="l"/>
            <a:r>
              <a:rPr lang="zh-CN" altLang="en-US" b="0" i="0" u="none" strike="noStrike" dirty="0">
                <a:solidFill>
                  <a:srgbClr val="333333"/>
                </a:solidFill>
                <a:effectLst/>
                <a:latin typeface="Open Sans" panose="020B0606030504020204" pitchFamily="34" charset="0"/>
              </a:rPr>
              <a:t>这边有问题的可以课后看一下先前的课程或者习题课的</a:t>
            </a:r>
            <a:r>
              <a:rPr lang="en" altLang="zh-CN" b="0" i="0" u="none" strike="noStrike" dirty="0">
                <a:solidFill>
                  <a:srgbClr val="333333"/>
                </a:solidFill>
                <a:effectLst/>
                <a:latin typeface="Open Sans" panose="020B0606030504020204" pitchFamily="34" charset="0"/>
              </a:rPr>
              <a:t>PPT</a:t>
            </a:r>
            <a:endParaRPr lang="zh-CN" altLang="e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在命题逻辑的基础上，如果不接受排中律，就产生了构造逻辑</a:t>
            </a:r>
            <a:r>
              <a:rPr lang="en-US" altLang="zh-C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上次的复习课中，给大家都复习过</a:t>
            </a:r>
            <a:r>
              <a:rPr lang="en-US" altLang="zh-CN" b="0" i="0" u="none" strike="noStrike" dirty="0">
                <a:solidFill>
                  <a:srgbClr val="333333"/>
                </a:solidFill>
                <a:effectLst/>
                <a:latin typeface="Open Sans" panose="020B0606030504020204" pitchFamily="34" charset="0"/>
              </a:rPr>
              <a:t>)</a:t>
            </a:r>
          </a:p>
          <a:p>
            <a:pPr algn="l"/>
            <a:r>
              <a:rPr lang="zh-CN" altLang="en-US" b="0" i="0" u="none" strike="noStrike" dirty="0">
                <a:solidFill>
                  <a:srgbClr val="333333"/>
                </a:solidFill>
                <a:effectLst/>
                <a:latin typeface="Open Sans" panose="020B0606030504020204" pitchFamily="34" charset="0"/>
              </a:rPr>
              <a:t>不接受排中律，带来的最直接的影响，就是在构造逻辑中，</a:t>
            </a:r>
          </a:p>
          <a:p>
            <a:pPr algn="l"/>
            <a:r>
              <a:rPr lang="zh-CN" altLang="en-US" b="0" i="0" u="none" strike="noStrike" dirty="0">
                <a:solidFill>
                  <a:srgbClr val="333333"/>
                </a:solidFill>
                <a:effectLst/>
                <a:latin typeface="Open Sans" panose="020B0606030504020204" pitchFamily="34" charset="0"/>
              </a:rPr>
              <a:t>是不能使用反证法的；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如果在命题逻辑中，引入谓词，就会得到谓词逻辑，这个是相对命题逻辑更复杂的逻辑系统，</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今天我们也会给大家复习到；</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5</a:t>
            </a:fld>
            <a:endParaRPr lang="zh-CN" altLang="en-US"/>
          </a:p>
        </p:txBody>
      </p:sp>
    </p:spTree>
    <p:extLst>
      <p:ext uri="{BB962C8B-B14F-4D97-AF65-F5344CB8AC3E}">
        <p14:creationId xmlns:p14="http://schemas.microsoft.com/office/powerpoint/2010/main" val="36741869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我们再来看一个例子，</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下面是关于翻译有效性的证明，</a:t>
            </a:r>
          </a:p>
          <a:p>
            <a:pPr algn="l"/>
            <a:r>
              <a:rPr lang="zh-CN" altLang="en-US" b="0" i="0" u="none" strike="noStrike" dirty="0">
                <a:solidFill>
                  <a:srgbClr val="333333"/>
                </a:solidFill>
                <a:effectLst/>
                <a:latin typeface="Open Sans" panose="020B0606030504020204" pitchFamily="34" charset="0"/>
              </a:rPr>
              <a:t>这边举得例子是一个代码编译过程中，</a:t>
            </a:r>
          </a:p>
          <a:p>
            <a:pPr algn="l"/>
            <a:r>
              <a:rPr lang="zh-CN" altLang="en-US" b="0" i="0" u="none" strike="noStrike" dirty="0">
                <a:solidFill>
                  <a:srgbClr val="333333"/>
                </a:solidFill>
                <a:effectLst/>
                <a:latin typeface="Open Sans" panose="020B0606030504020204" pitchFamily="34" charset="0"/>
              </a:rPr>
              <a:t>源码和三地址码之间的等价性证明，</a:t>
            </a:r>
          </a:p>
          <a:p>
            <a:pPr algn="l"/>
            <a:r>
              <a:rPr lang="zh-CN" altLang="en-US" b="0" i="0" u="none" strike="noStrike" dirty="0">
                <a:solidFill>
                  <a:srgbClr val="333333"/>
                </a:solidFill>
                <a:effectLst/>
                <a:latin typeface="Open Sans" panose="020B0606030504020204" pitchFamily="34" charset="0"/>
              </a:rPr>
              <a:t>这个例子比较简单，我们不用做更改，</a:t>
            </a:r>
          </a:p>
          <a:p>
            <a:pPr algn="l"/>
            <a:r>
              <a:rPr lang="zh-CN" altLang="en-US" b="0" i="0" u="none" strike="noStrike" dirty="0">
                <a:solidFill>
                  <a:srgbClr val="333333"/>
                </a:solidFill>
                <a:effectLst/>
                <a:latin typeface="Open Sans" panose="020B0606030504020204" pitchFamily="34" charset="0"/>
              </a:rPr>
              <a:t>将乘法抽象为未解释函数</a:t>
            </a:r>
            <a:r>
              <a:rPr lang="en" altLang="zh-CN" b="0" i="0" u="none" strike="noStrike" dirty="0">
                <a:solidFill>
                  <a:srgbClr val="333333"/>
                </a:solidFill>
                <a:effectLst/>
                <a:latin typeface="Open Sans" panose="020B0606030504020204" pitchFamily="34" charset="0"/>
              </a:rPr>
              <a:t>f</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加法抽象为未解释函数</a:t>
            </a:r>
            <a:r>
              <a:rPr lang="en" altLang="zh-CN" b="0" i="0" u="none" strike="noStrike" dirty="0">
                <a:solidFill>
                  <a:srgbClr val="333333"/>
                </a:solidFill>
                <a:effectLst/>
                <a:latin typeface="Open Sans" panose="020B0606030504020204" pitchFamily="34" charset="0"/>
              </a:rPr>
              <a:t>g</a:t>
            </a:r>
          </a:p>
          <a:p>
            <a:pPr algn="l"/>
            <a:r>
              <a:rPr lang="zh-CN" altLang="en-US" b="0" i="0" u="none" strike="noStrike" dirty="0">
                <a:solidFill>
                  <a:srgbClr val="333333"/>
                </a:solidFill>
                <a:effectLst/>
                <a:latin typeface="Open Sans" panose="020B0606030504020204" pitchFamily="34" charset="0"/>
              </a:rPr>
              <a:t>就可以直接写出对应的逻辑命题，</a:t>
            </a:r>
          </a:p>
          <a:p>
            <a:pPr algn="l"/>
            <a:r>
              <a:rPr lang="zh-CN" altLang="en-US" b="0" i="0" u="none" strike="noStrike" dirty="0">
                <a:solidFill>
                  <a:srgbClr val="333333"/>
                </a:solidFill>
                <a:effectLst/>
                <a:latin typeface="Open Sans" panose="020B0606030504020204" pitchFamily="34" charset="0"/>
              </a:rPr>
              <a:t>只要证明当</a:t>
            </a:r>
            <a:r>
              <a:rPr lang="en" altLang="zh-CN" b="0" i="0" u="none" strike="noStrike" dirty="0">
                <a:solidFill>
                  <a:srgbClr val="333333"/>
                </a:solidFill>
                <a:effectLst/>
                <a:latin typeface="Open Sans" panose="020B0606030504020204" pitchFamily="34" charset="0"/>
              </a:rPr>
              <a:t>P1</a:t>
            </a:r>
            <a:r>
              <a:rPr lang="zh-CN" altLang="en-US" b="0" i="0" u="none" strike="noStrike" dirty="0">
                <a:solidFill>
                  <a:srgbClr val="333333"/>
                </a:solidFill>
                <a:effectLst/>
                <a:latin typeface="Open Sans" panose="020B0606030504020204" pitchFamily="34" charset="0"/>
              </a:rPr>
              <a:t>和</a:t>
            </a:r>
            <a:r>
              <a:rPr lang="en" altLang="zh-CN" b="0" i="0" u="none" strike="noStrike" dirty="0">
                <a:solidFill>
                  <a:srgbClr val="333333"/>
                </a:solidFill>
                <a:effectLst/>
                <a:latin typeface="Open Sans" panose="020B0606030504020204" pitchFamily="34" charset="0"/>
              </a:rPr>
              <a:t>P2</a:t>
            </a:r>
            <a:r>
              <a:rPr lang="zh-CN" altLang="en-US" b="0" i="0" u="none" strike="noStrike" dirty="0">
                <a:solidFill>
                  <a:srgbClr val="333333"/>
                </a:solidFill>
                <a:effectLst/>
                <a:latin typeface="Open Sans" panose="020B0606030504020204" pitchFamily="34" charset="0"/>
              </a:rPr>
              <a:t>同时成立的时候，蕴含左边的输出</a:t>
            </a:r>
            <a:r>
              <a:rPr lang="en" altLang="zh-CN" b="0" i="0" u="none" strike="noStrike" dirty="0">
                <a:solidFill>
                  <a:srgbClr val="333333"/>
                </a:solidFill>
                <a:effectLst/>
                <a:latin typeface="Open Sans" panose="020B0606030504020204" pitchFamily="34" charset="0"/>
              </a:rPr>
              <a:t>z</a:t>
            </a:r>
            <a:r>
              <a:rPr lang="zh-CN" altLang="en-US" b="0" i="0" u="none" strike="noStrike" dirty="0">
                <a:solidFill>
                  <a:srgbClr val="333333"/>
                </a:solidFill>
                <a:effectLst/>
                <a:latin typeface="Open Sans" panose="020B0606030504020204" pitchFamily="34" charset="0"/>
              </a:rPr>
              <a:t>和右边的输出</a:t>
            </a:r>
            <a:r>
              <a:rPr lang="en" altLang="zh-CN" b="0" i="0" u="none" strike="noStrike" dirty="0">
                <a:solidFill>
                  <a:srgbClr val="333333"/>
                </a:solidFill>
                <a:effectLst/>
                <a:latin typeface="Open Sans" panose="020B0606030504020204" pitchFamily="34" charset="0"/>
              </a:rPr>
              <a:t>z2</a:t>
            </a:r>
            <a:r>
              <a:rPr lang="zh-CN" altLang="en-US" b="0" i="0" u="none" strike="noStrike" dirty="0">
                <a:solidFill>
                  <a:srgbClr val="333333"/>
                </a:solidFill>
                <a:effectLst/>
                <a:latin typeface="Open Sans" panose="020B0606030504020204" pitchFamily="34" charset="0"/>
              </a:rPr>
              <a:t>相等</a:t>
            </a:r>
          </a:p>
          <a:p>
            <a:pPr algn="l"/>
            <a:r>
              <a:rPr lang="zh-CN" altLang="en-US" b="0" i="0" u="none" strike="noStrike" dirty="0">
                <a:solidFill>
                  <a:srgbClr val="333333"/>
                </a:solidFill>
                <a:effectLst/>
                <a:latin typeface="Open Sans" panose="020B0606030504020204" pitchFamily="34" charset="0"/>
              </a:rPr>
              <a:t>这个逻辑命题是可满足的，就证明了这两段代码是等价的。</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50</a:t>
            </a:fld>
            <a:endParaRPr lang="zh-CN" altLang="en-US"/>
          </a:p>
        </p:txBody>
      </p:sp>
    </p:spTree>
    <p:extLst>
      <p:ext uri="{BB962C8B-B14F-4D97-AF65-F5344CB8AC3E}">
        <p14:creationId xmlns:p14="http://schemas.microsoft.com/office/powerpoint/2010/main" val="4182301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在有了基本的逻辑概念后，</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在命题逻辑上，我们引入了</a:t>
            </a:r>
            <a:r>
              <a:rPr lang="en" altLang="zh-CN" b="0" i="0" u="none" strike="noStrike" dirty="0">
                <a:solidFill>
                  <a:srgbClr val="333333"/>
                </a:solidFill>
                <a:effectLst/>
                <a:latin typeface="Open Sans" panose="020B0606030504020204" pitchFamily="34" charset="0"/>
              </a:rPr>
              <a:t>SAT</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也就是布尔可满足性的求解和证明</a:t>
            </a:r>
          </a:p>
          <a:p>
            <a:pPr algn="l"/>
            <a:r>
              <a:rPr lang="zh-CN" altLang="en-US" b="0" i="0" u="none" strike="noStrike" dirty="0">
                <a:solidFill>
                  <a:srgbClr val="333333"/>
                </a:solidFill>
                <a:effectLst/>
                <a:latin typeface="Open Sans" panose="020B0606030504020204" pitchFamily="34" charset="0"/>
              </a:rPr>
              <a:t>在谓词逻辑上，我们引入了</a:t>
            </a:r>
            <a:r>
              <a:rPr lang="en" altLang="zh-CN" b="0" i="0" u="none" strike="noStrike" dirty="0">
                <a:solidFill>
                  <a:srgbClr val="333333"/>
                </a:solidFill>
                <a:effectLst/>
                <a:latin typeface="Open Sans" panose="020B0606030504020204" pitchFamily="34" charset="0"/>
              </a:rPr>
              <a:t>SMT</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满足性模理论）的求解和证明</a:t>
            </a:r>
          </a:p>
          <a:p>
            <a:pPr algn="l"/>
            <a:r>
              <a:rPr lang="zh-CN" altLang="en-US" b="0" i="0" u="none" strike="noStrike" dirty="0">
                <a:solidFill>
                  <a:srgbClr val="333333"/>
                </a:solidFill>
                <a:effectLst/>
                <a:latin typeface="Open Sans" panose="020B0606030504020204" pitchFamily="34" charset="0"/>
              </a:rPr>
              <a:t>目前我们的课程进度也是到了这个</a:t>
            </a:r>
            <a:r>
              <a:rPr lang="en" altLang="zh-CN" b="0" i="0" u="none" strike="noStrike" dirty="0">
                <a:solidFill>
                  <a:srgbClr val="333333"/>
                </a:solidFill>
                <a:effectLst/>
                <a:latin typeface="Open Sans" panose="020B0606030504020204" pitchFamily="34" charset="0"/>
              </a:rPr>
              <a:t>SMT</a:t>
            </a:r>
            <a:r>
              <a:rPr lang="zh-CN" altLang="en" b="0" i="0" u="none" strike="noStrike" dirty="0">
                <a:solidFill>
                  <a:srgbClr val="333333"/>
                </a:solidFill>
                <a:effectLst/>
                <a:latin typeface="Open Sans" panose="020B0606030504020204" pitchFamily="34" charset="0"/>
              </a:rPr>
              <a:t>（</a:t>
            </a:r>
            <a:r>
              <a:rPr lang="zh-CN" altLang="en-US" b="0" i="0" u="none" strike="noStrike" dirty="0">
                <a:solidFill>
                  <a:srgbClr val="333333"/>
                </a:solidFill>
                <a:effectLst/>
                <a:latin typeface="Open Sans" panose="020B0606030504020204" pitchFamily="34" charset="0"/>
              </a:rPr>
              <a:t>满足性模理论）；</a:t>
            </a:r>
          </a:p>
          <a:p>
            <a:endParaRPr kumimoji="1"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4151478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后续的课程呢，会在这些理论的基础上，介绍这些理论是如何应用到实际问题中的，</a:t>
            </a:r>
          </a:p>
          <a:p>
            <a:pPr algn="l"/>
            <a:r>
              <a:rPr lang="zh-CN" altLang="en-US" b="0" i="0" u="none" strike="noStrike" dirty="0">
                <a:solidFill>
                  <a:srgbClr val="333333"/>
                </a:solidFill>
                <a:effectLst/>
                <a:latin typeface="Open Sans" panose="020B0606030504020204" pitchFamily="34" charset="0"/>
              </a:rPr>
              <a:t>比如符号执行，程序验证等等；</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33412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u="none" strike="noStrike" dirty="0">
                <a:solidFill>
                  <a:srgbClr val="333333"/>
                </a:solidFill>
                <a:effectLst/>
                <a:latin typeface="Open Sans" panose="020B0606030504020204" pitchFamily="34" charset="0"/>
              </a:rPr>
              <a:t>有了关于这门课的一个宏观的知识体系后，</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我们来看一下今天将要进行复习的</a:t>
            </a:r>
            <a:r>
              <a:rPr lang="en-US" altLang="zh-CN" b="0" i="0" u="none" strike="noStrike" dirty="0">
                <a:solidFill>
                  <a:srgbClr val="333333"/>
                </a:solidFill>
                <a:effectLst/>
                <a:latin typeface="Open Sans" panose="020B0606030504020204" pitchFamily="34" charset="0"/>
              </a:rPr>
              <a:t>3</a:t>
            </a:r>
            <a:r>
              <a:rPr lang="zh-CN" altLang="en-US" b="0" i="0" u="none" strike="noStrike" dirty="0">
                <a:solidFill>
                  <a:srgbClr val="333333"/>
                </a:solidFill>
                <a:effectLst/>
                <a:latin typeface="Open Sans" panose="020B0606030504020204" pitchFamily="34" charset="0"/>
              </a:rPr>
              <a:t>个具体知识点，</a:t>
            </a:r>
            <a:endParaRPr lang="en-US" altLang="zh-CN" b="0" i="0" u="none" strike="noStrike" dirty="0">
              <a:solidFill>
                <a:srgbClr val="333333"/>
              </a:solidFill>
              <a:effectLst/>
              <a:latin typeface="Open Sans" panose="020B0606030504020204" pitchFamily="34" charset="0"/>
            </a:endParaRPr>
          </a:p>
          <a:p>
            <a:pPr algn="l"/>
            <a:r>
              <a:rPr lang="en-US"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，也就是布尔可满足性，</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谓词逻辑</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和</a:t>
            </a:r>
            <a:endParaRPr lang="en-US" altLang="zh-CN" b="0" i="0" u="none" strike="noStrike" dirty="0">
              <a:solidFill>
                <a:srgbClr val="333333"/>
              </a:solidFill>
              <a:effectLst/>
              <a:latin typeface="Open Sans" panose="020B0606030504020204" pitchFamily="34" charset="0"/>
            </a:endParaRPr>
          </a:p>
          <a:p>
            <a:pPr algn="l"/>
            <a:r>
              <a:rPr lang="en-US" altLang="zh-CN" b="0" i="0" u="none" strike="noStrike" dirty="0">
                <a:solidFill>
                  <a:srgbClr val="333333"/>
                </a:solidFill>
                <a:effectLst/>
                <a:latin typeface="Open Sans" panose="020B0606030504020204" pitchFamily="34" charset="0"/>
              </a:rPr>
              <a:t>SMT</a:t>
            </a:r>
            <a:r>
              <a:rPr lang="zh-CN" altLang="en-US" b="0" i="0" u="none" strike="noStrike" dirty="0">
                <a:solidFill>
                  <a:srgbClr val="333333"/>
                </a:solidFill>
                <a:effectLst/>
                <a:latin typeface="Open Sans" panose="020B0606030504020204" pitchFamily="34" charset="0"/>
              </a:rPr>
              <a:t>（可满足性模理论）中的第一个子理论：</a:t>
            </a:r>
            <a:r>
              <a:rPr lang="en-US" altLang="zh-CN" b="0" i="0" u="none" strike="noStrike" dirty="0">
                <a:solidFill>
                  <a:srgbClr val="333333"/>
                </a:solidFill>
                <a:effectLst/>
                <a:latin typeface="Open Sans" panose="020B0606030504020204" pitchFamily="34" charset="0"/>
              </a:rPr>
              <a:t>EUF</a:t>
            </a:r>
            <a:r>
              <a:rPr lang="zh-CN" altLang="en-US" b="0" i="0" u="none" strike="noStrike" dirty="0">
                <a:solidFill>
                  <a:srgbClr val="333333"/>
                </a:solidFill>
                <a:effectLst/>
                <a:latin typeface="Open Sans" panose="020B0606030504020204" pitchFamily="34" charset="0"/>
              </a:rPr>
              <a:t>，等式与未解释函数</a:t>
            </a:r>
            <a:endParaRPr lang="en-US" altLang="zh-CN" b="0" i="0" u="none" strike="noStrike"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447036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u="none" strike="noStrike" dirty="0">
                <a:solidFill>
                  <a:srgbClr val="333333"/>
                </a:solidFill>
                <a:effectLst/>
                <a:latin typeface="Open Sans" panose="020B0606030504020204" pitchFamily="34" charset="0"/>
              </a:rPr>
              <a:t>首先就是基于命题逻辑的布尔可满足性问题，就是</a:t>
            </a:r>
            <a:r>
              <a:rPr lang="en" altLang="zh-CN" b="0" i="0" u="none" strike="noStrike" dirty="0">
                <a:solidFill>
                  <a:srgbClr val="333333"/>
                </a:solidFill>
                <a:effectLst/>
                <a:latin typeface="Open Sans" panose="020B0606030504020204" pitchFamily="34" charset="0"/>
              </a:rPr>
              <a:t>SAT</a:t>
            </a:r>
            <a:r>
              <a:rPr lang="zh-CN" altLang="en-US" b="0" i="0" u="none" strike="noStrike" dirty="0">
                <a:solidFill>
                  <a:srgbClr val="333333"/>
                </a:solidFill>
                <a:effectLst/>
                <a:latin typeface="Open Sans" panose="020B0606030504020204" pitchFamily="34" charset="0"/>
              </a:rPr>
              <a:t>问题；</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这边主要介绍如何将任意给定的一个命题转化为合取范式，</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并在这个合取范式的基础上，使用一些算法对这个合取范式进行求解，</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也就是看它是不是布尔可满足的，</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比如解析和传播这两种最原始的求解方法，</a:t>
            </a:r>
            <a:endParaRPr lang="en-US" altLang="zh-CN" b="0" i="0" u="none" strike="noStrike" dirty="0">
              <a:solidFill>
                <a:srgbClr val="333333"/>
              </a:solidFill>
              <a:effectLst/>
              <a:latin typeface="Open Sans" panose="020B0606030504020204" pitchFamily="34" charset="0"/>
            </a:endParaRPr>
          </a:p>
          <a:p>
            <a:pPr algn="l"/>
            <a:r>
              <a:rPr lang="zh-CN" altLang="en-US" b="0" i="0" u="none" strike="noStrike" dirty="0">
                <a:solidFill>
                  <a:srgbClr val="333333"/>
                </a:solidFill>
                <a:effectLst/>
                <a:latin typeface="Open Sans" panose="020B0606030504020204" pitchFamily="34" charset="0"/>
              </a:rPr>
              <a:t>以及目前在计算机科学中比较常用的</a:t>
            </a:r>
            <a:r>
              <a:rPr lang="en-US" altLang="zh-CN" b="0" i="0" u="none" strike="noStrike" dirty="0">
                <a:solidFill>
                  <a:srgbClr val="333333"/>
                </a:solidFill>
                <a:effectLst/>
                <a:latin typeface="Open Sans" panose="020B0606030504020204" pitchFamily="34" charset="0"/>
              </a:rPr>
              <a:t>DPLL</a:t>
            </a:r>
            <a:r>
              <a:rPr lang="zh-CN" altLang="en-US" b="0" i="0" u="none" strike="noStrike" dirty="0">
                <a:solidFill>
                  <a:srgbClr val="333333"/>
                </a:solidFill>
                <a:effectLst/>
                <a:latin typeface="Open Sans" panose="020B0606030504020204" pitchFamily="34" charset="0"/>
              </a:rPr>
              <a:t>算法；</a:t>
            </a:r>
            <a:endParaRPr lang="en-US" altLang="zh-CN" b="0" i="0" u="none" strike="noStrike" dirty="0">
              <a:solidFill>
                <a:srgbClr val="333333"/>
              </a:solidFill>
              <a:effectLst/>
              <a:latin typeface="Open Sans" panose="020B0606030504020204" pitchFamily="34" charset="0"/>
            </a:endParaRPr>
          </a:p>
        </p:txBody>
      </p:sp>
      <p:sp>
        <p:nvSpPr>
          <p:cNvPr id="4" name="灯片编号占位符 3"/>
          <p:cNvSpPr>
            <a:spLocks noGrp="1"/>
          </p:cNvSpPr>
          <p:nvPr>
            <p:ph type="sldNum" sz="quarter" idx="5"/>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3579244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2023/5/5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2023/5/5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2023/5/5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2023/5/5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2023/5/5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2023/5/5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2023/5/5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32.xml.rels><?xml version="1.0" encoding="UTF-8" standalone="yes"?>
<Relationships xmlns="http://schemas.openxmlformats.org/package/2006/relationships"><Relationship Id="rId8" Type="http://schemas.openxmlformats.org/officeDocument/2006/relationships/image" Target="../media/image710.png"/><Relationship Id="rId13" Type="http://schemas.openxmlformats.org/officeDocument/2006/relationships/image" Target="../media/image124.png"/><Relationship Id="rId3" Type="http://schemas.openxmlformats.org/officeDocument/2006/relationships/image" Target="../media/image210.png"/><Relationship Id="rId7" Type="http://schemas.openxmlformats.org/officeDocument/2006/relationships/image" Target="../media/image60.png"/><Relationship Id="rId12" Type="http://schemas.openxmlformats.org/officeDocument/2006/relationships/image" Target="../media/image111.png"/><Relationship Id="rId17" Type="http://schemas.openxmlformats.org/officeDocument/2006/relationships/image" Target="../media/image160.png"/><Relationship Id="rId2" Type="http://schemas.openxmlformats.org/officeDocument/2006/relationships/notesSlide" Target="../notesSlides/notesSlide32.xml"/><Relationship Id="rId16"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100.png"/><Relationship Id="rId5" Type="http://schemas.openxmlformats.org/officeDocument/2006/relationships/image" Target="../media/image410.png"/><Relationship Id="rId15" Type="http://schemas.openxmlformats.org/officeDocument/2006/relationships/image" Target="../media/image14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2.png"/><Relationship Id="rId14" Type="http://schemas.openxmlformats.org/officeDocument/2006/relationships/image" Target="../media/image130.png"/></Relationships>
</file>

<file path=ppt/slides/_rels/slide3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80.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50.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image" Target="../media/image65.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7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74.png"/><Relationship Id="rId11" Type="http://schemas.openxmlformats.org/officeDocument/2006/relationships/image" Target="../media/image79.png"/><Relationship Id="rId5" Type="http://schemas.openxmlformats.org/officeDocument/2006/relationships/image" Target="../media/image73.png"/><Relationship Id="rId15" Type="http://schemas.openxmlformats.org/officeDocument/2006/relationships/image" Target="../media/image81.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 Id="rId14" Type="http://schemas.openxmlformats.org/officeDocument/2006/relationships/image" Target="../media/image8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80.png"/><Relationship Id="rId4" Type="http://schemas.openxmlformats.org/officeDocument/2006/relationships/image" Target="../media/image370.png"/></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067" y="1371600"/>
            <a:ext cx="9794192" cy="2138363"/>
          </a:xfrm>
        </p:spPr>
        <p:txBody>
          <a:bodyPr/>
          <a:lstStyle/>
          <a:p>
            <a:r>
              <a:rPr lang="en-US" altLang="en-US" sz="4800" dirty="0"/>
              <a:t>Formal Method 202</a:t>
            </a:r>
            <a:r>
              <a:rPr lang="en-US" altLang="zh-CN" sz="4800" dirty="0"/>
              <a:t>3</a:t>
            </a:r>
            <a:r>
              <a:rPr lang="en-US" altLang="en-US" sz="4800" dirty="0"/>
              <a:t>-</a:t>
            </a:r>
            <a:r>
              <a:rPr lang="en-US" altLang="zh-CN" sz="4800" dirty="0"/>
              <a:t>Spring</a:t>
            </a:r>
            <a:endParaRPr lang="en-US" altLang="en-US" sz="4800" dirty="0"/>
          </a:p>
        </p:txBody>
      </p:sp>
      <p:sp>
        <p:nvSpPr>
          <p:cNvPr id="3" name="Subtitle 2"/>
          <p:cNvSpPr>
            <a:spLocks noGrp="1"/>
          </p:cNvSpPr>
          <p:nvPr>
            <p:ph type="subTitle" idx="1"/>
          </p:nvPr>
        </p:nvSpPr>
        <p:spPr>
          <a:xfrm>
            <a:off x="1386205" y="3602038"/>
            <a:ext cx="9144000" cy="1655762"/>
          </a:xfrm>
        </p:spPr>
        <p:txBody>
          <a:bodyPr/>
          <a:lstStyle/>
          <a:p>
            <a:r>
              <a:rPr lang="en-GB" altLang="zh-CN" sz="2400" dirty="0"/>
              <a:t>Review</a:t>
            </a:r>
            <a:r>
              <a:rPr lang="zh-CN" altLang="en-US" sz="2400" dirty="0"/>
              <a:t> </a:t>
            </a:r>
            <a:r>
              <a:rPr lang="en-US" altLang="zh-CN" sz="2400" dirty="0"/>
              <a:t>&amp;</a:t>
            </a:r>
            <a:r>
              <a:rPr lang="zh-CN" altLang="en-US" sz="2400" dirty="0"/>
              <a:t> </a:t>
            </a:r>
            <a:r>
              <a:rPr lang="en-US" altLang="zh-CN" sz="2400" dirty="0"/>
              <a:t>Assignment</a:t>
            </a:r>
            <a:r>
              <a:rPr lang="zh-CN" altLang="en-US" sz="2400" dirty="0"/>
              <a:t> </a:t>
            </a:r>
            <a:r>
              <a:rPr lang="en-US" altLang="zh-CN" sz="2400" dirty="0"/>
              <a:t>Lecture</a:t>
            </a:r>
            <a:r>
              <a:rPr lang="zh-CN" altLang="en-US" sz="2400" dirty="0"/>
              <a:t> </a:t>
            </a:r>
            <a:r>
              <a:rPr lang="en-US" altLang="zh-CN" sz="2400" dirty="0"/>
              <a:t>02</a:t>
            </a:r>
            <a:endParaRPr lang="en-GB" altLang="zh-CN" sz="2400" dirty="0"/>
          </a:p>
          <a:p>
            <a:endParaRPr lang="en-US"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a:t>
            </a:r>
            <a:endParaRPr lang="en-US" altLang="en-US" sz="4400" dirty="0"/>
          </a:p>
        </p:txBody>
      </p:sp>
      <p:sp>
        <p:nvSpPr>
          <p:cNvPr id="12" name="文本框 11"/>
          <p:cNvSpPr txBox="1"/>
          <p:nvPr/>
        </p:nvSpPr>
        <p:spPr>
          <a:xfrm>
            <a:off x="1207280" y="2023807"/>
            <a:ext cx="8990629" cy="1405193"/>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kumimoji="1" lang="zh-CN" altLang="en-US" sz="2000" dirty="0">
                <a:latin typeface="+mn-ea"/>
              </a:rPr>
              <a:t>定义：在逻辑学或计算机科学中，布尔可满足性问题（简称</a:t>
            </a:r>
            <a:r>
              <a:rPr kumimoji="1" lang="en-GB" altLang="zh-CN" sz="2000" dirty="0">
                <a:latin typeface="+mn-ea"/>
              </a:rPr>
              <a:t>SAT</a:t>
            </a:r>
            <a:r>
              <a:rPr kumimoji="1" lang="zh-CN" altLang="en-US" sz="2000" dirty="0">
                <a:latin typeface="+mn-ea"/>
              </a:rPr>
              <a:t>问题）是指判断对于给定的逻辑命题是否存在一个解，如果存在，则认为给定命题可满足；反之，则不可满足。</a:t>
            </a:r>
          </a:p>
        </p:txBody>
      </p:sp>
      <p:sp>
        <p:nvSpPr>
          <p:cNvPr id="14" name="文本框 13"/>
          <p:cNvSpPr txBox="1"/>
          <p:nvPr/>
        </p:nvSpPr>
        <p:spPr>
          <a:xfrm>
            <a:off x="1207280" y="3942432"/>
            <a:ext cx="5147563" cy="400110"/>
          </a:xfrm>
          <a:prstGeom prst="rect">
            <a:avLst/>
          </a:prstGeom>
          <a:noFill/>
        </p:spPr>
        <p:txBody>
          <a:bodyPr wrap="none" rtlCol="0">
            <a:spAutoFit/>
          </a:bodyPr>
          <a:lstStyle/>
          <a:p>
            <a:pPr marL="342900" indent="-342900">
              <a:buFont typeface="Wingdings" panose="05000000000000000000" pitchFamily="2" charset="2"/>
              <a:buChar char="Ø"/>
            </a:pPr>
            <a:r>
              <a:rPr kumimoji="1" lang="zh-CN" altLang="en-US" sz="2000" dirty="0">
                <a:latin typeface="+mn-ea"/>
              </a:rPr>
              <a:t>第一个</a:t>
            </a:r>
            <a:r>
              <a:rPr kumimoji="1" lang="en-US" altLang="zh-CN" sz="2000" dirty="0">
                <a:latin typeface="+mn-ea"/>
              </a:rPr>
              <a:t> NPC </a:t>
            </a:r>
            <a:r>
              <a:rPr kumimoji="1" lang="zh-CN" altLang="en-US" sz="2000" dirty="0">
                <a:latin typeface="+mn-ea"/>
              </a:rPr>
              <a:t>问题 （</a:t>
            </a:r>
            <a:r>
              <a:rPr kumimoji="1" lang="en-GB" altLang="zh-CN" sz="2000" dirty="0">
                <a:latin typeface="+mn-ea"/>
              </a:rPr>
              <a:t>Cook-Levin, 1971</a:t>
            </a:r>
            <a:r>
              <a:rPr kumimoji="1" lang="zh-CN" altLang="en-US" sz="2000" dirty="0">
                <a:latin typeface="+mn-ea"/>
              </a:rPr>
              <a:t>）</a:t>
            </a:r>
            <a:endParaRPr kumimoji="1" lang="en-US" altLang="zh-CN" sz="2000" dirty="0">
              <a:latin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a:t>
            </a:r>
            <a:endParaRPr lang="en-US" altLang="en-US" sz="4400" dirty="0"/>
          </a:p>
        </p:txBody>
      </p:sp>
      <p:graphicFrame>
        <p:nvGraphicFramePr>
          <p:cNvPr id="3" name="表格 2"/>
          <p:cNvGraphicFramePr>
            <a:graphicFrameLocks noGrp="1"/>
          </p:cNvGraphicFramePr>
          <p:nvPr>
            <p:custDataLst>
              <p:tags r:id="rId1"/>
            </p:custDataLst>
          </p:nvPr>
        </p:nvGraphicFramePr>
        <p:xfrm>
          <a:off x="3005469" y="2327082"/>
          <a:ext cx="4766932" cy="2203835"/>
        </p:xfrm>
        <a:graphic>
          <a:graphicData uri="http://schemas.openxmlformats.org/drawingml/2006/table">
            <a:tbl>
              <a:tblPr/>
              <a:tblGrid>
                <a:gridCol w="1191733">
                  <a:extLst>
                    <a:ext uri="{9D8B030D-6E8A-4147-A177-3AD203B41FA5}">
                      <a16:colId xmlns:a16="http://schemas.microsoft.com/office/drawing/2014/main" val="20000"/>
                    </a:ext>
                  </a:extLst>
                </a:gridCol>
                <a:gridCol w="1191733">
                  <a:extLst>
                    <a:ext uri="{9D8B030D-6E8A-4147-A177-3AD203B41FA5}">
                      <a16:colId xmlns:a16="http://schemas.microsoft.com/office/drawing/2014/main" val="20001"/>
                    </a:ext>
                  </a:extLst>
                </a:gridCol>
                <a:gridCol w="1191733">
                  <a:extLst>
                    <a:ext uri="{9D8B030D-6E8A-4147-A177-3AD203B41FA5}">
                      <a16:colId xmlns:a16="http://schemas.microsoft.com/office/drawing/2014/main" val="20002"/>
                    </a:ext>
                  </a:extLst>
                </a:gridCol>
                <a:gridCol w="1191733">
                  <a:extLst>
                    <a:ext uri="{9D8B030D-6E8A-4147-A177-3AD203B41FA5}">
                      <a16:colId xmlns:a16="http://schemas.microsoft.com/office/drawing/2014/main" val="20003"/>
                    </a:ext>
                  </a:extLst>
                </a:gridCol>
              </a:tblGrid>
              <a:tr h="440767">
                <a:tc>
                  <a:txBody>
                    <a:bodyPr/>
                    <a:lstStyle/>
                    <a:p>
                      <a:pPr algn="ctr" fontAlgn="t"/>
                      <a:r>
                        <a:rPr lang="en-GB" sz="1800" b="1">
                          <a:solidFill>
                            <a:srgbClr val="FFFFFF"/>
                          </a:solidFill>
                          <a:effectLst/>
                        </a:rPr>
                        <a:t>P</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A8"/>
                    </a:solidFill>
                  </a:tcPr>
                </a:tc>
                <a:tc>
                  <a:txBody>
                    <a:bodyPr/>
                    <a:lstStyle/>
                    <a:p>
                      <a:pPr algn="ctr" fontAlgn="t"/>
                      <a:r>
                        <a:rPr lang="en-GB" sz="1800" b="1">
                          <a:solidFill>
                            <a:srgbClr val="FFFFFF"/>
                          </a:solidFill>
                          <a:effectLst/>
                        </a:rPr>
                        <a:t>Q</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A8"/>
                    </a:solidFill>
                  </a:tcPr>
                </a:tc>
                <a:tc>
                  <a:txBody>
                    <a:bodyPr/>
                    <a:lstStyle/>
                    <a:p>
                      <a:pPr algn="ctr" fontAlgn="t"/>
                      <a:r>
                        <a:rPr lang="zh-CN" altLang="en-US" sz="1800" b="1" dirty="0">
                          <a:solidFill>
                            <a:srgbClr val="FFFFFF"/>
                          </a:solidFill>
                          <a:effectLst/>
                          <a:latin typeface="Cambria Math" panose="02040503050406030204" pitchFamily="18" charset="0"/>
                        </a:rPr>
                        <a:t>𝐏</a:t>
                      </a:r>
                      <a:r>
                        <a:rPr lang="en-US" altLang="zh-CN" sz="1800" b="1" dirty="0">
                          <a:solidFill>
                            <a:srgbClr val="FFFFFF"/>
                          </a:solidFill>
                          <a:effectLst/>
                        </a:rPr>
                        <a:t>\/</a:t>
                      </a:r>
                      <a:r>
                        <a:rPr lang="zh-CN" altLang="en-US" sz="1800" b="1" dirty="0">
                          <a:solidFill>
                            <a:srgbClr val="FFFFFF"/>
                          </a:solidFill>
                          <a:effectLst/>
                          <a:latin typeface="Cambria Math" panose="02040503050406030204" pitchFamily="18" charset="0"/>
                        </a:rPr>
                        <a:t>𝐐</a:t>
                      </a:r>
                      <a:endParaRPr lang="zh-CN" altLang="en-US"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A8"/>
                    </a:solidFill>
                  </a:tcPr>
                </a:tc>
                <a:tc>
                  <a:txBody>
                    <a:bodyPr/>
                    <a:lstStyle/>
                    <a:p>
                      <a:pPr algn="ctr" fontAlgn="t"/>
                      <a:r>
                        <a:rPr lang="en-GB" sz="1800" b="1">
                          <a:solidFill>
                            <a:srgbClr val="FFFFFF"/>
                          </a:solidFill>
                          <a:effectLst/>
                        </a:rPr>
                        <a:t>P/\~P</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A8"/>
                    </a:solidFill>
                  </a:tcPr>
                </a:tc>
                <a:extLst>
                  <a:ext uri="{0D108BD9-81ED-4DB2-BD59-A6C34878D82A}">
                    <a16:rowId xmlns:a16="http://schemas.microsoft.com/office/drawing/2014/main" val="10000"/>
                  </a:ext>
                </a:extLst>
              </a:tr>
              <a:tr h="440767">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extLst>
                  <a:ext uri="{0D108BD9-81ED-4DB2-BD59-A6C34878D82A}">
                    <a16:rowId xmlns:a16="http://schemas.microsoft.com/office/drawing/2014/main" val="10001"/>
                  </a:ext>
                </a:extLst>
              </a:tr>
              <a:tr h="440767">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AF1"/>
                    </a:solidFill>
                  </a:tcPr>
                </a:tc>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AF1"/>
                    </a:solidFill>
                  </a:tcPr>
                </a:tc>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AF1"/>
                    </a:solidFill>
                  </a:tcPr>
                </a:tc>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AF1"/>
                    </a:solidFill>
                  </a:tcPr>
                </a:tc>
                <a:extLst>
                  <a:ext uri="{0D108BD9-81ED-4DB2-BD59-A6C34878D82A}">
                    <a16:rowId xmlns:a16="http://schemas.microsoft.com/office/drawing/2014/main" val="10002"/>
                  </a:ext>
                </a:extLst>
              </a:tr>
              <a:tr h="440767">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extLst>
                  <a:ext uri="{0D108BD9-81ED-4DB2-BD59-A6C34878D82A}">
                    <a16:rowId xmlns:a16="http://schemas.microsoft.com/office/drawing/2014/main" val="10003"/>
                  </a:ext>
                </a:extLst>
              </a:tr>
              <a:tr h="440767">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FAF1"/>
                    </a:solidFill>
                  </a:tcPr>
                </a:tc>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FAF1"/>
                    </a:solidFill>
                  </a:tcPr>
                </a:tc>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FAF1"/>
                    </a:solidFill>
                  </a:tcPr>
                </a:tc>
                <a:tc>
                  <a:txBody>
                    <a:bodyPr/>
                    <a:lstStyle/>
                    <a:p>
                      <a:pPr algn="ctr" fontAlgn="t"/>
                      <a:r>
                        <a:rPr lang="en-GB" sz="1800" dirty="0">
                          <a:solidFill>
                            <a:srgbClr val="000000"/>
                          </a:solidFill>
                          <a:effectLst/>
                        </a:rPr>
                        <a:t>F</a:t>
                      </a:r>
                      <a:endParaRPr lang="en-GB"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FAF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a:t>
            </a:r>
            <a:endParaRPr lang="en-US" altLang="en-US" sz="4400" dirty="0"/>
          </a:p>
        </p:txBody>
      </p:sp>
      <p:sp>
        <p:nvSpPr>
          <p:cNvPr id="4" name="文本框 3"/>
          <p:cNvSpPr txBox="1"/>
          <p:nvPr/>
        </p:nvSpPr>
        <p:spPr>
          <a:xfrm>
            <a:off x="1052195" y="1387475"/>
            <a:ext cx="1554480" cy="368300"/>
          </a:xfrm>
          <a:prstGeom prst="rect">
            <a:avLst/>
          </a:prstGeom>
          <a:noFill/>
        </p:spPr>
        <p:txBody>
          <a:bodyPr wrap="square" rtlCol="0" anchor="t">
            <a:spAutoFit/>
          </a:bodyPr>
          <a:lstStyle/>
          <a:p>
            <a:r>
              <a:rPr kumimoji="1" lang="zh-CN" altLang="en-US" dirty="0">
                <a:sym typeface="+mn-ea"/>
              </a:rPr>
              <a:t>对命题求解：</a:t>
            </a:r>
            <a:endParaRPr lang="zh-CN" altLang="en-US"/>
          </a:p>
        </p:txBody>
      </p:sp>
      <p:pic>
        <p:nvPicPr>
          <p:cNvPr id="5" name="图片 4"/>
          <p:cNvPicPr>
            <a:picLocks noChangeAspect="1"/>
          </p:cNvPicPr>
          <p:nvPr/>
        </p:nvPicPr>
        <p:blipFill>
          <a:blip r:embed="rId3"/>
          <a:stretch>
            <a:fillRect/>
          </a:stretch>
        </p:blipFill>
        <p:spPr>
          <a:xfrm>
            <a:off x="2756268" y="1387752"/>
            <a:ext cx="2765648" cy="566958"/>
          </a:xfrm>
          <a:prstGeom prst="rect">
            <a:avLst/>
          </a:prstGeom>
        </p:spPr>
      </p:pic>
      <p:pic>
        <p:nvPicPr>
          <p:cNvPr id="7" name="图片 6" descr="截屏2021-11-23 下午2.31.32"/>
          <p:cNvPicPr>
            <a:picLocks noChangeAspect="1"/>
          </p:cNvPicPr>
          <p:nvPr/>
        </p:nvPicPr>
        <p:blipFill>
          <a:blip r:embed="rId4"/>
          <a:stretch>
            <a:fillRect/>
          </a:stretch>
        </p:blipFill>
        <p:spPr>
          <a:xfrm>
            <a:off x="2898775" y="2469311"/>
            <a:ext cx="5156200" cy="419100"/>
          </a:xfrm>
          <a:prstGeom prst="rect">
            <a:avLst/>
          </a:prstGeom>
        </p:spPr>
      </p:pic>
      <p:pic>
        <p:nvPicPr>
          <p:cNvPr id="8" name="图片 7" descr="截屏2021-11-23 下午2.32.26"/>
          <p:cNvPicPr>
            <a:picLocks noChangeAspect="1"/>
          </p:cNvPicPr>
          <p:nvPr/>
        </p:nvPicPr>
        <p:blipFill>
          <a:blip r:embed="rId5"/>
          <a:stretch>
            <a:fillRect/>
          </a:stretch>
        </p:blipFill>
        <p:spPr>
          <a:xfrm>
            <a:off x="2962603" y="3377628"/>
            <a:ext cx="7569835" cy="393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a:t>
            </a:r>
            <a:endParaRPr lang="en-US" altLang="en-US" sz="4400" dirty="0"/>
          </a:p>
        </p:txBody>
      </p:sp>
      <p:pic>
        <p:nvPicPr>
          <p:cNvPr id="4" name="图片 3"/>
          <p:cNvPicPr>
            <a:picLocks noChangeAspect="1"/>
          </p:cNvPicPr>
          <p:nvPr/>
        </p:nvPicPr>
        <p:blipFill>
          <a:blip r:embed="rId3"/>
          <a:stretch>
            <a:fillRect/>
          </a:stretch>
        </p:blipFill>
        <p:spPr>
          <a:xfrm>
            <a:off x="2848343" y="2022117"/>
            <a:ext cx="2765648" cy="566958"/>
          </a:xfrm>
          <a:prstGeom prst="rect">
            <a:avLst/>
          </a:prstGeom>
        </p:spPr>
      </p:pic>
      <p:sp>
        <p:nvSpPr>
          <p:cNvPr id="5" name="文本框 4"/>
          <p:cNvSpPr txBox="1"/>
          <p:nvPr/>
        </p:nvSpPr>
        <p:spPr>
          <a:xfrm>
            <a:off x="1297172" y="2105541"/>
            <a:ext cx="1658679" cy="400110"/>
          </a:xfrm>
          <a:prstGeom prst="rect">
            <a:avLst/>
          </a:prstGeom>
          <a:noFill/>
        </p:spPr>
        <p:txBody>
          <a:bodyPr wrap="square" rtlCol="0">
            <a:spAutoFit/>
          </a:bodyPr>
          <a:lstStyle/>
          <a:p>
            <a:r>
              <a:rPr kumimoji="1" lang="zh-CN" altLang="en-US" sz="2000" dirty="0"/>
              <a:t>对命题求解：</a:t>
            </a:r>
          </a:p>
        </p:txBody>
      </p:sp>
      <p:sp>
        <p:nvSpPr>
          <p:cNvPr id="7" name="椭圆 6">
            <a:extLst>
              <a:ext uri="{FF2B5EF4-FFF2-40B4-BE49-F238E27FC236}">
                <a16:creationId xmlns:a16="http://schemas.microsoft.com/office/drawing/2014/main" id="{1EA80AFF-BACE-0389-E713-902FD2D3E3EB}"/>
              </a:ext>
            </a:extLst>
          </p:cNvPr>
          <p:cNvSpPr/>
          <p:nvPr/>
        </p:nvSpPr>
        <p:spPr>
          <a:xfrm>
            <a:off x="480722" y="3130551"/>
            <a:ext cx="2143049" cy="2252701"/>
          </a:xfrm>
          <a:prstGeom prst="ellipse">
            <a:avLst/>
          </a:prstGeom>
          <a:solidFill>
            <a:schemeClr val="accent1">
              <a:lumMod val="40000"/>
              <a:lumOff val="6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mc:Choice xmlns:a14="http://schemas.microsoft.com/office/drawing/2010/main" Requires="a14">
          <p:sp>
            <p:nvSpPr>
              <p:cNvPr id="9" name="椭圆 8">
                <a:extLst>
                  <a:ext uri="{FF2B5EF4-FFF2-40B4-BE49-F238E27FC236}">
                    <a16:creationId xmlns:a16="http://schemas.microsoft.com/office/drawing/2014/main" id="{0AA9E79E-E6B8-F09B-AB02-A5CB20DD71E9}"/>
                  </a:ext>
                </a:extLst>
              </p:cNvPr>
              <p:cNvSpPr/>
              <p:nvPr/>
            </p:nvSpPr>
            <p:spPr>
              <a:xfrm>
                <a:off x="5093274" y="3449132"/>
                <a:ext cx="1565360" cy="1615537"/>
              </a:xfrm>
              <a:prstGeom prst="ellipse">
                <a:avLst/>
              </a:prstGeom>
              <a:solidFill>
                <a:schemeClr val="accent1">
                  <a:lumMod val="40000"/>
                  <a:lumOff val="6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kern="0" dirty="0">
                    <a:solidFill>
                      <a:schemeClr val="tx1"/>
                    </a:solidFill>
                  </a:rPr>
                  <a:t>P</a:t>
                </a:r>
                <a:r>
                  <a:rPr kumimoji="1" lang="zh-CN" altLang="en-US" sz="1400" kern="0" dirty="0">
                    <a:solidFill>
                      <a:schemeClr val="tx1"/>
                    </a:solidFill>
                  </a:rPr>
                  <a:t> </a:t>
                </a:r>
                <a:r>
                  <a:rPr kumimoji="1" lang="en-US" altLang="zh-CN" sz="1400" kern="0" dirty="0">
                    <a:solidFill>
                      <a:schemeClr val="tx1"/>
                    </a:solidFill>
                  </a:rPr>
                  <a:t>::= D /\ P                    </a:t>
                </a:r>
              </a:p>
              <a:p>
                <a:r>
                  <a:rPr kumimoji="1" lang="en-US" altLang="zh-CN" sz="1400" kern="0" dirty="0">
                    <a:solidFill>
                      <a:schemeClr val="tx1"/>
                    </a:solidFill>
                  </a:rPr>
                  <a:t>D ::= D \/ A</a:t>
                </a:r>
              </a:p>
              <a:p>
                <a:r>
                  <a:rPr kumimoji="1" lang="en-US" altLang="zh-CN" sz="1400" kern="0" dirty="0">
                    <a:solidFill>
                      <a:schemeClr val="tx1"/>
                    </a:solidFill>
                    <a:ea typeface="Cambria Math" panose="02040503050406030204" pitchFamily="18" charset="0"/>
                  </a:rPr>
                  <a:t>A ::= </a:t>
                </a:r>
                <a14:m>
                  <m:oMath xmlns:m="http://schemas.openxmlformats.org/officeDocument/2006/math">
                    <m:r>
                      <m:rPr>
                        <m:nor/>
                      </m:rPr>
                      <a:rPr kumimoji="1" lang="en-US" altLang="zh-CN" sz="1400" i="1" kern="0">
                        <a:solidFill>
                          <a:schemeClr val="tx1"/>
                        </a:solidFill>
                        <a:latin typeface="Cambria Math" panose="02040503050406030204" pitchFamily="18" charset="0"/>
                        <a:ea typeface="Cambria Math" panose="02040503050406030204" pitchFamily="18" charset="0"/>
                      </a:rPr>
                      <m:t>p</m:t>
                    </m:r>
                    <m:r>
                      <a:rPr kumimoji="1" lang="en-US" altLang="zh-CN" sz="1400" i="1" kern="0">
                        <a:solidFill>
                          <a:schemeClr val="tx1"/>
                        </a:solidFill>
                        <a:latin typeface="Cambria Math" panose="02040503050406030204" pitchFamily="18" charset="0"/>
                        <a:ea typeface="Cambria Math" panose="02040503050406030204" pitchFamily="18" charset="0"/>
                      </a:rPr>
                      <m:t> </m:t>
                    </m:r>
                    <m:r>
                      <a:rPr kumimoji="1" lang="zh-CN" altLang="en-US" sz="1400" b="0" i="1" kern="0" smtClean="0">
                        <a:solidFill>
                          <a:schemeClr val="tx1"/>
                        </a:solidFill>
                        <a:latin typeface="Cambria Math" panose="02040503050406030204" pitchFamily="18" charset="0"/>
                        <a:ea typeface="Cambria Math" panose="02040503050406030204" pitchFamily="18" charset="0"/>
                      </a:rPr>
                      <m:t> </m:t>
                    </m:r>
                  </m:oMath>
                </a14:m>
                <a:r>
                  <a:rPr kumimoji="1" lang="en-US" altLang="zh-CN" sz="1400" kern="0" dirty="0">
                    <a:solidFill>
                      <a:schemeClr val="tx1"/>
                    </a:solidFill>
                    <a:ea typeface="Cambria Math" panose="02040503050406030204" pitchFamily="18" charset="0"/>
                  </a:rPr>
                  <a:t> |</a:t>
                </a:r>
                <a:r>
                  <a:rPr kumimoji="1" lang="zh-CN" altLang="en-US" sz="1400" kern="0" dirty="0">
                    <a:solidFill>
                      <a:schemeClr val="tx1"/>
                    </a:solidFill>
                    <a:ea typeface="Cambria Math" panose="02040503050406030204" pitchFamily="18" charset="0"/>
                  </a:rPr>
                  <a:t> </a:t>
                </a:r>
                <a14:m>
                  <m:oMath xmlns:m="http://schemas.openxmlformats.org/officeDocument/2006/math">
                    <m:r>
                      <a:rPr kumimoji="1" lang="en-US" altLang="zh-CN" sz="1400" i="1" kern="0" smtClean="0">
                        <a:solidFill>
                          <a:schemeClr val="tx1"/>
                        </a:solidFill>
                        <a:latin typeface="Cambria Math" panose="02040503050406030204" pitchFamily="18" charset="0"/>
                        <a:ea typeface="Cambria Math" panose="02040503050406030204" pitchFamily="18" charset="0"/>
                      </a:rPr>
                      <m:t>¬</m:t>
                    </m:r>
                    <m:r>
                      <m:rPr>
                        <m:nor/>
                      </m:rPr>
                      <a:rPr kumimoji="1" lang="en-US" altLang="zh-CN" sz="1400" i="1" kern="0" smtClean="0">
                        <a:solidFill>
                          <a:schemeClr val="tx1"/>
                        </a:solidFill>
                        <a:latin typeface="Cambria Math" panose="02040503050406030204" pitchFamily="18" charset="0"/>
                        <a:ea typeface="Cambria Math" panose="02040503050406030204" pitchFamily="18" charset="0"/>
                      </a:rPr>
                      <m:t>p</m:t>
                    </m:r>
                  </m:oMath>
                </a14:m>
                <a:endParaRPr kumimoji="1" lang="en-US" altLang="zh-CN" sz="1400" i="1" kern="0" dirty="0">
                  <a:solidFill>
                    <a:schemeClr val="tx1"/>
                  </a:solidFill>
                  <a:latin typeface="Cambria Math" panose="02040503050406030204" pitchFamily="18" charset="0"/>
                </a:endParaRPr>
              </a:p>
              <a:p>
                <a:pPr algn="ctr"/>
                <a:endParaRPr kumimoji="1" lang="zh-CN" altLang="en-US" sz="1200" dirty="0"/>
              </a:p>
            </p:txBody>
          </p:sp>
        </mc:Choice>
        <mc:Fallback>
          <p:sp>
            <p:nvSpPr>
              <p:cNvPr id="9" name="椭圆 8">
                <a:extLst>
                  <a:ext uri="{FF2B5EF4-FFF2-40B4-BE49-F238E27FC236}">
                    <a16:creationId xmlns:a16="http://schemas.microsoft.com/office/drawing/2014/main" id="{0AA9E79E-E6B8-F09B-AB02-A5CB20DD71E9}"/>
                  </a:ext>
                </a:extLst>
              </p:cNvPr>
              <p:cNvSpPr>
                <a:spLocks noRot="1" noChangeAspect="1" noMove="1" noResize="1" noEditPoints="1" noAdjustHandles="1" noChangeArrowheads="1" noChangeShapeType="1" noTextEdit="1"/>
              </p:cNvSpPr>
              <p:nvPr/>
            </p:nvSpPr>
            <p:spPr>
              <a:xfrm>
                <a:off x="5093274" y="3449132"/>
                <a:ext cx="1565360" cy="1615537"/>
              </a:xfrm>
              <a:prstGeom prst="ellipse">
                <a:avLst/>
              </a:prstGeom>
              <a:blipFill>
                <a:blip r:embed="rId4"/>
                <a:stretch>
                  <a:fillRect r="-448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5C28A63-C436-196C-2864-438C84BEF0BA}"/>
                  </a:ext>
                </a:extLst>
              </p:cNvPr>
              <p:cNvSpPr txBox="1"/>
              <p:nvPr/>
            </p:nvSpPr>
            <p:spPr>
              <a:xfrm>
                <a:off x="718407" y="3594537"/>
                <a:ext cx="1395759" cy="1508105"/>
              </a:xfrm>
              <a:prstGeom prst="rect">
                <a:avLst/>
              </a:prstGeom>
              <a:noFill/>
            </p:spPr>
            <p:txBody>
              <a:bodyPr wrap="square" rtlCol="0">
                <a:spAutoFit/>
              </a:bodyPr>
              <a:lstStyle/>
              <a:p>
                <a:r>
                  <a:rPr lang="en-US" altLang="en-US" sz="2000" dirty="0">
                    <a:sym typeface="+mn-ea"/>
                  </a:rPr>
                  <a:t> </a:t>
                </a:r>
                <a:r>
                  <a:rPr lang="zh-CN" altLang="en-US" sz="2000" dirty="0">
                    <a:sym typeface="+mn-ea"/>
                  </a:rPr>
                  <a:t>   </a:t>
                </a:r>
                <a:r>
                  <a:rPr kumimoji="1" lang="en-US" altLang="zh-CN" dirty="0"/>
                  <a:t>p</a:t>
                </a: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rPr>
                      <m:t> </m:t>
                    </m:r>
                    <m:r>
                      <m:rPr>
                        <m:sty m:val="p"/>
                      </m:rPr>
                      <a:rPr kumimoji="1" lang="en-US" altLang="zh-CN" i="1">
                        <a:latin typeface="Cambria Math" panose="02040503050406030204" pitchFamily="18" charset="0"/>
                        <a:ea typeface="Cambria Math" panose="02040503050406030204" pitchFamily="18" charset="0"/>
                      </a:rPr>
                      <m:t>T</m:t>
                    </m:r>
                    <m:r>
                      <a:rPr kumimoji="1" lang="zh-CN" altLang="en-US" b="0" i="0" smtClean="0">
                        <a:latin typeface="Cambria Math" panose="02040503050406030204" pitchFamily="18" charset="0"/>
                        <a:ea typeface="Cambria Math" panose="02040503050406030204" pitchFamily="18" charset="0"/>
                      </a:rPr>
                      <m:t>  </m:t>
                    </m:r>
                  </m:oMath>
                </a14:m>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r>
                      <a:rPr kumimoji="1" lang="zh-CN" altLang="en-US" b="0" i="0" smtClean="0">
                        <a:latin typeface="Cambria Math" panose="02040503050406030204" pitchFamily="18" charset="0"/>
                        <a:ea typeface="Cambria Math" panose="02040503050406030204" pitchFamily="18" charset="0"/>
                      </a:rPr>
                      <m:t> </m:t>
                    </m:r>
                  </m:oMath>
                </a14:m>
                <a:r>
                  <a:rPr kumimoji="1" lang="en-US" altLang="zh-CN" dirty="0"/>
                  <a:t>|</a:t>
                </a:r>
                <a:r>
                  <a:rPr kumimoji="1" lang="zh-CN" altLang="en-US" dirty="0"/>
                  <a:t> </a:t>
                </a:r>
                <a:endParaRPr kumimoji="1" lang="en-US" altLang="zh-CN" dirty="0"/>
              </a:p>
              <a:p>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r>
                  <a:rPr kumimoji="1" lang="zh-CN" altLang="en-US" i="1" dirty="0">
                    <a:latin typeface="Cambria Math" panose="02040503050406030204" pitchFamily="18" charset="0"/>
                  </a:rPr>
                  <a:t> </a:t>
                </a:r>
                <a:endParaRPr kumimoji="1"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r>
                        <m:rPr>
                          <m:nor/>
                        </m:rPr>
                        <a:rPr kumimoji="1" lang="zh-CN" altLang="en-US" b="0" i="1" dirty="0" smtClean="0">
                          <a:latin typeface="Cambria Math" panose="02040503050406030204" pitchFamily="18" charset="0"/>
                        </a:rPr>
                        <m:t> </m:t>
                      </m:r>
                    </m:oMath>
                  </m:oMathPara>
                </a14:m>
                <a:endParaRPr kumimoji="1" lang="en-US" altLang="zh-CN" dirty="0"/>
              </a:p>
              <a:p>
                <a:pPr/>
                <a14:m>
                  <m:oMathPara xmlns:m="http://schemas.openxmlformats.org/officeDocument/2006/math">
                    <m:oMathParaPr>
                      <m:jc m:val="centerGroup"/>
                    </m:oMathParaPr>
                    <m:oMath xmlns:m="http://schemas.openxmlformats.org/officeDocument/2006/math">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r>
                        <m:rPr>
                          <m:nor/>
                        </m:rPr>
                        <a:rPr kumimoji="1" lang="zh-CN" altLang="en-US" b="0" i="1" dirty="0" smtClean="0">
                          <a:latin typeface="Cambria Math" panose="02040503050406030204" pitchFamily="18" charset="0"/>
                        </a:rPr>
                        <m:t> </m:t>
                      </m:r>
                    </m:oMath>
                  </m:oMathPara>
                </a14:m>
                <a:endParaRPr kumimoji="1" lang="en-US" altLang="zh-C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zh-CN" altLang="en-US" i="1" dirty="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zh-CN" altLang="en-US" dirty="0"/>
              </a:p>
            </p:txBody>
          </p:sp>
        </mc:Choice>
        <mc:Fallback xmlns="">
          <p:sp>
            <p:nvSpPr>
              <p:cNvPr id="11" name="文本框 10">
                <a:extLst>
                  <a:ext uri="{FF2B5EF4-FFF2-40B4-BE49-F238E27FC236}">
                    <a16:creationId xmlns:a16="http://schemas.microsoft.com/office/drawing/2014/main" id="{D5C28A63-C436-196C-2864-438C84BEF0BA}"/>
                  </a:ext>
                </a:extLst>
              </p:cNvPr>
              <p:cNvSpPr txBox="1">
                <a:spLocks noRot="1" noChangeAspect="1" noMove="1" noResize="1" noEditPoints="1" noAdjustHandles="1" noChangeArrowheads="1" noChangeShapeType="1" noTextEdit="1"/>
              </p:cNvSpPr>
              <p:nvPr/>
            </p:nvSpPr>
            <p:spPr>
              <a:xfrm>
                <a:off x="718407" y="3594537"/>
                <a:ext cx="1395759" cy="1508105"/>
              </a:xfrm>
              <a:prstGeom prst="rect">
                <a:avLst/>
              </a:prstGeom>
              <a:blipFill>
                <a:blip r:embed="rId6"/>
                <a:stretch>
                  <a:fillRect t="-1681" r="-2703" b="-4202"/>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7AF35F5-FE0D-C95C-F248-7DB05B286CE8}"/>
              </a:ext>
            </a:extLst>
          </p:cNvPr>
          <p:cNvSpPr txBox="1"/>
          <p:nvPr/>
        </p:nvSpPr>
        <p:spPr>
          <a:xfrm>
            <a:off x="841891" y="5415594"/>
            <a:ext cx="1724874" cy="400110"/>
          </a:xfrm>
          <a:prstGeom prst="rect">
            <a:avLst/>
          </a:prstGeom>
          <a:noFill/>
        </p:spPr>
        <p:txBody>
          <a:bodyPr wrap="square" rtlCol="0">
            <a:spAutoFit/>
          </a:bodyPr>
          <a:lstStyle/>
          <a:p>
            <a:r>
              <a:rPr lang="en-US" altLang="en-US" sz="2000" dirty="0">
                <a:sym typeface="+mn-ea"/>
              </a:rPr>
              <a:t> </a:t>
            </a:r>
            <a:r>
              <a:rPr lang="zh-CN" altLang="en-US" sz="2000" dirty="0">
                <a:sym typeface="+mn-ea"/>
              </a:rPr>
              <a:t>   命题逻辑</a:t>
            </a:r>
            <a:endParaRPr kumimoji="1" lang="zh-CN" altLang="en-US" dirty="0"/>
          </a:p>
        </p:txBody>
      </p:sp>
      <p:sp>
        <p:nvSpPr>
          <p:cNvPr id="14" name="文本框 13">
            <a:extLst>
              <a:ext uri="{FF2B5EF4-FFF2-40B4-BE49-F238E27FC236}">
                <a16:creationId xmlns:a16="http://schemas.microsoft.com/office/drawing/2014/main" id="{84DEDBF9-1B02-7DC3-3026-D389EF346946}"/>
              </a:ext>
            </a:extLst>
          </p:cNvPr>
          <p:cNvSpPr txBox="1"/>
          <p:nvPr/>
        </p:nvSpPr>
        <p:spPr>
          <a:xfrm>
            <a:off x="5013517" y="5216840"/>
            <a:ext cx="1724874" cy="707886"/>
          </a:xfrm>
          <a:prstGeom prst="rect">
            <a:avLst/>
          </a:prstGeom>
          <a:noFill/>
        </p:spPr>
        <p:txBody>
          <a:bodyPr wrap="square" rtlCol="0">
            <a:spAutoFit/>
          </a:bodyPr>
          <a:lstStyle/>
          <a:p>
            <a:r>
              <a:rPr lang="en-US" altLang="en-US" sz="2000" dirty="0">
                <a:sym typeface="+mn-ea"/>
              </a:rPr>
              <a:t> </a:t>
            </a:r>
            <a:r>
              <a:rPr lang="zh-CN" altLang="en-US" sz="2000" dirty="0">
                <a:sym typeface="+mn-ea"/>
              </a:rPr>
              <a:t>       </a:t>
            </a:r>
            <a:r>
              <a:rPr lang="en-US" altLang="zh-CN" sz="2000" dirty="0">
                <a:sym typeface="+mn-ea"/>
              </a:rPr>
              <a:t>CNF</a:t>
            </a:r>
            <a:r>
              <a:rPr lang="zh-CN" altLang="en-US" sz="2000" dirty="0">
                <a:sym typeface="+mn-ea"/>
              </a:rPr>
              <a:t>（合取范式）</a:t>
            </a:r>
            <a:endParaRPr kumimoji="1" lang="zh-CN" altLang="en-US" dirty="0"/>
          </a:p>
        </p:txBody>
      </p:sp>
      <p:sp>
        <p:nvSpPr>
          <p:cNvPr id="20" name="右箭头 19">
            <a:extLst>
              <a:ext uri="{FF2B5EF4-FFF2-40B4-BE49-F238E27FC236}">
                <a16:creationId xmlns:a16="http://schemas.microsoft.com/office/drawing/2014/main" id="{10E22DD0-7EB4-201B-3AE8-0D8A660A30C0}"/>
              </a:ext>
            </a:extLst>
          </p:cNvPr>
          <p:cNvSpPr/>
          <p:nvPr/>
        </p:nvSpPr>
        <p:spPr>
          <a:xfrm>
            <a:off x="2848685" y="3603190"/>
            <a:ext cx="2143048" cy="130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文本框 21">
            <a:extLst>
              <a:ext uri="{FF2B5EF4-FFF2-40B4-BE49-F238E27FC236}">
                <a16:creationId xmlns:a16="http://schemas.microsoft.com/office/drawing/2014/main" id="{5EF5FEF7-810E-30E9-6EE6-D3BA22B859C3}"/>
              </a:ext>
            </a:extLst>
          </p:cNvPr>
          <p:cNvSpPr txBox="1"/>
          <p:nvPr/>
        </p:nvSpPr>
        <p:spPr>
          <a:xfrm>
            <a:off x="7080916" y="4306034"/>
            <a:ext cx="2126978" cy="1077218"/>
          </a:xfrm>
          <a:prstGeom prst="rect">
            <a:avLst/>
          </a:prstGeom>
          <a:noFill/>
        </p:spPr>
        <p:txBody>
          <a:bodyPr wrap="square" rtlCol="0">
            <a:spAutoFit/>
          </a:bodyPr>
          <a:lstStyle/>
          <a:p>
            <a:r>
              <a:rPr lang="en-US" altLang="en-US" sz="3200" b="1" dirty="0">
                <a:solidFill>
                  <a:srgbClr val="FF0000"/>
                </a:solidFill>
                <a:sym typeface="+mn-ea"/>
              </a:rPr>
              <a:t> </a:t>
            </a:r>
            <a:r>
              <a:rPr lang="zh-CN" altLang="en-US" sz="3200" b="1" dirty="0">
                <a:solidFill>
                  <a:srgbClr val="FF0000"/>
                </a:solidFill>
                <a:sym typeface="+mn-ea"/>
              </a:rPr>
              <a:t>       </a:t>
            </a:r>
            <a:r>
              <a:rPr lang="en-US" altLang="zh-CN" sz="3200" b="1" dirty="0">
                <a:solidFill>
                  <a:srgbClr val="FF0000"/>
                </a:solidFill>
                <a:sym typeface="+mn-ea"/>
              </a:rPr>
              <a:t>DPLL</a:t>
            </a:r>
            <a:endParaRPr kumimoji="1" lang="zh-CN" altLang="en-US" sz="2800" b="1" dirty="0">
              <a:solidFill>
                <a:srgbClr val="FF0000"/>
              </a:solidFill>
            </a:endParaRPr>
          </a:p>
        </p:txBody>
      </p:sp>
      <p:sp>
        <p:nvSpPr>
          <p:cNvPr id="23" name="右箭头 22">
            <a:extLst>
              <a:ext uri="{FF2B5EF4-FFF2-40B4-BE49-F238E27FC236}">
                <a16:creationId xmlns:a16="http://schemas.microsoft.com/office/drawing/2014/main" id="{1E48E6D6-01E2-E977-2488-59F3AE6D7B6E}"/>
              </a:ext>
            </a:extLst>
          </p:cNvPr>
          <p:cNvSpPr/>
          <p:nvPr/>
        </p:nvSpPr>
        <p:spPr>
          <a:xfrm>
            <a:off x="6794071" y="3603190"/>
            <a:ext cx="2143048" cy="130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 name="椭圆 23">
            <a:extLst>
              <a:ext uri="{FF2B5EF4-FFF2-40B4-BE49-F238E27FC236}">
                <a16:creationId xmlns:a16="http://schemas.microsoft.com/office/drawing/2014/main" id="{CC8AD449-1898-D33C-D936-8DD50FB3AACC}"/>
              </a:ext>
            </a:extLst>
          </p:cNvPr>
          <p:cNvSpPr/>
          <p:nvPr/>
        </p:nvSpPr>
        <p:spPr>
          <a:xfrm>
            <a:off x="9072557" y="3130551"/>
            <a:ext cx="2143049" cy="2252701"/>
          </a:xfrm>
          <a:prstGeom prst="ellipse">
            <a:avLst/>
          </a:prstGeom>
          <a:solidFill>
            <a:schemeClr val="accent1">
              <a:lumMod val="40000"/>
              <a:lumOff val="6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200" b="1" dirty="0">
                <a:solidFill>
                  <a:schemeClr val="tx1"/>
                </a:solidFill>
              </a:rPr>
              <a:t>SAT?</a:t>
            </a:r>
            <a:endParaRPr kumimoji="1" lang="zh-CN" altLang="en-US" sz="3200"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SAT)-CNF</a:t>
            </a:r>
            <a:endParaRPr lang="en-US" altLang="en-US" sz="4400" dirty="0"/>
          </a:p>
        </p:txBody>
      </p:sp>
      <p:pic>
        <p:nvPicPr>
          <p:cNvPr id="3" name="图片 2"/>
          <p:cNvPicPr>
            <a:picLocks noChangeAspect="1"/>
          </p:cNvPicPr>
          <p:nvPr/>
        </p:nvPicPr>
        <p:blipFill>
          <a:blip r:embed="rId3"/>
          <a:stretch>
            <a:fillRect/>
          </a:stretch>
        </p:blipFill>
        <p:spPr>
          <a:xfrm>
            <a:off x="2820834" y="1480641"/>
            <a:ext cx="5554288" cy="46868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SAT)-CNF</a:t>
            </a:r>
            <a:endParaRPr lang="en-US" altLang="en-US" sz="4400" dirty="0"/>
          </a:p>
        </p:txBody>
      </p:sp>
      <p:sp>
        <p:nvSpPr>
          <p:cNvPr id="4" name="椭圆 3">
            <a:extLst>
              <a:ext uri="{FF2B5EF4-FFF2-40B4-BE49-F238E27FC236}">
                <a16:creationId xmlns:a16="http://schemas.microsoft.com/office/drawing/2014/main" id="{F688F9B1-02C7-78C1-8A0C-4EFD29A7DCBA}"/>
              </a:ext>
            </a:extLst>
          </p:cNvPr>
          <p:cNvSpPr/>
          <p:nvPr/>
        </p:nvSpPr>
        <p:spPr>
          <a:xfrm>
            <a:off x="919634" y="2581911"/>
            <a:ext cx="2143049" cy="2252701"/>
          </a:xfrm>
          <a:prstGeom prst="ellipse">
            <a:avLst/>
          </a:prstGeom>
          <a:solidFill>
            <a:schemeClr val="accent1">
              <a:lumMod val="40000"/>
              <a:lumOff val="6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 name="椭圆 4">
            <a:extLst>
              <a:ext uri="{FF2B5EF4-FFF2-40B4-BE49-F238E27FC236}">
                <a16:creationId xmlns:a16="http://schemas.microsoft.com/office/drawing/2014/main" id="{55C3C6FB-9B10-639A-1255-B037A23D6547}"/>
              </a:ext>
            </a:extLst>
          </p:cNvPr>
          <p:cNvSpPr/>
          <p:nvPr/>
        </p:nvSpPr>
        <p:spPr>
          <a:xfrm>
            <a:off x="6668137" y="2682085"/>
            <a:ext cx="1968610" cy="2031713"/>
          </a:xfrm>
          <a:prstGeom prst="ellipse">
            <a:avLst/>
          </a:prstGeom>
          <a:solidFill>
            <a:schemeClr val="accent1">
              <a:lumMod val="40000"/>
              <a:lumOff val="6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D7697F6-E699-7347-820F-8D9A479D5716}"/>
                  </a:ext>
                </a:extLst>
              </p:cNvPr>
              <p:cNvSpPr txBox="1"/>
              <p:nvPr/>
            </p:nvSpPr>
            <p:spPr>
              <a:xfrm>
                <a:off x="6911873" y="3092709"/>
                <a:ext cx="1395759" cy="1231106"/>
              </a:xfrm>
              <a:prstGeom prst="rect">
                <a:avLst/>
              </a:prstGeom>
              <a:noFill/>
            </p:spPr>
            <p:txBody>
              <a:bodyPr wrap="square" rtlCol="0">
                <a:spAutoFit/>
              </a:bodyPr>
              <a:lstStyle/>
              <a:p>
                <a:r>
                  <a:rPr lang="en-US" altLang="en-US" sz="2000" dirty="0">
                    <a:sym typeface="+mn-ea"/>
                  </a:rPr>
                  <a:t> </a:t>
                </a:r>
                <a:r>
                  <a:rPr lang="zh-CN" altLang="en-US" sz="2000" dirty="0">
                    <a:sym typeface="+mn-ea"/>
                  </a:rPr>
                  <a:t>   </a:t>
                </a:r>
                <a:r>
                  <a:rPr kumimoji="1" lang="en-US" altLang="zh-CN" dirty="0"/>
                  <a:t>p</a:t>
                </a: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rPr>
                      <m:t> </m:t>
                    </m:r>
                    <m:r>
                      <m:rPr>
                        <m:sty m:val="p"/>
                      </m:rPr>
                      <a:rPr kumimoji="1" lang="en-US" altLang="zh-CN" i="1">
                        <a:latin typeface="Cambria Math" panose="02040503050406030204" pitchFamily="18" charset="0"/>
                        <a:ea typeface="Cambria Math" panose="02040503050406030204" pitchFamily="18" charset="0"/>
                      </a:rPr>
                      <m:t>T</m:t>
                    </m:r>
                    <m:r>
                      <a:rPr kumimoji="1" lang="zh-CN" altLang="en-US" b="0" i="0" smtClean="0">
                        <a:latin typeface="Cambria Math" panose="02040503050406030204" pitchFamily="18" charset="0"/>
                        <a:ea typeface="Cambria Math" panose="02040503050406030204" pitchFamily="18" charset="0"/>
                      </a:rPr>
                      <m:t>  </m:t>
                    </m:r>
                  </m:oMath>
                </a14:m>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r>
                      <a:rPr kumimoji="1" lang="zh-CN" altLang="en-US" b="0" i="0" smtClean="0">
                        <a:latin typeface="Cambria Math" panose="02040503050406030204" pitchFamily="18" charset="0"/>
                        <a:ea typeface="Cambria Math" panose="02040503050406030204" pitchFamily="18" charset="0"/>
                      </a:rPr>
                      <m:t> </m:t>
                    </m:r>
                  </m:oMath>
                </a14:m>
                <a:r>
                  <a:rPr kumimoji="1" lang="en-US" altLang="zh-CN" dirty="0"/>
                  <a:t>|</a:t>
                </a:r>
                <a:r>
                  <a:rPr kumimoji="1" lang="zh-CN" altLang="en-US" dirty="0"/>
                  <a:t> </a:t>
                </a:r>
                <a:endParaRPr kumimoji="1" lang="en-US" altLang="zh-CN" dirty="0"/>
              </a:p>
              <a:p>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r>
                  <a:rPr kumimoji="1" lang="zh-CN" altLang="en-US" i="1" dirty="0">
                    <a:latin typeface="Cambria Math" panose="02040503050406030204" pitchFamily="18" charset="0"/>
                  </a:rPr>
                  <a:t> </a:t>
                </a:r>
                <a:endParaRPr kumimoji="1"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r>
                        <m:rPr>
                          <m:nor/>
                        </m:rPr>
                        <a:rPr kumimoji="1" lang="zh-CN" altLang="en-US" b="0" i="1" dirty="0" smtClean="0">
                          <a:latin typeface="Cambria Math" panose="02040503050406030204" pitchFamily="18" charset="0"/>
                        </a:rPr>
                        <m:t> </m:t>
                      </m:r>
                    </m:oMath>
                  </m:oMathPara>
                </a14:m>
                <a:endParaRPr kumimoji="1" lang="en-US" altLang="zh-CN" dirty="0"/>
              </a:p>
              <a:p>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ea typeface="Cambria Math" panose="02040503050406030204" pitchFamily="18" charset="0"/>
                        </a:rPr>
                        <m:t>¬</m:t>
                      </m:r>
                      <m:r>
                        <m:rPr>
                          <m:sty m:val="p"/>
                        </m:rPr>
                        <a:rPr kumimoji="1" lang="en-US" altLang="zh-CN" i="1">
                          <a:latin typeface="Cambria Math" panose="02040503050406030204" pitchFamily="18" charset="0"/>
                          <a:ea typeface="Cambria Math" panose="02040503050406030204" pitchFamily="18" charset="0"/>
                        </a:rPr>
                        <m:t>p</m:t>
                      </m:r>
                    </m:oMath>
                  </m:oMathPara>
                </a14:m>
                <a:endParaRPr kumimoji="1" lang="zh-CN" altLang="en-US" dirty="0"/>
              </a:p>
            </p:txBody>
          </p:sp>
        </mc:Choice>
        <mc:Fallback xmlns="">
          <p:sp>
            <p:nvSpPr>
              <p:cNvPr id="6" name="文本框 5">
                <a:extLst>
                  <a:ext uri="{FF2B5EF4-FFF2-40B4-BE49-F238E27FC236}">
                    <a16:creationId xmlns:a16="http://schemas.microsoft.com/office/drawing/2014/main" id="{2D7697F6-E699-7347-820F-8D9A479D5716}"/>
                  </a:ext>
                </a:extLst>
              </p:cNvPr>
              <p:cNvSpPr txBox="1">
                <a:spLocks noRot="1" noChangeAspect="1" noMove="1" noResize="1" noEditPoints="1" noAdjustHandles="1" noChangeArrowheads="1" noChangeShapeType="1" noTextEdit="1"/>
              </p:cNvSpPr>
              <p:nvPr/>
            </p:nvSpPr>
            <p:spPr>
              <a:xfrm>
                <a:off x="6911873" y="3092709"/>
                <a:ext cx="1395759" cy="1231106"/>
              </a:xfrm>
              <a:prstGeom prst="rect">
                <a:avLst/>
              </a:prstGeom>
              <a:blipFill>
                <a:blip r:embed="rId3"/>
                <a:stretch>
                  <a:fillRect t="-1020" r="-2703" b="-20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8F85B5F-FE17-EB1B-0749-610995069BF6}"/>
                  </a:ext>
                </a:extLst>
              </p:cNvPr>
              <p:cNvSpPr txBox="1"/>
              <p:nvPr/>
            </p:nvSpPr>
            <p:spPr>
              <a:xfrm>
                <a:off x="1157319" y="3045897"/>
                <a:ext cx="1395759" cy="1508105"/>
              </a:xfrm>
              <a:prstGeom prst="rect">
                <a:avLst/>
              </a:prstGeom>
              <a:noFill/>
            </p:spPr>
            <p:txBody>
              <a:bodyPr wrap="square" rtlCol="0">
                <a:spAutoFit/>
              </a:bodyPr>
              <a:lstStyle/>
              <a:p>
                <a:r>
                  <a:rPr lang="en-US" altLang="en-US" sz="2000" dirty="0">
                    <a:sym typeface="+mn-ea"/>
                  </a:rPr>
                  <a:t> </a:t>
                </a:r>
                <a:r>
                  <a:rPr lang="zh-CN" altLang="en-US" sz="2000" dirty="0">
                    <a:sym typeface="+mn-ea"/>
                  </a:rPr>
                  <a:t>   </a:t>
                </a:r>
                <a:r>
                  <a:rPr kumimoji="1" lang="en-US" altLang="zh-CN" dirty="0"/>
                  <a:t>p</a:t>
                </a: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rPr>
                      <m:t> </m:t>
                    </m:r>
                    <m:r>
                      <m:rPr>
                        <m:sty m:val="p"/>
                      </m:rPr>
                      <a:rPr kumimoji="1" lang="en-US" altLang="zh-CN" i="1">
                        <a:latin typeface="Cambria Math" panose="02040503050406030204" pitchFamily="18" charset="0"/>
                        <a:ea typeface="Cambria Math" panose="02040503050406030204" pitchFamily="18" charset="0"/>
                      </a:rPr>
                      <m:t>T</m:t>
                    </m:r>
                    <m:r>
                      <a:rPr kumimoji="1" lang="zh-CN" altLang="en-US" b="0" i="0" smtClean="0">
                        <a:latin typeface="Cambria Math" panose="02040503050406030204" pitchFamily="18" charset="0"/>
                        <a:ea typeface="Cambria Math" panose="02040503050406030204" pitchFamily="18" charset="0"/>
                      </a:rPr>
                      <m:t>  </m:t>
                    </m:r>
                  </m:oMath>
                </a14:m>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r>
                      <a:rPr kumimoji="1" lang="zh-CN" altLang="en-US" b="0" i="0" smtClean="0">
                        <a:latin typeface="Cambria Math" panose="02040503050406030204" pitchFamily="18" charset="0"/>
                        <a:ea typeface="Cambria Math" panose="02040503050406030204" pitchFamily="18" charset="0"/>
                      </a:rPr>
                      <m:t> </m:t>
                    </m:r>
                  </m:oMath>
                </a14:m>
                <a:r>
                  <a:rPr kumimoji="1" lang="en-US" altLang="zh-CN" dirty="0"/>
                  <a:t>|</a:t>
                </a:r>
                <a:r>
                  <a:rPr kumimoji="1" lang="zh-CN" altLang="en-US" dirty="0"/>
                  <a:t> </a:t>
                </a:r>
                <a:endParaRPr kumimoji="1" lang="en-US" altLang="zh-CN" dirty="0"/>
              </a:p>
              <a:p>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r>
                  <a:rPr kumimoji="1" lang="zh-CN" altLang="en-US" i="1" dirty="0">
                    <a:latin typeface="Cambria Math" panose="02040503050406030204" pitchFamily="18" charset="0"/>
                  </a:rPr>
                  <a:t> </a:t>
                </a:r>
                <a:endParaRPr kumimoji="1"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r>
                        <m:rPr>
                          <m:nor/>
                        </m:rPr>
                        <a:rPr kumimoji="1" lang="zh-CN" altLang="en-US" b="0" i="1" dirty="0" smtClean="0">
                          <a:latin typeface="Cambria Math" panose="02040503050406030204" pitchFamily="18" charset="0"/>
                        </a:rPr>
                        <m:t> </m:t>
                      </m:r>
                    </m:oMath>
                  </m:oMathPara>
                </a14:m>
                <a:endParaRPr kumimoji="1" lang="en-US" altLang="zh-CN" dirty="0"/>
              </a:p>
              <a:p>
                <a:pPr/>
                <a14:m>
                  <m:oMathPara xmlns:m="http://schemas.openxmlformats.org/officeDocument/2006/math">
                    <m:oMathParaPr>
                      <m:jc m:val="centerGroup"/>
                    </m:oMathParaPr>
                    <m:oMath xmlns:m="http://schemas.openxmlformats.org/officeDocument/2006/math">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r>
                        <m:rPr>
                          <m:nor/>
                        </m:rPr>
                        <a:rPr kumimoji="1" lang="zh-CN" altLang="en-US" b="0" i="1" dirty="0" smtClean="0">
                          <a:latin typeface="Cambria Math" panose="02040503050406030204" pitchFamily="18" charset="0"/>
                        </a:rPr>
                        <m:t> </m:t>
                      </m:r>
                    </m:oMath>
                  </m:oMathPara>
                </a14:m>
                <a:endParaRPr kumimoji="1" lang="en-US" altLang="zh-CN"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zh-CN" altLang="en-US" i="1" dirty="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zh-CN" altLang="en-US" dirty="0"/>
              </a:p>
            </p:txBody>
          </p:sp>
        </mc:Choice>
        <mc:Fallback xmlns="">
          <p:sp>
            <p:nvSpPr>
              <p:cNvPr id="7" name="文本框 6">
                <a:extLst>
                  <a:ext uri="{FF2B5EF4-FFF2-40B4-BE49-F238E27FC236}">
                    <a16:creationId xmlns:a16="http://schemas.microsoft.com/office/drawing/2014/main" id="{B8F85B5F-FE17-EB1B-0749-610995069BF6}"/>
                  </a:ext>
                </a:extLst>
              </p:cNvPr>
              <p:cNvSpPr txBox="1">
                <a:spLocks noRot="1" noChangeAspect="1" noMove="1" noResize="1" noEditPoints="1" noAdjustHandles="1" noChangeArrowheads="1" noChangeShapeType="1" noTextEdit="1"/>
              </p:cNvSpPr>
              <p:nvPr/>
            </p:nvSpPr>
            <p:spPr>
              <a:xfrm>
                <a:off x="1157319" y="3045897"/>
                <a:ext cx="1395759" cy="1508105"/>
              </a:xfrm>
              <a:prstGeom prst="rect">
                <a:avLst/>
              </a:prstGeom>
              <a:blipFill>
                <a:blip r:embed="rId4"/>
                <a:stretch>
                  <a:fillRect t="-1681" r="-2703" b="-336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E2A1CB99-959B-081E-2BCB-34AFB651D463}"/>
              </a:ext>
            </a:extLst>
          </p:cNvPr>
          <p:cNvSpPr txBox="1"/>
          <p:nvPr/>
        </p:nvSpPr>
        <p:spPr>
          <a:xfrm>
            <a:off x="1280803" y="4866954"/>
            <a:ext cx="1724874" cy="400110"/>
          </a:xfrm>
          <a:prstGeom prst="rect">
            <a:avLst/>
          </a:prstGeom>
          <a:noFill/>
        </p:spPr>
        <p:txBody>
          <a:bodyPr wrap="square" rtlCol="0">
            <a:spAutoFit/>
          </a:bodyPr>
          <a:lstStyle/>
          <a:p>
            <a:r>
              <a:rPr lang="en-US" altLang="en-US" sz="2000" dirty="0">
                <a:sym typeface="+mn-ea"/>
              </a:rPr>
              <a:t> </a:t>
            </a:r>
            <a:r>
              <a:rPr lang="zh-CN" altLang="en-US" sz="2000" dirty="0">
                <a:sym typeface="+mn-ea"/>
              </a:rPr>
              <a:t>   命题逻辑</a:t>
            </a:r>
            <a:endParaRPr kumimoji="1" lang="zh-CN" altLang="en-US" dirty="0"/>
          </a:p>
        </p:txBody>
      </p:sp>
      <p:sp>
        <p:nvSpPr>
          <p:cNvPr id="9" name="文本框 8">
            <a:extLst>
              <a:ext uri="{FF2B5EF4-FFF2-40B4-BE49-F238E27FC236}">
                <a16:creationId xmlns:a16="http://schemas.microsoft.com/office/drawing/2014/main" id="{1DC3D714-2956-5B3F-90A9-5A41D79EB454}"/>
              </a:ext>
            </a:extLst>
          </p:cNvPr>
          <p:cNvSpPr txBox="1"/>
          <p:nvPr/>
        </p:nvSpPr>
        <p:spPr>
          <a:xfrm>
            <a:off x="6911873" y="4824904"/>
            <a:ext cx="1724874" cy="707886"/>
          </a:xfrm>
          <a:prstGeom prst="rect">
            <a:avLst/>
          </a:prstGeom>
          <a:noFill/>
        </p:spPr>
        <p:txBody>
          <a:bodyPr wrap="square" rtlCol="0">
            <a:spAutoFit/>
          </a:bodyPr>
          <a:lstStyle/>
          <a:p>
            <a:r>
              <a:rPr lang="en-US" altLang="en-US" sz="2000" dirty="0">
                <a:sym typeface="+mn-ea"/>
              </a:rPr>
              <a:t> </a:t>
            </a:r>
            <a:r>
              <a:rPr lang="zh-CN" altLang="en-US" sz="2000" dirty="0">
                <a:sym typeface="+mn-ea"/>
              </a:rPr>
              <a:t>       </a:t>
            </a:r>
            <a:r>
              <a:rPr lang="en-US" altLang="zh-CN" sz="2000" dirty="0">
                <a:sym typeface="+mn-ea"/>
              </a:rPr>
              <a:t>NNF</a:t>
            </a:r>
            <a:r>
              <a:rPr lang="zh-CN" altLang="en-US" sz="2000" dirty="0">
                <a:sym typeface="+mn-ea"/>
              </a:rPr>
              <a:t>（否定范式）</a:t>
            </a:r>
            <a:endParaRPr kumimoji="1" lang="zh-CN" altLang="en-US" dirty="0"/>
          </a:p>
        </p:txBody>
      </p:sp>
      <p:sp>
        <p:nvSpPr>
          <p:cNvPr id="10" name="右箭头 9">
            <a:extLst>
              <a:ext uri="{FF2B5EF4-FFF2-40B4-BE49-F238E27FC236}">
                <a16:creationId xmlns:a16="http://schemas.microsoft.com/office/drawing/2014/main" id="{142EBAFF-3867-836E-A1FD-EB8B84833AD0}"/>
              </a:ext>
            </a:extLst>
          </p:cNvPr>
          <p:cNvSpPr/>
          <p:nvPr/>
        </p:nvSpPr>
        <p:spPr>
          <a:xfrm>
            <a:off x="5940619" y="3092709"/>
            <a:ext cx="605650" cy="130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2" name="椭圆 11">
            <a:extLst>
              <a:ext uri="{FF2B5EF4-FFF2-40B4-BE49-F238E27FC236}">
                <a16:creationId xmlns:a16="http://schemas.microsoft.com/office/drawing/2014/main" id="{ECCC3808-F1B9-47B1-0B9B-F58220EAAD13}"/>
              </a:ext>
            </a:extLst>
          </p:cNvPr>
          <p:cNvSpPr/>
          <p:nvPr/>
        </p:nvSpPr>
        <p:spPr>
          <a:xfrm>
            <a:off x="3855063" y="2682085"/>
            <a:ext cx="1968610" cy="2031713"/>
          </a:xfrm>
          <a:prstGeom prst="ellipse">
            <a:avLst/>
          </a:prstGeom>
          <a:solidFill>
            <a:schemeClr val="accent1">
              <a:lumMod val="40000"/>
              <a:lumOff val="6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731B9D5-423F-B48B-61BB-6BE5F93377B3}"/>
                  </a:ext>
                </a:extLst>
              </p:cNvPr>
              <p:cNvSpPr txBox="1"/>
              <p:nvPr/>
            </p:nvSpPr>
            <p:spPr>
              <a:xfrm>
                <a:off x="4098799" y="3092709"/>
                <a:ext cx="1395759" cy="1231106"/>
              </a:xfrm>
              <a:prstGeom prst="rect">
                <a:avLst/>
              </a:prstGeom>
              <a:noFill/>
            </p:spPr>
            <p:txBody>
              <a:bodyPr wrap="square" rtlCol="0">
                <a:spAutoFit/>
              </a:bodyPr>
              <a:lstStyle/>
              <a:p>
                <a:r>
                  <a:rPr lang="en-US" altLang="en-US" sz="2000" dirty="0">
                    <a:sym typeface="+mn-ea"/>
                  </a:rPr>
                  <a:t> </a:t>
                </a:r>
                <a:r>
                  <a:rPr lang="zh-CN" altLang="en-US" sz="2000" dirty="0">
                    <a:sym typeface="+mn-ea"/>
                  </a:rPr>
                  <a:t>   </a:t>
                </a:r>
                <a:r>
                  <a:rPr kumimoji="1" lang="en-US" altLang="zh-CN" dirty="0"/>
                  <a:t>p</a:t>
                </a: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rPr>
                      <m:t> </m:t>
                    </m:r>
                    <m:r>
                      <m:rPr>
                        <m:sty m:val="p"/>
                      </m:rPr>
                      <a:rPr kumimoji="1" lang="en-US" altLang="zh-CN" i="1">
                        <a:latin typeface="Cambria Math" panose="02040503050406030204" pitchFamily="18" charset="0"/>
                        <a:ea typeface="Cambria Math" panose="02040503050406030204" pitchFamily="18" charset="0"/>
                      </a:rPr>
                      <m:t>T</m:t>
                    </m:r>
                    <m:r>
                      <a:rPr kumimoji="1" lang="zh-CN" altLang="en-US" b="0" i="0" smtClean="0">
                        <a:latin typeface="Cambria Math" panose="02040503050406030204" pitchFamily="18" charset="0"/>
                        <a:ea typeface="Cambria Math" panose="02040503050406030204" pitchFamily="18" charset="0"/>
                      </a:rPr>
                      <m:t>  </m:t>
                    </m:r>
                  </m:oMath>
                </a14:m>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r>
                      <a:rPr kumimoji="1" lang="zh-CN" altLang="en-US" b="0" i="0" smtClean="0">
                        <a:latin typeface="Cambria Math" panose="02040503050406030204" pitchFamily="18" charset="0"/>
                        <a:ea typeface="Cambria Math" panose="02040503050406030204" pitchFamily="18" charset="0"/>
                      </a:rPr>
                      <m:t> </m:t>
                    </m:r>
                  </m:oMath>
                </a14:m>
                <a:r>
                  <a:rPr kumimoji="1" lang="en-US" altLang="zh-CN" dirty="0"/>
                  <a:t>|</a:t>
                </a:r>
                <a:r>
                  <a:rPr kumimoji="1" lang="zh-CN" altLang="en-US" dirty="0"/>
                  <a:t> </a:t>
                </a:r>
                <a:endParaRPr kumimoji="1" lang="en-US" altLang="zh-CN" dirty="0"/>
              </a:p>
              <a:p>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r>
                  <a:rPr kumimoji="1" lang="zh-CN" altLang="en-US" i="1" dirty="0">
                    <a:latin typeface="Cambria Math" panose="02040503050406030204" pitchFamily="18" charset="0"/>
                  </a:rPr>
                  <a:t> </a:t>
                </a:r>
                <a:endParaRPr kumimoji="1"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r>
                        <m:rPr>
                          <m:nor/>
                        </m:rPr>
                        <a:rPr kumimoji="1" lang="zh-CN" altLang="en-US" b="0" i="1" dirty="0" smtClean="0">
                          <a:latin typeface="Cambria Math" panose="02040503050406030204" pitchFamily="18" charset="0"/>
                        </a:rPr>
                        <m:t> </m:t>
                      </m:r>
                    </m:oMath>
                  </m:oMathPara>
                </a14:m>
                <a:endParaRPr kumimoji="1" lang="en-US" altLang="zh-CN" dirty="0"/>
              </a:p>
              <a:p>
                <a:pPr/>
                <a14:m>
                  <m:oMathPara xmlns:m="http://schemas.openxmlformats.org/officeDocument/2006/math">
                    <m:oMathParaPr>
                      <m:jc m:val="centerGroup"/>
                    </m:oMathParaPr>
                    <m:oMath xmlns:m="http://schemas.openxmlformats.org/officeDocument/2006/math">
                      <m:r>
                        <a:rPr kumimoji="1" lang="en-US" altLang="zh-CN" i="1">
                          <a:latin typeface="Cambria Math" panose="02040503050406030204" pitchFamily="18" charset="0"/>
                          <a:ea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zh-CN" altLang="en-US" dirty="0"/>
              </a:p>
            </p:txBody>
          </p:sp>
        </mc:Choice>
        <mc:Fallback xmlns="">
          <p:sp>
            <p:nvSpPr>
              <p:cNvPr id="13" name="文本框 12">
                <a:extLst>
                  <a:ext uri="{FF2B5EF4-FFF2-40B4-BE49-F238E27FC236}">
                    <a16:creationId xmlns:a16="http://schemas.microsoft.com/office/drawing/2014/main" id="{3731B9D5-423F-B48B-61BB-6BE5F93377B3}"/>
                  </a:ext>
                </a:extLst>
              </p:cNvPr>
              <p:cNvSpPr txBox="1">
                <a:spLocks noRot="1" noChangeAspect="1" noMove="1" noResize="1" noEditPoints="1" noAdjustHandles="1" noChangeArrowheads="1" noChangeShapeType="1" noTextEdit="1"/>
              </p:cNvSpPr>
              <p:nvPr/>
            </p:nvSpPr>
            <p:spPr>
              <a:xfrm>
                <a:off x="4098799" y="3092709"/>
                <a:ext cx="1395759" cy="1231106"/>
              </a:xfrm>
              <a:prstGeom prst="rect">
                <a:avLst/>
              </a:prstGeom>
              <a:blipFill>
                <a:blip r:embed="rId5"/>
                <a:stretch>
                  <a:fillRect t="-1020" r="-27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18D82A3-19DE-2D70-78B1-47035F49FFCA}"/>
                  </a:ext>
                </a:extLst>
              </p:cNvPr>
              <p:cNvSpPr txBox="1"/>
              <p:nvPr/>
            </p:nvSpPr>
            <p:spPr>
              <a:xfrm>
                <a:off x="4072190" y="4866954"/>
                <a:ext cx="1534356" cy="400110"/>
              </a:xfrm>
              <a:prstGeom prst="rect">
                <a:avLst/>
              </a:prstGeom>
              <a:noFill/>
            </p:spPr>
            <p:txBody>
              <a:bodyPr wrap="square" rtlCol="0">
                <a:spAutoFit/>
              </a:bodyPr>
              <a:lstStyle/>
              <a:p>
                <a:r>
                  <a:rPr lang="zh-CN" altLang="en-US" sz="2000" dirty="0">
                    <a:sym typeface="+mn-ea"/>
                  </a:rPr>
                  <a:t> 消去蕴含</a:t>
                </a:r>
                <a14:m>
                  <m:oMath xmlns:m="http://schemas.openxmlformats.org/officeDocument/2006/math">
                    <m:r>
                      <a:rPr kumimoji="1" lang="zh-CN" altLang="en-US" i="1">
                        <a:latin typeface="Cambria Math" panose="02040503050406030204" pitchFamily="18" charset="0"/>
                      </a:rPr>
                      <m:t>→</m:t>
                    </m:r>
                  </m:oMath>
                </a14:m>
                <a:endParaRPr kumimoji="1" lang="zh-CN" altLang="en-US" dirty="0"/>
              </a:p>
            </p:txBody>
          </p:sp>
        </mc:Choice>
        <mc:Fallback xmlns="">
          <p:sp>
            <p:nvSpPr>
              <p:cNvPr id="14" name="文本框 13">
                <a:extLst>
                  <a:ext uri="{FF2B5EF4-FFF2-40B4-BE49-F238E27FC236}">
                    <a16:creationId xmlns:a16="http://schemas.microsoft.com/office/drawing/2014/main" id="{318D82A3-19DE-2D70-78B1-47035F49FFCA}"/>
                  </a:ext>
                </a:extLst>
              </p:cNvPr>
              <p:cNvSpPr txBox="1">
                <a:spLocks noRot="1" noChangeAspect="1" noMove="1" noResize="1" noEditPoints="1" noAdjustHandles="1" noChangeArrowheads="1" noChangeShapeType="1" noTextEdit="1"/>
              </p:cNvSpPr>
              <p:nvPr/>
            </p:nvSpPr>
            <p:spPr>
              <a:xfrm>
                <a:off x="4072190" y="4866954"/>
                <a:ext cx="1534356" cy="400110"/>
              </a:xfrm>
              <a:prstGeom prst="rect">
                <a:avLst/>
              </a:prstGeom>
              <a:blipFill>
                <a:blip r:embed="rId6"/>
                <a:stretch>
                  <a:fillRect t="-12500" b="-21875"/>
                </a:stretch>
              </a:blipFill>
            </p:spPr>
            <p:txBody>
              <a:bodyPr/>
              <a:lstStyle/>
              <a:p>
                <a:r>
                  <a:rPr lang="zh-CN" altLang="en-US">
                    <a:noFill/>
                  </a:rPr>
                  <a:t> </a:t>
                </a:r>
              </a:p>
            </p:txBody>
          </p:sp>
        </mc:Fallback>
      </mc:AlternateContent>
      <p:sp>
        <p:nvSpPr>
          <p:cNvPr id="15" name="右箭头 14">
            <a:extLst>
              <a:ext uri="{FF2B5EF4-FFF2-40B4-BE49-F238E27FC236}">
                <a16:creationId xmlns:a16="http://schemas.microsoft.com/office/drawing/2014/main" id="{B8859A70-8BF5-FC8C-8858-268510AB7356}"/>
              </a:ext>
            </a:extLst>
          </p:cNvPr>
          <p:cNvSpPr/>
          <p:nvPr/>
        </p:nvSpPr>
        <p:spPr>
          <a:xfrm>
            <a:off x="3127545" y="3092709"/>
            <a:ext cx="605650" cy="130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6" name="右箭头 15">
            <a:extLst>
              <a:ext uri="{FF2B5EF4-FFF2-40B4-BE49-F238E27FC236}">
                <a16:creationId xmlns:a16="http://schemas.microsoft.com/office/drawing/2014/main" id="{BD378C3D-29FC-940F-3334-378ADCD98C6E}"/>
              </a:ext>
            </a:extLst>
          </p:cNvPr>
          <p:cNvSpPr/>
          <p:nvPr/>
        </p:nvSpPr>
        <p:spPr>
          <a:xfrm>
            <a:off x="8872770" y="3045897"/>
            <a:ext cx="605650" cy="13040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17" name="椭圆 16">
                <a:extLst>
                  <a:ext uri="{FF2B5EF4-FFF2-40B4-BE49-F238E27FC236}">
                    <a16:creationId xmlns:a16="http://schemas.microsoft.com/office/drawing/2014/main" id="{8B047D21-844A-3F8C-817C-DE30947EBC19}"/>
                  </a:ext>
                </a:extLst>
              </p:cNvPr>
              <p:cNvSpPr/>
              <p:nvPr/>
            </p:nvSpPr>
            <p:spPr>
              <a:xfrm>
                <a:off x="9522543" y="2801104"/>
                <a:ext cx="1565360" cy="1615537"/>
              </a:xfrm>
              <a:prstGeom prst="ellipse">
                <a:avLst/>
              </a:prstGeom>
              <a:solidFill>
                <a:schemeClr val="accent1">
                  <a:lumMod val="40000"/>
                  <a:lumOff val="60000"/>
                  <a:alpha val="5019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kern="0" dirty="0">
                    <a:solidFill>
                      <a:schemeClr val="tx1"/>
                    </a:solidFill>
                  </a:rPr>
                  <a:t>P</a:t>
                </a:r>
                <a:r>
                  <a:rPr kumimoji="1" lang="zh-CN" altLang="en-US" sz="1400" kern="0" dirty="0">
                    <a:solidFill>
                      <a:schemeClr val="tx1"/>
                    </a:solidFill>
                  </a:rPr>
                  <a:t> </a:t>
                </a:r>
                <a:r>
                  <a:rPr kumimoji="1" lang="en-US" altLang="zh-CN" sz="1400" kern="0" dirty="0">
                    <a:solidFill>
                      <a:schemeClr val="tx1"/>
                    </a:solidFill>
                  </a:rPr>
                  <a:t>::= D /\ P                    </a:t>
                </a:r>
              </a:p>
              <a:p>
                <a:r>
                  <a:rPr kumimoji="1" lang="en-US" altLang="zh-CN" sz="1400" kern="0" dirty="0">
                    <a:solidFill>
                      <a:schemeClr val="tx1"/>
                    </a:solidFill>
                  </a:rPr>
                  <a:t>D ::= D \/ A</a:t>
                </a:r>
              </a:p>
              <a:p>
                <a:r>
                  <a:rPr kumimoji="1" lang="en-US" altLang="zh-CN" sz="1400" kern="0" dirty="0">
                    <a:solidFill>
                      <a:schemeClr val="tx1"/>
                    </a:solidFill>
                    <a:ea typeface="Cambria Math" panose="02040503050406030204" pitchFamily="18" charset="0"/>
                  </a:rPr>
                  <a:t>A ::= </a:t>
                </a:r>
                <a14:m>
                  <m:oMath xmlns:m="http://schemas.openxmlformats.org/officeDocument/2006/math">
                    <m:r>
                      <m:rPr>
                        <m:nor/>
                      </m:rPr>
                      <a:rPr kumimoji="1" lang="en-US" altLang="zh-CN" sz="1400" i="1" kern="0">
                        <a:solidFill>
                          <a:schemeClr val="tx1"/>
                        </a:solidFill>
                        <a:latin typeface="Cambria Math" panose="02040503050406030204" pitchFamily="18" charset="0"/>
                        <a:ea typeface="Cambria Math" panose="02040503050406030204" pitchFamily="18" charset="0"/>
                      </a:rPr>
                      <m:t>p</m:t>
                    </m:r>
                    <m:r>
                      <a:rPr kumimoji="1" lang="en-US" altLang="zh-CN" sz="1400" i="1" kern="0">
                        <a:solidFill>
                          <a:schemeClr val="tx1"/>
                        </a:solidFill>
                        <a:latin typeface="Cambria Math" panose="02040503050406030204" pitchFamily="18" charset="0"/>
                        <a:ea typeface="Cambria Math" panose="02040503050406030204" pitchFamily="18" charset="0"/>
                      </a:rPr>
                      <m:t> </m:t>
                    </m:r>
                    <m:r>
                      <a:rPr kumimoji="1" lang="zh-CN" altLang="en-US" sz="1400" b="0" i="1" kern="0" smtClean="0">
                        <a:solidFill>
                          <a:schemeClr val="tx1"/>
                        </a:solidFill>
                        <a:latin typeface="Cambria Math" panose="02040503050406030204" pitchFamily="18" charset="0"/>
                        <a:ea typeface="Cambria Math" panose="02040503050406030204" pitchFamily="18" charset="0"/>
                      </a:rPr>
                      <m:t> </m:t>
                    </m:r>
                  </m:oMath>
                </a14:m>
                <a:r>
                  <a:rPr kumimoji="1" lang="en-US" altLang="zh-CN" sz="1400" kern="0" dirty="0">
                    <a:solidFill>
                      <a:schemeClr val="tx1"/>
                    </a:solidFill>
                    <a:ea typeface="Cambria Math" panose="02040503050406030204" pitchFamily="18" charset="0"/>
                  </a:rPr>
                  <a:t> |</a:t>
                </a:r>
                <a:r>
                  <a:rPr kumimoji="1" lang="zh-CN" altLang="en-US" sz="1400" kern="0" dirty="0">
                    <a:solidFill>
                      <a:schemeClr val="tx1"/>
                    </a:solidFill>
                    <a:ea typeface="Cambria Math" panose="02040503050406030204" pitchFamily="18" charset="0"/>
                  </a:rPr>
                  <a:t> </a:t>
                </a:r>
                <a14:m>
                  <m:oMath xmlns:m="http://schemas.openxmlformats.org/officeDocument/2006/math">
                    <m:r>
                      <a:rPr kumimoji="1" lang="en-US" altLang="zh-CN" sz="1400" i="1" kern="0" smtClean="0">
                        <a:solidFill>
                          <a:schemeClr val="tx1"/>
                        </a:solidFill>
                        <a:latin typeface="Cambria Math" panose="02040503050406030204" pitchFamily="18" charset="0"/>
                        <a:ea typeface="Cambria Math" panose="02040503050406030204" pitchFamily="18" charset="0"/>
                      </a:rPr>
                      <m:t>¬</m:t>
                    </m:r>
                    <m:r>
                      <m:rPr>
                        <m:nor/>
                      </m:rPr>
                      <a:rPr kumimoji="1" lang="en-US" altLang="zh-CN" sz="1400" i="1" kern="0" smtClean="0">
                        <a:solidFill>
                          <a:schemeClr val="tx1"/>
                        </a:solidFill>
                        <a:latin typeface="Cambria Math" panose="02040503050406030204" pitchFamily="18" charset="0"/>
                        <a:ea typeface="Cambria Math" panose="02040503050406030204" pitchFamily="18" charset="0"/>
                      </a:rPr>
                      <m:t>p</m:t>
                    </m:r>
                  </m:oMath>
                </a14:m>
                <a:endParaRPr kumimoji="1" lang="en-US" altLang="zh-CN" sz="1400" i="1" kern="0" dirty="0">
                  <a:solidFill>
                    <a:schemeClr val="tx1"/>
                  </a:solidFill>
                  <a:latin typeface="Cambria Math" panose="02040503050406030204" pitchFamily="18" charset="0"/>
                </a:endParaRPr>
              </a:p>
              <a:p>
                <a:pPr algn="ctr"/>
                <a:endParaRPr kumimoji="1" lang="zh-CN" altLang="en-US" sz="1200" dirty="0"/>
              </a:p>
            </p:txBody>
          </p:sp>
        </mc:Choice>
        <mc:Fallback xmlns="">
          <p:sp>
            <p:nvSpPr>
              <p:cNvPr id="17" name="椭圆 16">
                <a:extLst>
                  <a:ext uri="{FF2B5EF4-FFF2-40B4-BE49-F238E27FC236}">
                    <a16:creationId xmlns:a16="http://schemas.microsoft.com/office/drawing/2014/main" id="{8B047D21-844A-3F8C-817C-DE30947EBC19}"/>
                  </a:ext>
                </a:extLst>
              </p:cNvPr>
              <p:cNvSpPr>
                <a:spLocks noRot="1" noChangeAspect="1" noMove="1" noResize="1" noEditPoints="1" noAdjustHandles="1" noChangeArrowheads="1" noChangeShapeType="1" noTextEdit="1"/>
              </p:cNvSpPr>
              <p:nvPr/>
            </p:nvSpPr>
            <p:spPr>
              <a:xfrm>
                <a:off x="9522543" y="2801104"/>
                <a:ext cx="1565360" cy="1615537"/>
              </a:xfrm>
              <a:prstGeom prst="ellipse">
                <a:avLst/>
              </a:prstGeom>
              <a:blipFill>
                <a:blip r:embed="rId7"/>
                <a:stretch>
                  <a:fillRect r="-44800"/>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872F9AC5-CB59-33FA-0DF4-8E5C3CB9C75B}"/>
              </a:ext>
            </a:extLst>
          </p:cNvPr>
          <p:cNvSpPr txBox="1"/>
          <p:nvPr/>
        </p:nvSpPr>
        <p:spPr>
          <a:xfrm>
            <a:off x="9497266" y="4483691"/>
            <a:ext cx="1724874" cy="707886"/>
          </a:xfrm>
          <a:prstGeom prst="rect">
            <a:avLst/>
          </a:prstGeom>
          <a:noFill/>
        </p:spPr>
        <p:txBody>
          <a:bodyPr wrap="square" rtlCol="0">
            <a:spAutoFit/>
          </a:bodyPr>
          <a:lstStyle/>
          <a:p>
            <a:r>
              <a:rPr lang="en-US" altLang="en-US" sz="2000" dirty="0">
                <a:sym typeface="+mn-ea"/>
              </a:rPr>
              <a:t> </a:t>
            </a:r>
            <a:r>
              <a:rPr lang="zh-CN" altLang="en-US" sz="2000" dirty="0">
                <a:sym typeface="+mn-ea"/>
              </a:rPr>
              <a:t>       </a:t>
            </a:r>
            <a:r>
              <a:rPr lang="en-US" altLang="zh-CN" sz="2000" dirty="0">
                <a:sym typeface="+mn-ea"/>
              </a:rPr>
              <a:t>CNF</a:t>
            </a:r>
            <a:r>
              <a:rPr lang="zh-CN" altLang="en-US" sz="2000" dirty="0">
                <a:sym typeface="+mn-ea"/>
              </a:rPr>
              <a:t>（合取范式）</a:t>
            </a:r>
            <a:endParaRPr kumimoji="1" lang="zh-CN" altLang="en-US" dirty="0"/>
          </a:p>
        </p:txBody>
      </p:sp>
    </p:spTree>
    <p:extLst>
      <p:ext uri="{BB962C8B-B14F-4D97-AF65-F5344CB8AC3E}">
        <p14:creationId xmlns:p14="http://schemas.microsoft.com/office/powerpoint/2010/main" val="1116546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SAT)-CNF</a:t>
            </a:r>
            <a:endParaRPr lang="en-US" altLang="en-US" sz="4400" dirty="0"/>
          </a:p>
        </p:txBody>
      </p:sp>
      <mc:AlternateContent xmlns:mc="http://schemas.openxmlformats.org/markup-compatibility/2006" xmlns:a14="http://schemas.microsoft.com/office/drawing/2010/main">
        <mc:Choice Requires="a14">
          <p:sp>
            <p:nvSpPr>
              <p:cNvPr id="4" name="文本框 3"/>
              <p:cNvSpPr txBox="1"/>
              <p:nvPr/>
            </p:nvSpPr>
            <p:spPr>
              <a:xfrm>
                <a:off x="763771" y="1485804"/>
                <a:ext cx="3349256" cy="461665"/>
              </a:xfrm>
              <a:prstGeom prst="rect">
                <a:avLst/>
              </a:prstGeom>
              <a:noFill/>
            </p:spPr>
            <p:txBody>
              <a:bodyPr wrap="square" rtlCol="0">
                <a:spAutoFit/>
              </a:bodyPr>
              <a:lstStyle/>
              <a:p>
                <a:r>
                  <a:rPr kumimoji="1" lang="zh-CN" altLang="en-US" sz="2400" dirty="0"/>
                  <a:t>第一步：消去蕴含</a:t>
                </a:r>
                <a14:m>
                  <m:oMath xmlns:m="http://schemas.openxmlformats.org/officeDocument/2006/math">
                    <m:r>
                      <a:rPr kumimoji="1" lang="zh-CN" altLang="en-US" sz="2400" i="1">
                        <a:latin typeface="Cambria Math" panose="02040503050406030204" pitchFamily="18" charset="0"/>
                      </a:rPr>
                      <m:t>→</m:t>
                    </m:r>
                  </m:oMath>
                </a14:m>
                <a:endParaRPr kumimoji="1"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763771" y="1485804"/>
                <a:ext cx="3349256" cy="461665"/>
              </a:xfrm>
              <a:prstGeom prst="rect">
                <a:avLst/>
              </a:prstGeom>
              <a:blipFill rotWithShape="1">
                <a:blip r:embed="rId3"/>
                <a:stretch>
                  <a:fillRect l="-15" t="-117" r="4" b="-2630"/>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3115339" y="2794070"/>
            <a:ext cx="3689497" cy="2459665"/>
          </a:xfrm>
          <a:prstGeom prst="rect">
            <a:avLst/>
          </a:prstGeom>
        </p:spPr>
      </p:pic>
      <p:sp>
        <p:nvSpPr>
          <p:cNvPr id="25" name="文本框 24"/>
          <p:cNvSpPr txBox="1"/>
          <p:nvPr/>
        </p:nvSpPr>
        <p:spPr>
          <a:xfrm>
            <a:off x="3455581" y="2382532"/>
            <a:ext cx="3349256" cy="369332"/>
          </a:xfrm>
          <a:prstGeom prst="rect">
            <a:avLst/>
          </a:prstGeom>
          <a:noFill/>
        </p:spPr>
        <p:txBody>
          <a:bodyPr wrap="square" rtlCol="0">
            <a:spAutoFit/>
          </a:bodyPr>
          <a:lstStyle/>
          <a:p>
            <a:r>
              <a:rPr kumimoji="1" lang="zh-CN" altLang="en-US" dirty="0"/>
              <a:t>等价转换公式：</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SAT)-CNF</a:t>
            </a:r>
            <a:endParaRPr lang="en-US" altLang="en-US" sz="4400" dirty="0"/>
          </a:p>
        </p:txBody>
      </p:sp>
      <mc:AlternateContent xmlns:mc="http://schemas.openxmlformats.org/markup-compatibility/2006" xmlns:a14="http://schemas.microsoft.com/office/drawing/2010/main">
        <mc:Choice Requires="a14">
          <p:sp>
            <p:nvSpPr>
              <p:cNvPr id="4" name="文本框 3"/>
              <p:cNvSpPr txBox="1"/>
              <p:nvPr/>
            </p:nvSpPr>
            <p:spPr>
              <a:xfrm>
                <a:off x="763771" y="1485804"/>
                <a:ext cx="3349256" cy="461665"/>
              </a:xfrm>
              <a:prstGeom prst="rect">
                <a:avLst/>
              </a:prstGeom>
              <a:noFill/>
            </p:spPr>
            <p:txBody>
              <a:bodyPr wrap="square" rtlCol="0">
                <a:spAutoFit/>
              </a:bodyPr>
              <a:lstStyle/>
              <a:p>
                <a:r>
                  <a:rPr kumimoji="1" lang="zh-CN" altLang="en-US" sz="2400" dirty="0"/>
                  <a:t>第一步：消去蕴含</a:t>
                </a:r>
                <a14:m>
                  <m:oMath xmlns:m="http://schemas.openxmlformats.org/officeDocument/2006/math">
                    <m:r>
                      <a:rPr kumimoji="1" lang="zh-CN" altLang="en-US" sz="2400" i="1">
                        <a:latin typeface="Cambria Math" panose="02040503050406030204" pitchFamily="18" charset="0"/>
                      </a:rPr>
                      <m:t>→</m:t>
                    </m:r>
                  </m:oMath>
                </a14:m>
                <a:endParaRPr kumimoji="1"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763771" y="1485804"/>
                <a:ext cx="3349256" cy="461665"/>
              </a:xfrm>
              <a:prstGeom prst="rect">
                <a:avLst/>
              </a:prstGeom>
              <a:blipFill rotWithShape="1">
                <a:blip r:embed="rId3"/>
                <a:stretch>
                  <a:fillRect l="-15" t="-117" r="4" b="-2630"/>
                </a:stretch>
              </a:blipFill>
            </p:spPr>
            <p:txBody>
              <a:bodyPr/>
              <a:lstStyle/>
              <a:p>
                <a:r>
                  <a:rPr lang="zh-CN" altLang="en-US">
                    <a:noFill/>
                  </a:rPr>
                  <a:t> </a:t>
                </a:r>
              </a:p>
            </p:txBody>
          </p:sp>
        </mc:Fallback>
      </mc:AlternateContent>
      <p:sp>
        <p:nvSpPr>
          <p:cNvPr id="3" name="下箭头 2"/>
          <p:cNvSpPr/>
          <p:nvPr/>
        </p:nvSpPr>
        <p:spPr>
          <a:xfrm>
            <a:off x="2375785" y="3365950"/>
            <a:ext cx="786809" cy="1239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消去蕴含</a:t>
            </a:r>
          </a:p>
        </p:txBody>
      </p:sp>
      <p:pic>
        <p:nvPicPr>
          <p:cNvPr id="7" name="图片 6"/>
          <p:cNvPicPr>
            <a:picLocks noChangeAspect="1"/>
          </p:cNvPicPr>
          <p:nvPr/>
        </p:nvPicPr>
        <p:blipFill>
          <a:blip r:embed="rId4"/>
          <a:stretch>
            <a:fillRect/>
          </a:stretch>
        </p:blipFill>
        <p:spPr>
          <a:xfrm>
            <a:off x="959440" y="4733704"/>
            <a:ext cx="3619500" cy="495300"/>
          </a:xfrm>
          <a:prstGeom prst="rect">
            <a:avLst/>
          </a:prstGeom>
        </p:spPr>
      </p:pic>
      <p:sp>
        <p:nvSpPr>
          <p:cNvPr id="8" name="右箭头 7"/>
          <p:cNvSpPr/>
          <p:nvPr/>
        </p:nvSpPr>
        <p:spPr>
          <a:xfrm>
            <a:off x="5509529" y="3586203"/>
            <a:ext cx="1763468" cy="79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等价转换公式</a:t>
            </a:r>
          </a:p>
        </p:txBody>
      </p:sp>
      <p:pic>
        <p:nvPicPr>
          <p:cNvPr id="9" name="图片 8"/>
          <p:cNvPicPr>
            <a:picLocks noChangeAspect="1"/>
          </p:cNvPicPr>
          <p:nvPr/>
        </p:nvPicPr>
        <p:blipFill>
          <a:blip r:embed="rId5"/>
          <a:stretch>
            <a:fillRect/>
          </a:stretch>
        </p:blipFill>
        <p:spPr>
          <a:xfrm>
            <a:off x="7364227" y="2328235"/>
            <a:ext cx="3098800" cy="3073400"/>
          </a:xfrm>
          <a:prstGeom prst="rect">
            <a:avLst/>
          </a:prstGeom>
        </p:spPr>
      </p:pic>
      <p:pic>
        <p:nvPicPr>
          <p:cNvPr id="6" name="图片 5" descr="文本&#10;&#10;描述已自动生成">
            <a:extLst>
              <a:ext uri="{FF2B5EF4-FFF2-40B4-BE49-F238E27FC236}">
                <a16:creationId xmlns:a16="http://schemas.microsoft.com/office/drawing/2014/main" id="{08E2A86E-B436-5E64-B2A4-4CE27338D0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722" y="2602614"/>
            <a:ext cx="4965700" cy="635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SAT)-CNF</a:t>
            </a:r>
            <a:endParaRPr lang="en-US" altLang="en-US" sz="4400" dirty="0"/>
          </a:p>
        </p:txBody>
      </p:sp>
      <mc:AlternateContent xmlns:mc="http://schemas.openxmlformats.org/markup-compatibility/2006" xmlns:a14="http://schemas.microsoft.com/office/drawing/2010/main">
        <mc:Choice Requires="a14">
          <p:sp>
            <p:nvSpPr>
              <p:cNvPr id="4" name="文本框 3"/>
              <p:cNvSpPr txBox="1"/>
              <p:nvPr/>
            </p:nvSpPr>
            <p:spPr>
              <a:xfrm>
                <a:off x="763771" y="1485804"/>
                <a:ext cx="3349256" cy="461665"/>
              </a:xfrm>
              <a:prstGeom prst="rect">
                <a:avLst/>
              </a:prstGeom>
              <a:noFill/>
            </p:spPr>
            <p:txBody>
              <a:bodyPr wrap="square" rtlCol="0">
                <a:spAutoFit/>
              </a:bodyPr>
              <a:lstStyle/>
              <a:p>
                <a:r>
                  <a:rPr kumimoji="1" lang="zh-CN" altLang="en-US" sz="2400" dirty="0"/>
                  <a:t>第一步：消去蕴含</a:t>
                </a:r>
                <a14:m>
                  <m:oMath xmlns:m="http://schemas.openxmlformats.org/officeDocument/2006/math">
                    <m:r>
                      <a:rPr kumimoji="1" lang="zh-CN" altLang="en-US" sz="2400" i="1">
                        <a:latin typeface="Cambria Math" panose="02040503050406030204" pitchFamily="18" charset="0"/>
                      </a:rPr>
                      <m:t>→</m:t>
                    </m:r>
                  </m:oMath>
                </a14:m>
                <a:endParaRPr kumimoji="1" lang="zh-CN" altLang="en-US" sz="2400" dirty="0"/>
              </a:p>
            </p:txBody>
          </p:sp>
        </mc:Choice>
        <mc:Fallback xmlns="">
          <p:sp>
            <p:nvSpPr>
              <p:cNvPr id="4" name="文本框 3"/>
              <p:cNvSpPr txBox="1">
                <a:spLocks noRot="1" noChangeAspect="1" noMove="1" noResize="1" noEditPoints="1" noAdjustHandles="1" noChangeArrowheads="1" noChangeShapeType="1" noTextEdit="1"/>
              </p:cNvSpPr>
              <p:nvPr/>
            </p:nvSpPr>
            <p:spPr>
              <a:xfrm>
                <a:off x="763771" y="1485804"/>
                <a:ext cx="3349256" cy="461665"/>
              </a:xfrm>
              <a:prstGeom prst="rect">
                <a:avLst/>
              </a:prstGeom>
              <a:blipFill rotWithShape="1">
                <a:blip r:embed="rId3"/>
                <a:stretch>
                  <a:fillRect l="-15" t="-117" r="4" b="-2630"/>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1406722" y="2234911"/>
            <a:ext cx="6464300" cy="3429000"/>
          </a:xfrm>
          <a:prstGeom prst="rect">
            <a:avLst/>
          </a:prstGeom>
        </p:spPr>
      </p:pic>
      <p:pic>
        <p:nvPicPr>
          <p:cNvPr id="6" name="图片 5">
            <a:extLst>
              <a:ext uri="{FF2B5EF4-FFF2-40B4-BE49-F238E27FC236}">
                <a16:creationId xmlns:a16="http://schemas.microsoft.com/office/drawing/2014/main" id="{30EB412C-8C3D-EC98-00FB-F44479F09DBA}"/>
              </a:ext>
            </a:extLst>
          </p:cNvPr>
          <p:cNvPicPr>
            <a:picLocks noChangeAspect="1"/>
          </p:cNvPicPr>
          <p:nvPr/>
        </p:nvPicPr>
        <p:blipFill>
          <a:blip r:embed="rId5"/>
          <a:stretch>
            <a:fillRect/>
          </a:stretch>
        </p:blipFill>
        <p:spPr>
          <a:xfrm>
            <a:off x="8512397" y="1323400"/>
            <a:ext cx="3098800" cy="3073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SAT)-CNF</a:t>
            </a:r>
            <a:endParaRPr lang="en-US" altLang="en-US" sz="4400" dirty="0"/>
          </a:p>
        </p:txBody>
      </p:sp>
      <p:sp>
        <p:nvSpPr>
          <p:cNvPr id="4" name="文本框 3"/>
          <p:cNvSpPr txBox="1"/>
          <p:nvPr/>
        </p:nvSpPr>
        <p:spPr>
          <a:xfrm>
            <a:off x="763770" y="1485804"/>
            <a:ext cx="4983887" cy="461665"/>
          </a:xfrm>
          <a:prstGeom prst="rect">
            <a:avLst/>
          </a:prstGeom>
          <a:noFill/>
        </p:spPr>
        <p:txBody>
          <a:bodyPr wrap="square" rtlCol="0">
            <a:spAutoFit/>
          </a:bodyPr>
          <a:lstStyle/>
          <a:p>
            <a:r>
              <a:rPr kumimoji="1" lang="zh-CN" altLang="en-US" sz="2400" dirty="0"/>
              <a:t>第二步：等价转换为</a:t>
            </a:r>
            <a:r>
              <a:rPr kumimoji="1" lang="en-US" altLang="zh-CN" sz="2400" dirty="0"/>
              <a:t>NNF(</a:t>
            </a:r>
            <a:r>
              <a:rPr kumimoji="1" lang="zh-CN" altLang="en-US" sz="2400" dirty="0"/>
              <a:t>否定范式</a:t>
            </a:r>
            <a:r>
              <a:rPr kumimoji="1" lang="en-US" altLang="zh-CN" sz="2400" dirty="0"/>
              <a:t>)</a:t>
            </a:r>
            <a:endParaRPr kumimoji="1" lang="zh-CN" altLang="en-US" sz="2400" dirty="0"/>
          </a:p>
        </p:txBody>
      </p:sp>
      <p:sp>
        <p:nvSpPr>
          <p:cNvPr id="7" name="下箭头 6"/>
          <p:cNvSpPr/>
          <p:nvPr/>
        </p:nvSpPr>
        <p:spPr>
          <a:xfrm>
            <a:off x="2375785" y="3365950"/>
            <a:ext cx="786809" cy="1239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NNF</a:t>
            </a:r>
            <a:endParaRPr kumimoji="1" lang="zh-CN" altLang="en-US" dirty="0"/>
          </a:p>
        </p:txBody>
      </p:sp>
      <p:pic>
        <p:nvPicPr>
          <p:cNvPr id="8" name="图片 7"/>
          <p:cNvPicPr>
            <a:picLocks noChangeAspect="1"/>
          </p:cNvPicPr>
          <p:nvPr/>
        </p:nvPicPr>
        <p:blipFill>
          <a:blip r:embed="rId3"/>
          <a:stretch>
            <a:fillRect/>
          </a:stretch>
        </p:blipFill>
        <p:spPr>
          <a:xfrm>
            <a:off x="916613" y="2651472"/>
            <a:ext cx="3619500" cy="495300"/>
          </a:xfrm>
          <a:prstGeom prst="rect">
            <a:avLst/>
          </a:prstGeom>
        </p:spPr>
      </p:pic>
      <p:sp>
        <p:nvSpPr>
          <p:cNvPr id="9" name="右箭头 8"/>
          <p:cNvSpPr/>
          <p:nvPr/>
        </p:nvSpPr>
        <p:spPr>
          <a:xfrm>
            <a:off x="4999166" y="3586203"/>
            <a:ext cx="1763468" cy="79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等价转换公式</a:t>
            </a:r>
          </a:p>
        </p:txBody>
      </p:sp>
      <p:pic>
        <p:nvPicPr>
          <p:cNvPr id="3" name="图片 2"/>
          <p:cNvPicPr>
            <a:picLocks noChangeAspect="1"/>
          </p:cNvPicPr>
          <p:nvPr/>
        </p:nvPicPr>
        <p:blipFill>
          <a:blip r:embed="rId4"/>
          <a:stretch>
            <a:fillRect/>
          </a:stretch>
        </p:blipFill>
        <p:spPr>
          <a:xfrm>
            <a:off x="1076586" y="4824081"/>
            <a:ext cx="3467100" cy="533400"/>
          </a:xfrm>
          <a:prstGeom prst="rect">
            <a:avLst/>
          </a:prstGeom>
        </p:spPr>
      </p:pic>
      <p:pic>
        <p:nvPicPr>
          <p:cNvPr id="11" name="图片 10"/>
          <p:cNvPicPr>
            <a:picLocks noChangeAspect="1"/>
          </p:cNvPicPr>
          <p:nvPr/>
        </p:nvPicPr>
        <p:blipFill>
          <a:blip r:embed="rId5"/>
          <a:stretch>
            <a:fillRect/>
          </a:stretch>
        </p:blipFill>
        <p:spPr>
          <a:xfrm>
            <a:off x="6933152" y="1706603"/>
            <a:ext cx="3644900" cy="3759200"/>
          </a:xfrm>
          <a:prstGeom prst="rect">
            <a:avLst/>
          </a:prstGeom>
        </p:spPr>
      </p:pic>
      <p:pic>
        <p:nvPicPr>
          <p:cNvPr id="6" name="图片 5" descr="卡通人物&#10;&#10;低可信度描述已自动生成">
            <a:extLst>
              <a:ext uri="{FF2B5EF4-FFF2-40B4-BE49-F238E27FC236}">
                <a16:creationId xmlns:a16="http://schemas.microsoft.com/office/drawing/2014/main" id="{0732C66D-8A68-A013-FF3B-7B717D3FBC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43686" y="2683997"/>
            <a:ext cx="1409700" cy="4699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习题回顾课程内容</a:t>
            </a:r>
          </a:p>
        </p:txBody>
      </p:sp>
      <p:sp>
        <p:nvSpPr>
          <p:cNvPr id="3" name="Content Placeholder 2"/>
          <p:cNvSpPr>
            <a:spLocks noGrp="1"/>
          </p:cNvSpPr>
          <p:nvPr>
            <p:ph idx="1"/>
          </p:nvPr>
        </p:nvSpPr>
        <p:spPr>
          <a:xfrm>
            <a:off x="480722" y="1480641"/>
            <a:ext cx="10515600" cy="4351338"/>
          </a:xfrm>
        </p:spPr>
        <p:txBody>
          <a:bodyPr/>
          <a:lstStyle/>
          <a:p>
            <a:pPr marL="0" indent="0">
              <a:buNone/>
            </a:pPr>
            <a:endParaRPr lang="en-US" altLang="en-US" sz="2800" dirty="0"/>
          </a:p>
          <a:p>
            <a:pPr marL="457200" indent="-457200">
              <a:buAutoNum type="arabicPeriod"/>
            </a:pPr>
            <a:r>
              <a:rPr lang="en-US" altLang="en-US" sz="2800" dirty="0" err="1">
                <a:solidFill>
                  <a:schemeClr val="tx1"/>
                </a:solidFill>
              </a:rPr>
              <a:t>课程逻辑回顾</a:t>
            </a:r>
            <a:endParaRPr lang="en-US" altLang="en-US" sz="2800" dirty="0">
              <a:solidFill>
                <a:schemeClr val="tx1"/>
              </a:solidFill>
            </a:endParaRPr>
          </a:p>
          <a:p>
            <a:pPr marL="457200" indent="-457200">
              <a:buAutoNum type="arabicPeriod"/>
            </a:pPr>
            <a:r>
              <a:rPr lang="en-US" altLang="zh-CN" sz="2800" dirty="0">
                <a:solidFill>
                  <a:schemeClr val="tx1"/>
                </a:solidFill>
              </a:rPr>
              <a:t>SAT</a:t>
            </a:r>
            <a:endParaRPr lang="en-US" altLang="en-US" sz="2800" dirty="0">
              <a:solidFill>
                <a:schemeClr val="tx1"/>
              </a:solidFill>
            </a:endParaRPr>
          </a:p>
          <a:p>
            <a:pPr marL="457200" indent="-457200">
              <a:buAutoNum type="arabicPeriod"/>
            </a:pPr>
            <a:r>
              <a:rPr lang="en-US" altLang="en-US" sz="2800" dirty="0" err="1">
                <a:solidFill>
                  <a:schemeClr val="tx1"/>
                </a:solidFill>
              </a:rPr>
              <a:t>谓词逻辑回顾</a:t>
            </a:r>
            <a:endParaRPr lang="en-US" altLang="en-US" sz="2800" dirty="0">
              <a:solidFill>
                <a:schemeClr val="tx1"/>
              </a:solidFill>
            </a:endParaRPr>
          </a:p>
          <a:p>
            <a:pPr marL="457200" indent="-457200">
              <a:buAutoNum type="arabicPeriod"/>
            </a:pPr>
            <a:r>
              <a:rPr lang="en-US" altLang="en-US" sz="2800" dirty="0" err="1"/>
              <a:t>EUF理论回顾</a:t>
            </a:r>
            <a:endParaRPr lang="en-US" altLang="en-US" sz="2800" dirty="0"/>
          </a:p>
          <a:p>
            <a:pPr marL="0" indent="0">
              <a:buNone/>
            </a:pPr>
            <a:endParaRPr lang="en-US" alt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SAT)-CNF</a:t>
            </a:r>
            <a:endParaRPr lang="en-US" altLang="en-US" sz="4400" dirty="0"/>
          </a:p>
        </p:txBody>
      </p:sp>
      <p:sp>
        <p:nvSpPr>
          <p:cNvPr id="4" name="文本框 3"/>
          <p:cNvSpPr txBox="1"/>
          <p:nvPr/>
        </p:nvSpPr>
        <p:spPr>
          <a:xfrm>
            <a:off x="763770" y="1485804"/>
            <a:ext cx="3925187" cy="461665"/>
          </a:xfrm>
          <a:prstGeom prst="rect">
            <a:avLst/>
          </a:prstGeom>
          <a:noFill/>
        </p:spPr>
        <p:txBody>
          <a:bodyPr wrap="square" rtlCol="0">
            <a:spAutoFit/>
          </a:bodyPr>
          <a:lstStyle/>
          <a:p>
            <a:r>
              <a:rPr kumimoji="1" lang="zh-CN" altLang="en-US" sz="2400" dirty="0"/>
              <a:t>第二步：等价转换为</a:t>
            </a:r>
            <a:r>
              <a:rPr kumimoji="1" lang="en-US" altLang="zh-CN" sz="2400" dirty="0"/>
              <a:t>NNF</a:t>
            </a:r>
            <a:endParaRPr kumimoji="1" lang="zh-CN" altLang="en-US" sz="2400" dirty="0"/>
          </a:p>
        </p:txBody>
      </p:sp>
      <p:pic>
        <p:nvPicPr>
          <p:cNvPr id="5" name="图片 4"/>
          <p:cNvPicPr>
            <a:picLocks noChangeAspect="1"/>
          </p:cNvPicPr>
          <p:nvPr/>
        </p:nvPicPr>
        <p:blipFill>
          <a:blip r:embed="rId3"/>
          <a:stretch>
            <a:fillRect/>
          </a:stretch>
        </p:blipFill>
        <p:spPr>
          <a:xfrm>
            <a:off x="2673200" y="2161295"/>
            <a:ext cx="5871889" cy="4303300"/>
          </a:xfrm>
          <a:prstGeom prst="rect">
            <a:avLst/>
          </a:prstGeom>
        </p:spPr>
      </p:pic>
      <p:pic>
        <p:nvPicPr>
          <p:cNvPr id="6" name="图片 5">
            <a:extLst>
              <a:ext uri="{FF2B5EF4-FFF2-40B4-BE49-F238E27FC236}">
                <a16:creationId xmlns:a16="http://schemas.microsoft.com/office/drawing/2014/main" id="{32D691CC-B0B1-4130-6B3E-A00F54CF8599}"/>
              </a:ext>
            </a:extLst>
          </p:cNvPr>
          <p:cNvPicPr>
            <a:picLocks noChangeAspect="1"/>
          </p:cNvPicPr>
          <p:nvPr/>
        </p:nvPicPr>
        <p:blipFill>
          <a:blip r:embed="rId4"/>
          <a:stretch>
            <a:fillRect/>
          </a:stretch>
        </p:blipFill>
        <p:spPr>
          <a:xfrm>
            <a:off x="8239438" y="1043412"/>
            <a:ext cx="3644900" cy="3759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回顾：可满足性问题(</a:t>
            </a:r>
            <a:r>
              <a:rPr lang="en-US" altLang="zh-CN" sz="4400" dirty="0"/>
              <a:t>SAT)-CNF</a:t>
            </a:r>
            <a:endParaRPr lang="en-US" altLang="en-US" sz="4400" dirty="0"/>
          </a:p>
        </p:txBody>
      </p:sp>
      <p:sp>
        <p:nvSpPr>
          <p:cNvPr id="4" name="文本框 3"/>
          <p:cNvSpPr txBox="1"/>
          <p:nvPr/>
        </p:nvSpPr>
        <p:spPr>
          <a:xfrm>
            <a:off x="763770" y="1485804"/>
            <a:ext cx="3925187" cy="461665"/>
          </a:xfrm>
          <a:prstGeom prst="rect">
            <a:avLst/>
          </a:prstGeom>
          <a:noFill/>
        </p:spPr>
        <p:txBody>
          <a:bodyPr wrap="square" rtlCol="0">
            <a:spAutoFit/>
          </a:bodyPr>
          <a:lstStyle/>
          <a:p>
            <a:r>
              <a:rPr kumimoji="1" lang="zh-CN" altLang="en-US" sz="2400" dirty="0"/>
              <a:t>第三步：等价转换为</a:t>
            </a:r>
            <a:r>
              <a:rPr kumimoji="1" lang="en-US" altLang="zh-CN" sz="2400" dirty="0"/>
              <a:t>CNF</a:t>
            </a:r>
            <a:endParaRPr kumimoji="1" lang="zh-CN" altLang="en-US" sz="2400" dirty="0"/>
          </a:p>
        </p:txBody>
      </p:sp>
      <p:sp>
        <p:nvSpPr>
          <p:cNvPr id="7" name="下箭头 6"/>
          <p:cNvSpPr/>
          <p:nvPr/>
        </p:nvSpPr>
        <p:spPr>
          <a:xfrm>
            <a:off x="2375784" y="3263430"/>
            <a:ext cx="786809" cy="1239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CNF</a:t>
            </a:r>
            <a:endParaRPr kumimoji="1" lang="zh-CN" altLang="en-US" dirty="0"/>
          </a:p>
        </p:txBody>
      </p:sp>
      <p:sp>
        <p:nvSpPr>
          <p:cNvPr id="9" name="右箭头 8"/>
          <p:cNvSpPr/>
          <p:nvPr/>
        </p:nvSpPr>
        <p:spPr>
          <a:xfrm>
            <a:off x="4516777" y="3564938"/>
            <a:ext cx="1763468" cy="798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等价转换公式</a:t>
            </a:r>
          </a:p>
        </p:txBody>
      </p:sp>
      <p:pic>
        <p:nvPicPr>
          <p:cNvPr id="3" name="图片 2"/>
          <p:cNvPicPr>
            <a:picLocks noChangeAspect="1"/>
          </p:cNvPicPr>
          <p:nvPr/>
        </p:nvPicPr>
        <p:blipFill>
          <a:blip r:embed="rId3"/>
          <a:stretch>
            <a:fillRect/>
          </a:stretch>
        </p:blipFill>
        <p:spPr>
          <a:xfrm>
            <a:off x="1035639" y="2441462"/>
            <a:ext cx="3467100" cy="533400"/>
          </a:xfrm>
          <a:prstGeom prst="rect">
            <a:avLst/>
          </a:prstGeom>
        </p:spPr>
      </p:pic>
      <p:pic>
        <p:nvPicPr>
          <p:cNvPr id="5" name="图片 4"/>
          <p:cNvPicPr>
            <a:picLocks noChangeAspect="1"/>
          </p:cNvPicPr>
          <p:nvPr/>
        </p:nvPicPr>
        <p:blipFill>
          <a:blip r:embed="rId4"/>
          <a:stretch>
            <a:fillRect/>
          </a:stretch>
        </p:blipFill>
        <p:spPr>
          <a:xfrm>
            <a:off x="1613948" y="4646133"/>
            <a:ext cx="2146300" cy="1244600"/>
          </a:xfrm>
          <a:prstGeom prst="rect">
            <a:avLst/>
          </a:prstGeom>
        </p:spPr>
      </p:pic>
      <p:pic>
        <p:nvPicPr>
          <p:cNvPr id="10" name="图片 9"/>
          <p:cNvPicPr>
            <a:picLocks noChangeAspect="1"/>
          </p:cNvPicPr>
          <p:nvPr/>
        </p:nvPicPr>
        <p:blipFill>
          <a:blip r:embed="rId5"/>
          <a:stretch>
            <a:fillRect/>
          </a:stretch>
        </p:blipFill>
        <p:spPr>
          <a:xfrm>
            <a:off x="6795534" y="2266212"/>
            <a:ext cx="3619500" cy="3835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回顾：可满足性问题</a:t>
            </a:r>
            <a:r>
              <a:rPr lang="en-US" altLang="en-US" sz="4400" dirty="0"/>
              <a:t>(</a:t>
            </a:r>
            <a:r>
              <a:rPr lang="en-US" altLang="zh-CN" sz="4400" dirty="0"/>
              <a:t>SAT)-CNF</a:t>
            </a:r>
            <a:endParaRPr lang="en-US" altLang="en-US" sz="4400" dirty="0"/>
          </a:p>
        </p:txBody>
      </p:sp>
      <p:pic>
        <p:nvPicPr>
          <p:cNvPr id="6" name="图片 5"/>
          <p:cNvPicPr>
            <a:picLocks noChangeAspect="1"/>
          </p:cNvPicPr>
          <p:nvPr/>
        </p:nvPicPr>
        <p:blipFill rotWithShape="1">
          <a:blip r:embed="rId3"/>
          <a:srcRect b="26975"/>
          <a:stretch/>
        </p:blipFill>
        <p:spPr>
          <a:xfrm>
            <a:off x="562060" y="1129658"/>
            <a:ext cx="5176462" cy="4069871"/>
          </a:xfrm>
          <a:prstGeom prst="rect">
            <a:avLst/>
          </a:prstGeom>
        </p:spPr>
      </p:pic>
      <p:pic>
        <p:nvPicPr>
          <p:cNvPr id="4" name="图片 3">
            <a:extLst>
              <a:ext uri="{FF2B5EF4-FFF2-40B4-BE49-F238E27FC236}">
                <a16:creationId xmlns:a16="http://schemas.microsoft.com/office/drawing/2014/main" id="{43DF6228-B526-B5A6-23FF-466A060B99A7}"/>
              </a:ext>
            </a:extLst>
          </p:cNvPr>
          <p:cNvPicPr>
            <a:picLocks noChangeAspect="1"/>
          </p:cNvPicPr>
          <p:nvPr/>
        </p:nvPicPr>
        <p:blipFill>
          <a:blip r:embed="rId4"/>
          <a:stretch>
            <a:fillRect/>
          </a:stretch>
        </p:blipFill>
        <p:spPr>
          <a:xfrm>
            <a:off x="9101407" y="303101"/>
            <a:ext cx="2949938" cy="312589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回顾：可满足性问题</a:t>
            </a:r>
            <a:r>
              <a:rPr lang="en-US" altLang="en-US" sz="4400" dirty="0"/>
              <a:t>(</a:t>
            </a:r>
            <a:r>
              <a:rPr lang="en-US" altLang="zh-CN" sz="4400" dirty="0"/>
              <a:t>SAT)-CNF</a:t>
            </a:r>
            <a:endParaRPr lang="en-US" altLang="en-US" sz="4400" dirty="0"/>
          </a:p>
        </p:txBody>
      </p:sp>
      <p:pic>
        <p:nvPicPr>
          <p:cNvPr id="4" name="图片 3">
            <a:extLst>
              <a:ext uri="{FF2B5EF4-FFF2-40B4-BE49-F238E27FC236}">
                <a16:creationId xmlns:a16="http://schemas.microsoft.com/office/drawing/2014/main" id="{43DF6228-B526-B5A6-23FF-466A060B99A7}"/>
              </a:ext>
            </a:extLst>
          </p:cNvPr>
          <p:cNvPicPr>
            <a:picLocks noChangeAspect="1"/>
          </p:cNvPicPr>
          <p:nvPr/>
        </p:nvPicPr>
        <p:blipFill>
          <a:blip r:embed="rId3"/>
          <a:stretch>
            <a:fillRect/>
          </a:stretch>
        </p:blipFill>
        <p:spPr>
          <a:xfrm>
            <a:off x="9101407" y="303101"/>
            <a:ext cx="2949938" cy="3125899"/>
          </a:xfrm>
          <a:prstGeom prst="rect">
            <a:avLst/>
          </a:prstGeom>
        </p:spPr>
      </p:pic>
      <p:pic>
        <p:nvPicPr>
          <p:cNvPr id="5" name="图片 4" descr="文本, 信件&#10;&#10;描述已自动生成">
            <a:extLst>
              <a:ext uri="{FF2B5EF4-FFF2-40B4-BE49-F238E27FC236}">
                <a16:creationId xmlns:a16="http://schemas.microsoft.com/office/drawing/2014/main" id="{3E01AC99-FC40-66B0-D598-462D05948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1127622"/>
            <a:ext cx="5181600" cy="5575300"/>
          </a:xfrm>
          <a:prstGeom prst="rect">
            <a:avLst/>
          </a:prstGeom>
        </p:spPr>
      </p:pic>
    </p:spTree>
    <p:extLst>
      <p:ext uri="{BB962C8B-B14F-4D97-AF65-F5344CB8AC3E}">
        <p14:creationId xmlns:p14="http://schemas.microsoft.com/office/powerpoint/2010/main" val="605729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回顾：可满足性问题</a:t>
            </a:r>
            <a:r>
              <a:rPr lang="en-US" altLang="en-US" sz="4400" dirty="0"/>
              <a:t>(</a:t>
            </a:r>
            <a:r>
              <a:rPr lang="en-US" altLang="zh-CN" sz="4400" dirty="0"/>
              <a:t>SAT)-</a:t>
            </a:r>
            <a:r>
              <a:rPr lang="zh-CN" altLang="en-US" sz="4400" dirty="0"/>
              <a:t>解析与传播</a:t>
            </a:r>
            <a:endParaRPr lang="en-US" altLang="en-US" sz="4400" dirty="0"/>
          </a:p>
        </p:txBody>
      </p:sp>
      <p:pic>
        <p:nvPicPr>
          <p:cNvPr id="6" name="图片 5"/>
          <p:cNvPicPr>
            <a:picLocks noChangeAspect="1"/>
          </p:cNvPicPr>
          <p:nvPr/>
        </p:nvPicPr>
        <p:blipFill>
          <a:blip r:embed="rId3"/>
          <a:stretch>
            <a:fillRect/>
          </a:stretch>
        </p:blipFill>
        <p:spPr>
          <a:xfrm>
            <a:off x="2701704" y="1140322"/>
            <a:ext cx="6235700" cy="5562600"/>
          </a:xfrm>
          <a:prstGeom prst="rect">
            <a:avLst/>
          </a:prstGeom>
        </p:spPr>
      </p:pic>
      <p:sp>
        <p:nvSpPr>
          <p:cNvPr id="14" name="文本框 13"/>
          <p:cNvSpPr txBox="1"/>
          <p:nvPr/>
        </p:nvSpPr>
        <p:spPr>
          <a:xfrm>
            <a:off x="893134" y="1690576"/>
            <a:ext cx="1181990" cy="523220"/>
          </a:xfrm>
          <a:prstGeom prst="rect">
            <a:avLst/>
          </a:prstGeom>
          <a:noFill/>
        </p:spPr>
        <p:txBody>
          <a:bodyPr wrap="square" rtlCol="0">
            <a:spAutoFit/>
          </a:bodyPr>
          <a:lstStyle/>
          <a:p>
            <a:r>
              <a:rPr kumimoji="1" lang="zh-CN" altLang="en-US" sz="2800" dirty="0"/>
              <a:t>解析：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回顾：可满足性问题</a:t>
            </a:r>
            <a:r>
              <a:rPr lang="en-US" altLang="en-US" sz="4400" dirty="0"/>
              <a:t>(</a:t>
            </a:r>
            <a:r>
              <a:rPr lang="en-US" altLang="zh-CN" sz="4400" dirty="0"/>
              <a:t>SAT)-</a:t>
            </a:r>
            <a:r>
              <a:rPr lang="zh-CN" altLang="en-US" sz="4400" dirty="0"/>
              <a:t>解析与传播</a:t>
            </a:r>
            <a:endParaRPr lang="en-US" altLang="en-US" sz="4400" dirty="0"/>
          </a:p>
        </p:txBody>
      </p:sp>
      <p:sp>
        <p:nvSpPr>
          <p:cNvPr id="4" name="文本框 3"/>
          <p:cNvSpPr txBox="1"/>
          <p:nvPr/>
        </p:nvSpPr>
        <p:spPr>
          <a:xfrm>
            <a:off x="893133" y="1690576"/>
            <a:ext cx="1509825" cy="523220"/>
          </a:xfrm>
          <a:prstGeom prst="rect">
            <a:avLst/>
          </a:prstGeom>
          <a:noFill/>
        </p:spPr>
        <p:txBody>
          <a:bodyPr wrap="square" rtlCol="0">
            <a:spAutoFit/>
          </a:bodyPr>
          <a:lstStyle/>
          <a:p>
            <a:r>
              <a:rPr kumimoji="1" lang="zh-CN" altLang="en-US" sz="2800" dirty="0"/>
              <a:t>传播：</a:t>
            </a:r>
          </a:p>
        </p:txBody>
      </p:sp>
      <p:pic>
        <p:nvPicPr>
          <p:cNvPr id="5" name="图片 4"/>
          <p:cNvPicPr>
            <a:picLocks noChangeAspect="1"/>
          </p:cNvPicPr>
          <p:nvPr/>
        </p:nvPicPr>
        <p:blipFill>
          <a:blip r:embed="rId3"/>
          <a:stretch>
            <a:fillRect/>
          </a:stretch>
        </p:blipFill>
        <p:spPr>
          <a:xfrm>
            <a:off x="2578987" y="1480641"/>
            <a:ext cx="6502400" cy="5156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回顾：可满足性问题</a:t>
            </a:r>
            <a:r>
              <a:rPr lang="en-US" altLang="en-US" sz="4400" dirty="0"/>
              <a:t>(</a:t>
            </a:r>
            <a:r>
              <a:rPr lang="en-US" altLang="zh-CN" sz="4400" dirty="0"/>
              <a:t>SAT)-DPLL</a:t>
            </a:r>
            <a:endParaRPr lang="en-US" altLang="en-US" sz="4400" dirty="0"/>
          </a:p>
        </p:txBody>
      </p:sp>
      <p:pic>
        <p:nvPicPr>
          <p:cNvPr id="5" name="图片 4" descr="图形用户界面, 应用程序&#10;&#10;描述已自动生成">
            <a:extLst>
              <a:ext uri="{FF2B5EF4-FFF2-40B4-BE49-F238E27FC236}">
                <a16:creationId xmlns:a16="http://schemas.microsoft.com/office/drawing/2014/main" id="{F3A450C7-ED9D-31DD-EDE6-DF54283E8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3289" y="1562100"/>
            <a:ext cx="4089400" cy="5295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回顾：可满足性问题</a:t>
            </a:r>
            <a:r>
              <a:rPr lang="en-US" altLang="en-US" sz="4400" dirty="0"/>
              <a:t>(</a:t>
            </a:r>
            <a:r>
              <a:rPr lang="en-US" altLang="zh-CN" sz="4400" dirty="0"/>
              <a:t>SAT)-DPLL</a:t>
            </a:r>
            <a:endParaRPr lang="en-US" altLang="en-US" sz="4400" dirty="0"/>
          </a:p>
        </p:txBody>
      </p:sp>
      <p:pic>
        <p:nvPicPr>
          <p:cNvPr id="4" name="图片 3"/>
          <p:cNvPicPr>
            <a:picLocks noChangeAspect="1"/>
          </p:cNvPicPr>
          <p:nvPr/>
        </p:nvPicPr>
        <p:blipFill>
          <a:blip r:embed="rId3"/>
          <a:stretch>
            <a:fillRect/>
          </a:stretch>
        </p:blipFill>
        <p:spPr>
          <a:xfrm>
            <a:off x="2698750" y="1655959"/>
            <a:ext cx="6794500" cy="1917700"/>
          </a:xfrm>
          <a:prstGeom prst="rect">
            <a:avLst/>
          </a:prstGeom>
        </p:spPr>
      </p:pic>
      <p:pic>
        <p:nvPicPr>
          <p:cNvPr id="5" name="图片 4"/>
          <p:cNvPicPr>
            <a:picLocks noChangeAspect="1"/>
          </p:cNvPicPr>
          <p:nvPr/>
        </p:nvPicPr>
        <p:blipFill>
          <a:blip r:embed="rId4"/>
          <a:stretch>
            <a:fillRect/>
          </a:stretch>
        </p:blipFill>
        <p:spPr>
          <a:xfrm>
            <a:off x="5636317" y="4120430"/>
            <a:ext cx="2933700" cy="952500"/>
          </a:xfrm>
          <a:prstGeom prst="rect">
            <a:avLst/>
          </a:prstGeom>
        </p:spPr>
      </p:pic>
      <p:pic>
        <p:nvPicPr>
          <p:cNvPr id="6" name="图片 5" descr="图片包含 文本&#10;&#10;描述已自动生成">
            <a:extLst>
              <a:ext uri="{FF2B5EF4-FFF2-40B4-BE49-F238E27FC236}">
                <a16:creationId xmlns:a16="http://schemas.microsoft.com/office/drawing/2014/main" id="{F3137D18-06EA-F851-E58F-F567881BAF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46547" y="3741628"/>
            <a:ext cx="2242288" cy="711300"/>
          </a:xfrm>
          <a:prstGeom prst="rect">
            <a:avLst/>
          </a:prstGeom>
        </p:spPr>
      </p:pic>
      <p:pic>
        <p:nvPicPr>
          <p:cNvPr id="8" name="图片 7" descr="文本, 徽标&#10;&#10;中度可信度描述已自动生成">
            <a:extLst>
              <a:ext uri="{FF2B5EF4-FFF2-40B4-BE49-F238E27FC236}">
                <a16:creationId xmlns:a16="http://schemas.microsoft.com/office/drawing/2014/main" id="{817D1DE3-BFD3-DD6B-1C29-07035035DF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7045" y="4810622"/>
            <a:ext cx="863293" cy="524617"/>
          </a:xfrm>
          <a:prstGeom prst="rect">
            <a:avLst/>
          </a:prstGeom>
        </p:spPr>
      </p:pic>
      <p:cxnSp>
        <p:nvCxnSpPr>
          <p:cNvPr id="12" name="直线箭头连接符 11">
            <a:extLst>
              <a:ext uri="{FF2B5EF4-FFF2-40B4-BE49-F238E27FC236}">
                <a16:creationId xmlns:a16="http://schemas.microsoft.com/office/drawing/2014/main" id="{788CACFE-7BAB-2298-394A-CBF618DA7437}"/>
              </a:ext>
            </a:extLst>
          </p:cNvPr>
          <p:cNvCxnSpPr/>
          <p:nvPr/>
        </p:nvCxnSpPr>
        <p:spPr>
          <a:xfrm>
            <a:off x="4953663" y="4341412"/>
            <a:ext cx="1142337" cy="381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6D87459E-2F68-4282-2E17-0A94DA5690F8}"/>
              </a:ext>
            </a:extLst>
          </p:cNvPr>
          <p:cNvCxnSpPr>
            <a:cxnSpLocks/>
          </p:cNvCxnSpPr>
          <p:nvPr/>
        </p:nvCxnSpPr>
        <p:spPr>
          <a:xfrm flipH="1">
            <a:off x="4651513" y="4936104"/>
            <a:ext cx="1234812" cy="136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回顾：可满足性问题</a:t>
            </a:r>
            <a:r>
              <a:rPr lang="en-US" altLang="en-US" sz="4400" dirty="0"/>
              <a:t>(</a:t>
            </a:r>
            <a:r>
              <a:rPr lang="en-US" altLang="zh-CN" sz="4400" dirty="0"/>
              <a:t>SAT)-DPLL</a:t>
            </a:r>
            <a:endParaRPr lang="en-US" altLang="en-US" sz="4400" dirty="0"/>
          </a:p>
        </p:txBody>
      </p:sp>
      <p:pic>
        <p:nvPicPr>
          <p:cNvPr id="4" name="图片 3"/>
          <p:cNvPicPr>
            <a:picLocks noChangeAspect="1"/>
          </p:cNvPicPr>
          <p:nvPr/>
        </p:nvPicPr>
        <p:blipFill>
          <a:blip r:embed="rId3"/>
          <a:stretch>
            <a:fillRect/>
          </a:stretch>
        </p:blipFill>
        <p:spPr>
          <a:xfrm>
            <a:off x="480722" y="1142611"/>
            <a:ext cx="6794500" cy="1917700"/>
          </a:xfrm>
          <a:prstGeom prst="rect">
            <a:avLst/>
          </a:prstGeom>
        </p:spPr>
      </p:pic>
      <p:pic>
        <p:nvPicPr>
          <p:cNvPr id="7" name="图片 6" descr="图片包含 图示&#10;&#10;描述已自动生成">
            <a:extLst>
              <a:ext uri="{FF2B5EF4-FFF2-40B4-BE49-F238E27FC236}">
                <a16:creationId xmlns:a16="http://schemas.microsoft.com/office/drawing/2014/main" id="{29EBB3F4-313A-121B-0A14-AB714EEF2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430" y="2940570"/>
            <a:ext cx="5353570" cy="674820"/>
          </a:xfrm>
          <a:prstGeom prst="rect">
            <a:avLst/>
          </a:prstGeom>
        </p:spPr>
      </p:pic>
      <p:pic>
        <p:nvPicPr>
          <p:cNvPr id="10" name="图片 9" descr="图片包含 文本&#10;&#10;描述已自动生成">
            <a:extLst>
              <a:ext uri="{FF2B5EF4-FFF2-40B4-BE49-F238E27FC236}">
                <a16:creationId xmlns:a16="http://schemas.microsoft.com/office/drawing/2014/main" id="{3491F98B-7C15-C10E-BDBE-48B63C7486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676" y="3602367"/>
            <a:ext cx="3555065" cy="509382"/>
          </a:xfrm>
          <a:prstGeom prst="rect">
            <a:avLst/>
          </a:prstGeom>
        </p:spPr>
      </p:pic>
      <p:pic>
        <p:nvPicPr>
          <p:cNvPr id="14" name="图片 13" descr="图片包含 徽标&#10;&#10;描述已自动生成">
            <a:extLst>
              <a:ext uri="{FF2B5EF4-FFF2-40B4-BE49-F238E27FC236}">
                <a16:creationId xmlns:a16="http://schemas.microsoft.com/office/drawing/2014/main" id="{BB284003-7B6F-678D-B26C-8EEDEBE492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554" y="4273335"/>
            <a:ext cx="1734072" cy="493809"/>
          </a:xfrm>
          <a:prstGeom prst="rect">
            <a:avLst/>
          </a:prstGeom>
        </p:spPr>
      </p:pic>
      <p:pic>
        <p:nvPicPr>
          <p:cNvPr id="8" name="图片 7" descr="图形用户界面, 应用程序&#10;&#10;描述已自动生成">
            <a:extLst>
              <a:ext uri="{FF2B5EF4-FFF2-40B4-BE49-F238E27FC236}">
                <a16:creationId xmlns:a16="http://schemas.microsoft.com/office/drawing/2014/main" id="{96AADC0C-16DD-854C-7CE8-AECB88030D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8468" y="1538974"/>
            <a:ext cx="3982004" cy="5156819"/>
          </a:xfrm>
          <a:prstGeom prst="rect">
            <a:avLst/>
          </a:prstGeom>
        </p:spPr>
      </p:pic>
    </p:spTree>
    <p:extLst>
      <p:ext uri="{BB962C8B-B14F-4D97-AF65-F5344CB8AC3E}">
        <p14:creationId xmlns:p14="http://schemas.microsoft.com/office/powerpoint/2010/main" val="1777116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回顾：可满足性问题</a:t>
            </a:r>
            <a:r>
              <a:rPr lang="en-US" altLang="en-US" sz="4400" dirty="0"/>
              <a:t>(</a:t>
            </a:r>
            <a:r>
              <a:rPr lang="en-US" altLang="zh-CN" sz="4400" dirty="0"/>
              <a:t>SAT)-DPLL</a:t>
            </a:r>
            <a:endParaRPr lang="en-US" altLang="en-US" sz="4400" dirty="0"/>
          </a:p>
        </p:txBody>
      </p:sp>
      <p:pic>
        <p:nvPicPr>
          <p:cNvPr id="3" name="图片 2"/>
          <p:cNvPicPr>
            <a:picLocks noChangeAspect="1"/>
          </p:cNvPicPr>
          <p:nvPr/>
        </p:nvPicPr>
        <p:blipFill>
          <a:blip r:embed="rId4"/>
          <a:stretch>
            <a:fillRect/>
          </a:stretch>
        </p:blipFill>
        <p:spPr>
          <a:xfrm>
            <a:off x="3702346" y="1658087"/>
            <a:ext cx="3591590" cy="4493183"/>
          </a:xfrm>
          <a:prstGeom prst="rect">
            <a:avLst/>
          </a:prstGeom>
        </p:spPr>
      </p:pic>
      <p:pic>
        <p:nvPicPr>
          <p:cNvPr id="4" name="图片 3"/>
          <p:cNvPicPr>
            <a:picLocks noChangeAspect="1"/>
          </p:cNvPicPr>
          <p:nvPr/>
        </p:nvPicPr>
        <p:blipFill>
          <a:blip r:embed="rId5"/>
          <a:stretch>
            <a:fillRect/>
          </a:stretch>
        </p:blipFill>
        <p:spPr>
          <a:xfrm>
            <a:off x="0" y="0"/>
            <a:ext cx="12192000" cy="6858000"/>
          </a:xfrm>
          <a:prstGeom prst="rect">
            <a:avLst/>
          </a:prstGeom>
        </p:spPr>
      </p:pic>
      <p:graphicFrame>
        <p:nvGraphicFramePr>
          <p:cNvPr id="5" name="表格 4">
            <a:extLst>
              <a:ext uri="{FF2B5EF4-FFF2-40B4-BE49-F238E27FC236}">
                <a16:creationId xmlns:a16="http://schemas.microsoft.com/office/drawing/2014/main" id="{900E04B1-0334-DF5D-F3FF-1436C7261758}"/>
              </a:ext>
            </a:extLst>
          </p:cNvPr>
          <p:cNvGraphicFramePr>
            <a:graphicFrameLocks noGrp="1"/>
          </p:cNvGraphicFramePr>
          <p:nvPr>
            <p:custDataLst>
              <p:tags r:id="rId1"/>
            </p:custDataLst>
          </p:nvPr>
        </p:nvGraphicFramePr>
        <p:xfrm>
          <a:off x="7895308" y="1903997"/>
          <a:ext cx="3100974" cy="1832896"/>
        </p:xfrm>
        <a:graphic>
          <a:graphicData uri="http://schemas.openxmlformats.org/drawingml/2006/table">
            <a:tbl>
              <a:tblPr/>
              <a:tblGrid>
                <a:gridCol w="1033658">
                  <a:extLst>
                    <a:ext uri="{9D8B030D-6E8A-4147-A177-3AD203B41FA5}">
                      <a16:colId xmlns:a16="http://schemas.microsoft.com/office/drawing/2014/main" val="20000"/>
                    </a:ext>
                  </a:extLst>
                </a:gridCol>
                <a:gridCol w="1033658">
                  <a:extLst>
                    <a:ext uri="{9D8B030D-6E8A-4147-A177-3AD203B41FA5}">
                      <a16:colId xmlns:a16="http://schemas.microsoft.com/office/drawing/2014/main" val="20002"/>
                    </a:ext>
                  </a:extLst>
                </a:gridCol>
                <a:gridCol w="1033658">
                  <a:extLst>
                    <a:ext uri="{9D8B030D-6E8A-4147-A177-3AD203B41FA5}">
                      <a16:colId xmlns:a16="http://schemas.microsoft.com/office/drawing/2014/main" val="20003"/>
                    </a:ext>
                  </a:extLst>
                </a:gridCol>
              </a:tblGrid>
              <a:tr h="369856">
                <a:tc>
                  <a:txBody>
                    <a:bodyPr/>
                    <a:lstStyle/>
                    <a:p>
                      <a:pPr algn="ctr" fontAlgn="t"/>
                      <a:r>
                        <a:rPr lang="en-US" altLang="zh-CN" sz="1800" b="1" dirty="0">
                          <a:solidFill>
                            <a:srgbClr val="FFFFFF"/>
                          </a:solidFill>
                          <a:effectLst/>
                        </a:rPr>
                        <a:t>p</a:t>
                      </a:r>
                      <a:endParaRPr lang="en-GB"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A8"/>
                    </a:solidFill>
                  </a:tcPr>
                </a:tc>
                <a:tc>
                  <a:txBody>
                    <a:bodyPr/>
                    <a:lstStyle/>
                    <a:p>
                      <a:pPr algn="ctr" fontAlgn="t"/>
                      <a:r>
                        <a:rPr lang="en-US" altLang="zh-CN" sz="1800" b="1" dirty="0">
                          <a:solidFill>
                            <a:srgbClr val="FFFFFF"/>
                          </a:solidFill>
                          <a:effectLst/>
                        </a:rPr>
                        <a:t>p\/~p</a:t>
                      </a:r>
                      <a:endParaRPr lang="zh-CN" altLang="en-US"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A8"/>
                    </a:solidFill>
                  </a:tcPr>
                </a:tc>
                <a:tc>
                  <a:txBody>
                    <a:bodyPr/>
                    <a:lstStyle/>
                    <a:p>
                      <a:pPr algn="ctr" fontAlgn="t"/>
                      <a:r>
                        <a:rPr lang="en-US" altLang="zh-CN" sz="1800" b="1" dirty="0">
                          <a:solidFill>
                            <a:srgbClr val="FFFFFF"/>
                          </a:solidFill>
                          <a:effectLst/>
                        </a:rPr>
                        <a:t>p</a:t>
                      </a:r>
                      <a:r>
                        <a:rPr lang="en-GB" sz="1800" b="1" dirty="0">
                          <a:solidFill>
                            <a:srgbClr val="FFFFFF"/>
                          </a:solidFill>
                          <a:effectLst/>
                        </a:rPr>
                        <a:t>/\~</a:t>
                      </a:r>
                      <a:r>
                        <a:rPr lang="en-US" altLang="zh-CN" sz="1800" b="1" dirty="0">
                          <a:solidFill>
                            <a:srgbClr val="FFFFFF"/>
                          </a:solidFill>
                          <a:effectLst/>
                        </a:rPr>
                        <a:t>p</a:t>
                      </a:r>
                      <a:endParaRPr lang="en-GB"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00E4A8"/>
                    </a:solidFill>
                  </a:tcPr>
                </a:tc>
                <a:extLst>
                  <a:ext uri="{0D108BD9-81ED-4DB2-BD59-A6C34878D82A}">
                    <a16:rowId xmlns:a16="http://schemas.microsoft.com/office/drawing/2014/main" val="10000"/>
                  </a:ext>
                </a:extLst>
              </a:tr>
              <a:tr h="358656">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extLst>
                  <a:ext uri="{0D108BD9-81ED-4DB2-BD59-A6C34878D82A}">
                    <a16:rowId xmlns:a16="http://schemas.microsoft.com/office/drawing/2014/main" val="10001"/>
                  </a:ext>
                </a:extLst>
              </a:tr>
              <a:tr h="358656">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AF1"/>
                    </a:solidFill>
                  </a:tcPr>
                </a:tc>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AF1"/>
                    </a:solidFill>
                  </a:tcPr>
                </a:tc>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FAF1"/>
                    </a:solidFill>
                  </a:tcPr>
                </a:tc>
                <a:extLst>
                  <a:ext uri="{0D108BD9-81ED-4DB2-BD59-A6C34878D82A}">
                    <a16:rowId xmlns:a16="http://schemas.microsoft.com/office/drawing/2014/main" val="10002"/>
                  </a:ext>
                </a:extLst>
              </a:tr>
              <a:tr h="358656">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T</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CBF5E1"/>
                    </a:solidFill>
                  </a:tcPr>
                </a:tc>
                <a:extLst>
                  <a:ext uri="{0D108BD9-81ED-4DB2-BD59-A6C34878D82A}">
                    <a16:rowId xmlns:a16="http://schemas.microsoft.com/office/drawing/2014/main" val="10003"/>
                  </a:ext>
                </a:extLst>
              </a:tr>
              <a:tr h="358656">
                <a:tc>
                  <a:txBody>
                    <a:bodyPr/>
                    <a:lstStyle/>
                    <a:p>
                      <a:pPr algn="ctr" fontAlgn="t"/>
                      <a:r>
                        <a:rPr lang="en-GB" sz="1800">
                          <a:solidFill>
                            <a:srgbClr val="000000"/>
                          </a:solidFill>
                          <a:effectLst/>
                        </a:rPr>
                        <a:t>F</a:t>
                      </a:r>
                      <a:endParaRPr lang="en-GB">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FAF1"/>
                    </a:solidFill>
                  </a:tcPr>
                </a:tc>
                <a:tc>
                  <a:txBody>
                    <a:bodyPr/>
                    <a:lstStyle/>
                    <a:p>
                      <a:pPr algn="ctr" fontAlgn="t"/>
                      <a:r>
                        <a:rPr lang="en-US" altLang="zh-CN" dirty="0">
                          <a:effectLst/>
                        </a:rPr>
                        <a:t>T</a:t>
                      </a:r>
                      <a:endParaRPr lang="en-GB"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FAF1"/>
                    </a:solidFill>
                  </a:tcPr>
                </a:tc>
                <a:tc>
                  <a:txBody>
                    <a:bodyPr/>
                    <a:lstStyle/>
                    <a:p>
                      <a:pPr algn="ctr" fontAlgn="t"/>
                      <a:r>
                        <a:rPr lang="en-GB" sz="1800" dirty="0">
                          <a:solidFill>
                            <a:srgbClr val="000000"/>
                          </a:solidFill>
                          <a:effectLst/>
                        </a:rPr>
                        <a:t>F</a:t>
                      </a:r>
                      <a:endParaRPr lang="en-GB" dirty="0">
                        <a:effectLst/>
                      </a:endParaRPr>
                    </a:p>
                  </a:txBody>
                  <a:tcPr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solidFill>
                      <a:srgbClr val="E7FAF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习题回顾课程内容</a:t>
            </a:r>
          </a:p>
        </p:txBody>
      </p:sp>
      <p:sp>
        <p:nvSpPr>
          <p:cNvPr id="3" name="Content Placeholder 2"/>
          <p:cNvSpPr>
            <a:spLocks noGrp="1"/>
          </p:cNvSpPr>
          <p:nvPr>
            <p:ph idx="1"/>
          </p:nvPr>
        </p:nvSpPr>
        <p:spPr>
          <a:xfrm>
            <a:off x="480722" y="1480641"/>
            <a:ext cx="10515600" cy="4351338"/>
          </a:xfrm>
        </p:spPr>
        <p:txBody>
          <a:bodyPr/>
          <a:lstStyle/>
          <a:p>
            <a:pPr marL="0" indent="0">
              <a:buNone/>
            </a:pPr>
            <a:endParaRPr lang="en-US" altLang="en-US" sz="2800" dirty="0"/>
          </a:p>
          <a:p>
            <a:pPr marL="457200" indent="-457200">
              <a:buAutoNum type="arabicPeriod"/>
            </a:pPr>
            <a:r>
              <a:rPr lang="en-US" altLang="en-US" sz="2800" dirty="0" err="1">
                <a:solidFill>
                  <a:srgbClr val="FF0000"/>
                </a:solidFill>
              </a:rPr>
              <a:t>课程逻辑回顾</a:t>
            </a:r>
            <a:endParaRPr lang="en-US" altLang="en-US" sz="2800" dirty="0">
              <a:solidFill>
                <a:srgbClr val="FF0000"/>
              </a:solidFill>
            </a:endParaRPr>
          </a:p>
          <a:p>
            <a:pPr marL="457200" indent="-457200">
              <a:buAutoNum type="arabicPeriod"/>
            </a:pPr>
            <a:r>
              <a:rPr lang="en-US" altLang="zh-CN" sz="2800" dirty="0">
                <a:solidFill>
                  <a:schemeClr val="tx1"/>
                </a:solidFill>
              </a:rPr>
              <a:t>SAT</a:t>
            </a:r>
            <a:endParaRPr lang="en-US" altLang="en-US" sz="2800" dirty="0">
              <a:solidFill>
                <a:schemeClr val="tx1"/>
              </a:solidFill>
            </a:endParaRPr>
          </a:p>
          <a:p>
            <a:pPr marL="457200" indent="-457200">
              <a:buAutoNum type="arabicPeriod"/>
            </a:pPr>
            <a:r>
              <a:rPr lang="en-US" altLang="en-US" sz="2800" dirty="0" err="1">
                <a:solidFill>
                  <a:schemeClr val="tx1"/>
                </a:solidFill>
              </a:rPr>
              <a:t>谓词逻辑回顾</a:t>
            </a:r>
            <a:endParaRPr lang="en-US" altLang="en-US" sz="2800" dirty="0">
              <a:solidFill>
                <a:schemeClr val="tx1"/>
              </a:solidFill>
            </a:endParaRPr>
          </a:p>
          <a:p>
            <a:pPr marL="457200" indent="-457200">
              <a:buAutoNum type="arabicPeriod"/>
            </a:pPr>
            <a:r>
              <a:rPr lang="en-US" altLang="en-US" sz="2800" dirty="0" err="1"/>
              <a:t>EUF理论回顾</a:t>
            </a:r>
            <a:endParaRPr lang="en-US" altLang="en-US" sz="2800" dirty="0"/>
          </a:p>
          <a:p>
            <a:pPr marL="0" indent="0">
              <a:buNone/>
            </a:pPr>
            <a:endParaRPr lang="en-US" altLang="en-US" sz="2800" dirty="0"/>
          </a:p>
        </p:txBody>
      </p:sp>
    </p:spTree>
    <p:extLst>
      <p:ext uri="{BB962C8B-B14F-4D97-AF65-F5344CB8AC3E}">
        <p14:creationId xmlns:p14="http://schemas.microsoft.com/office/powerpoint/2010/main" val="18649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习题回顾课程内容</a:t>
            </a:r>
          </a:p>
        </p:txBody>
      </p:sp>
      <p:sp>
        <p:nvSpPr>
          <p:cNvPr id="3" name="Content Placeholder 2"/>
          <p:cNvSpPr>
            <a:spLocks noGrp="1"/>
          </p:cNvSpPr>
          <p:nvPr>
            <p:ph idx="1"/>
          </p:nvPr>
        </p:nvSpPr>
        <p:spPr>
          <a:xfrm>
            <a:off x="480722" y="1480641"/>
            <a:ext cx="10515600" cy="4351338"/>
          </a:xfrm>
        </p:spPr>
        <p:txBody>
          <a:bodyPr/>
          <a:lstStyle/>
          <a:p>
            <a:pPr marL="0" indent="0">
              <a:buNone/>
            </a:pPr>
            <a:endParaRPr lang="en-US" altLang="en-US" sz="2800" dirty="0"/>
          </a:p>
          <a:p>
            <a:pPr marL="457200" indent="-457200">
              <a:buAutoNum type="arabicPeriod"/>
            </a:pPr>
            <a:r>
              <a:rPr lang="en-US" altLang="en-US" sz="2800" dirty="0" err="1">
                <a:solidFill>
                  <a:schemeClr val="tx1"/>
                </a:solidFill>
              </a:rPr>
              <a:t>课程逻辑回顾</a:t>
            </a:r>
            <a:endParaRPr lang="en-US" altLang="en-US" sz="2800" dirty="0">
              <a:solidFill>
                <a:schemeClr val="tx1"/>
              </a:solidFill>
            </a:endParaRPr>
          </a:p>
          <a:p>
            <a:pPr marL="457200" indent="-457200">
              <a:buAutoNum type="arabicPeriod"/>
            </a:pPr>
            <a:r>
              <a:rPr lang="en-US" altLang="zh-CN" sz="2800" dirty="0">
                <a:solidFill>
                  <a:schemeClr val="tx1"/>
                </a:solidFill>
              </a:rPr>
              <a:t>SAT</a:t>
            </a:r>
            <a:endParaRPr lang="en-US" altLang="en-US" sz="2800" dirty="0">
              <a:solidFill>
                <a:schemeClr val="tx1"/>
              </a:solidFill>
            </a:endParaRPr>
          </a:p>
          <a:p>
            <a:pPr marL="457200" indent="-457200">
              <a:buAutoNum type="arabicPeriod"/>
            </a:pPr>
            <a:r>
              <a:rPr lang="en-US" altLang="en-US" sz="2800" dirty="0" err="1">
                <a:solidFill>
                  <a:srgbClr val="FF0000"/>
                </a:solidFill>
              </a:rPr>
              <a:t>谓词逻辑回顾</a:t>
            </a:r>
            <a:endParaRPr lang="en-US" altLang="en-US" sz="2800" dirty="0">
              <a:solidFill>
                <a:srgbClr val="FF0000"/>
              </a:solidFill>
            </a:endParaRPr>
          </a:p>
          <a:p>
            <a:pPr marL="457200" indent="-457200">
              <a:buAutoNum type="arabicPeriod"/>
            </a:pPr>
            <a:r>
              <a:rPr lang="en-US" altLang="en-US" sz="2800" dirty="0" err="1"/>
              <a:t>EUF理论回顾</a:t>
            </a:r>
            <a:endParaRPr lang="en-US" altLang="en-US" sz="2800" dirty="0"/>
          </a:p>
          <a:p>
            <a:pPr marL="0" indent="0">
              <a:buNone/>
            </a:pPr>
            <a:endParaRPr lang="en-US" altLang="en-US" sz="2800" dirty="0"/>
          </a:p>
        </p:txBody>
      </p:sp>
    </p:spTree>
    <p:extLst>
      <p:ext uri="{BB962C8B-B14F-4D97-AF65-F5344CB8AC3E}">
        <p14:creationId xmlns:p14="http://schemas.microsoft.com/office/powerpoint/2010/main" val="3031611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回顾：谓词逻辑</a:t>
            </a:r>
          </a:p>
        </p:txBody>
      </p:sp>
      <mc:AlternateContent xmlns:mc="http://schemas.openxmlformats.org/markup-compatibility/2006" xmlns:a14="http://schemas.microsoft.com/office/drawing/2010/main">
        <mc:Choice Requires="a14">
          <p:sp>
            <p:nvSpPr>
              <p:cNvPr id="4" name="Content Placeholder 2"/>
              <p:cNvSpPr>
                <a:spLocks noGrp="1"/>
              </p:cNvSpPr>
              <p:nvPr/>
            </p:nvSpPr>
            <p:spPr>
              <a:xfrm>
                <a:off x="360256" y="1178560"/>
                <a:ext cx="5146040" cy="5254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a:p>
                <a:r>
                  <a:rPr lang="en-US" altLang="en-US" dirty="0" err="1">
                    <a:sym typeface="+mn-ea"/>
                  </a:rPr>
                  <a:t>谓词</a:t>
                </a:r>
                <a:r>
                  <a:rPr lang="en-US" altLang="en-US" dirty="0" err="1"/>
                  <a:t>逻辑</a:t>
                </a:r>
                <a:r>
                  <a:rPr lang="en-US" altLang="en-US" dirty="0"/>
                  <a:t> ( Predicate Logic) </a:t>
                </a:r>
                <a:r>
                  <a:rPr lang="en-US" altLang="en-US" dirty="0" err="1"/>
                  <a:t>语法</a:t>
                </a:r>
                <a:endParaRPr lang="en-US" altLang="en-US" dirty="0"/>
              </a:p>
              <a:p>
                <a:pPr marL="0" indent="0">
                  <a:buNone/>
                </a:pPr>
                <a:r>
                  <a:rPr kumimoji="1" lang="en-US" altLang="zh-CN" dirty="0"/>
                  <a:t>E</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f(E,</a:t>
                </a:r>
                <a:r>
                  <a:rPr kumimoji="1" lang="zh-CN" altLang="en-US" dirty="0"/>
                  <a:t> </a:t>
                </a:r>
                <a:r>
                  <a:rPr kumimoji="1" lang="en-US" altLang="zh-CN" dirty="0"/>
                  <a:t>…,</a:t>
                </a:r>
                <a:r>
                  <a:rPr kumimoji="1" lang="zh-CN" altLang="en-US" dirty="0"/>
                  <a:t> </a:t>
                </a:r>
                <a:r>
                  <a:rPr kumimoji="1" lang="en-US" altLang="zh-CN" dirty="0"/>
                  <a:t>E)</a:t>
                </a:r>
              </a:p>
              <a:p>
                <a:pPr marL="0" indent="0">
                  <a:buNone/>
                </a:pPr>
                <a:r>
                  <a:rPr kumimoji="1" lang="en-US" altLang="zh-CN" dirty="0"/>
                  <a:t>R</a:t>
                </a:r>
                <a:r>
                  <a:rPr kumimoji="1" lang="zh-CN" altLang="en-US" dirty="0"/>
                  <a:t> </a:t>
                </a:r>
                <a:r>
                  <a:rPr kumimoji="1" lang="en-US" altLang="zh-CN" dirty="0"/>
                  <a:t>::=</a:t>
                </a:r>
                <a:r>
                  <a:rPr kumimoji="1" lang="zh-CN" altLang="en-US" dirty="0"/>
                  <a:t> </a:t>
                </a:r>
                <a:r>
                  <a:rPr kumimoji="1" lang="en-US" altLang="zh-CN" dirty="0"/>
                  <a:t>r(E,</a:t>
                </a:r>
                <a:r>
                  <a:rPr kumimoji="1" lang="zh-CN" altLang="en-US" dirty="0"/>
                  <a:t> </a:t>
                </a:r>
                <a:r>
                  <a:rPr kumimoji="1" lang="en-US" altLang="zh-CN" dirty="0"/>
                  <a:t>…,</a:t>
                </a:r>
                <a:r>
                  <a:rPr kumimoji="1" lang="zh-CN" altLang="en-US" dirty="0"/>
                  <a:t> </a:t>
                </a:r>
                <a:r>
                  <a:rPr kumimoji="1" lang="en-US" altLang="zh-CN" dirty="0"/>
                  <a:t>E)</a:t>
                </a:r>
                <a:r>
                  <a:rPr kumimoji="1" lang="zh-CN" altLang="en-US" dirty="0"/>
                  <a:t>       </a:t>
                </a:r>
                <a:endParaRPr kumimoji="1" lang="en-US" altLang="zh-CN" dirty="0"/>
              </a:p>
              <a:p>
                <a:pPr marL="0" indent="0">
                  <a:buNone/>
                </a:pPr>
                <a:r>
                  <a:rPr kumimoji="1" lang="en-US" altLang="zh-CN" i="1" dirty="0">
                    <a:latin typeface="Cambria Math" panose="02040503050406030204" pitchFamily="18" charset="0"/>
                  </a:rPr>
                  <a:t>P</a:t>
                </a:r>
                <a:r>
                  <a:rPr kumimoji="1" lang="zh-CN" altLang="en-US" dirty="0"/>
                  <a:t> </a:t>
                </a:r>
                <a:r>
                  <a:rPr kumimoji="1" lang="en-US" altLang="zh-CN" dirty="0"/>
                  <a:t>::=</a:t>
                </a:r>
                <a:r>
                  <a:rPr kumimoji="1" lang="zh-CN" altLang="en-US" dirty="0"/>
                  <a:t> </a:t>
                </a:r>
                <a:r>
                  <a:rPr kumimoji="1" lang="en-US" altLang="zh-CN" dirty="0"/>
                  <a:t>R</a:t>
                </a:r>
              </a:p>
              <a:p>
                <a:pPr marL="0" indent="0">
                  <a:buNone/>
                </a:pP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ea typeface="Cambria Math" panose="02040503050406030204" pitchFamily="18" charset="0"/>
                      </a:rPr>
                      <m:t> </m:t>
                    </m:r>
                    <m:r>
                      <m:rPr>
                        <m:sty m:val="p"/>
                      </m:rPr>
                      <a:rPr kumimoji="1" lang="en-US" altLang="zh-CN">
                        <a:latin typeface="Cambria Math" panose="02040503050406030204" pitchFamily="18" charset="0"/>
                        <a:ea typeface="Cambria Math" panose="02040503050406030204" pitchFamily="18" charset="0"/>
                      </a:rPr>
                      <m:t>T</m:t>
                    </m:r>
                  </m:oMath>
                </a14:m>
                <a:endParaRPr kumimoji="1" lang="en-US" altLang="zh-CN" dirty="0">
                  <a:latin typeface="Cambria Math" panose="02040503050406030204" pitchFamily="18" charset="0"/>
                  <a:ea typeface="Cambria Math" panose="02040503050406030204" pitchFamily="18" charset="0"/>
                </a:endParaRPr>
              </a:p>
              <a:p>
                <a:pPr marL="0" indent="0">
                  <a:buNone/>
                </a:pPr>
                <a:r>
                  <a:rPr kumimoji="1" lang="zh-CN" altLang="en-US" dirty="0">
                    <a:ea typeface="Cambria Math" panose="02040503050406030204" pitchFamily="18" charset="0"/>
                  </a:rPr>
                  <a:t>      </a:t>
                </a:r>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endParaRPr kumimoji="1" lang="en-US" altLang="zh-CN" dirty="0"/>
              </a:p>
              <a:p>
                <a:pPr marL="0" indent="0">
                  <a:buNone/>
                </a:pPr>
                <a:r>
                  <a:rPr kumimoji="1" lang="zh-CN" altLang="en-US" dirty="0"/>
                  <a:t>      </a:t>
                </a:r>
                <a:r>
                  <a:rPr kumimoji="1" lang="en-US" altLang="zh-CN" dirty="0"/>
                  <a:t>|</a:t>
                </a:r>
                <a:r>
                  <a:rPr kumimoji="1" lang="zh-CN" altLang="en-US" dirty="0"/>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a:rPr kumimoji="1" lang="zh-CN" altLang="en-US" i="1" dirty="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𝑃</m:t>
                    </m:r>
                  </m:oMath>
                </a14:m>
                <a:endParaRPr kumimoji="1" lang="en-US" altLang="zh-CN" dirty="0">
                  <a:solidFill>
                    <a:srgbClr val="FF0000"/>
                  </a:solidFill>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m:rPr>
                        <m:nor/>
                      </m:rPr>
                      <a:rPr kumimoji="1" lang="en-US" altLang="zh-CN" i="1" dirty="0">
                        <a:solidFill>
                          <a:srgbClr val="FF0000"/>
                        </a:solidFill>
                        <a:latin typeface="Cambria Math" panose="02040503050406030204" pitchFamily="18" charset="0"/>
                      </a:rPr>
                      <m:t>P</m:t>
                    </m:r>
                  </m:oMath>
                </a14:m>
                <a:endParaRPr lang="en-US" altLang="en-US" sz="1800" dirty="0">
                  <a:solidFill>
                    <a:srgbClr val="FF0000"/>
                  </a:solidFill>
                </a:endParaRPr>
              </a:p>
              <a:p>
                <a:pPr lvl="1"/>
                <a:endParaRPr lang="en-US" altLang="en-US" sz="1800" dirty="0"/>
              </a:p>
              <a:p>
                <a:endParaRPr lang="en-US" altLang="en-US" sz="2000" dirty="0"/>
              </a:p>
            </p:txBody>
          </p:sp>
        </mc:Choice>
        <mc:Fallback xmlns="">
          <p:sp>
            <p:nvSpPr>
              <p:cNvPr id="4" name="Content Placeholder 2"/>
              <p:cNvSpPr>
                <a:spLocks noGrp="1" noRot="1" noChangeAspect="1" noMove="1" noResize="1" noEditPoints="1" noAdjustHandles="1" noChangeArrowheads="1" noChangeShapeType="1" noTextEdit="1"/>
              </p:cNvSpPr>
              <p:nvPr/>
            </p:nvSpPr>
            <p:spPr>
              <a:xfrm>
                <a:off x="360256" y="1178560"/>
                <a:ext cx="5146040" cy="5254812"/>
              </a:xfrm>
              <a:prstGeom prst="rect">
                <a:avLst/>
              </a:prstGeom>
              <a:blipFill>
                <a:blip r:embed="rId3"/>
                <a:stretch>
                  <a:fillRect l="-12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内容占位符 2">
                <a:extLst>
                  <a:ext uri="{FF2B5EF4-FFF2-40B4-BE49-F238E27FC236}">
                    <a16:creationId xmlns:a16="http://schemas.microsoft.com/office/drawing/2014/main" id="{05096BFD-C981-6FB9-A539-AD5727A49D7E}"/>
                  </a:ext>
                </a:extLst>
              </p:cNvPr>
              <p:cNvSpPr txBox="1">
                <a:spLocks/>
              </p:cNvSpPr>
              <p:nvPr/>
            </p:nvSpPr>
            <p:spPr bwMode="auto">
              <a:xfrm>
                <a:off x="6366153" y="1596460"/>
                <a:ext cx="3770312" cy="4114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pitchFamily="2" charset="2"/>
                  <a:buNone/>
                </a:pPr>
                <a:r>
                  <a:rPr kumimoji="1" lang="en-US" altLang="zh-CN" sz="2400" kern="0" dirty="0"/>
                  <a:t>E</a:t>
                </a:r>
                <a:r>
                  <a:rPr kumimoji="1" lang="zh-CN" altLang="en-US" sz="2400" kern="0" dirty="0"/>
                  <a:t> </a:t>
                </a:r>
                <a:r>
                  <a:rPr kumimoji="1" lang="en-US" altLang="zh-CN" sz="2400" kern="0" dirty="0"/>
                  <a:t>::=</a:t>
                </a:r>
                <a:r>
                  <a:rPr kumimoji="1" lang="zh-CN" altLang="en-US" sz="2400" kern="0" dirty="0"/>
                  <a:t> </a:t>
                </a:r>
                <a:r>
                  <a:rPr kumimoji="1" lang="en-US" altLang="zh-CN" sz="2400" kern="0" dirty="0"/>
                  <a:t>x</a:t>
                </a:r>
                <a:r>
                  <a:rPr kumimoji="1" lang="zh-CN" altLang="en-US" sz="2400" kern="0" dirty="0"/>
                  <a:t> </a:t>
                </a:r>
                <a:r>
                  <a:rPr kumimoji="1" lang="en-US" altLang="zh-CN" sz="2400" kern="0" dirty="0"/>
                  <a:t>|</a:t>
                </a:r>
                <a:r>
                  <a:rPr kumimoji="1" lang="zh-CN" altLang="en-US" sz="2400" kern="0" dirty="0"/>
                  <a:t> </a:t>
                </a:r>
                <a:r>
                  <a:rPr kumimoji="1" lang="en-US" altLang="zh-CN" sz="2400" kern="0" dirty="0"/>
                  <a:t>Z</a:t>
                </a:r>
                <a:r>
                  <a:rPr kumimoji="1" lang="zh-CN" altLang="en-US" sz="2400" kern="0" dirty="0"/>
                  <a:t> </a:t>
                </a:r>
                <a:r>
                  <a:rPr kumimoji="1" lang="en-US" altLang="zh-CN" sz="2400" kern="0" dirty="0"/>
                  <a:t>|</a:t>
                </a:r>
                <a:r>
                  <a:rPr kumimoji="1" lang="zh-CN" altLang="en-US" sz="2400" kern="0" dirty="0"/>
                  <a:t> </a:t>
                </a:r>
                <a:r>
                  <a:rPr kumimoji="1" lang="en-US" altLang="zh-CN" sz="2400" kern="0" dirty="0"/>
                  <a:t>E+E</a:t>
                </a:r>
                <a:r>
                  <a:rPr kumimoji="1" lang="zh-CN" altLang="en-US" sz="2400" kern="0" dirty="0"/>
                  <a:t> </a:t>
                </a:r>
                <a:r>
                  <a:rPr kumimoji="1" lang="en-US" altLang="zh-CN" sz="2400" kern="0" dirty="0"/>
                  <a:t>|</a:t>
                </a:r>
                <a:r>
                  <a:rPr kumimoji="1" lang="zh-CN" altLang="en-US" sz="2400" kern="0" dirty="0"/>
                  <a:t> </a:t>
                </a:r>
                <a:r>
                  <a:rPr kumimoji="1" lang="en-US" altLang="zh-CN" sz="2400" kern="0" dirty="0"/>
                  <a:t>E-E</a:t>
                </a:r>
              </a:p>
              <a:p>
                <a:pPr marL="0" indent="0">
                  <a:buFont typeface="Wingdings" pitchFamily="2" charset="2"/>
                  <a:buNone/>
                </a:pPr>
                <a:r>
                  <a:rPr kumimoji="1" lang="en-US" altLang="zh-CN" sz="2400" kern="0" dirty="0"/>
                  <a:t>R</a:t>
                </a:r>
                <a:r>
                  <a:rPr kumimoji="1" lang="zh-CN" altLang="en-US" sz="2400" kern="0" dirty="0"/>
                  <a:t> </a:t>
                </a:r>
                <a:r>
                  <a:rPr kumimoji="1" lang="en-US" altLang="zh-CN" sz="2400" kern="0" dirty="0"/>
                  <a:t>::=</a:t>
                </a:r>
                <a:r>
                  <a:rPr kumimoji="1" lang="zh-CN" altLang="en-US" sz="2400" kern="0" dirty="0"/>
                  <a:t> </a:t>
                </a:r>
                <a:r>
                  <a:rPr kumimoji="1" lang="en-US" altLang="zh-CN" sz="2400" kern="0" dirty="0"/>
                  <a:t>E=E</a:t>
                </a:r>
                <a:r>
                  <a:rPr kumimoji="1" lang="zh-CN" altLang="en-US" sz="2400" kern="0" dirty="0"/>
                  <a:t> </a:t>
                </a:r>
                <a:r>
                  <a:rPr kumimoji="1" lang="en-US" altLang="zh-CN" sz="2400" kern="0" dirty="0"/>
                  <a:t>|</a:t>
                </a:r>
                <a:r>
                  <a:rPr kumimoji="1" lang="zh-CN" altLang="en-US" sz="2400" kern="0" dirty="0"/>
                  <a:t> </a:t>
                </a:r>
                <a:r>
                  <a:rPr kumimoji="1" lang="en-US" altLang="zh-CN" sz="2400" kern="0" dirty="0"/>
                  <a:t>E&gt;E</a:t>
                </a:r>
              </a:p>
              <a:p>
                <a:pPr marL="0" indent="0">
                  <a:buFont typeface="Wingdings" pitchFamily="2" charset="2"/>
                  <a:buNone/>
                </a:pPr>
                <a:r>
                  <a:rPr kumimoji="1" lang="en-US" altLang="zh-CN" sz="2400" i="1" kern="0" dirty="0">
                    <a:latin typeface="Cambria Math" panose="02040503050406030204" pitchFamily="18" charset="0"/>
                  </a:rPr>
                  <a:t>P</a:t>
                </a:r>
                <a:r>
                  <a:rPr kumimoji="1" lang="zh-CN" altLang="en-US" sz="2400" kern="0" dirty="0"/>
                  <a:t> </a:t>
                </a:r>
                <a:r>
                  <a:rPr kumimoji="1" lang="en-US" altLang="zh-CN" sz="2400" kern="0" dirty="0"/>
                  <a:t>::=</a:t>
                </a:r>
                <a:r>
                  <a:rPr kumimoji="1" lang="zh-CN" altLang="en-US" sz="2400" kern="0" dirty="0"/>
                  <a:t> </a:t>
                </a:r>
                <a:r>
                  <a:rPr kumimoji="1" lang="en-US" altLang="zh-CN" sz="2400" kern="0" dirty="0"/>
                  <a:t>R</a:t>
                </a:r>
              </a:p>
              <a:p>
                <a:pPr marL="0" indent="0">
                  <a:buFont typeface="Wingdings" pitchFamily="2" charset="2"/>
                  <a:buNone/>
                </a:pPr>
                <a:r>
                  <a:rPr kumimoji="1" lang="zh-CN" altLang="en-US" sz="2400" kern="0" dirty="0"/>
                  <a:t>      </a:t>
                </a:r>
                <a:r>
                  <a:rPr kumimoji="1" lang="en-US" altLang="zh-CN" sz="2400" kern="0" dirty="0"/>
                  <a:t>|</a:t>
                </a:r>
                <a14:m>
                  <m:oMath xmlns:m="http://schemas.openxmlformats.org/officeDocument/2006/math">
                    <m:r>
                      <a:rPr kumimoji="1" lang="zh-CN" altLang="en-US" sz="2400" kern="0" smtClean="0">
                        <a:latin typeface="Cambria Math" panose="02040503050406030204" pitchFamily="18" charset="0"/>
                        <a:ea typeface="Cambria Math" panose="02040503050406030204" pitchFamily="18" charset="0"/>
                      </a:rPr>
                      <m:t> </m:t>
                    </m:r>
                    <m:r>
                      <m:rPr>
                        <m:sty m:val="p"/>
                      </m:rPr>
                      <a:rPr kumimoji="1" lang="en-US" altLang="zh-CN" sz="2400" kern="0" smtClean="0">
                        <a:latin typeface="Cambria Math" panose="02040503050406030204" pitchFamily="18" charset="0"/>
                        <a:ea typeface="Cambria Math" panose="02040503050406030204" pitchFamily="18" charset="0"/>
                      </a:rPr>
                      <m:t>T</m:t>
                    </m:r>
                  </m:oMath>
                </a14:m>
                <a:endParaRPr kumimoji="1" lang="en-US" altLang="zh-CN" sz="2400" kern="0" dirty="0">
                  <a:latin typeface="Cambria Math" panose="02040503050406030204" pitchFamily="18" charset="0"/>
                  <a:ea typeface="Cambria Math" panose="02040503050406030204" pitchFamily="18" charset="0"/>
                </a:endParaRPr>
              </a:p>
              <a:p>
                <a:pPr marL="0" indent="0">
                  <a:buFont typeface="Wingdings" pitchFamily="2" charset="2"/>
                  <a:buNone/>
                </a:pPr>
                <a:r>
                  <a:rPr kumimoji="1" lang="zh-CN" altLang="en-US" sz="2400" kern="0" dirty="0">
                    <a:ea typeface="Cambria Math" panose="02040503050406030204" pitchFamily="18" charset="0"/>
                  </a:rPr>
                  <a:t>      </a:t>
                </a:r>
                <a:r>
                  <a:rPr kumimoji="1" lang="en-US" altLang="zh-CN" sz="2400" kern="0" dirty="0">
                    <a:ea typeface="Cambria Math" panose="02040503050406030204" pitchFamily="18" charset="0"/>
                  </a:rPr>
                  <a:t>|</a:t>
                </a:r>
                <a:r>
                  <a:rPr kumimoji="1" lang="zh-CN" altLang="en-US" sz="2400" kern="0" dirty="0">
                    <a:ea typeface="Cambria Math" panose="02040503050406030204" pitchFamily="18" charset="0"/>
                  </a:rPr>
                  <a:t> </a:t>
                </a:r>
                <a14:m>
                  <m:oMath xmlns:m="http://schemas.openxmlformats.org/officeDocument/2006/math">
                    <m:r>
                      <a:rPr kumimoji="1" lang="en-US" altLang="zh-CN" sz="2400" i="1" kern="0" smtClean="0">
                        <a:latin typeface="Cambria Math" panose="02040503050406030204" pitchFamily="18" charset="0"/>
                        <a:ea typeface="Cambria Math" panose="02040503050406030204" pitchFamily="18" charset="0"/>
                      </a:rPr>
                      <m:t>⊥</m:t>
                    </m:r>
                  </m:oMath>
                </a14:m>
                <a:endParaRPr kumimoji="1" lang="en-US" altLang="zh-CN" sz="2400" kern="0" dirty="0"/>
              </a:p>
              <a:p>
                <a:pPr marL="0" indent="0">
                  <a:buFont typeface="Wingdings" pitchFamily="2" charset="2"/>
                  <a:buNone/>
                </a:pPr>
                <a:r>
                  <a:rPr kumimoji="1" lang="zh-CN" altLang="en-US" sz="2400" kern="0" dirty="0"/>
                  <a:t>      </a:t>
                </a:r>
                <a:r>
                  <a:rPr kumimoji="1" lang="en-US" altLang="zh-CN" sz="2400" kern="0" dirty="0"/>
                  <a:t>|</a:t>
                </a:r>
                <a:r>
                  <a:rPr kumimoji="1" lang="zh-CN" altLang="en-US" sz="2400" kern="0" dirty="0"/>
                  <a:t> </a:t>
                </a:r>
                <a:r>
                  <a:rPr kumimoji="1" lang="en-US" altLang="zh-CN" sz="2400" i="1" kern="0" dirty="0">
                    <a:latin typeface="Cambria Math" panose="02040503050406030204" pitchFamily="18" charset="0"/>
                  </a:rPr>
                  <a:t>P</a:t>
                </a:r>
                <a:r>
                  <a:rPr kumimoji="1" lang="zh-CN" altLang="en-US" sz="2400" kern="0" dirty="0"/>
                  <a:t> </a:t>
                </a:r>
                <a14:m>
                  <m:oMath xmlns:m="http://schemas.openxmlformats.org/officeDocument/2006/math">
                    <m:r>
                      <a:rPr kumimoji="1" lang="zh-CN" altLang="en-US" sz="2400" i="1" kern="0">
                        <a:latin typeface="Cambria Math" panose="02040503050406030204" pitchFamily="18" charset="0"/>
                      </a:rPr>
                      <m:t>∨</m:t>
                    </m:r>
                  </m:oMath>
                </a14:m>
                <a:r>
                  <a:rPr kumimoji="1" lang="zh-CN" altLang="en-US" sz="2400" i="1" kern="0" dirty="0">
                    <a:latin typeface="Cambria Math" panose="02040503050406030204" pitchFamily="18" charset="0"/>
                  </a:rPr>
                  <a:t> </a:t>
                </a:r>
                <a:r>
                  <a:rPr kumimoji="1" lang="en-US" altLang="zh-CN" sz="2400" i="1" kern="0" dirty="0">
                    <a:latin typeface="Cambria Math" panose="02040503050406030204" pitchFamily="18" charset="0"/>
                  </a:rPr>
                  <a:t>P</a:t>
                </a:r>
              </a:p>
              <a:p>
                <a:pPr marL="0" indent="0">
                  <a:buFont typeface="Wingdings" pitchFamily="2" charset="2"/>
                  <a:buNone/>
                </a:pPr>
                <a14:m>
                  <m:oMathPara xmlns:m="http://schemas.openxmlformats.org/officeDocument/2006/math">
                    <m:oMathParaPr>
                      <m:jc m:val="left"/>
                    </m:oMathParaPr>
                    <m:oMath xmlns:m="http://schemas.openxmlformats.org/officeDocument/2006/math">
                      <m:r>
                        <m:rPr>
                          <m:nor/>
                        </m:rPr>
                        <a:rPr kumimoji="1" lang="zh-CN" altLang="en-US" sz="2400" kern="0" dirty="0" smtClean="0"/>
                        <m:t>      </m:t>
                      </m:r>
                      <m:r>
                        <m:rPr>
                          <m:nor/>
                        </m:rPr>
                        <a:rPr kumimoji="1" lang="en-US" altLang="zh-CN" sz="2400" kern="0" dirty="0"/>
                        <m:t>|</m:t>
                      </m:r>
                      <m:r>
                        <m:rPr>
                          <m:nor/>
                        </m:rPr>
                        <a:rPr kumimoji="1" lang="zh-CN" altLang="en-US" sz="2400" kern="0" dirty="0"/>
                        <m:t> </m:t>
                      </m:r>
                      <m:r>
                        <m:rPr>
                          <m:nor/>
                        </m:rPr>
                        <a:rPr kumimoji="1" lang="en-US" altLang="zh-CN" sz="2400" i="1" kern="0" dirty="0">
                          <a:latin typeface="Cambria Math" panose="02040503050406030204" pitchFamily="18" charset="0"/>
                        </a:rPr>
                        <m:t>P</m:t>
                      </m:r>
                      <m:r>
                        <a:rPr kumimoji="1" lang="zh-CN" altLang="en-US" sz="2400" i="1" kern="0">
                          <a:latin typeface="Cambria Math" panose="02040503050406030204" pitchFamily="18" charset="0"/>
                        </a:rPr>
                        <m:t>∧</m:t>
                      </m:r>
                      <m:r>
                        <m:rPr>
                          <m:nor/>
                        </m:rPr>
                        <a:rPr kumimoji="1" lang="en-US" altLang="zh-CN" sz="2400" i="1" kern="0" dirty="0">
                          <a:latin typeface="Cambria Math" panose="02040503050406030204" pitchFamily="18" charset="0"/>
                        </a:rPr>
                        <m:t>P</m:t>
                      </m:r>
                    </m:oMath>
                  </m:oMathPara>
                </a14:m>
                <a:endParaRPr kumimoji="1" lang="en-US" altLang="zh-CN" sz="2400" i="1" kern="0" dirty="0">
                  <a:latin typeface="Cambria Math" panose="02040503050406030204" pitchFamily="18" charset="0"/>
                </a:endParaRPr>
              </a:p>
              <a:p>
                <a:pPr marL="0" indent="0">
                  <a:buFont typeface="Wingdings" pitchFamily="2" charset="2"/>
                  <a:buNone/>
                </a:pPr>
                <a14:m>
                  <m:oMathPara xmlns:m="http://schemas.openxmlformats.org/officeDocument/2006/math">
                    <m:oMathParaPr>
                      <m:jc m:val="left"/>
                    </m:oMathParaPr>
                    <m:oMath xmlns:m="http://schemas.openxmlformats.org/officeDocument/2006/math">
                      <m:r>
                        <m:rPr>
                          <m:nor/>
                        </m:rPr>
                        <a:rPr kumimoji="1" lang="zh-CN" altLang="en-US" sz="2400" kern="0" dirty="0" smtClean="0"/>
                        <m:t>      </m:t>
                      </m:r>
                      <m:r>
                        <m:rPr>
                          <m:nor/>
                        </m:rPr>
                        <a:rPr kumimoji="1" lang="en-US" altLang="zh-CN" sz="2400" kern="0" dirty="0"/>
                        <m:t>|</m:t>
                      </m:r>
                      <m:r>
                        <m:rPr>
                          <m:nor/>
                        </m:rPr>
                        <a:rPr kumimoji="1" lang="zh-CN" altLang="en-US" sz="2400" kern="0" dirty="0"/>
                        <m:t> </m:t>
                      </m:r>
                      <m:r>
                        <m:rPr>
                          <m:nor/>
                        </m:rPr>
                        <a:rPr kumimoji="1" lang="en-US" altLang="zh-CN" sz="2400" i="1" kern="0" dirty="0">
                          <a:latin typeface="Cambria Math" panose="02040503050406030204" pitchFamily="18" charset="0"/>
                        </a:rPr>
                        <m:t>P</m:t>
                      </m:r>
                      <m:r>
                        <a:rPr kumimoji="1" lang="zh-CN" altLang="en-US" sz="2400" i="1" kern="0" smtClean="0">
                          <a:latin typeface="Cambria Math" panose="02040503050406030204" pitchFamily="18" charset="0"/>
                        </a:rPr>
                        <m:t>→</m:t>
                      </m:r>
                      <m:r>
                        <m:rPr>
                          <m:nor/>
                        </m:rPr>
                        <a:rPr kumimoji="1" lang="en-US" altLang="zh-CN" sz="2400" i="1" kern="0" dirty="0">
                          <a:latin typeface="Cambria Math" panose="02040503050406030204" pitchFamily="18" charset="0"/>
                        </a:rPr>
                        <m:t>P</m:t>
                      </m:r>
                    </m:oMath>
                  </m:oMathPara>
                </a14:m>
                <a:endParaRPr kumimoji="1" lang="en-US" altLang="zh-CN" sz="2400" i="1" kern="0" dirty="0">
                  <a:latin typeface="Cambria Math" panose="02040503050406030204" pitchFamily="18" charset="0"/>
                </a:endParaRPr>
              </a:p>
              <a:p>
                <a:pPr marL="0" indent="0">
                  <a:buFont typeface="Wingdings" pitchFamily="2" charset="2"/>
                  <a:buNone/>
                </a:pPr>
                <a14:m>
                  <m:oMathPara xmlns:m="http://schemas.openxmlformats.org/officeDocument/2006/math">
                    <m:oMathParaPr>
                      <m:jc m:val="left"/>
                    </m:oMathParaPr>
                    <m:oMath xmlns:m="http://schemas.openxmlformats.org/officeDocument/2006/math">
                      <m:r>
                        <m:rPr>
                          <m:nor/>
                        </m:rPr>
                        <a:rPr kumimoji="1" lang="zh-CN" altLang="en-US" sz="2400" kern="0" dirty="0" smtClean="0"/>
                        <m:t>      </m:t>
                      </m:r>
                      <m:r>
                        <m:rPr>
                          <m:nor/>
                        </m:rPr>
                        <a:rPr kumimoji="1" lang="en-US" altLang="zh-CN" sz="2400" kern="0" dirty="0"/>
                        <m:t>|</m:t>
                      </m:r>
                      <m:r>
                        <a:rPr kumimoji="1" lang="zh-CN" altLang="en-US" sz="2400" i="1" kern="0" dirty="0" smtClean="0">
                          <a:latin typeface="Cambria Math" panose="02040503050406030204" pitchFamily="18" charset="0"/>
                        </a:rPr>
                        <m:t> </m:t>
                      </m:r>
                      <m:r>
                        <a:rPr kumimoji="1" lang="en-US" altLang="zh-CN" sz="2400" i="1" kern="0">
                          <a:latin typeface="Cambria Math" panose="02040503050406030204" pitchFamily="18" charset="0"/>
                          <a:ea typeface="Cambria Math" panose="02040503050406030204" pitchFamily="18" charset="0"/>
                        </a:rPr>
                        <m:t>¬</m:t>
                      </m:r>
                      <m:r>
                        <m:rPr>
                          <m:nor/>
                        </m:rPr>
                        <a:rPr kumimoji="1" lang="en-US" altLang="zh-CN" sz="2400" i="1" kern="0" dirty="0">
                          <a:latin typeface="Cambria Math" panose="02040503050406030204" pitchFamily="18" charset="0"/>
                        </a:rPr>
                        <m:t>P</m:t>
                      </m:r>
                    </m:oMath>
                  </m:oMathPara>
                </a14:m>
                <a:endParaRPr kumimoji="1" lang="en-US" altLang="zh-CN" sz="2400" i="1" kern="0" dirty="0">
                  <a:latin typeface="Cambria Math" panose="02040503050406030204" pitchFamily="18" charset="0"/>
                </a:endParaRPr>
              </a:p>
              <a:p>
                <a:pPr marL="0" indent="0">
                  <a:buFont typeface="Wingdings" pitchFamily="2" charset="2"/>
                  <a:buNone/>
                </a:pPr>
                <a:r>
                  <a:rPr kumimoji="1" lang="zh-CN" altLang="en-US" sz="2400" kern="0" dirty="0"/>
                  <a:t>      </a:t>
                </a:r>
                <a:r>
                  <a:rPr kumimoji="1" lang="en-US" altLang="zh-CN" sz="2400" kern="0" dirty="0"/>
                  <a:t>|</a:t>
                </a:r>
                <a:r>
                  <a:rPr kumimoji="1" lang="zh-CN" altLang="en-US" sz="2400" kern="0" dirty="0"/>
                  <a:t> </a:t>
                </a:r>
                <a14:m>
                  <m:oMath xmlns:m="http://schemas.openxmlformats.org/officeDocument/2006/math">
                    <m:r>
                      <a:rPr kumimoji="1" lang="en-US" altLang="zh-CN" sz="2400" i="1" kern="0" dirty="0" smtClean="0">
                        <a:latin typeface="Cambria Math" panose="02040503050406030204" pitchFamily="18" charset="0"/>
                        <a:ea typeface="Cambria Math" panose="02040503050406030204" pitchFamily="18" charset="0"/>
                      </a:rPr>
                      <m:t>∀</m:t>
                    </m:r>
                    <m:r>
                      <a:rPr kumimoji="1" lang="en-US" altLang="zh-CN" sz="2400" i="1" kern="0" dirty="0">
                        <a:latin typeface="Cambria Math" panose="02040503050406030204" pitchFamily="18" charset="0"/>
                        <a:ea typeface="Cambria Math" panose="02040503050406030204" pitchFamily="18" charset="0"/>
                      </a:rPr>
                      <m:t>𝑥</m:t>
                    </m:r>
                    <m:r>
                      <a:rPr kumimoji="1" lang="en-US" altLang="zh-CN" sz="2400" i="1" kern="0" dirty="0">
                        <a:latin typeface="Cambria Math" panose="02040503050406030204" pitchFamily="18" charset="0"/>
                        <a:ea typeface="Cambria Math" panose="02040503050406030204" pitchFamily="18" charset="0"/>
                      </a:rPr>
                      <m:t>.</m:t>
                    </m:r>
                    <m:r>
                      <a:rPr kumimoji="1" lang="en-US" altLang="zh-CN" sz="2400" i="1" kern="0" dirty="0" smtClean="0">
                        <a:latin typeface="Cambria Math" panose="02040503050406030204" pitchFamily="18" charset="0"/>
                        <a:ea typeface="Cambria Math" panose="02040503050406030204" pitchFamily="18" charset="0"/>
                      </a:rPr>
                      <m:t>𝑃</m:t>
                    </m:r>
                  </m:oMath>
                </a14:m>
                <a:endParaRPr kumimoji="1" lang="en-US" altLang="zh-CN" sz="2400" kern="0" dirty="0"/>
              </a:p>
              <a:p>
                <a:pPr marL="0" indent="0">
                  <a:buFont typeface="Wingdings" pitchFamily="2" charset="2"/>
                  <a:buNone/>
                </a:pPr>
                <a:r>
                  <a:rPr kumimoji="1" lang="zh-CN" altLang="en-US" sz="2400" kern="0" dirty="0"/>
                  <a:t>      </a:t>
                </a:r>
                <a:r>
                  <a:rPr kumimoji="1" lang="en-US" altLang="zh-CN" sz="2400" kern="0" dirty="0"/>
                  <a:t>|</a:t>
                </a:r>
                <a:r>
                  <a:rPr kumimoji="1" lang="zh-CN" altLang="en-US" sz="2400" kern="0" dirty="0"/>
                  <a:t> </a:t>
                </a:r>
                <a14:m>
                  <m:oMath xmlns:m="http://schemas.openxmlformats.org/officeDocument/2006/math">
                    <m:r>
                      <a:rPr kumimoji="1" lang="en-US" altLang="zh-CN" sz="2400" i="1" kern="0" dirty="0">
                        <a:latin typeface="Cambria Math" panose="02040503050406030204" pitchFamily="18" charset="0"/>
                        <a:ea typeface="Cambria Math" panose="02040503050406030204" pitchFamily="18" charset="0"/>
                      </a:rPr>
                      <m:t>∃</m:t>
                    </m:r>
                    <m:r>
                      <a:rPr kumimoji="1" lang="en-US" altLang="zh-CN" sz="2400" i="1" kern="0" dirty="0">
                        <a:latin typeface="Cambria Math" panose="02040503050406030204" pitchFamily="18" charset="0"/>
                        <a:ea typeface="Cambria Math" panose="02040503050406030204" pitchFamily="18" charset="0"/>
                      </a:rPr>
                      <m:t>𝑥</m:t>
                    </m:r>
                    <m:r>
                      <a:rPr kumimoji="1" lang="en-US" altLang="zh-CN" sz="2400" i="1" kern="0" dirty="0">
                        <a:latin typeface="Cambria Math" panose="02040503050406030204" pitchFamily="18" charset="0"/>
                        <a:ea typeface="Cambria Math" panose="02040503050406030204" pitchFamily="18" charset="0"/>
                      </a:rPr>
                      <m:t>.</m:t>
                    </m:r>
                    <m:r>
                      <m:rPr>
                        <m:nor/>
                      </m:rPr>
                      <a:rPr kumimoji="1" lang="en-US" altLang="zh-CN" sz="2400" i="1" kern="0" dirty="0">
                        <a:latin typeface="Cambria Math" panose="02040503050406030204" pitchFamily="18" charset="0"/>
                      </a:rPr>
                      <m:t>P</m:t>
                    </m:r>
                  </m:oMath>
                </a14:m>
                <a:endParaRPr kumimoji="1" lang="en-US" altLang="zh-CN" sz="2400" kern="0" dirty="0"/>
              </a:p>
            </p:txBody>
          </p:sp>
        </mc:Choice>
        <mc:Fallback xmlns="">
          <p:sp>
            <p:nvSpPr>
              <p:cNvPr id="24" name="内容占位符 2">
                <a:extLst>
                  <a:ext uri="{FF2B5EF4-FFF2-40B4-BE49-F238E27FC236}">
                    <a16:creationId xmlns:a16="http://schemas.microsoft.com/office/drawing/2014/main" id="{05096BFD-C981-6FB9-A539-AD5727A49D7E}"/>
                  </a:ext>
                </a:extLst>
              </p:cNvPr>
              <p:cNvSpPr txBox="1">
                <a:spLocks noRot="1" noChangeAspect="1" noMove="1" noResize="1" noEditPoints="1" noAdjustHandles="1" noChangeArrowheads="1" noChangeShapeType="1" noTextEdit="1"/>
              </p:cNvSpPr>
              <p:nvPr/>
            </p:nvSpPr>
            <p:spPr bwMode="auto">
              <a:xfrm>
                <a:off x="6366153" y="1596460"/>
                <a:ext cx="3770312" cy="4114800"/>
              </a:xfrm>
              <a:prstGeom prst="rect">
                <a:avLst/>
              </a:prstGeom>
              <a:blipFill>
                <a:blip r:embed="rId4"/>
                <a:stretch>
                  <a:fillRect l="-2685" t="-1231" b="-16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回顾：谓词逻辑</a:t>
            </a:r>
          </a:p>
        </p:txBody>
      </p:sp>
      <mc:AlternateContent xmlns:mc="http://schemas.openxmlformats.org/markup-compatibility/2006" xmlns:a14="http://schemas.microsoft.com/office/drawing/2010/main">
        <mc:Choice Requires="a14">
          <p:sp>
            <p:nvSpPr>
              <p:cNvPr id="4" name="Content Placeholder 2"/>
              <p:cNvSpPr>
                <a:spLocks noGrp="1"/>
              </p:cNvSpPr>
              <p:nvPr/>
            </p:nvSpPr>
            <p:spPr>
              <a:xfrm>
                <a:off x="360256" y="1178560"/>
                <a:ext cx="5146040" cy="5254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a:p>
                <a:r>
                  <a:rPr lang="en-US" altLang="en-US" dirty="0" err="1">
                    <a:sym typeface="+mn-ea"/>
                  </a:rPr>
                  <a:t>谓词</a:t>
                </a:r>
                <a:r>
                  <a:rPr lang="en-US" altLang="en-US" dirty="0" err="1"/>
                  <a:t>逻辑</a:t>
                </a:r>
                <a:r>
                  <a:rPr lang="en-US" altLang="en-US" dirty="0"/>
                  <a:t> ( Predicate Logic) </a:t>
                </a:r>
                <a:r>
                  <a:rPr lang="en-US" altLang="en-US" dirty="0" err="1"/>
                  <a:t>语法</a:t>
                </a:r>
                <a:endParaRPr lang="en-US" altLang="en-US" dirty="0"/>
              </a:p>
              <a:p>
                <a:pPr marL="0" indent="0">
                  <a:buNone/>
                </a:pPr>
                <a:r>
                  <a:rPr kumimoji="1" lang="en-US" altLang="zh-CN" dirty="0"/>
                  <a:t>E</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f(E,</a:t>
                </a:r>
                <a:r>
                  <a:rPr kumimoji="1" lang="zh-CN" altLang="en-US" dirty="0"/>
                  <a:t> </a:t>
                </a:r>
                <a:r>
                  <a:rPr kumimoji="1" lang="en-US" altLang="zh-CN" dirty="0"/>
                  <a:t>…,</a:t>
                </a:r>
                <a:r>
                  <a:rPr kumimoji="1" lang="zh-CN" altLang="en-US" dirty="0"/>
                  <a:t> </a:t>
                </a:r>
                <a:r>
                  <a:rPr kumimoji="1" lang="en-US" altLang="zh-CN" dirty="0"/>
                  <a:t>E)</a:t>
                </a:r>
              </a:p>
              <a:p>
                <a:pPr marL="0" indent="0">
                  <a:buNone/>
                </a:pPr>
                <a:r>
                  <a:rPr kumimoji="1" lang="en-US" altLang="zh-CN" dirty="0"/>
                  <a:t>R</a:t>
                </a:r>
                <a:r>
                  <a:rPr kumimoji="1" lang="zh-CN" altLang="en-US" dirty="0"/>
                  <a:t> </a:t>
                </a:r>
                <a:r>
                  <a:rPr kumimoji="1" lang="en-US" altLang="zh-CN" dirty="0"/>
                  <a:t>::=</a:t>
                </a:r>
                <a:r>
                  <a:rPr kumimoji="1" lang="zh-CN" altLang="en-US" dirty="0"/>
                  <a:t> </a:t>
                </a:r>
                <a:r>
                  <a:rPr kumimoji="1" lang="en-US" altLang="zh-CN" dirty="0"/>
                  <a:t>r(E,</a:t>
                </a:r>
                <a:r>
                  <a:rPr kumimoji="1" lang="zh-CN" altLang="en-US" dirty="0"/>
                  <a:t> </a:t>
                </a:r>
                <a:r>
                  <a:rPr kumimoji="1" lang="en-US" altLang="zh-CN" dirty="0"/>
                  <a:t>…,</a:t>
                </a:r>
                <a:r>
                  <a:rPr kumimoji="1" lang="zh-CN" altLang="en-US" dirty="0"/>
                  <a:t> </a:t>
                </a:r>
                <a:r>
                  <a:rPr kumimoji="1" lang="en-US" altLang="zh-CN" dirty="0"/>
                  <a:t>E)</a:t>
                </a:r>
                <a:r>
                  <a:rPr kumimoji="1" lang="zh-CN" altLang="en-US" dirty="0"/>
                  <a:t>       </a:t>
                </a:r>
                <a:endParaRPr kumimoji="1" lang="en-US" altLang="zh-CN" dirty="0"/>
              </a:p>
              <a:p>
                <a:pPr marL="0" indent="0">
                  <a:buNone/>
                </a:pPr>
                <a:r>
                  <a:rPr kumimoji="1" lang="en-US" altLang="zh-CN" i="1" dirty="0">
                    <a:latin typeface="Cambria Math" panose="02040503050406030204" pitchFamily="18" charset="0"/>
                  </a:rPr>
                  <a:t>P</a:t>
                </a:r>
                <a:r>
                  <a:rPr kumimoji="1" lang="zh-CN" altLang="en-US" dirty="0"/>
                  <a:t> </a:t>
                </a:r>
                <a:r>
                  <a:rPr kumimoji="1" lang="en-US" altLang="zh-CN" dirty="0"/>
                  <a:t>::=</a:t>
                </a:r>
                <a:r>
                  <a:rPr kumimoji="1" lang="zh-CN" altLang="en-US" dirty="0"/>
                  <a:t> </a:t>
                </a:r>
                <a:r>
                  <a:rPr kumimoji="1" lang="en-US" altLang="zh-CN" dirty="0"/>
                  <a:t>R</a:t>
                </a:r>
              </a:p>
              <a:p>
                <a:pPr marL="0" indent="0">
                  <a:buNone/>
                </a:pP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ea typeface="Cambria Math" panose="02040503050406030204" pitchFamily="18" charset="0"/>
                      </a:rPr>
                      <m:t> </m:t>
                    </m:r>
                    <m:r>
                      <m:rPr>
                        <m:sty m:val="p"/>
                      </m:rPr>
                      <a:rPr kumimoji="1" lang="en-US" altLang="zh-CN">
                        <a:latin typeface="Cambria Math" panose="02040503050406030204" pitchFamily="18" charset="0"/>
                        <a:ea typeface="Cambria Math" panose="02040503050406030204" pitchFamily="18" charset="0"/>
                      </a:rPr>
                      <m:t>T</m:t>
                    </m:r>
                  </m:oMath>
                </a14:m>
                <a:endParaRPr kumimoji="1" lang="en-US" altLang="zh-CN" dirty="0">
                  <a:latin typeface="Cambria Math" panose="02040503050406030204" pitchFamily="18" charset="0"/>
                  <a:ea typeface="Cambria Math" panose="02040503050406030204" pitchFamily="18" charset="0"/>
                </a:endParaRPr>
              </a:p>
              <a:p>
                <a:pPr marL="0" indent="0">
                  <a:buNone/>
                </a:pPr>
                <a:r>
                  <a:rPr kumimoji="1" lang="zh-CN" altLang="en-US" dirty="0">
                    <a:ea typeface="Cambria Math" panose="02040503050406030204" pitchFamily="18" charset="0"/>
                  </a:rPr>
                  <a:t>      </a:t>
                </a:r>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endParaRPr kumimoji="1" lang="en-US" altLang="zh-CN" dirty="0"/>
              </a:p>
              <a:p>
                <a:pPr marL="0" indent="0">
                  <a:buNone/>
                </a:pPr>
                <a:r>
                  <a:rPr kumimoji="1" lang="zh-CN" altLang="en-US" dirty="0"/>
                  <a:t>      </a:t>
                </a:r>
                <a:r>
                  <a:rPr kumimoji="1" lang="en-US" altLang="zh-CN" dirty="0"/>
                  <a:t>|</a:t>
                </a:r>
                <a:r>
                  <a:rPr kumimoji="1" lang="zh-CN" altLang="en-US" dirty="0"/>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a:rPr kumimoji="1" lang="zh-CN" altLang="en-US" i="1" dirty="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𝑃</m:t>
                    </m:r>
                  </m:oMath>
                </a14:m>
                <a:endParaRPr kumimoji="1" lang="en-US" altLang="zh-CN" dirty="0">
                  <a:solidFill>
                    <a:srgbClr val="FF0000"/>
                  </a:solidFill>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m:rPr>
                        <m:nor/>
                      </m:rPr>
                      <a:rPr kumimoji="1" lang="en-US" altLang="zh-CN" i="1" dirty="0">
                        <a:solidFill>
                          <a:srgbClr val="FF0000"/>
                        </a:solidFill>
                        <a:latin typeface="Cambria Math" panose="02040503050406030204" pitchFamily="18" charset="0"/>
                      </a:rPr>
                      <m:t>P</m:t>
                    </m:r>
                  </m:oMath>
                </a14:m>
                <a:endParaRPr lang="en-US" altLang="en-US" sz="1800" dirty="0">
                  <a:solidFill>
                    <a:srgbClr val="FF0000"/>
                  </a:solidFill>
                </a:endParaRPr>
              </a:p>
              <a:p>
                <a:pPr lvl="1"/>
                <a:endParaRPr lang="en-US" altLang="en-US" sz="1800" dirty="0"/>
              </a:p>
              <a:p>
                <a:endParaRPr lang="en-US" altLang="en-US" sz="2000" dirty="0"/>
              </a:p>
            </p:txBody>
          </p:sp>
        </mc:Choice>
        <mc:Fallback xmlns="">
          <p:sp>
            <p:nvSpPr>
              <p:cNvPr id="4" name="Content Placeholder 2"/>
              <p:cNvSpPr>
                <a:spLocks noGrp="1" noRot="1" noChangeAspect="1" noMove="1" noResize="1" noEditPoints="1" noAdjustHandles="1" noChangeArrowheads="1" noChangeShapeType="1" noTextEdit="1"/>
              </p:cNvSpPr>
              <p:nvPr/>
            </p:nvSpPr>
            <p:spPr>
              <a:xfrm>
                <a:off x="360256" y="1178560"/>
                <a:ext cx="5146040" cy="5254812"/>
              </a:xfrm>
              <a:prstGeom prst="rect">
                <a:avLst/>
              </a:prstGeom>
              <a:blipFill>
                <a:blip r:embed="rId3"/>
                <a:stretch>
                  <a:fillRect l="-12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Content Placeholder 2"/>
              <p:cNvSpPr>
                <a:spLocks noGrp="1"/>
              </p:cNvSpPr>
              <p:nvPr/>
            </p:nvSpPr>
            <p:spPr>
              <a:xfrm>
                <a:off x="5110052" y="1098961"/>
                <a:ext cx="5419109" cy="541401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a:p>
                <a:r>
                  <a:rPr lang="en-US" altLang="en-US" dirty="0"/>
                  <a:t>证明系统：自然演绎 （natural deduction）</a:t>
                </a:r>
              </a:p>
              <a:p>
                <a:endParaRPr lang="en-US" altLang="en-US" dirty="0"/>
              </a:p>
              <a:p>
                <a:r>
                  <a:rPr lang="en-US" altLang="en-US" dirty="0"/>
                  <a:t>推导规则</a:t>
                </a:r>
              </a:p>
              <a:p>
                <a:pPr marL="0" indent="0">
                  <a:buNone/>
                </a:pP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语义（Semantics）</a:t>
                </a:r>
              </a:p>
              <a:p>
                <a:pPr lvl="1"/>
                <a14:m>
                  <m:oMath xmlns:m="http://schemas.openxmlformats.org/officeDocument/2006/math">
                    <m:sSubSup>
                      <m:sSubSupPr>
                        <m:ctrlPr>
                          <a:rPr kumimoji="1" lang="en-US" altLang="zh-CN" i="1">
                            <a:solidFill>
                              <a:schemeClr val="tx1"/>
                            </a:solidFill>
                            <a:latin typeface="Cambria Math" panose="02040503050406030204" pitchFamily="18" charset="0"/>
                          </a:rPr>
                        </m:ctrlPr>
                      </m:sSubSupPr>
                      <m:e>
                        <m:r>
                          <a:rPr kumimoji="1" lang="el-GR" altLang="zh-CN" i="1">
                            <a:solidFill>
                              <a:schemeClr val="tx1"/>
                            </a:solidFill>
                            <a:latin typeface="Cambria Math" panose="02040503050406030204" pitchFamily="18" charset="0"/>
                            <a:ea typeface="Cambria Math" panose="02040503050406030204" pitchFamily="18" charset="0"/>
                          </a:rPr>
                          <m:t>⊨</m:t>
                        </m:r>
                      </m:e>
                      <m:sub>
                        <m:r>
                          <a:rPr kumimoji="1" lang="en-US" altLang="zh-CN" i="1">
                            <a:solidFill>
                              <a:schemeClr val="tx1"/>
                            </a:solidFill>
                            <a:latin typeface="Cambria Math" panose="02040503050406030204" pitchFamily="18" charset="0"/>
                          </a:rPr>
                          <m:t>𝑉</m:t>
                        </m:r>
                      </m:sub>
                      <m:sup>
                        <m:r>
                          <a:rPr kumimoji="1" lang="en-US" altLang="zh-CN" i="1">
                            <a:solidFill>
                              <a:schemeClr val="tx1"/>
                            </a:solidFill>
                            <a:latin typeface="Cambria Math" panose="02040503050406030204" pitchFamily="18" charset="0"/>
                            <a:ea typeface="Cambria Math" panose="02040503050406030204" pitchFamily="18" charset="0"/>
                          </a:rPr>
                          <m:t>ℳ</m:t>
                        </m:r>
                      </m:sup>
                    </m:sSubSup>
                    <m:r>
                      <m:rPr>
                        <m:nor/>
                      </m:rPr>
                      <a:rPr kumimoji="1" lang="en-US" altLang="zh-CN" dirty="0">
                        <a:solidFill>
                          <a:schemeClr val="tx1"/>
                        </a:solidFill>
                        <a:latin typeface="Cambria Math" panose="02040503050406030204" pitchFamily="18" charset="0"/>
                      </a:rPr>
                      <m:t>P</m:t>
                    </m:r>
                    <m:r>
                      <m:rPr>
                        <m:nor/>
                      </m:rPr>
                      <a:rPr kumimoji="1" lang="en-US" altLang="zh-CN" b="0" i="0" dirty="0" smtClean="0">
                        <a:solidFill>
                          <a:schemeClr val="tx1"/>
                        </a:solidFill>
                        <a:latin typeface="Cambria Math" panose="02040503050406030204" pitchFamily="18" charset="0"/>
                      </a:rPr>
                      <m:t> , </m:t>
                    </m:r>
                    <m:r>
                      <m:rPr>
                        <m:nor/>
                      </m:rPr>
                      <a:rPr kumimoji="1" lang="en-US" altLang="zh-CN" dirty="0">
                        <a:latin typeface="Cambria Math" panose="02040503050406030204" pitchFamily="18" charset="0"/>
                      </a:rPr>
                      <m:t>interpretation</m:t>
                    </m:r>
                    <m:r>
                      <m:rPr>
                        <m:nor/>
                      </m:rPr>
                      <a:rPr kumimoji="1" lang="zh-CN" altLang="en-US" dirty="0">
                        <a:latin typeface="Cambria Math" panose="02040503050406030204" pitchFamily="18" charset="0"/>
                      </a:rPr>
                      <m:t> </m:t>
                    </m:r>
                    <m:r>
                      <m:rPr>
                        <m:nor/>
                      </m:rPr>
                      <a:rPr kumimoji="1" lang="en-US" altLang="zh-CN" dirty="0">
                        <a:solidFill>
                          <a:srgbClr val="0432FF"/>
                        </a:solidFill>
                        <a:latin typeface="Cambria Math" panose="02040503050406030204" pitchFamily="18" charset="0"/>
                      </a:rPr>
                      <m:t>V</m:t>
                    </m:r>
                  </m:oMath>
                </a14:m>
                <a:r>
                  <a:rPr lang="en-US" altLang="en-US" dirty="0"/>
                  <a:t> and </a:t>
                </a:r>
                <a:r>
                  <a:rPr kumimoji="1" lang="en-US" altLang="zh-CN" dirty="0"/>
                  <a:t>model</a:t>
                </a:r>
                <a:r>
                  <a:rPr kumimoji="1" lang="zh-CN" altLang="en-US" dirty="0"/>
                  <a:t> </a:t>
                </a:r>
                <a:r>
                  <a:rPr kumimoji="1" lang="en-US" altLang="zh-CN" dirty="0">
                    <a:solidFill>
                      <a:srgbClr val="0432FF"/>
                    </a:solidFill>
                  </a:rPr>
                  <a:t>ℳ</a:t>
                </a:r>
              </a:p>
            </p:txBody>
          </p:sp>
        </mc:Choice>
        <mc:Fallback xmlns="">
          <p:sp>
            <p:nvSpPr>
              <p:cNvPr id="5" name="Content Placeholder 2"/>
              <p:cNvSpPr>
                <a:spLocks noGrp="1" noRot="1" noChangeAspect="1" noMove="1" noResize="1" noEditPoints="1" noAdjustHandles="1" noChangeArrowheads="1" noChangeShapeType="1" noTextEdit="1"/>
              </p:cNvSpPr>
              <p:nvPr/>
            </p:nvSpPr>
            <p:spPr>
              <a:xfrm>
                <a:off x="5110052" y="1098961"/>
                <a:ext cx="5419109" cy="5414010"/>
              </a:xfrm>
              <a:prstGeom prst="rect">
                <a:avLst/>
              </a:prstGeom>
              <a:blipFill>
                <a:blip r:embed="rId4"/>
                <a:stretch>
                  <a:fillRect l="-937"/>
                </a:stretch>
              </a:blipFill>
            </p:spPr>
            <p:txBody>
              <a:bodyPr/>
              <a:lstStyle/>
              <a:p>
                <a:r>
                  <a:rPr lang="zh-CN" altLang="en-US">
                    <a:noFill/>
                  </a:rPr>
                  <a:t> </a:t>
                </a:r>
              </a:p>
            </p:txBody>
          </p:sp>
        </mc:Fallback>
      </mc:AlternateContent>
      <p:cxnSp>
        <p:nvCxnSpPr>
          <p:cNvPr id="6" name="直线连接符 5"/>
          <p:cNvCxnSpPr/>
          <p:nvPr/>
        </p:nvCxnSpPr>
        <p:spPr>
          <a:xfrm>
            <a:off x="5410200" y="3371958"/>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p:cNvSpPr txBox="1"/>
              <p:nvPr/>
            </p:nvSpPr>
            <p:spPr>
              <a:xfrm>
                <a:off x="5113019" y="3402139"/>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Γ</m:t>
                      </m:r>
                      <m:r>
                        <a:rPr kumimoji="1" lang="el-GR" altLang="zh-CN" i="1">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m:rPr>
                          <m:sty m:val="p"/>
                        </m:rPr>
                        <a:rPr lang="en-US" altLang="zh-CN" i="1" dirty="0" smtClean="0">
                          <a:latin typeface="Cambria Math" panose="02040503050406030204" pitchFamily="18" charset="0"/>
                          <a:ea typeface="Cambria Math" panose="02040503050406030204" pitchFamily="18" charset="0"/>
                        </a:rPr>
                        <m:t>x</m:t>
                      </m:r>
                      <m:r>
                        <a:rPr lang="en-US" altLang="zh-CN" b="0" i="1" dirty="0"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𝑃</m:t>
                      </m:r>
                    </m:oMath>
                  </m:oMathPara>
                </a14:m>
                <a:endParaRPr kumimoji="1"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5113019" y="3402139"/>
                <a:ext cx="1828800"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557009" y="3163099"/>
                <a:ext cx="1054100" cy="3734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m:rPr>
                          <m:sty m:val="p"/>
                        </m:rPr>
                        <a:rPr lang="en-US" altLang="zh-CN" i="1" dirty="0" smtClean="0">
                          <a:latin typeface="Cambria Math" panose="02040503050406030204" pitchFamily="18" charset="0"/>
                          <a:ea typeface="Cambria Math" panose="02040503050406030204" pitchFamily="18" charset="0"/>
                        </a:rPr>
                        <m:t>I</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6557009" y="3163099"/>
                <a:ext cx="1054100" cy="373414"/>
              </a:xfrm>
              <a:prstGeom prst="rect">
                <a:avLst/>
              </a:prstGeom>
              <a:blipFill>
                <a:blip r:embed="rId6"/>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5118946" y="2972446"/>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Γ</m:t>
                      </m:r>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m:rPr>
                          <m:sty m:val="p"/>
                        </m:rPr>
                        <a:rPr kumimoji="1" lang="en-US" altLang="zh-CN" i="1">
                          <a:latin typeface="Cambria Math" panose="02040503050406030204" pitchFamily="18" charset="0"/>
                          <a:ea typeface="Cambria Math" panose="02040503050406030204" pitchFamily="18" charset="0"/>
                        </a:rPr>
                        <m:t>x</m:t>
                      </m:r>
                      <m:r>
                        <a:rPr kumimoji="1" lang="el-GR"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𝑃</m:t>
                      </m:r>
                    </m:oMath>
                  </m:oMathPara>
                </a14:m>
                <a:endParaRPr kumimoji="1" lang="en-US" altLang="zh-CN" dirty="0"/>
              </a:p>
            </p:txBody>
          </p:sp>
        </mc:Choice>
        <mc:Fallback xmlns="">
          <p:sp>
            <p:nvSpPr>
              <p:cNvPr id="9" name="文本框 8"/>
              <p:cNvSpPr txBox="1">
                <a:spLocks noRot="1" noChangeAspect="1" noMove="1" noResize="1" noEditPoints="1" noAdjustHandles="1" noChangeArrowheads="1" noChangeShapeType="1" noTextEdit="1"/>
              </p:cNvSpPr>
              <p:nvPr/>
            </p:nvSpPr>
            <p:spPr>
              <a:xfrm>
                <a:off x="5118946" y="2972446"/>
                <a:ext cx="1828800"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7620846" y="3357035"/>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a:latin typeface="Cambria Math" panose="02040503050406030204" pitchFamily="18" charset="0"/>
                          <a:ea typeface="Cambria Math" panose="02040503050406030204" pitchFamily="18" charset="0"/>
                        </a:rPr>
                        <m:t>Γ</m:t>
                      </m:r>
                      <m:r>
                        <a:rPr kumimoji="1" lang="el-GR"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𝑃</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𝑥</m:t>
                      </m:r>
                      <m:r>
                        <a:rPr kumimoji="1" lang="en-US" altLang="zh-CN" i="1">
                          <a:latin typeface="Cambria Math" panose="02040503050406030204" pitchFamily="18" charset="0"/>
                          <a:ea typeface="Cambria Math" panose="02040503050406030204" pitchFamily="18" charset="0"/>
                        </a:rPr>
                        <m:t>↦</m:t>
                      </m:r>
                      <m:r>
                        <m:rPr>
                          <m:sty m:val="p"/>
                        </m:rPr>
                        <a:rPr kumimoji="1" lang="en-US" altLang="zh-CN">
                          <a:latin typeface="Cambria Math" panose="02040503050406030204" pitchFamily="18" charset="0"/>
                          <a:ea typeface="Cambria Math" panose="02040503050406030204" pitchFamily="18" charset="0"/>
                        </a:rPr>
                        <m:t>E</m:t>
                      </m:r>
                      <m:r>
                        <a:rPr kumimoji="1" lang="en-US" altLang="zh-CN" i="1">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10" name="文本框 9"/>
              <p:cNvSpPr txBox="1">
                <a:spLocks noRot="1" noChangeAspect="1" noMove="1" noResize="1" noEditPoints="1" noAdjustHandles="1" noChangeArrowheads="1" noChangeShapeType="1" noTextEdit="1"/>
              </p:cNvSpPr>
              <p:nvPr/>
            </p:nvSpPr>
            <p:spPr>
              <a:xfrm>
                <a:off x="7620846" y="3357035"/>
                <a:ext cx="1828800" cy="369332"/>
              </a:xfrm>
              <a:prstGeom prst="rect">
                <a:avLst/>
              </a:prstGeom>
              <a:blipFill>
                <a:blip r:embed="rId8"/>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8599594" y="3146710"/>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𝐸</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11" name="文本框 10"/>
              <p:cNvSpPr txBox="1">
                <a:spLocks noRot="1" noChangeAspect="1" noMove="1" noResize="1" noEditPoints="1" noAdjustHandles="1" noChangeArrowheads="1" noChangeShapeType="1" noTextEdit="1"/>
              </p:cNvSpPr>
              <p:nvPr/>
            </p:nvSpPr>
            <p:spPr>
              <a:xfrm>
                <a:off x="8599594" y="3146710"/>
                <a:ext cx="1828800" cy="369332"/>
              </a:xfrm>
              <a:prstGeom prst="rect">
                <a:avLst/>
              </a:prstGeom>
              <a:blipFill>
                <a:blip r:embed="rId9"/>
                <a:stretch>
                  <a:fillRect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7621693" y="2957962"/>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a:latin typeface="Cambria Math" panose="02040503050406030204" pitchFamily="18" charset="0"/>
                          <a:ea typeface="Cambria Math" panose="02040503050406030204" pitchFamily="18" charset="0"/>
                        </a:rPr>
                        <m:t>Γ</m:t>
                      </m:r>
                      <m:r>
                        <a:rPr kumimoji="1" lang="el-GR" altLang="zh-CN" i="1">
                          <a:latin typeface="Cambria Math" panose="02040503050406030204" pitchFamily="18" charset="0"/>
                          <a:ea typeface="Cambria Math" panose="02040503050406030204" pitchFamily="18" charset="0"/>
                        </a:rPr>
                        <m:t>⊢∀</m:t>
                      </m:r>
                      <m:r>
                        <m:rPr>
                          <m:sty m:val="p"/>
                        </m:rPr>
                        <a:rPr lang="en-US" altLang="zh-CN" i="1" dirty="0">
                          <a:latin typeface="Cambria Math" panose="02040503050406030204" pitchFamily="18" charset="0"/>
                          <a:ea typeface="Cambria Math" panose="02040503050406030204" pitchFamily="18" charset="0"/>
                        </a:rPr>
                        <m:t>x</m:t>
                      </m:r>
                      <m:r>
                        <a:rPr lang="en-US" altLang="zh-CN" i="1" dirty="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𝑃</m:t>
                      </m:r>
                    </m:oMath>
                  </m:oMathPara>
                </a14:m>
                <a:endParaRPr kumimoji="1" lang="en-US" altLang="zh-CN" dirty="0"/>
              </a:p>
            </p:txBody>
          </p:sp>
        </mc:Choice>
        <mc:Fallback xmlns="">
          <p:sp>
            <p:nvSpPr>
              <p:cNvPr id="13" name="文本框 12"/>
              <p:cNvSpPr txBox="1">
                <a:spLocks noRot="1" noChangeAspect="1" noMove="1" noResize="1" noEditPoints="1" noAdjustHandles="1" noChangeArrowheads="1" noChangeShapeType="1" noTextEdit="1"/>
              </p:cNvSpPr>
              <p:nvPr/>
            </p:nvSpPr>
            <p:spPr>
              <a:xfrm>
                <a:off x="7621693" y="2957962"/>
                <a:ext cx="1828800" cy="369332"/>
              </a:xfrm>
              <a:prstGeom prst="rect">
                <a:avLst/>
              </a:prstGeom>
              <a:blipFill>
                <a:blip r:embed="rId10"/>
                <a:stretch>
                  <a:fillRect/>
                </a:stretch>
              </a:blipFill>
            </p:spPr>
            <p:txBody>
              <a:bodyPr/>
              <a:lstStyle/>
              <a:p>
                <a:r>
                  <a:rPr lang="zh-CN" altLang="en-US">
                    <a:noFill/>
                  </a:rPr>
                  <a:t> </a:t>
                </a:r>
              </a:p>
            </p:txBody>
          </p:sp>
        </mc:Fallback>
      </mc:AlternateContent>
      <p:cxnSp>
        <p:nvCxnSpPr>
          <p:cNvPr id="14" name="直线连接符 13"/>
          <p:cNvCxnSpPr/>
          <p:nvPr/>
        </p:nvCxnSpPr>
        <p:spPr>
          <a:xfrm>
            <a:off x="7849446" y="3364221"/>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5494867" y="4716793"/>
            <a:ext cx="13716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8027246" y="4656891"/>
            <a:ext cx="274235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文本框 16"/>
              <p:cNvSpPr txBox="1"/>
              <p:nvPr/>
            </p:nvSpPr>
            <p:spPr>
              <a:xfrm>
                <a:off x="5244254" y="4322570"/>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Γ</m:t>
                      </m:r>
                      <m:r>
                        <a:rPr kumimoji="1" lang="el-GR"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𝑃</m:t>
                      </m:r>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𝑥</m:t>
                      </m:r>
                      <m:r>
                        <a:rPr kumimoji="1" lang="en-US" altLang="zh-CN" i="1">
                          <a:latin typeface="Cambria Math" panose="02040503050406030204" pitchFamily="18" charset="0"/>
                          <a:ea typeface="Cambria Math" panose="02040503050406030204" pitchFamily="18" charset="0"/>
                        </a:rPr>
                        <m:t>↦</m:t>
                      </m:r>
                      <m:r>
                        <m:rPr>
                          <m:sty m:val="p"/>
                        </m:rPr>
                        <a:rPr kumimoji="1" lang="en-US" altLang="zh-CN">
                          <a:latin typeface="Cambria Math" panose="02040503050406030204" pitchFamily="18" charset="0"/>
                          <a:ea typeface="Cambria Math" panose="02040503050406030204" pitchFamily="18" charset="0"/>
                        </a:rPr>
                        <m:t>E</m:t>
                      </m:r>
                      <m:r>
                        <a:rPr kumimoji="1" lang="en-US" altLang="zh-CN" i="1">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17" name="文本框 16"/>
              <p:cNvSpPr txBox="1">
                <a:spLocks noRot="1" noChangeAspect="1" noMove="1" noResize="1" noEditPoints="1" noAdjustHandles="1" noChangeArrowheads="1" noChangeShapeType="1" noTextEdit="1"/>
              </p:cNvSpPr>
              <p:nvPr/>
            </p:nvSpPr>
            <p:spPr>
              <a:xfrm>
                <a:off x="5244254" y="4322570"/>
                <a:ext cx="1828800" cy="369332"/>
              </a:xfrm>
              <a:prstGeom prst="rect">
                <a:avLst/>
              </a:prstGeom>
              <a:blipFill>
                <a:blip r:embed="rId11"/>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5215468" y="4729985"/>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Γ</m:t>
                      </m:r>
                      <m:r>
                        <a:rPr kumimoji="1" lang="el-GR" altLang="zh-CN" i="1">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m:t>
                      </m:r>
                      <m:r>
                        <m:rPr>
                          <m:sty m:val="p"/>
                        </m:rPr>
                        <a:rPr lang="en-US" altLang="zh-CN" i="1" dirty="0" smtClean="0">
                          <a:latin typeface="Cambria Math" panose="02040503050406030204" pitchFamily="18" charset="0"/>
                          <a:ea typeface="Cambria Math" panose="02040503050406030204" pitchFamily="18" charset="0"/>
                        </a:rPr>
                        <m:t>x</m:t>
                      </m:r>
                      <m:r>
                        <a:rPr lang="en-US" altLang="zh-CN" b="0" i="1" dirty="0"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𝑃</m:t>
                      </m:r>
                    </m:oMath>
                  </m:oMathPara>
                </a14:m>
                <a:endParaRPr kumimoji="1" lang="en-US" altLang="zh-CN" dirty="0"/>
              </a:p>
            </p:txBody>
          </p:sp>
        </mc:Choice>
        <mc:Fallback xmlns="">
          <p:sp>
            <p:nvSpPr>
              <p:cNvPr id="18" name="文本框 17"/>
              <p:cNvSpPr txBox="1">
                <a:spLocks noRot="1" noChangeAspect="1" noMove="1" noResize="1" noEditPoints="1" noAdjustHandles="1" noChangeArrowheads="1" noChangeShapeType="1" noTextEdit="1"/>
              </p:cNvSpPr>
              <p:nvPr/>
            </p:nvSpPr>
            <p:spPr>
              <a:xfrm>
                <a:off x="5215468" y="4729985"/>
                <a:ext cx="1828800"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6198446" y="4500215"/>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m:t>
                      </m:r>
                      <m:r>
                        <m:rPr>
                          <m:sty m:val="p"/>
                        </m:rPr>
                        <a:rPr lang="en-US" altLang="zh-CN" i="1" dirty="0" smtClean="0">
                          <a:latin typeface="Cambria Math" panose="02040503050406030204" pitchFamily="18" charset="0"/>
                          <a:ea typeface="Cambria Math" panose="02040503050406030204" pitchFamily="18" charset="0"/>
                        </a:rPr>
                        <m:t>I</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19" name="文本框 18"/>
              <p:cNvSpPr txBox="1">
                <a:spLocks noRot="1" noChangeAspect="1" noMove="1" noResize="1" noEditPoints="1" noAdjustHandles="1" noChangeArrowheads="1" noChangeShapeType="1" noTextEdit="1"/>
              </p:cNvSpPr>
              <p:nvPr/>
            </p:nvSpPr>
            <p:spPr>
              <a:xfrm>
                <a:off x="6198446" y="4500215"/>
                <a:ext cx="1828800" cy="369332"/>
              </a:xfrm>
              <a:prstGeom prst="rect">
                <a:avLst/>
              </a:prstGeom>
              <a:blipFill>
                <a:blip r:embed="rId13"/>
                <a:stretch>
                  <a:fillRect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7611109" y="4235809"/>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Γ</m:t>
                      </m:r>
                      <m:r>
                        <a:rPr kumimoji="1" lang="el-GR" altLang="zh-CN" i="1">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m:t>
                      </m:r>
                      <m:r>
                        <m:rPr>
                          <m:sty m:val="p"/>
                        </m:rPr>
                        <a:rPr lang="en-US" altLang="zh-CN" i="1" dirty="0" smtClean="0">
                          <a:latin typeface="Cambria Math" panose="02040503050406030204" pitchFamily="18" charset="0"/>
                          <a:ea typeface="Cambria Math" panose="02040503050406030204" pitchFamily="18" charset="0"/>
                        </a:rPr>
                        <m:t>x</m:t>
                      </m:r>
                      <m:r>
                        <a:rPr lang="en-US" altLang="zh-CN" b="0" i="1" dirty="0" smtClean="0">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𝑃</m:t>
                      </m:r>
                    </m:oMath>
                  </m:oMathPara>
                </a14:m>
                <a:endParaRPr kumimoji="1" lang="en-US" altLang="zh-CN" dirty="0"/>
              </a:p>
            </p:txBody>
          </p:sp>
        </mc:Choice>
        <mc:Fallback xmlns="">
          <p:sp>
            <p:nvSpPr>
              <p:cNvPr id="20" name="文本框 19"/>
              <p:cNvSpPr txBox="1">
                <a:spLocks noRot="1" noChangeAspect="1" noMove="1" noResize="1" noEditPoints="1" noAdjustHandles="1" noChangeArrowheads="1" noChangeShapeType="1" noTextEdit="1"/>
              </p:cNvSpPr>
              <p:nvPr/>
            </p:nvSpPr>
            <p:spPr>
              <a:xfrm>
                <a:off x="7611109" y="4235809"/>
                <a:ext cx="1828800"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9182943" y="4244332"/>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Γ</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 </m:t>
                      </m:r>
                      <m:r>
                        <a:rPr kumimoji="1" lang="en-US" altLang="zh-CN" b="0" i="1" smtClean="0">
                          <a:latin typeface="Cambria Math" panose="02040503050406030204" pitchFamily="18" charset="0"/>
                          <a:ea typeface="Cambria Math" panose="02040503050406030204" pitchFamily="18" charset="0"/>
                        </a:rPr>
                        <m:t>𝑃</m:t>
                      </m:r>
                      <m:r>
                        <a:rPr kumimoji="1" lang="el-GR"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𝑄</m:t>
                      </m:r>
                    </m:oMath>
                  </m:oMathPara>
                </a14:m>
                <a:endParaRPr kumimoji="1" lang="en-US" altLang="zh-CN" dirty="0"/>
              </a:p>
            </p:txBody>
          </p:sp>
        </mc:Choice>
        <mc:Fallback xmlns="">
          <p:sp>
            <p:nvSpPr>
              <p:cNvPr id="21" name="文本框 20"/>
              <p:cNvSpPr txBox="1">
                <a:spLocks noRot="1" noChangeAspect="1" noMove="1" noResize="1" noEditPoints="1" noAdjustHandles="1" noChangeArrowheads="1" noChangeShapeType="1" noTextEdit="1"/>
              </p:cNvSpPr>
              <p:nvPr/>
            </p:nvSpPr>
            <p:spPr>
              <a:xfrm>
                <a:off x="9182943" y="4244332"/>
                <a:ext cx="1828800" cy="369332"/>
              </a:xfrm>
              <a:prstGeom prst="rect">
                <a:avLst/>
              </a:prstGeom>
              <a:blipFill>
                <a:blip r:embed="rId15"/>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8409727" y="4684881"/>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zh-CN" i="1" smtClean="0">
                          <a:latin typeface="Cambria Math" panose="02040503050406030204" pitchFamily="18" charset="0"/>
                          <a:ea typeface="Cambria Math" panose="02040503050406030204" pitchFamily="18" charset="0"/>
                        </a:rPr>
                        <m:t>Γ</m:t>
                      </m:r>
                      <m:r>
                        <a:rPr kumimoji="1" lang="el-GR" altLang="zh-CN" i="1">
                          <a:latin typeface="Cambria Math" panose="02040503050406030204" pitchFamily="18" charset="0"/>
                          <a:ea typeface="Cambria Math" panose="02040503050406030204" pitchFamily="18" charset="0"/>
                        </a:rPr>
                        <m:t>⊢</m:t>
                      </m:r>
                      <m:r>
                        <a:rPr kumimoji="1" lang="en-US" altLang="zh-CN" i="1" smtClean="0">
                          <a:latin typeface="Cambria Math" panose="02040503050406030204" pitchFamily="18" charset="0"/>
                          <a:ea typeface="Cambria Math" panose="02040503050406030204" pitchFamily="18" charset="0"/>
                        </a:rPr>
                        <m:t>𝑄</m:t>
                      </m:r>
                    </m:oMath>
                  </m:oMathPara>
                </a14:m>
                <a:endParaRPr kumimoji="1" lang="en-US" altLang="zh-CN" dirty="0"/>
              </a:p>
            </p:txBody>
          </p:sp>
        </mc:Choice>
        <mc:Fallback xmlns="">
          <p:sp>
            <p:nvSpPr>
              <p:cNvPr id="22" name="文本框 21"/>
              <p:cNvSpPr txBox="1">
                <a:spLocks noRot="1" noChangeAspect="1" noMove="1" noResize="1" noEditPoints="1" noAdjustHandles="1" noChangeArrowheads="1" noChangeShapeType="1" noTextEdit="1"/>
              </p:cNvSpPr>
              <p:nvPr/>
            </p:nvSpPr>
            <p:spPr>
              <a:xfrm>
                <a:off x="8409727" y="4684881"/>
                <a:ext cx="1828800" cy="369332"/>
              </a:xfrm>
              <a:prstGeom prst="rect">
                <a:avLst/>
              </a:prstGeom>
              <a:blipFill>
                <a:blip r:embed="rId16"/>
                <a:stretch>
                  <a:fillRect b="-13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10128673" y="4486697"/>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𝐸</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23" name="文本框 22"/>
              <p:cNvSpPr txBox="1">
                <a:spLocks noRot="1" noChangeAspect="1" noMove="1" noResize="1" noEditPoints="1" noAdjustHandles="1" noChangeArrowheads="1" noChangeShapeType="1" noTextEdit="1"/>
              </p:cNvSpPr>
              <p:nvPr/>
            </p:nvSpPr>
            <p:spPr>
              <a:xfrm>
                <a:off x="10128673" y="4486697"/>
                <a:ext cx="1828800" cy="369332"/>
              </a:xfrm>
              <a:prstGeom prst="rect">
                <a:avLst/>
              </a:prstGeom>
              <a:blipFill>
                <a:blip r:embed="rId17"/>
                <a:stretch>
                  <a:fillRect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5413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回顾：谓词逻辑</a:t>
            </a:r>
            <a:endParaRPr lang="en-US" altLang="en-US" sz="4400" dirty="0"/>
          </a:p>
        </p:txBody>
      </p:sp>
      <mc:AlternateContent xmlns:mc="http://schemas.openxmlformats.org/markup-compatibility/2006" xmlns:a14="http://schemas.microsoft.com/office/drawing/2010/main">
        <mc:Choice Requires="a14">
          <p:sp>
            <p:nvSpPr>
              <p:cNvPr id="4" name="文本框 3"/>
              <p:cNvSpPr txBox="1"/>
              <p:nvPr/>
            </p:nvSpPr>
            <p:spPr>
              <a:xfrm>
                <a:off x="480721" y="1480641"/>
                <a:ext cx="6941066" cy="2246769"/>
              </a:xfrm>
              <a:prstGeom prst="rect">
                <a:avLst/>
              </a:prstGeom>
              <a:noFill/>
            </p:spPr>
            <p:txBody>
              <a:bodyPr wrap="square" rtlCol="0">
                <a:spAutoFit/>
              </a:bodyPr>
              <a:lstStyle/>
              <a:p>
                <a:pPr marL="342900" indent="-342900">
                  <a:buFontTx/>
                  <a:buChar char="-"/>
                </a:pPr>
                <a:r>
                  <a:rPr kumimoji="1" lang="zh-CN" altLang="en-US" sz="2000" dirty="0">
                    <a:latin typeface="SimHei" panose="02010609060101010101" pitchFamily="49" charset="-122"/>
                    <a:ea typeface="SimHei" panose="02010609060101010101" pitchFamily="49" charset="-122"/>
                  </a:rPr>
                  <a:t>自由变量：作用域内使用却未在该作用域内定义的变量</a:t>
                </a:r>
                <a:endParaRPr kumimoji="1" lang="en-US" altLang="zh-CN" sz="2000" dirty="0">
                  <a:latin typeface="SimHei" panose="02010609060101010101" pitchFamily="49" charset="-122"/>
                  <a:ea typeface="SimHei" panose="02010609060101010101" pitchFamily="49" charset="-122"/>
                </a:endParaRPr>
              </a:p>
              <a:p>
                <a:pPr marL="342900" indent="-342900">
                  <a:buFontTx/>
                  <a:buChar char="-"/>
                </a:pPr>
                <a:endParaRPr kumimoji="1" lang="en-US" altLang="zh-CN" sz="2000" dirty="0">
                  <a:latin typeface="SimHei" panose="02010609060101010101" pitchFamily="49" charset="-122"/>
                  <a:ea typeface="SimHei" panose="02010609060101010101" pitchFamily="49" charset="-122"/>
                </a:endParaRPr>
              </a:p>
              <a:p>
                <a:pPr marL="342900" indent="-342900">
                  <a:buFontTx/>
                  <a:buChar char="-"/>
                </a:pPr>
                <a:r>
                  <a:rPr kumimoji="1" lang="zh-CN" altLang="en-US" sz="2000" dirty="0">
                    <a:latin typeface="SimHei" panose="02010609060101010101" pitchFamily="49" charset="-122"/>
                    <a:ea typeface="SimHei" panose="02010609060101010101" pitchFamily="49" charset="-122"/>
                  </a:rPr>
                  <a:t>绑定变量：作用域内定义的变量</a:t>
                </a:r>
                <a:endParaRPr kumimoji="1" lang="en-US" altLang="zh-CN" sz="2000" dirty="0">
                  <a:latin typeface="SimHei" panose="02010609060101010101" pitchFamily="49" charset="-122"/>
                  <a:ea typeface="SimHei" panose="02010609060101010101" pitchFamily="49" charset="-122"/>
                </a:endParaRPr>
              </a:p>
              <a:p>
                <a:endParaRPr kumimoji="1" lang="en-US" altLang="zh-CN" sz="2000" dirty="0">
                  <a:latin typeface="SimHei" panose="02010609060101010101" pitchFamily="49" charset="-122"/>
                  <a:ea typeface="SimHei" panose="02010609060101010101" pitchFamily="49" charset="-122"/>
                </a:endParaRPr>
              </a:p>
              <a:p>
                <a:pPr marL="342900" indent="-342900">
                  <a:buFontTx/>
                  <a:buChar char="-"/>
                </a:pPr>
                <a:r>
                  <a:rPr kumimoji="1" lang="zh-CN" altLang="en-US" sz="2000" dirty="0">
                    <a:latin typeface="SimHei" panose="02010609060101010101" pitchFamily="49" charset="-122"/>
                    <a:ea typeface="SimHei" panose="02010609060101010101" pitchFamily="49" charset="-122"/>
                  </a:rPr>
                  <a:t>替换：作用域内的变量被替换成表达式</a:t>
                </a:r>
                <a:endParaRPr kumimoji="1" lang="en-US" altLang="zh-CN" sz="2000" dirty="0">
                  <a:latin typeface="SimHei" panose="02010609060101010101" pitchFamily="49" charset="-122"/>
                  <a:ea typeface="SimHei" panose="02010609060101010101" pitchFamily="49" charset="-122"/>
                </a:endParaRPr>
              </a:p>
              <a:p>
                <a:pPr marL="342900" indent="-342900">
                  <a:buFontTx/>
                  <a:buChar char="-"/>
                </a:pPr>
                <a:endParaRPr kumimoji="1" lang="en-US" altLang="zh-CN" sz="2000" dirty="0">
                  <a:latin typeface="SimHei" panose="02010609060101010101" pitchFamily="49" charset="-122"/>
                  <a:ea typeface="SimHei" panose="02010609060101010101" pitchFamily="49" charset="-122"/>
                </a:endParaRPr>
              </a:p>
              <a:p>
                <a:pPr marL="342900" indent="-342900">
                  <a:buFontTx/>
                  <a:buChar char="-"/>
                </a:pPr>
                <a14:m>
                  <m:oMath xmlns:m="http://schemas.openxmlformats.org/officeDocument/2006/math">
                    <m:r>
                      <a:rPr kumimoji="1" lang="en-US" altLang="zh-CN" sz="2000">
                        <a:latin typeface="Cambria Math" panose="02040503050406030204" pitchFamily="18" charset="0"/>
                        <a:ea typeface="SimHei" panose="02010609060101010101" pitchFamily="49" charset="-122"/>
                      </a:rPr>
                      <m:t>𝛼</m:t>
                    </m:r>
                    <m:r>
                      <a:rPr kumimoji="1" lang="en-US" altLang="zh-CN" sz="2000">
                        <a:latin typeface="Cambria Math" panose="02040503050406030204" pitchFamily="18" charset="0"/>
                        <a:ea typeface="SimHei" panose="02010609060101010101" pitchFamily="49" charset="-122"/>
                      </a:rPr>
                      <m:t>−</m:t>
                    </m:r>
                    <m:r>
                      <a:rPr kumimoji="1" lang="zh-CN" altLang="en-US" sz="2000" i="1" smtClean="0">
                        <a:latin typeface="Cambria Math" panose="02040503050406030204" pitchFamily="18" charset="0"/>
                        <a:ea typeface="SimHei" panose="02010609060101010101" pitchFamily="49" charset="-122"/>
                      </a:rPr>
                      <m:t>重命名</m:t>
                    </m:r>
                  </m:oMath>
                </a14:m>
                <a:endParaRPr kumimoji="1" lang="en-US" altLang="zh-CN" sz="2000" dirty="0">
                  <a:latin typeface="SimHei" panose="02010609060101010101" pitchFamily="49" charset="-122"/>
                  <a:ea typeface="SimHei" panose="02010609060101010101" pitchFamily="49"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80721" y="1480641"/>
                <a:ext cx="6941066" cy="2246769"/>
              </a:xfrm>
              <a:prstGeom prst="rect">
                <a:avLst/>
              </a:prstGeom>
              <a:blipFill>
                <a:blip r:embed="rId3"/>
                <a:stretch>
                  <a:fillRect l="-365" t="-1685" b="-22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9F7BB224-D466-04EA-4C9B-DD16A1E676D5}"/>
                  </a:ext>
                </a:extLst>
              </p:cNvPr>
              <p:cNvSpPr>
                <a:spLocks noGrp="1"/>
              </p:cNvSpPr>
              <p:nvPr>
                <p:ph idx="1"/>
              </p:nvPr>
            </p:nvSpPr>
            <p:spPr>
              <a:xfrm>
                <a:off x="773171" y="3817167"/>
                <a:ext cx="3832487" cy="1836231"/>
              </a:xfrm>
            </p:spPr>
            <p:txBody>
              <a:bodyPr>
                <a:normAutofit/>
              </a:bodyPr>
              <a:lstStyle/>
              <a:p>
                <a:pPr marL="0" indent="0">
                  <a:buNone/>
                </a:pP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err="1"/>
                  <a:t>y.x</a:t>
                </a:r>
                <a:r>
                  <a:rPr lang="en-US" altLang="zh-CN" dirty="0"/>
                  <a:t>)[x</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 </m:t>
                    </m:r>
                  </m:oMath>
                </a14:m>
                <a:r>
                  <a:rPr lang="en-US" altLang="zh-CN" dirty="0"/>
                  <a:t>y] =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err="1"/>
                  <a:t>y.y</a:t>
                </a:r>
                <a:endParaRPr lang="en-US" altLang="zh-CN" dirty="0"/>
              </a:p>
              <a:p>
                <a:pPr marL="0" indent="0">
                  <a:buNone/>
                </a:pPr>
                <a:endParaRPr kumimoji="1" lang="en-US" altLang="zh-CN" dirty="0"/>
              </a:p>
              <a:p>
                <a:pPr marL="0" indent="0">
                  <a:buNone/>
                </a:pPr>
                <a:r>
                  <a:rPr lang="en-US" altLang="zh-CN" dirty="0"/>
                  <a:t>(</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err="1"/>
                  <a:t>y.x</a:t>
                </a:r>
                <a:r>
                  <a:rPr lang="en-US" altLang="zh-CN" dirty="0"/>
                  <a:t>)[x</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 </m:t>
                    </m:r>
                  </m:oMath>
                </a14:m>
                <a:r>
                  <a:rPr lang="en-US" altLang="zh-CN" dirty="0"/>
                  <a:t>y]</a:t>
                </a:r>
                <a:br>
                  <a:rPr lang="en-US" altLang="zh-CN" dirty="0"/>
                </a:br>
                <a:r>
                  <a:rPr lang="en-US" altLang="zh-CN" dirty="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err="1"/>
                  <a:t>z.x</a:t>
                </a:r>
                <a:r>
                  <a:rPr lang="en-US" altLang="zh-CN" dirty="0"/>
                  <a:t>)[x</a:t>
                </a:r>
                <a:r>
                  <a:rPr kumimoji="1" lang="en-US" altLang="zh-CN"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 </m:t>
                    </m:r>
                  </m:oMath>
                </a14:m>
                <a:r>
                  <a:rPr lang="en-US" altLang="zh-CN" dirty="0"/>
                  <a:t>y]</a:t>
                </a:r>
                <a:br>
                  <a:rPr lang="en-US" altLang="zh-CN" dirty="0"/>
                </a:br>
                <a:r>
                  <a:rPr lang="en-US" altLang="zh-CN" dirty="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err="1"/>
                  <a:t>z.y</a:t>
                </a:r>
                <a:endParaRPr kumimoji="1" lang="en-US" altLang="zh-CN" dirty="0"/>
              </a:p>
              <a:p>
                <a:pPr marL="0" indent="0">
                  <a:buNone/>
                </a:pPr>
                <a:endParaRPr kumimoji="1" lang="zh-CN" altLang="en-US" dirty="0"/>
              </a:p>
            </p:txBody>
          </p:sp>
        </mc:Choice>
        <mc:Fallback xmlns="">
          <p:sp>
            <p:nvSpPr>
              <p:cNvPr id="5" name="内容占位符 2">
                <a:extLst>
                  <a:ext uri="{FF2B5EF4-FFF2-40B4-BE49-F238E27FC236}">
                    <a16:creationId xmlns:a16="http://schemas.microsoft.com/office/drawing/2014/main" id="{9F7BB224-D466-04EA-4C9B-DD16A1E676D5}"/>
                  </a:ext>
                </a:extLst>
              </p:cNvPr>
              <p:cNvSpPr>
                <a:spLocks noGrp="1" noRot="1" noChangeAspect="1" noMove="1" noResize="1" noEditPoints="1" noAdjustHandles="1" noChangeArrowheads="1" noChangeShapeType="1" noTextEdit="1"/>
              </p:cNvSpPr>
              <p:nvPr>
                <p:ph idx="1"/>
              </p:nvPr>
            </p:nvSpPr>
            <p:spPr>
              <a:xfrm>
                <a:off x="773171" y="3817167"/>
                <a:ext cx="3832487" cy="1836231"/>
              </a:xfrm>
              <a:blipFill>
                <a:blip r:embed="rId4"/>
                <a:stretch>
                  <a:fillRect l="-1650" t="-275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3654AD4-7B9C-034B-535F-BD36EF13EB94}"/>
                  </a:ext>
                </a:extLst>
              </p:cNvPr>
              <p:cNvSpPr txBox="1"/>
              <p:nvPr/>
            </p:nvSpPr>
            <p:spPr>
              <a:xfrm>
                <a:off x="7254895" y="1480641"/>
                <a:ext cx="6095064" cy="369332"/>
              </a:xfrm>
              <a:prstGeom prst="rect">
                <a:avLst/>
              </a:prstGeom>
              <a:noFill/>
            </p:spPr>
            <p:txBody>
              <a:bodyPr wrap="square">
                <a:spAutoFit/>
              </a:bodyPr>
              <a:lstStyle/>
              <a:p>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a:t>y.</a:t>
                </a:r>
                <a:r>
                  <a:rPr lang="zh-CN" altLang="en-US" dirty="0"/>
                  <a:t> </a:t>
                </a:r>
                <a:r>
                  <a:rPr lang="en-US" altLang="zh-CN" dirty="0"/>
                  <a:t>p(</a:t>
                </a:r>
                <a:r>
                  <a:rPr lang="en-US" altLang="zh-CN" dirty="0" err="1"/>
                  <a:t>x,y</a:t>
                </a:r>
                <a:r>
                  <a:rPr lang="en-US" altLang="zh-CN" dirty="0"/>
                  <a:t>)</a:t>
                </a:r>
                <a:endParaRPr lang="zh-CN" altLang="en-US" dirty="0"/>
              </a:p>
            </p:txBody>
          </p:sp>
        </mc:Choice>
        <mc:Fallback xmlns="">
          <p:sp>
            <p:nvSpPr>
              <p:cNvPr id="6" name="文本框 5">
                <a:extLst>
                  <a:ext uri="{FF2B5EF4-FFF2-40B4-BE49-F238E27FC236}">
                    <a16:creationId xmlns:a16="http://schemas.microsoft.com/office/drawing/2014/main" id="{93654AD4-7B9C-034B-535F-BD36EF13EB94}"/>
                  </a:ext>
                </a:extLst>
              </p:cNvPr>
              <p:cNvSpPr txBox="1">
                <a:spLocks noRot="1" noChangeAspect="1" noMove="1" noResize="1" noEditPoints="1" noAdjustHandles="1" noChangeArrowheads="1" noChangeShapeType="1" noTextEdit="1"/>
              </p:cNvSpPr>
              <p:nvPr/>
            </p:nvSpPr>
            <p:spPr>
              <a:xfrm>
                <a:off x="7254895" y="1480641"/>
                <a:ext cx="6095064" cy="369332"/>
              </a:xfrm>
              <a:prstGeom prst="rect">
                <a:avLst/>
              </a:prstGeom>
              <a:blipFill>
                <a:blip r:embed="rId5"/>
                <a:stretch>
                  <a:fillRect t="-6667" b="-26667"/>
                </a:stretch>
              </a:blipFill>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回顾：谓词逻辑</a:t>
            </a:r>
            <a:r>
              <a:rPr lang="en-US" altLang="zh-CN" sz="4400" dirty="0"/>
              <a:t>-</a:t>
            </a:r>
            <a:r>
              <a:rPr lang="zh-CN" altLang="en-US" sz="4400" dirty="0"/>
              <a:t>绑定变量</a:t>
            </a:r>
            <a:endParaRPr lang="en-US" altLang="en-US" sz="4400" dirty="0"/>
          </a:p>
        </p:txBody>
      </p:sp>
      <p:pic>
        <p:nvPicPr>
          <p:cNvPr id="3" name="图片 2"/>
          <p:cNvPicPr>
            <a:picLocks noChangeAspect="1"/>
          </p:cNvPicPr>
          <p:nvPr/>
        </p:nvPicPr>
        <p:blipFill>
          <a:blip r:embed="rId3"/>
          <a:stretch>
            <a:fillRect/>
          </a:stretch>
        </p:blipFill>
        <p:spPr>
          <a:xfrm>
            <a:off x="552611" y="1480641"/>
            <a:ext cx="3898900" cy="5257800"/>
          </a:xfrm>
          <a:prstGeom prst="rect">
            <a:avLst/>
          </a:prstGeom>
        </p:spPr>
      </p:pic>
      <p:sp>
        <p:nvSpPr>
          <p:cNvPr id="9" name="文本框 8"/>
          <p:cNvSpPr txBox="1"/>
          <p:nvPr/>
        </p:nvSpPr>
        <p:spPr>
          <a:xfrm>
            <a:off x="796052" y="1318859"/>
            <a:ext cx="1333690" cy="400110"/>
          </a:xfrm>
          <a:prstGeom prst="rect">
            <a:avLst/>
          </a:prstGeom>
          <a:noFill/>
        </p:spPr>
        <p:txBody>
          <a:bodyPr wrap="square" rtlCol="0">
            <a:spAutoFit/>
          </a:bodyPr>
          <a:lstStyle/>
          <a:p>
            <a:r>
              <a:rPr kumimoji="1" lang="zh-CN" altLang="en-US" sz="2000" b="1" dirty="0">
                <a:solidFill>
                  <a:srgbClr val="00B0F0"/>
                </a:solidFill>
              </a:rPr>
              <a:t>计算规则</a:t>
            </a:r>
            <a:r>
              <a:rPr kumimoji="1" lang="zh-CN" altLang="en-US" b="1" dirty="0">
                <a:solidFill>
                  <a:srgbClr val="00B0F0"/>
                </a:solidFill>
              </a:rPr>
              <a:t>：</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D15F5A95-E090-AB88-6FD2-8EB14D17B0E3}"/>
                  </a:ext>
                </a:extLst>
              </p:cNvPr>
              <p:cNvSpPr>
                <a:spLocks noGrp="1"/>
              </p:cNvSpPr>
              <p:nvPr/>
            </p:nvSpPr>
            <p:spPr>
              <a:xfrm>
                <a:off x="5908634" y="1238285"/>
                <a:ext cx="4946629" cy="5115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a:p>
                <a:r>
                  <a:rPr lang="en-US" altLang="en-US" dirty="0" err="1">
                    <a:sym typeface="+mn-ea"/>
                  </a:rPr>
                  <a:t>谓词</a:t>
                </a:r>
                <a:r>
                  <a:rPr lang="en-US" altLang="en-US" dirty="0" err="1"/>
                  <a:t>逻辑</a:t>
                </a:r>
                <a:r>
                  <a:rPr lang="en-US" altLang="en-US" dirty="0"/>
                  <a:t> ( Predicate Logic) </a:t>
                </a:r>
                <a:r>
                  <a:rPr lang="en-US" altLang="en-US" dirty="0" err="1"/>
                  <a:t>语法</a:t>
                </a:r>
                <a:endParaRPr lang="en-US" altLang="en-US" dirty="0"/>
              </a:p>
              <a:p>
                <a:pPr marL="0" indent="0">
                  <a:buNone/>
                </a:pPr>
                <a:r>
                  <a:rPr kumimoji="1" lang="en-US" altLang="zh-CN" dirty="0"/>
                  <a:t>E</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f(E,</a:t>
                </a:r>
                <a:r>
                  <a:rPr kumimoji="1" lang="zh-CN" altLang="en-US" dirty="0"/>
                  <a:t> </a:t>
                </a:r>
                <a:r>
                  <a:rPr kumimoji="1" lang="en-US" altLang="zh-CN" dirty="0"/>
                  <a:t>…,</a:t>
                </a:r>
                <a:r>
                  <a:rPr kumimoji="1" lang="zh-CN" altLang="en-US" dirty="0"/>
                  <a:t> </a:t>
                </a:r>
                <a:r>
                  <a:rPr kumimoji="1" lang="en-US" altLang="zh-CN" dirty="0"/>
                  <a:t>E)</a:t>
                </a:r>
              </a:p>
              <a:p>
                <a:pPr marL="0" indent="0">
                  <a:buNone/>
                </a:pPr>
                <a:r>
                  <a:rPr kumimoji="1" lang="en-US" altLang="zh-CN" dirty="0"/>
                  <a:t>R</a:t>
                </a:r>
                <a:r>
                  <a:rPr kumimoji="1" lang="zh-CN" altLang="en-US" dirty="0"/>
                  <a:t> </a:t>
                </a:r>
                <a:r>
                  <a:rPr kumimoji="1" lang="en-US" altLang="zh-CN" dirty="0"/>
                  <a:t>::=</a:t>
                </a:r>
                <a:r>
                  <a:rPr kumimoji="1" lang="zh-CN" altLang="en-US" dirty="0"/>
                  <a:t> </a:t>
                </a:r>
                <a:r>
                  <a:rPr kumimoji="1" lang="en-US" altLang="zh-CN" dirty="0"/>
                  <a:t>r(E,</a:t>
                </a:r>
                <a:r>
                  <a:rPr kumimoji="1" lang="zh-CN" altLang="en-US" dirty="0"/>
                  <a:t> </a:t>
                </a:r>
                <a:r>
                  <a:rPr kumimoji="1" lang="en-US" altLang="zh-CN" dirty="0"/>
                  <a:t>…,</a:t>
                </a:r>
                <a:r>
                  <a:rPr kumimoji="1" lang="zh-CN" altLang="en-US" dirty="0"/>
                  <a:t> </a:t>
                </a:r>
                <a:r>
                  <a:rPr kumimoji="1" lang="en-US" altLang="zh-CN" dirty="0"/>
                  <a:t>E)</a:t>
                </a:r>
                <a:r>
                  <a:rPr kumimoji="1" lang="zh-CN" altLang="en-US" dirty="0"/>
                  <a:t>       </a:t>
                </a:r>
                <a:endParaRPr kumimoji="1" lang="en-US" altLang="zh-CN" dirty="0"/>
              </a:p>
              <a:p>
                <a:pPr marL="0" indent="0">
                  <a:buNone/>
                </a:pPr>
                <a:r>
                  <a:rPr kumimoji="1" lang="en-US" altLang="zh-CN" i="1" dirty="0">
                    <a:latin typeface="Cambria Math" panose="02040503050406030204" pitchFamily="18" charset="0"/>
                  </a:rPr>
                  <a:t>P</a:t>
                </a:r>
                <a:r>
                  <a:rPr kumimoji="1" lang="zh-CN" altLang="en-US" dirty="0"/>
                  <a:t> </a:t>
                </a:r>
                <a:r>
                  <a:rPr kumimoji="1" lang="en-US" altLang="zh-CN" dirty="0"/>
                  <a:t>::=</a:t>
                </a:r>
                <a:r>
                  <a:rPr kumimoji="1" lang="zh-CN" altLang="en-US" dirty="0"/>
                  <a:t> </a:t>
                </a:r>
                <a:r>
                  <a:rPr kumimoji="1" lang="en-US" altLang="zh-CN" dirty="0"/>
                  <a:t>R</a:t>
                </a:r>
              </a:p>
              <a:p>
                <a:pPr marL="0" indent="0">
                  <a:buNone/>
                </a:pP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ea typeface="Cambria Math" panose="02040503050406030204" pitchFamily="18" charset="0"/>
                      </a:rPr>
                      <m:t> </m:t>
                    </m:r>
                    <m:r>
                      <m:rPr>
                        <m:sty m:val="p"/>
                      </m:rPr>
                      <a:rPr kumimoji="1" lang="en-US" altLang="zh-CN">
                        <a:latin typeface="Cambria Math" panose="02040503050406030204" pitchFamily="18" charset="0"/>
                        <a:ea typeface="Cambria Math" panose="02040503050406030204" pitchFamily="18" charset="0"/>
                      </a:rPr>
                      <m:t>T</m:t>
                    </m:r>
                  </m:oMath>
                </a14:m>
                <a:endParaRPr kumimoji="1" lang="en-US" altLang="zh-CN" dirty="0">
                  <a:latin typeface="Cambria Math" panose="02040503050406030204" pitchFamily="18" charset="0"/>
                  <a:ea typeface="Cambria Math" panose="02040503050406030204" pitchFamily="18" charset="0"/>
                </a:endParaRPr>
              </a:p>
              <a:p>
                <a:pPr marL="0" indent="0">
                  <a:buNone/>
                </a:pPr>
                <a:r>
                  <a:rPr kumimoji="1" lang="zh-CN" altLang="en-US" dirty="0">
                    <a:ea typeface="Cambria Math" panose="02040503050406030204" pitchFamily="18" charset="0"/>
                  </a:rPr>
                  <a:t>      </a:t>
                </a:r>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endParaRPr kumimoji="1" lang="en-US" altLang="zh-CN" dirty="0"/>
              </a:p>
              <a:p>
                <a:pPr marL="0" indent="0">
                  <a:buNone/>
                </a:pPr>
                <a:r>
                  <a:rPr kumimoji="1" lang="zh-CN" altLang="en-US" dirty="0"/>
                  <a:t>      </a:t>
                </a:r>
                <a:r>
                  <a:rPr kumimoji="1" lang="en-US" altLang="zh-CN" dirty="0"/>
                  <a:t>|</a:t>
                </a:r>
                <a:r>
                  <a:rPr kumimoji="1" lang="zh-CN" altLang="en-US" dirty="0"/>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a:rPr kumimoji="1" lang="zh-CN" altLang="en-US" i="1" dirty="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𝑃</m:t>
                    </m:r>
                  </m:oMath>
                </a14:m>
                <a:endParaRPr kumimoji="1" lang="en-US" altLang="zh-CN" dirty="0">
                  <a:solidFill>
                    <a:srgbClr val="FF0000"/>
                  </a:solidFill>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m:rPr>
                        <m:nor/>
                      </m:rPr>
                      <a:rPr kumimoji="1" lang="en-US" altLang="zh-CN" i="1" dirty="0">
                        <a:solidFill>
                          <a:srgbClr val="FF0000"/>
                        </a:solidFill>
                        <a:latin typeface="Cambria Math" panose="02040503050406030204" pitchFamily="18" charset="0"/>
                      </a:rPr>
                      <m:t>P</m:t>
                    </m:r>
                  </m:oMath>
                </a14:m>
                <a:endParaRPr lang="en-US" altLang="en-US" sz="1800" dirty="0">
                  <a:solidFill>
                    <a:srgbClr val="FF0000"/>
                  </a:solidFill>
                </a:endParaRPr>
              </a:p>
              <a:p>
                <a:pPr lvl="1"/>
                <a:endParaRPr lang="en-US" altLang="en-US" sz="1800" dirty="0"/>
              </a:p>
              <a:p>
                <a:endParaRPr lang="en-US" altLang="en-US" sz="2000" dirty="0"/>
              </a:p>
            </p:txBody>
          </p:sp>
        </mc:Choice>
        <mc:Fallback xmlns="">
          <p:sp>
            <p:nvSpPr>
              <p:cNvPr id="10" name="Content Placeholder 2">
                <a:extLst>
                  <a:ext uri="{FF2B5EF4-FFF2-40B4-BE49-F238E27FC236}">
                    <a16:creationId xmlns:a16="http://schemas.microsoft.com/office/drawing/2014/main" id="{D15F5A95-E090-AB88-6FD2-8EB14D17B0E3}"/>
                  </a:ext>
                </a:extLst>
              </p:cNvPr>
              <p:cNvSpPr>
                <a:spLocks noGrp="1" noRot="1" noChangeAspect="1" noMove="1" noResize="1" noEditPoints="1" noAdjustHandles="1" noChangeArrowheads="1" noChangeShapeType="1" noTextEdit="1"/>
              </p:cNvSpPr>
              <p:nvPr/>
            </p:nvSpPr>
            <p:spPr>
              <a:xfrm>
                <a:off x="5908634" y="1238285"/>
                <a:ext cx="4946629" cy="5115654"/>
              </a:xfrm>
              <a:prstGeom prst="rect">
                <a:avLst/>
              </a:prstGeom>
              <a:blipFill>
                <a:blip r:embed="rId4"/>
                <a:stretch>
                  <a:fillRect l="-1282"/>
                </a:stretch>
              </a:blipFill>
            </p:spPr>
            <p:txBody>
              <a:bodyPr/>
              <a:lstStyle/>
              <a:p>
                <a:r>
                  <a:rPr lang="zh-CN" alt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回顾：谓词逻辑</a:t>
            </a:r>
            <a:r>
              <a:rPr lang="en-US" altLang="zh-CN" sz="4400" dirty="0"/>
              <a:t>-</a:t>
            </a:r>
            <a:r>
              <a:rPr lang="zh-CN" altLang="en-US" sz="4400" dirty="0"/>
              <a:t>绑定变量</a:t>
            </a:r>
            <a:endParaRPr lang="en-US" altLang="en-US" sz="4400" dirty="0"/>
          </a:p>
        </p:txBody>
      </p:sp>
      <p:pic>
        <p:nvPicPr>
          <p:cNvPr id="3" name="图片 2"/>
          <p:cNvPicPr>
            <a:picLocks noChangeAspect="1"/>
          </p:cNvPicPr>
          <p:nvPr/>
        </p:nvPicPr>
        <p:blipFill>
          <a:blip r:embed="rId3"/>
          <a:stretch>
            <a:fillRect/>
          </a:stretch>
        </p:blipFill>
        <p:spPr>
          <a:xfrm>
            <a:off x="552611" y="1480641"/>
            <a:ext cx="3898900" cy="5257800"/>
          </a:xfrm>
          <a:prstGeom prst="rect">
            <a:avLst/>
          </a:prstGeom>
        </p:spPr>
      </p:pic>
      <p:grpSp>
        <p:nvGrpSpPr>
          <p:cNvPr id="4" name="组合 3">
            <a:extLst>
              <a:ext uri="{FF2B5EF4-FFF2-40B4-BE49-F238E27FC236}">
                <a16:creationId xmlns:a16="http://schemas.microsoft.com/office/drawing/2014/main" id="{A318B1CF-CAEB-EBDB-833E-0B14AF97EF5F}"/>
              </a:ext>
            </a:extLst>
          </p:cNvPr>
          <p:cNvGrpSpPr/>
          <p:nvPr/>
        </p:nvGrpSpPr>
        <p:grpSpPr>
          <a:xfrm>
            <a:off x="5237011" y="1480641"/>
            <a:ext cx="5067300" cy="5005897"/>
            <a:chOff x="5929022" y="1318859"/>
            <a:chExt cx="5067300" cy="5005897"/>
          </a:xfrm>
        </p:grpSpPr>
        <p:pic>
          <p:nvPicPr>
            <p:cNvPr id="5" name="图片 4"/>
            <p:cNvPicPr>
              <a:picLocks noChangeAspect="1"/>
            </p:cNvPicPr>
            <p:nvPr/>
          </p:nvPicPr>
          <p:blipFill>
            <a:blip r:embed="rId4"/>
            <a:stretch>
              <a:fillRect/>
            </a:stretch>
          </p:blipFill>
          <p:spPr>
            <a:xfrm>
              <a:off x="6096000" y="1694125"/>
              <a:ext cx="3797300" cy="546100"/>
            </a:xfrm>
            <a:prstGeom prst="rect">
              <a:avLst/>
            </a:prstGeom>
          </p:spPr>
        </p:pic>
        <p:pic>
          <p:nvPicPr>
            <p:cNvPr id="6" name="图片 5"/>
            <p:cNvPicPr>
              <a:picLocks noChangeAspect="1"/>
            </p:cNvPicPr>
            <p:nvPr/>
          </p:nvPicPr>
          <p:blipFill>
            <a:blip r:embed="rId5"/>
            <a:stretch>
              <a:fillRect/>
            </a:stretch>
          </p:blipFill>
          <p:spPr>
            <a:xfrm>
              <a:off x="5929022" y="2692556"/>
              <a:ext cx="5067300" cy="3632200"/>
            </a:xfrm>
            <a:prstGeom prst="rect">
              <a:avLst/>
            </a:prstGeom>
          </p:spPr>
        </p:pic>
        <p:sp>
          <p:nvSpPr>
            <p:cNvPr id="7" name="文本框 6"/>
            <p:cNvSpPr txBox="1"/>
            <p:nvPr/>
          </p:nvSpPr>
          <p:spPr>
            <a:xfrm>
              <a:off x="6211747" y="1318859"/>
              <a:ext cx="1190636" cy="400110"/>
            </a:xfrm>
            <a:prstGeom prst="rect">
              <a:avLst/>
            </a:prstGeom>
            <a:noFill/>
          </p:spPr>
          <p:txBody>
            <a:bodyPr wrap="square" rtlCol="0">
              <a:spAutoFit/>
            </a:bodyPr>
            <a:lstStyle/>
            <a:p>
              <a:r>
                <a:rPr kumimoji="1" lang="zh-CN" altLang="en-US" sz="2000" b="1" dirty="0">
                  <a:solidFill>
                    <a:srgbClr val="00B0F0"/>
                  </a:solidFill>
                </a:rPr>
                <a:t>命题：</a:t>
              </a:r>
            </a:p>
          </p:txBody>
        </p:sp>
        <p:sp>
          <p:nvSpPr>
            <p:cNvPr id="8" name="文本框 7"/>
            <p:cNvSpPr txBox="1"/>
            <p:nvPr/>
          </p:nvSpPr>
          <p:spPr>
            <a:xfrm>
              <a:off x="6211747" y="2451996"/>
              <a:ext cx="1528744" cy="400110"/>
            </a:xfrm>
            <a:prstGeom prst="rect">
              <a:avLst/>
            </a:prstGeom>
            <a:noFill/>
          </p:spPr>
          <p:txBody>
            <a:bodyPr wrap="square" rtlCol="0">
              <a:spAutoFit/>
            </a:bodyPr>
            <a:lstStyle/>
            <a:p>
              <a:r>
                <a:rPr kumimoji="1" lang="zh-CN" altLang="en-US" sz="2000" b="1" dirty="0">
                  <a:solidFill>
                    <a:srgbClr val="00B0F0"/>
                  </a:solidFill>
                </a:rPr>
                <a:t>计算过程</a:t>
              </a:r>
              <a:r>
                <a:rPr kumimoji="1" lang="zh-CN" altLang="en-US" dirty="0">
                  <a:solidFill>
                    <a:srgbClr val="00B0F0"/>
                  </a:solidFill>
                </a:rPr>
                <a:t>：</a:t>
              </a:r>
            </a:p>
          </p:txBody>
        </p:sp>
      </p:grpSp>
      <p:sp>
        <p:nvSpPr>
          <p:cNvPr id="9" name="文本框 8"/>
          <p:cNvSpPr txBox="1"/>
          <p:nvPr/>
        </p:nvSpPr>
        <p:spPr>
          <a:xfrm>
            <a:off x="796052" y="1318859"/>
            <a:ext cx="1333690" cy="400110"/>
          </a:xfrm>
          <a:prstGeom prst="rect">
            <a:avLst/>
          </a:prstGeom>
          <a:noFill/>
        </p:spPr>
        <p:txBody>
          <a:bodyPr wrap="square" rtlCol="0">
            <a:spAutoFit/>
          </a:bodyPr>
          <a:lstStyle/>
          <a:p>
            <a:r>
              <a:rPr kumimoji="1" lang="zh-CN" altLang="en-US" sz="2000" b="1" dirty="0">
                <a:solidFill>
                  <a:srgbClr val="00B0F0"/>
                </a:solidFill>
              </a:rPr>
              <a:t>计算规则</a:t>
            </a:r>
            <a:r>
              <a:rPr kumimoji="1" lang="zh-CN" altLang="en-US" b="1" dirty="0">
                <a:solidFill>
                  <a:srgbClr val="00B0F0"/>
                </a:solidFill>
              </a:rPr>
              <a:t>：</a:t>
            </a:r>
          </a:p>
        </p:txBody>
      </p:sp>
    </p:spTree>
    <p:extLst>
      <p:ext uri="{BB962C8B-B14F-4D97-AF65-F5344CB8AC3E}">
        <p14:creationId xmlns:p14="http://schemas.microsoft.com/office/powerpoint/2010/main" val="1262895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回顾：谓词逻辑</a:t>
            </a:r>
            <a:r>
              <a:rPr lang="en-US" altLang="zh-CN" sz="4400" dirty="0"/>
              <a:t>-</a:t>
            </a:r>
            <a:r>
              <a:rPr lang="zh-CN" altLang="en-US" sz="4400" dirty="0"/>
              <a:t>自由变量</a:t>
            </a:r>
            <a:endParaRPr lang="en-US" altLang="en-US" sz="4400" dirty="0"/>
          </a:p>
        </p:txBody>
      </p:sp>
      <p:sp>
        <p:nvSpPr>
          <p:cNvPr id="9" name="文本框 8"/>
          <p:cNvSpPr txBox="1"/>
          <p:nvPr/>
        </p:nvSpPr>
        <p:spPr>
          <a:xfrm>
            <a:off x="796052" y="1318859"/>
            <a:ext cx="1333690" cy="400110"/>
          </a:xfrm>
          <a:prstGeom prst="rect">
            <a:avLst/>
          </a:prstGeom>
          <a:noFill/>
        </p:spPr>
        <p:txBody>
          <a:bodyPr wrap="square" rtlCol="0">
            <a:spAutoFit/>
          </a:bodyPr>
          <a:lstStyle/>
          <a:p>
            <a:r>
              <a:rPr kumimoji="1" lang="zh-CN" altLang="en-US" sz="2000" b="1" dirty="0">
                <a:solidFill>
                  <a:srgbClr val="00B0F0"/>
                </a:solidFill>
              </a:rPr>
              <a:t>计算规则</a:t>
            </a:r>
            <a:r>
              <a:rPr kumimoji="1" lang="zh-CN" altLang="en-US" b="1" dirty="0">
                <a:solidFill>
                  <a:srgbClr val="00B0F0"/>
                </a:solidFill>
              </a:rPr>
              <a:t>：</a:t>
            </a:r>
          </a:p>
        </p:txBody>
      </p:sp>
      <p:pic>
        <p:nvPicPr>
          <p:cNvPr id="4" name="图片 3"/>
          <p:cNvPicPr>
            <a:picLocks noChangeAspect="1"/>
          </p:cNvPicPr>
          <p:nvPr/>
        </p:nvPicPr>
        <p:blipFill>
          <a:blip r:embed="rId3"/>
          <a:stretch>
            <a:fillRect/>
          </a:stretch>
        </p:blipFill>
        <p:spPr>
          <a:xfrm>
            <a:off x="970137" y="1718969"/>
            <a:ext cx="4038600" cy="4749800"/>
          </a:xfrm>
          <a:prstGeom prst="rect">
            <a:avLst/>
          </a:prstGeom>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4C55AB3B-6443-3DA9-1535-86C619276EA0}"/>
                  </a:ext>
                </a:extLst>
              </p:cNvPr>
              <p:cNvSpPr>
                <a:spLocks noGrp="1"/>
              </p:cNvSpPr>
              <p:nvPr/>
            </p:nvSpPr>
            <p:spPr>
              <a:xfrm>
                <a:off x="6069141" y="1213957"/>
                <a:ext cx="5146040" cy="5254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a:p>
                <a:r>
                  <a:rPr lang="en-US" altLang="en-US" dirty="0" err="1">
                    <a:sym typeface="+mn-ea"/>
                  </a:rPr>
                  <a:t>谓词</a:t>
                </a:r>
                <a:r>
                  <a:rPr lang="en-US" altLang="en-US" dirty="0" err="1"/>
                  <a:t>逻辑</a:t>
                </a:r>
                <a:r>
                  <a:rPr lang="en-US" altLang="en-US" dirty="0"/>
                  <a:t> ( Predicate Logic) </a:t>
                </a:r>
                <a:r>
                  <a:rPr lang="en-US" altLang="en-US" dirty="0" err="1"/>
                  <a:t>语法</a:t>
                </a:r>
                <a:endParaRPr lang="en-US" altLang="en-US" dirty="0"/>
              </a:p>
              <a:p>
                <a:pPr marL="0" indent="0">
                  <a:buNone/>
                </a:pPr>
                <a:r>
                  <a:rPr kumimoji="1" lang="en-US" altLang="zh-CN" dirty="0"/>
                  <a:t>E</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f(E,</a:t>
                </a:r>
                <a:r>
                  <a:rPr kumimoji="1" lang="zh-CN" altLang="en-US" dirty="0"/>
                  <a:t> </a:t>
                </a:r>
                <a:r>
                  <a:rPr kumimoji="1" lang="en-US" altLang="zh-CN" dirty="0"/>
                  <a:t>…,</a:t>
                </a:r>
                <a:r>
                  <a:rPr kumimoji="1" lang="zh-CN" altLang="en-US" dirty="0"/>
                  <a:t> </a:t>
                </a:r>
                <a:r>
                  <a:rPr kumimoji="1" lang="en-US" altLang="zh-CN" dirty="0"/>
                  <a:t>E)</a:t>
                </a:r>
              </a:p>
              <a:p>
                <a:pPr marL="0" indent="0">
                  <a:buNone/>
                </a:pPr>
                <a:r>
                  <a:rPr kumimoji="1" lang="en-US" altLang="zh-CN" dirty="0"/>
                  <a:t>R</a:t>
                </a:r>
                <a:r>
                  <a:rPr kumimoji="1" lang="zh-CN" altLang="en-US" dirty="0"/>
                  <a:t> </a:t>
                </a:r>
                <a:r>
                  <a:rPr kumimoji="1" lang="en-US" altLang="zh-CN" dirty="0"/>
                  <a:t>::=</a:t>
                </a:r>
                <a:r>
                  <a:rPr kumimoji="1" lang="zh-CN" altLang="en-US" dirty="0"/>
                  <a:t> </a:t>
                </a:r>
                <a:r>
                  <a:rPr kumimoji="1" lang="en-US" altLang="zh-CN" dirty="0"/>
                  <a:t>r(E,</a:t>
                </a:r>
                <a:r>
                  <a:rPr kumimoji="1" lang="zh-CN" altLang="en-US" dirty="0"/>
                  <a:t> </a:t>
                </a:r>
                <a:r>
                  <a:rPr kumimoji="1" lang="en-US" altLang="zh-CN" dirty="0"/>
                  <a:t>…,</a:t>
                </a:r>
                <a:r>
                  <a:rPr kumimoji="1" lang="zh-CN" altLang="en-US" dirty="0"/>
                  <a:t> </a:t>
                </a:r>
                <a:r>
                  <a:rPr kumimoji="1" lang="en-US" altLang="zh-CN" dirty="0"/>
                  <a:t>E)</a:t>
                </a:r>
                <a:r>
                  <a:rPr kumimoji="1" lang="zh-CN" altLang="en-US" dirty="0"/>
                  <a:t>       </a:t>
                </a:r>
                <a:endParaRPr kumimoji="1" lang="en-US" altLang="zh-CN" dirty="0"/>
              </a:p>
              <a:p>
                <a:pPr marL="0" indent="0">
                  <a:buNone/>
                </a:pPr>
                <a:r>
                  <a:rPr kumimoji="1" lang="en-US" altLang="zh-CN" i="1" dirty="0">
                    <a:latin typeface="Cambria Math" panose="02040503050406030204" pitchFamily="18" charset="0"/>
                  </a:rPr>
                  <a:t>P</a:t>
                </a:r>
                <a:r>
                  <a:rPr kumimoji="1" lang="zh-CN" altLang="en-US" dirty="0"/>
                  <a:t> </a:t>
                </a:r>
                <a:r>
                  <a:rPr kumimoji="1" lang="en-US" altLang="zh-CN" dirty="0"/>
                  <a:t>::=</a:t>
                </a:r>
                <a:r>
                  <a:rPr kumimoji="1" lang="zh-CN" altLang="en-US" dirty="0"/>
                  <a:t> </a:t>
                </a:r>
                <a:r>
                  <a:rPr kumimoji="1" lang="en-US" altLang="zh-CN" dirty="0"/>
                  <a:t>R</a:t>
                </a:r>
              </a:p>
              <a:p>
                <a:pPr marL="0" indent="0">
                  <a:buNone/>
                </a:pP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ea typeface="Cambria Math" panose="02040503050406030204" pitchFamily="18" charset="0"/>
                      </a:rPr>
                      <m:t> </m:t>
                    </m:r>
                    <m:r>
                      <m:rPr>
                        <m:sty m:val="p"/>
                      </m:rPr>
                      <a:rPr kumimoji="1" lang="en-US" altLang="zh-CN">
                        <a:latin typeface="Cambria Math" panose="02040503050406030204" pitchFamily="18" charset="0"/>
                        <a:ea typeface="Cambria Math" panose="02040503050406030204" pitchFamily="18" charset="0"/>
                      </a:rPr>
                      <m:t>T</m:t>
                    </m:r>
                  </m:oMath>
                </a14:m>
                <a:endParaRPr kumimoji="1" lang="en-US" altLang="zh-CN" dirty="0">
                  <a:latin typeface="Cambria Math" panose="02040503050406030204" pitchFamily="18" charset="0"/>
                  <a:ea typeface="Cambria Math" panose="02040503050406030204" pitchFamily="18" charset="0"/>
                </a:endParaRPr>
              </a:p>
              <a:p>
                <a:pPr marL="0" indent="0">
                  <a:buNone/>
                </a:pPr>
                <a:r>
                  <a:rPr kumimoji="1" lang="zh-CN" altLang="en-US" dirty="0">
                    <a:ea typeface="Cambria Math" panose="02040503050406030204" pitchFamily="18" charset="0"/>
                  </a:rPr>
                  <a:t>      </a:t>
                </a:r>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endParaRPr kumimoji="1" lang="en-US" altLang="zh-CN" dirty="0"/>
              </a:p>
              <a:p>
                <a:pPr marL="0" indent="0">
                  <a:buNone/>
                </a:pPr>
                <a:r>
                  <a:rPr kumimoji="1" lang="zh-CN" altLang="en-US" dirty="0"/>
                  <a:t>      </a:t>
                </a:r>
                <a:r>
                  <a:rPr kumimoji="1" lang="en-US" altLang="zh-CN" dirty="0"/>
                  <a:t>|</a:t>
                </a:r>
                <a:r>
                  <a:rPr kumimoji="1" lang="zh-CN" altLang="en-US" dirty="0"/>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a:rPr kumimoji="1" lang="zh-CN" altLang="en-US" i="1" dirty="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𝑃</m:t>
                    </m:r>
                  </m:oMath>
                </a14:m>
                <a:endParaRPr kumimoji="1" lang="en-US" altLang="zh-CN" dirty="0">
                  <a:solidFill>
                    <a:srgbClr val="FF0000"/>
                  </a:solidFill>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m:rPr>
                        <m:nor/>
                      </m:rPr>
                      <a:rPr kumimoji="1" lang="en-US" altLang="zh-CN" i="1" dirty="0">
                        <a:solidFill>
                          <a:srgbClr val="FF0000"/>
                        </a:solidFill>
                        <a:latin typeface="Cambria Math" panose="02040503050406030204" pitchFamily="18" charset="0"/>
                      </a:rPr>
                      <m:t>P</m:t>
                    </m:r>
                  </m:oMath>
                </a14:m>
                <a:endParaRPr lang="en-US" altLang="en-US" sz="1800" dirty="0">
                  <a:solidFill>
                    <a:srgbClr val="FF0000"/>
                  </a:solidFill>
                </a:endParaRPr>
              </a:p>
              <a:p>
                <a:pPr lvl="1"/>
                <a:endParaRPr lang="en-US" altLang="en-US" sz="1800" dirty="0"/>
              </a:p>
              <a:p>
                <a:endParaRPr lang="en-US" altLang="en-US" sz="2000" dirty="0"/>
              </a:p>
            </p:txBody>
          </p:sp>
        </mc:Choice>
        <mc:Fallback xmlns="">
          <p:sp>
            <p:nvSpPr>
              <p:cNvPr id="12" name="Content Placeholder 2">
                <a:extLst>
                  <a:ext uri="{FF2B5EF4-FFF2-40B4-BE49-F238E27FC236}">
                    <a16:creationId xmlns:a16="http://schemas.microsoft.com/office/drawing/2014/main" id="{4C55AB3B-6443-3DA9-1535-86C619276EA0}"/>
                  </a:ext>
                </a:extLst>
              </p:cNvPr>
              <p:cNvSpPr>
                <a:spLocks noGrp="1" noRot="1" noChangeAspect="1" noMove="1" noResize="1" noEditPoints="1" noAdjustHandles="1" noChangeArrowheads="1" noChangeShapeType="1" noTextEdit="1"/>
              </p:cNvSpPr>
              <p:nvPr/>
            </p:nvSpPr>
            <p:spPr>
              <a:xfrm>
                <a:off x="6069141" y="1213957"/>
                <a:ext cx="5146040" cy="5254812"/>
              </a:xfrm>
              <a:prstGeom prst="rect">
                <a:avLst/>
              </a:prstGeom>
              <a:blipFill>
                <a:blip r:embed="rId4"/>
                <a:stretch>
                  <a:fillRect l="-1478"/>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回顾：谓词逻辑</a:t>
            </a:r>
            <a:r>
              <a:rPr lang="en-US" altLang="zh-CN" sz="4400" dirty="0"/>
              <a:t>-</a:t>
            </a:r>
            <a:r>
              <a:rPr lang="zh-CN" altLang="en-US" sz="4400" dirty="0"/>
              <a:t>自由变量</a:t>
            </a:r>
            <a:endParaRPr lang="en-US" altLang="en-US" sz="4400" dirty="0"/>
          </a:p>
        </p:txBody>
      </p:sp>
      <p:sp>
        <p:nvSpPr>
          <p:cNvPr id="7" name="文本框 6"/>
          <p:cNvSpPr txBox="1"/>
          <p:nvPr/>
        </p:nvSpPr>
        <p:spPr>
          <a:xfrm>
            <a:off x="6211747" y="1318859"/>
            <a:ext cx="1190636" cy="400110"/>
          </a:xfrm>
          <a:prstGeom prst="rect">
            <a:avLst/>
          </a:prstGeom>
          <a:noFill/>
        </p:spPr>
        <p:txBody>
          <a:bodyPr wrap="square" rtlCol="0">
            <a:spAutoFit/>
          </a:bodyPr>
          <a:lstStyle/>
          <a:p>
            <a:r>
              <a:rPr kumimoji="1" lang="zh-CN" altLang="en-US" sz="2000" b="1" dirty="0">
                <a:solidFill>
                  <a:srgbClr val="00B0F0"/>
                </a:solidFill>
              </a:rPr>
              <a:t>命题：</a:t>
            </a:r>
          </a:p>
        </p:txBody>
      </p:sp>
      <p:sp>
        <p:nvSpPr>
          <p:cNvPr id="8" name="文本框 7"/>
          <p:cNvSpPr txBox="1"/>
          <p:nvPr/>
        </p:nvSpPr>
        <p:spPr>
          <a:xfrm>
            <a:off x="6211747" y="2451996"/>
            <a:ext cx="1528744" cy="400110"/>
          </a:xfrm>
          <a:prstGeom prst="rect">
            <a:avLst/>
          </a:prstGeom>
          <a:noFill/>
        </p:spPr>
        <p:txBody>
          <a:bodyPr wrap="square" rtlCol="0">
            <a:spAutoFit/>
          </a:bodyPr>
          <a:lstStyle/>
          <a:p>
            <a:r>
              <a:rPr kumimoji="1" lang="zh-CN" altLang="en-US" sz="2000" b="1" dirty="0">
                <a:solidFill>
                  <a:srgbClr val="00B0F0"/>
                </a:solidFill>
              </a:rPr>
              <a:t>计算过程</a:t>
            </a:r>
            <a:r>
              <a:rPr kumimoji="1" lang="zh-CN" altLang="en-US" dirty="0">
                <a:solidFill>
                  <a:srgbClr val="00B0F0"/>
                </a:solidFill>
              </a:rPr>
              <a:t>：</a:t>
            </a:r>
          </a:p>
        </p:txBody>
      </p:sp>
      <p:sp>
        <p:nvSpPr>
          <p:cNvPr id="9" name="文本框 8"/>
          <p:cNvSpPr txBox="1"/>
          <p:nvPr/>
        </p:nvSpPr>
        <p:spPr>
          <a:xfrm>
            <a:off x="796052" y="1318859"/>
            <a:ext cx="1333690" cy="400110"/>
          </a:xfrm>
          <a:prstGeom prst="rect">
            <a:avLst/>
          </a:prstGeom>
          <a:noFill/>
        </p:spPr>
        <p:txBody>
          <a:bodyPr wrap="square" rtlCol="0">
            <a:spAutoFit/>
          </a:bodyPr>
          <a:lstStyle/>
          <a:p>
            <a:r>
              <a:rPr kumimoji="1" lang="zh-CN" altLang="en-US" sz="2000" b="1" dirty="0">
                <a:solidFill>
                  <a:srgbClr val="00B0F0"/>
                </a:solidFill>
              </a:rPr>
              <a:t>计算规则</a:t>
            </a:r>
            <a:r>
              <a:rPr kumimoji="1" lang="zh-CN" altLang="en-US" b="1" dirty="0">
                <a:solidFill>
                  <a:srgbClr val="00B0F0"/>
                </a:solidFill>
              </a:rPr>
              <a:t>：</a:t>
            </a:r>
          </a:p>
        </p:txBody>
      </p:sp>
      <p:pic>
        <p:nvPicPr>
          <p:cNvPr id="4" name="图片 3"/>
          <p:cNvPicPr>
            <a:picLocks noChangeAspect="1"/>
          </p:cNvPicPr>
          <p:nvPr/>
        </p:nvPicPr>
        <p:blipFill>
          <a:blip r:embed="rId3"/>
          <a:stretch>
            <a:fillRect/>
          </a:stretch>
        </p:blipFill>
        <p:spPr>
          <a:xfrm>
            <a:off x="970137" y="1718969"/>
            <a:ext cx="4038600" cy="4749800"/>
          </a:xfrm>
          <a:prstGeom prst="rect">
            <a:avLst/>
          </a:prstGeom>
        </p:spPr>
      </p:pic>
      <p:pic>
        <p:nvPicPr>
          <p:cNvPr id="10" name="图片 9"/>
          <p:cNvPicPr>
            <a:picLocks noChangeAspect="1"/>
          </p:cNvPicPr>
          <p:nvPr/>
        </p:nvPicPr>
        <p:blipFill>
          <a:blip r:embed="rId4"/>
          <a:stretch>
            <a:fillRect/>
          </a:stretch>
        </p:blipFill>
        <p:spPr>
          <a:xfrm>
            <a:off x="6211747" y="1750081"/>
            <a:ext cx="3619500" cy="558800"/>
          </a:xfrm>
          <a:prstGeom prst="rect">
            <a:avLst/>
          </a:prstGeom>
        </p:spPr>
      </p:pic>
      <p:pic>
        <p:nvPicPr>
          <p:cNvPr id="11" name="图片 10"/>
          <p:cNvPicPr>
            <a:picLocks noChangeAspect="1"/>
          </p:cNvPicPr>
          <p:nvPr/>
        </p:nvPicPr>
        <p:blipFill>
          <a:blip r:embed="rId5"/>
          <a:stretch>
            <a:fillRect/>
          </a:stretch>
        </p:blipFill>
        <p:spPr>
          <a:xfrm>
            <a:off x="6211747" y="2852106"/>
            <a:ext cx="4800600" cy="3721100"/>
          </a:xfrm>
          <a:prstGeom prst="rect">
            <a:avLst/>
          </a:prstGeom>
        </p:spPr>
      </p:pic>
    </p:spTree>
    <p:extLst>
      <p:ext uri="{BB962C8B-B14F-4D97-AF65-F5344CB8AC3E}">
        <p14:creationId xmlns:p14="http://schemas.microsoft.com/office/powerpoint/2010/main" val="731548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回顾：谓词逻辑</a:t>
            </a:r>
            <a:r>
              <a:rPr lang="en-US" altLang="zh-CN" sz="4400" dirty="0"/>
              <a:t>-</a:t>
            </a:r>
            <a:r>
              <a:rPr lang="zh-CN" altLang="en-US" sz="4400" dirty="0"/>
              <a:t>替换</a:t>
            </a:r>
            <a:endParaRPr lang="en-US" altLang="en-US" sz="4400" dirty="0"/>
          </a:p>
        </p:txBody>
      </p:sp>
      <p:sp>
        <p:nvSpPr>
          <p:cNvPr id="9" name="文本框 8"/>
          <p:cNvSpPr txBox="1"/>
          <p:nvPr/>
        </p:nvSpPr>
        <p:spPr>
          <a:xfrm>
            <a:off x="796052" y="1318859"/>
            <a:ext cx="1333690" cy="400110"/>
          </a:xfrm>
          <a:prstGeom prst="rect">
            <a:avLst/>
          </a:prstGeom>
          <a:noFill/>
        </p:spPr>
        <p:txBody>
          <a:bodyPr wrap="square" rtlCol="0">
            <a:spAutoFit/>
          </a:bodyPr>
          <a:lstStyle/>
          <a:p>
            <a:r>
              <a:rPr kumimoji="1" lang="zh-CN" altLang="en-US" sz="2000" b="1" dirty="0">
                <a:solidFill>
                  <a:srgbClr val="00B0F0"/>
                </a:solidFill>
              </a:rPr>
              <a:t>替换规则</a:t>
            </a:r>
            <a:r>
              <a:rPr kumimoji="1" lang="zh-CN" altLang="en-US" b="1" dirty="0">
                <a:solidFill>
                  <a:srgbClr val="00B0F0"/>
                </a:solidFill>
              </a:rPr>
              <a:t>：</a:t>
            </a:r>
          </a:p>
        </p:txBody>
      </p:sp>
      <p:pic>
        <p:nvPicPr>
          <p:cNvPr id="3" name="图片 2"/>
          <p:cNvPicPr>
            <a:picLocks noChangeAspect="1"/>
          </p:cNvPicPr>
          <p:nvPr/>
        </p:nvPicPr>
        <p:blipFill>
          <a:blip r:embed="rId3"/>
          <a:stretch>
            <a:fillRect/>
          </a:stretch>
        </p:blipFill>
        <p:spPr>
          <a:xfrm>
            <a:off x="684354" y="1750081"/>
            <a:ext cx="5295900" cy="45339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CE648151-B555-B221-D349-2C456EFC32ED}"/>
                  </a:ext>
                </a:extLst>
              </p:cNvPr>
              <p:cNvSpPr>
                <a:spLocks noGrp="1"/>
              </p:cNvSpPr>
              <p:nvPr/>
            </p:nvSpPr>
            <p:spPr>
              <a:xfrm>
                <a:off x="6295584" y="1389625"/>
                <a:ext cx="5146040" cy="5254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a:p>
                <a:r>
                  <a:rPr lang="en-US" altLang="en-US" dirty="0" err="1">
                    <a:sym typeface="+mn-ea"/>
                  </a:rPr>
                  <a:t>谓词</a:t>
                </a:r>
                <a:r>
                  <a:rPr lang="en-US" altLang="en-US" dirty="0" err="1"/>
                  <a:t>逻辑</a:t>
                </a:r>
                <a:r>
                  <a:rPr lang="en-US" altLang="en-US" dirty="0"/>
                  <a:t> ( Predicate Logic) </a:t>
                </a:r>
                <a:r>
                  <a:rPr lang="en-US" altLang="en-US" dirty="0" err="1"/>
                  <a:t>语法</a:t>
                </a:r>
                <a:endParaRPr lang="en-US" altLang="en-US" dirty="0"/>
              </a:p>
              <a:p>
                <a:pPr marL="0" indent="0">
                  <a:buNone/>
                </a:pPr>
                <a:r>
                  <a:rPr kumimoji="1" lang="en-US" altLang="zh-CN" dirty="0"/>
                  <a:t>E</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f(E,</a:t>
                </a:r>
                <a:r>
                  <a:rPr kumimoji="1" lang="zh-CN" altLang="en-US" dirty="0"/>
                  <a:t> </a:t>
                </a:r>
                <a:r>
                  <a:rPr kumimoji="1" lang="en-US" altLang="zh-CN" dirty="0"/>
                  <a:t>…,</a:t>
                </a:r>
                <a:r>
                  <a:rPr kumimoji="1" lang="zh-CN" altLang="en-US" dirty="0"/>
                  <a:t> </a:t>
                </a:r>
                <a:r>
                  <a:rPr kumimoji="1" lang="en-US" altLang="zh-CN" dirty="0"/>
                  <a:t>E)</a:t>
                </a:r>
              </a:p>
              <a:p>
                <a:pPr marL="0" indent="0">
                  <a:buNone/>
                </a:pPr>
                <a:r>
                  <a:rPr kumimoji="1" lang="en-US" altLang="zh-CN" dirty="0"/>
                  <a:t>R</a:t>
                </a:r>
                <a:r>
                  <a:rPr kumimoji="1" lang="zh-CN" altLang="en-US" dirty="0"/>
                  <a:t> </a:t>
                </a:r>
                <a:r>
                  <a:rPr kumimoji="1" lang="en-US" altLang="zh-CN" dirty="0"/>
                  <a:t>::=</a:t>
                </a:r>
                <a:r>
                  <a:rPr kumimoji="1" lang="zh-CN" altLang="en-US" dirty="0"/>
                  <a:t> </a:t>
                </a:r>
                <a:r>
                  <a:rPr kumimoji="1" lang="en-US" altLang="zh-CN" dirty="0"/>
                  <a:t>r(E,</a:t>
                </a:r>
                <a:r>
                  <a:rPr kumimoji="1" lang="zh-CN" altLang="en-US" dirty="0"/>
                  <a:t> </a:t>
                </a:r>
                <a:r>
                  <a:rPr kumimoji="1" lang="en-US" altLang="zh-CN" dirty="0"/>
                  <a:t>…,</a:t>
                </a:r>
                <a:r>
                  <a:rPr kumimoji="1" lang="zh-CN" altLang="en-US" dirty="0"/>
                  <a:t> </a:t>
                </a:r>
                <a:r>
                  <a:rPr kumimoji="1" lang="en-US" altLang="zh-CN" dirty="0"/>
                  <a:t>E)</a:t>
                </a:r>
                <a:r>
                  <a:rPr kumimoji="1" lang="zh-CN" altLang="en-US" dirty="0"/>
                  <a:t>       </a:t>
                </a:r>
                <a:endParaRPr kumimoji="1" lang="en-US" altLang="zh-CN" dirty="0"/>
              </a:p>
              <a:p>
                <a:pPr marL="0" indent="0">
                  <a:buNone/>
                </a:pPr>
                <a:r>
                  <a:rPr kumimoji="1" lang="en-US" altLang="zh-CN" i="1" dirty="0">
                    <a:latin typeface="Cambria Math" panose="02040503050406030204" pitchFamily="18" charset="0"/>
                  </a:rPr>
                  <a:t>P</a:t>
                </a:r>
                <a:r>
                  <a:rPr kumimoji="1" lang="zh-CN" altLang="en-US" dirty="0"/>
                  <a:t> </a:t>
                </a:r>
                <a:r>
                  <a:rPr kumimoji="1" lang="en-US" altLang="zh-CN" dirty="0"/>
                  <a:t>::=</a:t>
                </a:r>
                <a:r>
                  <a:rPr kumimoji="1" lang="zh-CN" altLang="en-US" dirty="0"/>
                  <a:t> </a:t>
                </a:r>
                <a:r>
                  <a:rPr kumimoji="1" lang="en-US" altLang="zh-CN" dirty="0"/>
                  <a:t>R</a:t>
                </a:r>
              </a:p>
              <a:p>
                <a:pPr marL="0" indent="0">
                  <a:buNone/>
                </a:pP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ea typeface="Cambria Math" panose="02040503050406030204" pitchFamily="18" charset="0"/>
                      </a:rPr>
                      <m:t> </m:t>
                    </m:r>
                    <m:r>
                      <m:rPr>
                        <m:sty m:val="p"/>
                      </m:rPr>
                      <a:rPr kumimoji="1" lang="en-US" altLang="zh-CN">
                        <a:latin typeface="Cambria Math" panose="02040503050406030204" pitchFamily="18" charset="0"/>
                        <a:ea typeface="Cambria Math" panose="02040503050406030204" pitchFamily="18" charset="0"/>
                      </a:rPr>
                      <m:t>T</m:t>
                    </m:r>
                  </m:oMath>
                </a14:m>
                <a:endParaRPr kumimoji="1" lang="en-US" altLang="zh-CN" dirty="0">
                  <a:latin typeface="Cambria Math" panose="02040503050406030204" pitchFamily="18" charset="0"/>
                  <a:ea typeface="Cambria Math" panose="02040503050406030204" pitchFamily="18" charset="0"/>
                </a:endParaRPr>
              </a:p>
              <a:p>
                <a:pPr marL="0" indent="0">
                  <a:buNone/>
                </a:pPr>
                <a:r>
                  <a:rPr kumimoji="1" lang="zh-CN" altLang="en-US" dirty="0">
                    <a:ea typeface="Cambria Math" panose="02040503050406030204" pitchFamily="18" charset="0"/>
                  </a:rPr>
                  <a:t>      </a:t>
                </a:r>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endParaRPr kumimoji="1" lang="en-US" altLang="zh-CN" dirty="0"/>
              </a:p>
              <a:p>
                <a:pPr marL="0" indent="0">
                  <a:buNone/>
                </a:pPr>
                <a:r>
                  <a:rPr kumimoji="1" lang="zh-CN" altLang="en-US" dirty="0"/>
                  <a:t>      </a:t>
                </a:r>
                <a:r>
                  <a:rPr kumimoji="1" lang="en-US" altLang="zh-CN" dirty="0"/>
                  <a:t>|</a:t>
                </a:r>
                <a:r>
                  <a:rPr kumimoji="1" lang="zh-CN" altLang="en-US" dirty="0"/>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a:rPr kumimoji="1" lang="zh-CN" altLang="en-US" i="1" dirty="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𝑃</m:t>
                    </m:r>
                  </m:oMath>
                </a14:m>
                <a:endParaRPr kumimoji="1" lang="en-US" altLang="zh-CN" dirty="0">
                  <a:solidFill>
                    <a:srgbClr val="FF0000"/>
                  </a:solidFill>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m:rPr>
                        <m:nor/>
                      </m:rPr>
                      <a:rPr kumimoji="1" lang="en-US" altLang="zh-CN" i="1" dirty="0">
                        <a:solidFill>
                          <a:srgbClr val="FF0000"/>
                        </a:solidFill>
                        <a:latin typeface="Cambria Math" panose="02040503050406030204" pitchFamily="18" charset="0"/>
                      </a:rPr>
                      <m:t>P</m:t>
                    </m:r>
                  </m:oMath>
                </a14:m>
                <a:endParaRPr lang="en-US" altLang="en-US" sz="1800" dirty="0">
                  <a:solidFill>
                    <a:srgbClr val="FF0000"/>
                  </a:solidFill>
                </a:endParaRPr>
              </a:p>
              <a:p>
                <a:pPr lvl="1"/>
                <a:endParaRPr lang="en-US" altLang="en-US" sz="1800" dirty="0"/>
              </a:p>
              <a:p>
                <a:endParaRPr lang="en-US" altLang="en-US" sz="2000" dirty="0"/>
              </a:p>
            </p:txBody>
          </p:sp>
        </mc:Choice>
        <mc:Fallback xmlns="">
          <p:sp>
            <p:nvSpPr>
              <p:cNvPr id="6" name="Content Placeholder 2">
                <a:extLst>
                  <a:ext uri="{FF2B5EF4-FFF2-40B4-BE49-F238E27FC236}">
                    <a16:creationId xmlns:a16="http://schemas.microsoft.com/office/drawing/2014/main" id="{CE648151-B555-B221-D349-2C456EFC32ED}"/>
                  </a:ext>
                </a:extLst>
              </p:cNvPr>
              <p:cNvSpPr>
                <a:spLocks noGrp="1" noRot="1" noChangeAspect="1" noMove="1" noResize="1" noEditPoints="1" noAdjustHandles="1" noChangeArrowheads="1" noChangeShapeType="1" noTextEdit="1"/>
              </p:cNvSpPr>
              <p:nvPr/>
            </p:nvSpPr>
            <p:spPr>
              <a:xfrm>
                <a:off x="6295584" y="1389625"/>
                <a:ext cx="5146040" cy="5254812"/>
              </a:xfrm>
              <a:prstGeom prst="rect">
                <a:avLst/>
              </a:prstGeom>
              <a:blipFill>
                <a:blip r:embed="rId4"/>
                <a:stretch>
                  <a:fillRect l="-1232"/>
                </a:stretch>
              </a:blipFill>
            </p:spPr>
            <p:txBody>
              <a:bodyPr/>
              <a:lstStyle/>
              <a:p>
                <a:r>
                  <a:rPr lang="zh-CN" alt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回顾：谓词逻辑</a:t>
            </a:r>
            <a:r>
              <a:rPr lang="en-US" altLang="zh-CN" sz="4400" dirty="0"/>
              <a:t>-</a:t>
            </a:r>
            <a:r>
              <a:rPr lang="zh-CN" altLang="en-US" sz="4400" dirty="0"/>
              <a:t>替换</a:t>
            </a:r>
            <a:endParaRPr lang="en-US" altLang="en-US" sz="4400" dirty="0"/>
          </a:p>
        </p:txBody>
      </p:sp>
      <p:sp>
        <p:nvSpPr>
          <p:cNvPr id="9" name="文本框 8"/>
          <p:cNvSpPr txBox="1"/>
          <p:nvPr/>
        </p:nvSpPr>
        <p:spPr>
          <a:xfrm>
            <a:off x="796052" y="1318859"/>
            <a:ext cx="1333690" cy="400110"/>
          </a:xfrm>
          <a:prstGeom prst="rect">
            <a:avLst/>
          </a:prstGeom>
          <a:noFill/>
        </p:spPr>
        <p:txBody>
          <a:bodyPr wrap="square" rtlCol="0">
            <a:spAutoFit/>
          </a:bodyPr>
          <a:lstStyle/>
          <a:p>
            <a:r>
              <a:rPr kumimoji="1" lang="zh-CN" altLang="en-US" sz="2000" b="1" dirty="0">
                <a:solidFill>
                  <a:srgbClr val="00B0F0"/>
                </a:solidFill>
              </a:rPr>
              <a:t>替换规则</a:t>
            </a:r>
            <a:r>
              <a:rPr kumimoji="1" lang="zh-CN" altLang="en-US" b="1" dirty="0">
                <a:solidFill>
                  <a:srgbClr val="00B0F0"/>
                </a:solidFill>
              </a:rPr>
              <a:t>：</a:t>
            </a:r>
          </a:p>
        </p:txBody>
      </p:sp>
      <p:pic>
        <p:nvPicPr>
          <p:cNvPr id="3" name="图片 2"/>
          <p:cNvPicPr>
            <a:picLocks noChangeAspect="1"/>
          </p:cNvPicPr>
          <p:nvPr/>
        </p:nvPicPr>
        <p:blipFill>
          <a:blip r:embed="rId3"/>
          <a:stretch>
            <a:fillRect/>
          </a:stretch>
        </p:blipFill>
        <p:spPr>
          <a:xfrm>
            <a:off x="684354" y="1750081"/>
            <a:ext cx="5295900" cy="4533900"/>
          </a:xfrm>
          <a:prstGeom prst="rect">
            <a:avLst/>
          </a:prstGeom>
        </p:spPr>
      </p:pic>
      <p:pic>
        <p:nvPicPr>
          <p:cNvPr id="5" name="图片 4"/>
          <p:cNvPicPr>
            <a:picLocks noChangeAspect="1"/>
          </p:cNvPicPr>
          <p:nvPr/>
        </p:nvPicPr>
        <p:blipFill>
          <a:blip r:embed="rId4"/>
          <a:stretch>
            <a:fillRect/>
          </a:stretch>
        </p:blipFill>
        <p:spPr>
          <a:xfrm>
            <a:off x="6567078" y="1318859"/>
            <a:ext cx="4429244" cy="5107919"/>
          </a:xfrm>
          <a:prstGeom prst="rect">
            <a:avLst/>
          </a:prstGeom>
        </p:spPr>
      </p:pic>
    </p:spTree>
    <p:extLst>
      <p:ext uri="{BB962C8B-B14F-4D97-AF65-F5344CB8AC3E}">
        <p14:creationId xmlns:p14="http://schemas.microsoft.com/office/powerpoint/2010/main" val="338506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回顾：课程逻辑</a:t>
            </a:r>
          </a:p>
        </p:txBody>
      </p:sp>
      <p:sp>
        <p:nvSpPr>
          <p:cNvPr id="7" name="矩形 6"/>
          <p:cNvSpPr/>
          <p:nvPr/>
        </p:nvSpPr>
        <p:spPr>
          <a:xfrm>
            <a:off x="914397" y="5430742"/>
            <a:ext cx="10385068" cy="1041620"/>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1213223" y="5806300"/>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集合论</a:t>
            </a:r>
          </a:p>
        </p:txBody>
      </p:sp>
      <p:sp>
        <p:nvSpPr>
          <p:cNvPr id="9" name="矩形 8"/>
          <p:cNvSpPr/>
          <p:nvPr/>
        </p:nvSpPr>
        <p:spPr>
          <a:xfrm>
            <a:off x="3714906" y="5806300"/>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计算复杂性理论</a:t>
            </a:r>
          </a:p>
        </p:txBody>
      </p:sp>
      <p:sp>
        <p:nvSpPr>
          <p:cNvPr id="10" name="矩形 9"/>
          <p:cNvSpPr/>
          <p:nvPr/>
        </p:nvSpPr>
        <p:spPr>
          <a:xfrm>
            <a:off x="6216589" y="5806301"/>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上下文无关文法</a:t>
            </a:r>
          </a:p>
        </p:txBody>
      </p:sp>
      <p:sp>
        <p:nvSpPr>
          <p:cNvPr id="11" name="矩形 10"/>
          <p:cNvSpPr/>
          <p:nvPr/>
        </p:nvSpPr>
        <p:spPr>
          <a:xfrm>
            <a:off x="8718272" y="5806301"/>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结构化归纳法</a:t>
            </a:r>
          </a:p>
        </p:txBody>
      </p:sp>
      <p:sp>
        <p:nvSpPr>
          <p:cNvPr id="12" name="文本框 11"/>
          <p:cNvSpPr txBox="1"/>
          <p:nvPr/>
        </p:nvSpPr>
        <p:spPr>
          <a:xfrm>
            <a:off x="5549727" y="5430742"/>
            <a:ext cx="1177076" cy="375558"/>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数学基础</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回顾：谓词逻辑</a:t>
            </a:r>
          </a:p>
        </p:txBody>
      </p:sp>
      <p:pic>
        <p:nvPicPr>
          <p:cNvPr id="4" name="图片 3"/>
          <p:cNvPicPr>
            <a:picLocks noChangeAspect="1"/>
          </p:cNvPicPr>
          <p:nvPr/>
        </p:nvPicPr>
        <p:blipFill>
          <a:blip r:embed="rId3"/>
          <a:stretch>
            <a:fillRect/>
          </a:stretch>
        </p:blipFill>
        <p:spPr>
          <a:xfrm>
            <a:off x="372774" y="2368946"/>
            <a:ext cx="7492871" cy="4333976"/>
          </a:xfrm>
          <a:prstGeom prst="rect">
            <a:avLst/>
          </a:prstGeom>
        </p:spPr>
      </p:pic>
      <p:pic>
        <p:nvPicPr>
          <p:cNvPr id="6" name="图片 5"/>
          <p:cNvPicPr>
            <a:picLocks noChangeAspect="1"/>
          </p:cNvPicPr>
          <p:nvPr/>
        </p:nvPicPr>
        <p:blipFill>
          <a:blip r:embed="rId4"/>
          <a:stretch>
            <a:fillRect/>
          </a:stretch>
        </p:blipFill>
        <p:spPr>
          <a:xfrm>
            <a:off x="8517073" y="2386276"/>
            <a:ext cx="2805690" cy="2158223"/>
          </a:xfrm>
          <a:prstGeom prst="rect">
            <a:avLst/>
          </a:prstGeom>
        </p:spPr>
      </p:pic>
      <p:pic>
        <p:nvPicPr>
          <p:cNvPr id="7" name="图片 6"/>
          <p:cNvPicPr>
            <a:picLocks noChangeAspect="1"/>
          </p:cNvPicPr>
          <p:nvPr/>
        </p:nvPicPr>
        <p:blipFill>
          <a:blip r:embed="rId5"/>
          <a:stretch>
            <a:fillRect/>
          </a:stretch>
        </p:blipFill>
        <p:spPr>
          <a:xfrm>
            <a:off x="8008560" y="4671174"/>
            <a:ext cx="3810666" cy="1915256"/>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21EC0A1-0B9C-544D-CFE7-47AAA38282E3}"/>
                  </a:ext>
                </a:extLst>
              </p:cNvPr>
              <p:cNvSpPr txBox="1"/>
              <p:nvPr/>
            </p:nvSpPr>
            <p:spPr>
              <a:xfrm>
                <a:off x="3048468" y="1401573"/>
                <a:ext cx="609506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l-GR" altLang="zh-CN" sz="2800" i="1" smtClean="0">
                          <a:latin typeface="Cambria Math" panose="02040503050406030204" pitchFamily="18" charset="0"/>
                          <a:ea typeface="Cambria Math" panose="02040503050406030204" pitchFamily="18" charset="0"/>
                        </a:rPr>
                        <m:t>⊢</m:t>
                      </m:r>
                      <m:r>
                        <a:rPr kumimoji="1" lang="en-US" altLang="zh-CN" sz="2800" i="1" dirty="0">
                          <a:latin typeface="Cambria Math" panose="02040503050406030204" pitchFamily="18" charset="0"/>
                          <a:ea typeface="Cambria Math" panose="02040503050406030204" pitchFamily="18" charset="0"/>
                        </a:rPr>
                        <m:t>∃</m:t>
                      </m:r>
                      <m:r>
                        <a:rPr kumimoji="1" lang="en-US" altLang="zh-CN" sz="2800" b="0" i="1" dirty="0" smtClean="0">
                          <a:latin typeface="Cambria Math" panose="02040503050406030204" pitchFamily="18" charset="0"/>
                          <a:ea typeface="Cambria Math" panose="02040503050406030204" pitchFamily="18" charset="0"/>
                        </a:rPr>
                        <m:t>𝑥</m:t>
                      </m:r>
                      <m:r>
                        <a:rPr kumimoji="1" lang="en-US" altLang="zh-CN" sz="2800" b="0" i="1" dirty="0" smtClean="0">
                          <a:latin typeface="Cambria Math" panose="02040503050406030204" pitchFamily="18" charset="0"/>
                          <a:ea typeface="Cambria Math" panose="02040503050406030204" pitchFamily="18" charset="0"/>
                        </a:rPr>
                        <m:t>.(</m:t>
                      </m:r>
                      <m:r>
                        <a:rPr kumimoji="1" lang="en-US" altLang="zh-CN" sz="2800" b="0" i="1" dirty="0" smtClean="0">
                          <a:latin typeface="Cambria Math" panose="02040503050406030204" pitchFamily="18" charset="0"/>
                          <a:ea typeface="Cambria Math" panose="02040503050406030204" pitchFamily="18" charset="0"/>
                        </a:rPr>
                        <m:t>𝑃</m:t>
                      </m:r>
                      <m:d>
                        <m:dPr>
                          <m:ctrlPr>
                            <a:rPr kumimoji="1" lang="en-US" altLang="zh-CN" sz="2800" b="0" i="1" dirty="0" smtClean="0">
                              <a:latin typeface="Cambria Math" panose="02040503050406030204" pitchFamily="18" charset="0"/>
                              <a:ea typeface="Cambria Math" panose="02040503050406030204" pitchFamily="18" charset="0"/>
                            </a:rPr>
                          </m:ctrlPr>
                        </m:dPr>
                        <m:e>
                          <m:r>
                            <a:rPr kumimoji="1" lang="en-US" altLang="zh-CN" sz="2800" b="0" i="1" dirty="0" smtClean="0">
                              <a:latin typeface="Cambria Math" panose="02040503050406030204" pitchFamily="18" charset="0"/>
                              <a:ea typeface="Cambria Math" panose="02040503050406030204" pitchFamily="18" charset="0"/>
                            </a:rPr>
                            <m:t>𝑥</m:t>
                          </m:r>
                        </m:e>
                      </m:d>
                      <m:r>
                        <a:rPr kumimoji="1" lang="zh-CN" altLang="en-US" sz="2800" i="1" kern="0">
                          <a:latin typeface="Cambria Math" panose="02040503050406030204" pitchFamily="18" charset="0"/>
                        </a:rPr>
                        <m:t>→</m:t>
                      </m:r>
                      <m:r>
                        <a:rPr kumimoji="1" lang="en-US" altLang="zh-CN" sz="2800" i="1">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ea typeface="Cambria Math" panose="02040503050406030204" pitchFamily="18" charset="0"/>
                        </a:rPr>
                        <m:t>)</m:t>
                      </m:r>
                      <m:r>
                        <a:rPr kumimoji="1" lang="zh-CN" altLang="en-US" sz="2800" i="1">
                          <a:latin typeface="Cambria Math" panose="02040503050406030204" pitchFamily="18" charset="0"/>
                        </a:rPr>
                        <m:t>→</m:t>
                      </m:r>
                      <m:r>
                        <a:rPr kumimoji="1" lang="en-US" altLang="zh-CN" sz="2800" b="0" i="1" smtClean="0">
                          <a:latin typeface="Cambria Math" panose="02040503050406030204" pitchFamily="18" charset="0"/>
                        </a:rPr>
                        <m:t>(</m:t>
                      </m:r>
                      <m:r>
                        <a:rPr lang="en-US" altLang="zh-CN" sz="2800" i="1" dirty="0">
                          <a:latin typeface="Cambria Math" panose="02040503050406030204" pitchFamily="18" charset="0"/>
                          <a:ea typeface="Cambria Math" panose="02040503050406030204" pitchFamily="18" charset="0"/>
                        </a:rPr>
                        <m:t>∀</m:t>
                      </m:r>
                      <m:r>
                        <a:rPr kumimoji="1" lang="en-US" altLang="zh-CN" sz="2800" i="1" dirty="0">
                          <a:latin typeface="Cambria Math" panose="02040503050406030204" pitchFamily="18" charset="0"/>
                          <a:ea typeface="Cambria Math" panose="02040503050406030204" pitchFamily="18" charset="0"/>
                        </a:rPr>
                        <m:t>𝑥</m:t>
                      </m:r>
                      <m:r>
                        <a:rPr kumimoji="1" lang="en-US" altLang="zh-CN" sz="2800" i="1" dirty="0">
                          <a:latin typeface="Cambria Math" panose="02040503050406030204" pitchFamily="18" charset="0"/>
                          <a:ea typeface="Cambria Math" panose="02040503050406030204" pitchFamily="18" charset="0"/>
                        </a:rPr>
                        <m:t>.</m:t>
                      </m:r>
                      <m:r>
                        <a:rPr kumimoji="1" lang="en-US" altLang="zh-CN" sz="2800" i="1" dirty="0">
                          <a:latin typeface="Cambria Math" panose="02040503050406030204" pitchFamily="18" charset="0"/>
                          <a:ea typeface="Cambria Math" panose="02040503050406030204" pitchFamily="18" charset="0"/>
                        </a:rPr>
                        <m:t>𝑃</m:t>
                      </m:r>
                      <m:d>
                        <m:dPr>
                          <m:ctrlPr>
                            <a:rPr kumimoji="1" lang="en-US" altLang="zh-CN" sz="2800" i="1" dirty="0">
                              <a:latin typeface="Cambria Math" panose="02040503050406030204" pitchFamily="18" charset="0"/>
                              <a:ea typeface="Cambria Math" panose="02040503050406030204" pitchFamily="18" charset="0"/>
                            </a:rPr>
                          </m:ctrlPr>
                        </m:dPr>
                        <m:e>
                          <m:r>
                            <a:rPr kumimoji="1" lang="en-US" altLang="zh-CN" sz="2800" i="1" dirty="0">
                              <a:latin typeface="Cambria Math" panose="02040503050406030204" pitchFamily="18" charset="0"/>
                              <a:ea typeface="Cambria Math" panose="02040503050406030204" pitchFamily="18" charset="0"/>
                            </a:rPr>
                            <m:t>𝑥</m:t>
                          </m:r>
                        </m:e>
                      </m:d>
                      <m:r>
                        <a:rPr kumimoji="1" lang="zh-CN" altLang="en-US" sz="2800" i="1" kern="0">
                          <a:latin typeface="Cambria Math" panose="02040503050406030204" pitchFamily="18" charset="0"/>
                        </a:rPr>
                        <m:t>→</m:t>
                      </m:r>
                      <m:r>
                        <a:rPr kumimoji="1" lang="en-US" altLang="zh-CN" sz="2800" i="1">
                          <a:latin typeface="Cambria Math" panose="02040503050406030204" pitchFamily="18" charset="0"/>
                          <a:ea typeface="Cambria Math" panose="02040503050406030204" pitchFamily="18" charset="0"/>
                        </a:rPr>
                        <m:t>⊥</m:t>
                      </m:r>
                      <m:r>
                        <a:rPr kumimoji="1" lang="en-US" altLang="zh-CN" sz="2800" b="0" i="1" smtClean="0">
                          <a:latin typeface="Cambria Math" panose="02040503050406030204" pitchFamily="18" charset="0"/>
                        </a:rPr>
                        <m:t>)</m:t>
                      </m:r>
                    </m:oMath>
                  </m:oMathPara>
                </a14:m>
                <a:endParaRPr kumimoji="1" lang="en-US" altLang="zh-CN" sz="2800" i="1"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A21EC0A1-0B9C-544D-CFE7-47AAA38282E3}"/>
                  </a:ext>
                </a:extLst>
              </p:cNvPr>
              <p:cNvSpPr txBox="1">
                <a:spLocks noRot="1" noChangeAspect="1" noMove="1" noResize="1" noEditPoints="1" noAdjustHandles="1" noChangeArrowheads="1" noChangeShapeType="1" noTextEdit="1"/>
              </p:cNvSpPr>
              <p:nvPr/>
            </p:nvSpPr>
            <p:spPr>
              <a:xfrm>
                <a:off x="3048468" y="1401573"/>
                <a:ext cx="6095064" cy="523220"/>
              </a:xfrm>
              <a:prstGeom prst="rect">
                <a:avLst/>
              </a:prstGeom>
              <a:blipFill>
                <a:blip r:embed="rId6"/>
                <a:stretch>
                  <a:fillRect b="-19048"/>
                </a:stretch>
              </a:blipFill>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回顾：谓词逻辑</a:t>
            </a:r>
          </a:p>
        </p:txBody>
      </p:sp>
      <p:cxnSp>
        <p:nvCxnSpPr>
          <p:cNvPr id="28" name="直线连接符 3"/>
          <p:cNvCxnSpPr/>
          <p:nvPr/>
        </p:nvCxnSpPr>
        <p:spPr>
          <a:xfrm>
            <a:off x="4466541" y="5347232"/>
            <a:ext cx="408603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p:cNvSpPr txBox="1"/>
              <p:nvPr/>
            </p:nvSpPr>
            <p:spPr>
              <a:xfrm>
                <a:off x="4603461" y="5497240"/>
                <a:ext cx="419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l-GR" altLang="zh-CN" i="1" smtClean="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𝑃</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m:t>
                      </m:r>
                      <m:r>
                        <a:rPr kumimoji="1" lang="zh-CN" altLang="en-US" i="1">
                          <a:latin typeface="Cambria Math" panose="02040503050406030204" pitchFamily="18" charset="0"/>
                        </a:rPr>
                        <m:t>→</m:t>
                      </m:r>
                      <m:r>
                        <a:rPr kumimoji="1" lang="en-US" altLang="zh-CN" b="0" i="1"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𝑃</m:t>
                      </m:r>
                      <m:d>
                        <m:dPr>
                          <m:ctrlPr>
                            <a:rPr kumimoji="1" lang="en-US" altLang="zh-CN" i="1" dirty="0">
                              <a:latin typeface="Cambria Math" panose="02040503050406030204" pitchFamily="18" charset="0"/>
                              <a:ea typeface="Cambria Math" panose="02040503050406030204" pitchFamily="18" charset="0"/>
                            </a:rPr>
                          </m:ctrlPr>
                        </m:dPr>
                        <m:e>
                          <m:r>
                            <a:rPr kumimoji="1" lang="en-US" altLang="zh-CN" i="1" dirty="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rPr>
                        <m:t>)</m:t>
                      </m:r>
                    </m:oMath>
                  </m:oMathPara>
                </a14:m>
                <a:endParaRPr kumimoji="1" lang="en-US" altLang="zh-CN" i="1" dirty="0">
                  <a:latin typeface="Cambria Math" panose="02040503050406030204" pitchFamily="18" charset="0"/>
                </a:endParaRPr>
              </a:p>
            </p:txBody>
          </p:sp>
        </mc:Choice>
        <mc:Fallback xmlns="">
          <p:sp>
            <p:nvSpPr>
              <p:cNvPr id="29" name="文本框 28"/>
              <p:cNvSpPr txBox="1">
                <a:spLocks noRot="1" noChangeAspect="1" noMove="1" noResize="1" noEditPoints="1" noAdjustHandles="1" noChangeArrowheads="1" noChangeShapeType="1" noTextEdit="1"/>
              </p:cNvSpPr>
              <p:nvPr/>
            </p:nvSpPr>
            <p:spPr>
              <a:xfrm>
                <a:off x="4603461" y="5497240"/>
                <a:ext cx="4191000" cy="369332"/>
              </a:xfrm>
              <a:prstGeom prst="rect">
                <a:avLst/>
              </a:prstGeom>
              <a:blipFill rotWithShape="1">
                <a:blip r:embed="rId3"/>
                <a:stretch>
                  <a:fillRect l="-8" t="-12" r="8" b="1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p:cNvSpPr txBox="1"/>
              <p:nvPr/>
            </p:nvSpPr>
            <p:spPr>
              <a:xfrm>
                <a:off x="7998991" y="5127908"/>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kumimoji="1" lang="zh-CN" altLang="en-US" i="1">
                          <a:latin typeface="Cambria Math" panose="02040503050406030204" pitchFamily="18" charset="0"/>
                        </a:rPr>
                        <m:t>→</m:t>
                      </m:r>
                      <m:r>
                        <a:rPr kumimoji="1" lang="en-US" altLang="zh-CN" b="0" i="1" smtClean="0">
                          <a:latin typeface="Cambria Math" panose="02040503050406030204" pitchFamily="18" charset="0"/>
                        </a:rPr>
                        <m:t>𝐼</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30" name="文本框 29"/>
              <p:cNvSpPr txBox="1">
                <a:spLocks noRot="1" noChangeAspect="1" noMove="1" noResize="1" noEditPoints="1" noAdjustHandles="1" noChangeArrowheads="1" noChangeShapeType="1" noTextEdit="1"/>
              </p:cNvSpPr>
              <p:nvPr/>
            </p:nvSpPr>
            <p:spPr>
              <a:xfrm>
                <a:off x="7998991" y="5127908"/>
                <a:ext cx="1828800" cy="369332"/>
              </a:xfrm>
              <a:prstGeom prst="rect">
                <a:avLst/>
              </a:prstGeom>
              <a:blipFill rotWithShape="1">
                <a:blip r:embed="rId4"/>
                <a:stretch>
                  <a:fillRect l="-29" t="-77" r="29" b="12"/>
                </a:stretch>
              </a:blipFill>
            </p:spPr>
            <p:txBody>
              <a:bodyPr/>
              <a:lstStyle/>
              <a:p>
                <a:r>
                  <a:rPr lang="zh-CN" altLang="en-US">
                    <a:noFill/>
                  </a:rPr>
                  <a:t> </a:t>
                </a:r>
              </a:p>
            </p:txBody>
          </p:sp>
        </mc:Fallback>
      </mc:AlternateContent>
      <p:cxnSp>
        <p:nvCxnSpPr>
          <p:cNvPr id="31" name="直线连接符 9"/>
          <p:cNvCxnSpPr/>
          <p:nvPr/>
        </p:nvCxnSpPr>
        <p:spPr>
          <a:xfrm>
            <a:off x="4437778" y="4808988"/>
            <a:ext cx="411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线连接符 11"/>
          <p:cNvCxnSpPr>
            <a:endCxn id="34" idx="1"/>
          </p:cNvCxnSpPr>
          <p:nvPr/>
        </p:nvCxnSpPr>
        <p:spPr>
          <a:xfrm>
            <a:off x="246062" y="4209339"/>
            <a:ext cx="11114223" cy="474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p:cNvSpPr txBox="1"/>
              <p:nvPr/>
            </p:nvSpPr>
            <p:spPr>
              <a:xfrm>
                <a:off x="7998991" y="4541722"/>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𝐼</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33" name="文本框 32"/>
              <p:cNvSpPr txBox="1">
                <a:spLocks noRot="1" noChangeAspect="1" noMove="1" noResize="1" noEditPoints="1" noAdjustHandles="1" noChangeArrowheads="1" noChangeShapeType="1" noTextEdit="1"/>
              </p:cNvSpPr>
              <p:nvPr/>
            </p:nvSpPr>
            <p:spPr>
              <a:xfrm>
                <a:off x="7998991" y="4541722"/>
                <a:ext cx="1828800" cy="369332"/>
              </a:xfrm>
              <a:prstGeom prst="rect">
                <a:avLst/>
              </a:prstGeom>
              <a:blipFill rotWithShape="1">
                <a:blip r:embed="rId4"/>
                <a:stretch>
                  <a:fillRect l="-29" t="-55" r="29" b="1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11360285" y="4072157"/>
                <a:ext cx="87471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kumimoji="1" lang="en-US" altLang="zh-CN" i="1" smtClean="0">
                          <a:latin typeface="Cambria Math" panose="02040503050406030204" pitchFamily="18" charset="0"/>
                        </a:rPr>
                        <m:t>→</m:t>
                      </m:r>
                      <m:r>
                        <a:rPr kumimoji="1" lang="en-US" altLang="zh-CN" b="0" i="1" smtClean="0">
                          <a:latin typeface="Cambria Math" panose="02040503050406030204" pitchFamily="18" charset="0"/>
                        </a:rPr>
                        <m:t>𝐸</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34" name="文本框 33"/>
              <p:cNvSpPr txBox="1">
                <a:spLocks noRot="1" noChangeAspect="1" noMove="1" noResize="1" noEditPoints="1" noAdjustHandles="1" noChangeArrowheads="1" noChangeShapeType="1" noTextEdit="1"/>
              </p:cNvSpPr>
              <p:nvPr/>
            </p:nvSpPr>
            <p:spPr>
              <a:xfrm>
                <a:off x="11360285" y="4072157"/>
                <a:ext cx="874712" cy="369332"/>
              </a:xfrm>
              <a:prstGeom prst="rect">
                <a:avLst/>
              </a:prstGeom>
              <a:blipFill rotWithShape="1">
                <a:blip r:embed="rId5"/>
                <a:stretch>
                  <a:fillRect l="-15" t="-145" r="52" b="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4569993" y="4894149"/>
                <a:ext cx="419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𝑃</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m:t>
                      </m:r>
                      <m:r>
                        <a:rPr kumimoji="1" lang="el-GR"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𝑃</m:t>
                      </m:r>
                      <m:d>
                        <m:dPr>
                          <m:ctrlPr>
                            <a:rPr kumimoji="1" lang="en-US" altLang="zh-CN" i="1" dirty="0">
                              <a:latin typeface="Cambria Math" panose="02040503050406030204" pitchFamily="18" charset="0"/>
                              <a:ea typeface="Cambria Math" panose="02040503050406030204" pitchFamily="18" charset="0"/>
                            </a:rPr>
                          </m:ctrlPr>
                        </m:dPr>
                        <m:e>
                          <m:r>
                            <a:rPr kumimoji="1" lang="en-US" altLang="zh-CN" i="1" dirty="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rPr>
                        <m:t>)</m:t>
                      </m:r>
                    </m:oMath>
                  </m:oMathPara>
                </a14:m>
                <a:endParaRPr kumimoji="1" lang="en-US" altLang="zh-CN" i="1" dirty="0">
                  <a:latin typeface="Cambria Math" panose="02040503050406030204" pitchFamily="18" charset="0"/>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4569993" y="4894149"/>
                <a:ext cx="4191000" cy="369332"/>
              </a:xfrm>
              <a:prstGeom prst="rect">
                <a:avLst/>
              </a:prstGeom>
              <a:blipFill rotWithShape="1">
                <a:blip r:embed="rId6"/>
                <a:stretch>
                  <a:fillRect l="-13" t="-55" r="13" b="1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4527261" y="4300757"/>
                <a:ext cx="4191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𝑃</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e>
                      </m:d>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𝑃</m:t>
                      </m:r>
                      <m:d>
                        <m:dPr>
                          <m:ctrlPr>
                            <a:rPr kumimoji="1" lang="en-US" altLang="zh-CN" i="1" dirty="0">
                              <a:latin typeface="Cambria Math" panose="02040503050406030204" pitchFamily="18" charset="0"/>
                              <a:ea typeface="Cambria Math" panose="02040503050406030204" pitchFamily="18" charset="0"/>
                            </a:rPr>
                          </m:ctrlPr>
                        </m:dPr>
                        <m:e>
                          <m:r>
                            <a:rPr kumimoji="1" lang="en-US" altLang="zh-CN" i="1" dirty="0">
                              <a:latin typeface="Cambria Math" panose="02040503050406030204" pitchFamily="18" charset="0"/>
                              <a:ea typeface="Cambria Math" panose="02040503050406030204" pitchFamily="18" charset="0"/>
                            </a:rPr>
                            <m:t>𝑥</m:t>
                          </m:r>
                        </m:e>
                      </m:d>
                      <m:r>
                        <a:rPr kumimoji="1" lang="el-GR" altLang="zh-CN" i="1">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oMath>
                  </m:oMathPara>
                </a14:m>
                <a:endParaRPr kumimoji="1" lang="en-US" altLang="zh-CN" i="1" dirty="0">
                  <a:latin typeface="Cambria Math" panose="02040503050406030204" pitchFamily="18" charset="0"/>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4527261" y="4300757"/>
                <a:ext cx="4191000" cy="369332"/>
              </a:xfrm>
              <a:prstGeom prst="rect">
                <a:avLst/>
              </a:prstGeom>
              <a:blipFill rotWithShape="1">
                <a:blip r:embed="rId7"/>
                <a:stretch>
                  <a:fillRect l="-8" t="-145" r="8" b="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2409141" y="3461227"/>
                <a:ext cx="4114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𝑃</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e>
                      </m:d>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𝑃</m:t>
                      </m:r>
                      <m:d>
                        <m:dPr>
                          <m:ctrlPr>
                            <a:rPr kumimoji="1" lang="en-US" altLang="zh-CN" i="1" dirty="0">
                              <a:latin typeface="Cambria Math" panose="02040503050406030204" pitchFamily="18" charset="0"/>
                              <a:ea typeface="Cambria Math" panose="02040503050406030204" pitchFamily="18" charset="0"/>
                            </a:rPr>
                          </m:ctrlPr>
                        </m:dPr>
                        <m:e>
                          <m:r>
                            <a:rPr kumimoji="1" lang="en-US" altLang="zh-CN" i="1" dirty="0">
                              <a:latin typeface="Cambria Math" panose="02040503050406030204" pitchFamily="18" charset="0"/>
                              <a:ea typeface="Cambria Math" panose="02040503050406030204" pitchFamily="18" charset="0"/>
                            </a:rPr>
                            <m:t>𝑥</m:t>
                          </m:r>
                        </m:e>
                      </m:d>
                      <m:r>
                        <a:rPr kumimoji="1" lang="el-GR"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i="1" dirty="0">
                  <a:latin typeface="Cambria Math" panose="02040503050406030204" pitchFamily="18" charset="0"/>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2409141" y="3461227"/>
                <a:ext cx="4114800" cy="369332"/>
              </a:xfrm>
              <a:prstGeom prst="rect">
                <a:avLst/>
              </a:prstGeom>
              <a:blipFill rotWithShape="1">
                <a:blip r:embed="rId8"/>
                <a:stretch>
                  <a:fillRect l="-14" t="-129" r="14" b="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8212824" y="3421300"/>
                <a:ext cx="4191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𝑃</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e>
                      </m:d>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𝑃</m:t>
                      </m:r>
                      <m:d>
                        <m:dPr>
                          <m:ctrlPr>
                            <a:rPr kumimoji="1" lang="en-US" altLang="zh-CN" i="1" dirty="0">
                              <a:latin typeface="Cambria Math" panose="02040503050406030204" pitchFamily="18" charset="0"/>
                              <a:ea typeface="Cambria Math" panose="02040503050406030204" pitchFamily="18" charset="0"/>
                            </a:rPr>
                          </m:ctrlPr>
                        </m:dPr>
                        <m:e>
                          <m:r>
                            <a:rPr kumimoji="1" lang="en-US" altLang="zh-CN" i="1" dirty="0">
                              <a:latin typeface="Cambria Math" panose="02040503050406030204" pitchFamily="18" charset="0"/>
                              <a:ea typeface="Cambria Math" panose="02040503050406030204" pitchFamily="18" charset="0"/>
                            </a:rPr>
                            <m:t>𝑥</m:t>
                          </m:r>
                        </m:e>
                      </m:d>
                    </m:oMath>
                  </m:oMathPara>
                </a14:m>
                <a:endParaRPr kumimoji="1" lang="en-US" altLang="zh-CN"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l-GR" altLang="zh-CN" i="1">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i="1" dirty="0">
                  <a:latin typeface="Cambria Math" panose="02040503050406030204" pitchFamily="18" charset="0"/>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8212824" y="3421300"/>
                <a:ext cx="4191000" cy="646331"/>
              </a:xfrm>
              <a:prstGeom prst="rect">
                <a:avLst/>
              </a:prstGeom>
              <a:blipFill rotWithShape="1">
                <a:blip r:embed="rId9"/>
                <a:stretch>
                  <a:fillRect l="-9" t="-86" r="9" b="-6414"/>
                </a:stretch>
              </a:blipFill>
            </p:spPr>
            <p:txBody>
              <a:bodyPr/>
              <a:lstStyle/>
              <a:p>
                <a:r>
                  <a:rPr lang="zh-CN" altLang="en-US">
                    <a:noFill/>
                  </a:rPr>
                  <a:t> </a:t>
                </a:r>
              </a:p>
            </p:txBody>
          </p:sp>
        </mc:Fallback>
      </mc:AlternateContent>
      <p:cxnSp>
        <p:nvCxnSpPr>
          <p:cNvPr id="39" name="直线连接符 24"/>
          <p:cNvCxnSpPr/>
          <p:nvPr/>
        </p:nvCxnSpPr>
        <p:spPr>
          <a:xfrm>
            <a:off x="318782" y="3303359"/>
            <a:ext cx="7894042" cy="94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文本框 39"/>
              <p:cNvSpPr txBox="1"/>
              <p:nvPr/>
            </p:nvSpPr>
            <p:spPr>
              <a:xfrm>
                <a:off x="228600" y="2348615"/>
                <a:ext cx="43434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𝑃</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e>
                      </m:d>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𝑃</m:t>
                      </m:r>
                      <m:d>
                        <m:dPr>
                          <m:ctrlPr>
                            <a:rPr kumimoji="1" lang="en-US" altLang="zh-CN" i="1" dirty="0">
                              <a:latin typeface="Cambria Math" panose="02040503050406030204" pitchFamily="18" charset="0"/>
                              <a:ea typeface="Cambria Math" panose="02040503050406030204" pitchFamily="18" charset="0"/>
                            </a:rPr>
                          </m:ctrlPr>
                        </m:dPr>
                        <m:e>
                          <m:r>
                            <a:rPr kumimoji="1" lang="en-US" altLang="zh-CN" i="1" dirty="0">
                              <a:latin typeface="Cambria Math" panose="02040503050406030204" pitchFamily="18" charset="0"/>
                              <a:ea typeface="Cambria Math" panose="02040503050406030204" pitchFamily="18" charset="0"/>
                            </a:rPr>
                            <m:t>𝑥</m:t>
                          </m:r>
                        </m:e>
                      </m:d>
                      <m:r>
                        <a:rPr kumimoji="1" lang="el-GR" altLang="zh-CN" i="1">
                          <a:latin typeface="Cambria Math" panose="02040503050406030204" pitchFamily="18" charset="0"/>
                          <a:ea typeface="Cambria Math" panose="02040503050406030204" pitchFamily="18" charset="0"/>
                        </a:rPr>
                        <m:t>⊢</m:t>
                      </m:r>
                    </m:oMath>
                  </m:oMathPara>
                </a14:m>
                <a:endParaRPr kumimoji="1" lang="en-US" altLang="zh-CN"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i="1" dirty="0">
                  <a:latin typeface="Cambria Math" panose="02040503050406030204" pitchFamily="18" charset="0"/>
                </a:endParaRPr>
              </a:p>
            </p:txBody>
          </p:sp>
        </mc:Choice>
        <mc:Fallback xmlns="">
          <p:sp>
            <p:nvSpPr>
              <p:cNvPr id="40" name="文本框 39"/>
              <p:cNvSpPr txBox="1">
                <a:spLocks noRot="1" noChangeAspect="1" noMove="1" noResize="1" noEditPoints="1" noAdjustHandles="1" noChangeArrowheads="1" noChangeShapeType="1" noTextEdit="1"/>
              </p:cNvSpPr>
              <p:nvPr/>
            </p:nvSpPr>
            <p:spPr>
              <a:xfrm>
                <a:off x="228600" y="2348615"/>
                <a:ext cx="4343400" cy="646331"/>
              </a:xfrm>
              <a:prstGeom prst="rect">
                <a:avLst/>
              </a:prstGeom>
              <a:blipFill rotWithShape="1">
                <a:blip r:embed="rId10"/>
                <a:stretch>
                  <a:fillRect t="-60" b="-64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p:cNvSpPr txBox="1"/>
              <p:nvPr/>
            </p:nvSpPr>
            <p:spPr>
              <a:xfrm>
                <a:off x="4569991" y="2357791"/>
                <a:ext cx="4343400"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𝑃</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e>
                      </m:d>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𝑃</m:t>
                      </m:r>
                      <m:d>
                        <m:dPr>
                          <m:ctrlPr>
                            <a:rPr kumimoji="1" lang="en-US" altLang="zh-CN" i="1" dirty="0">
                              <a:latin typeface="Cambria Math" panose="02040503050406030204" pitchFamily="18" charset="0"/>
                              <a:ea typeface="Cambria Math" panose="02040503050406030204" pitchFamily="18" charset="0"/>
                            </a:rPr>
                          </m:ctrlPr>
                        </m:dPr>
                        <m:e>
                          <m:r>
                            <a:rPr kumimoji="1" lang="en-US" altLang="zh-CN" i="1" dirty="0">
                              <a:latin typeface="Cambria Math" panose="02040503050406030204" pitchFamily="18" charset="0"/>
                              <a:ea typeface="Cambria Math" panose="02040503050406030204" pitchFamily="18" charset="0"/>
                            </a:rPr>
                            <m:t>𝑥</m:t>
                          </m:r>
                        </m:e>
                      </m:d>
                      <m:r>
                        <a:rPr kumimoji="1" lang="en-US" altLang="zh-CN" b="0" i="1" dirty="0" smtClean="0">
                          <a:latin typeface="Cambria Math" panose="02040503050406030204" pitchFamily="18" charset="0"/>
                          <a:ea typeface="Cambria Math" panose="02040503050406030204" pitchFamily="18" charset="0"/>
                        </a:rPr>
                        <m:t>,</m:t>
                      </m:r>
                      <m:r>
                        <a:rPr kumimoji="1" lang="zh-CN" altLang="en-US" b="0" i="1" dirty="0" smtClean="0">
                          <a:latin typeface="Cambria Math" panose="02040503050406030204" pitchFamily="18" charset="0"/>
                          <a:ea typeface="Cambria Math" panose="02040503050406030204" pitchFamily="18" charset="0"/>
                        </a:rPr>
                        <m:t> </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𝑃</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i="1" dirty="0">
                  <a:latin typeface="Cambria Math" panose="02040503050406030204" pitchFamily="18" charset="0"/>
                </a:endParaRPr>
              </a:p>
            </p:txBody>
          </p:sp>
        </mc:Choice>
        <mc:Fallback xmlns="">
          <p:sp>
            <p:nvSpPr>
              <p:cNvPr id="41" name="文本框 40"/>
              <p:cNvSpPr txBox="1">
                <a:spLocks noRot="1" noChangeAspect="1" noMove="1" noResize="1" noEditPoints="1" noAdjustHandles="1" noChangeArrowheads="1" noChangeShapeType="1" noTextEdit="1"/>
              </p:cNvSpPr>
              <p:nvPr/>
            </p:nvSpPr>
            <p:spPr>
              <a:xfrm>
                <a:off x="4569991" y="2357791"/>
                <a:ext cx="4343400" cy="639983"/>
              </a:xfrm>
              <a:prstGeom prst="rect">
                <a:avLst/>
              </a:prstGeom>
              <a:blipFill rotWithShape="1">
                <a:blip r:embed="rId11"/>
                <a:stretch>
                  <a:fillRect l="-12" t="-6" r="12" b="-7550"/>
                </a:stretch>
              </a:blipFill>
            </p:spPr>
            <p:txBody>
              <a:bodyPr/>
              <a:lstStyle/>
              <a:p>
                <a:r>
                  <a:rPr lang="zh-CN" altLang="en-US">
                    <a:noFill/>
                  </a:rPr>
                  <a:t> </a:t>
                </a:r>
              </a:p>
            </p:txBody>
          </p:sp>
        </mc:Fallback>
      </mc:AlternateContent>
      <p:cxnSp>
        <p:nvCxnSpPr>
          <p:cNvPr id="42" name="直线连接符 28"/>
          <p:cNvCxnSpPr/>
          <p:nvPr/>
        </p:nvCxnSpPr>
        <p:spPr>
          <a:xfrm>
            <a:off x="228600" y="2216709"/>
            <a:ext cx="411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线连接符 31"/>
          <p:cNvCxnSpPr/>
          <p:nvPr/>
        </p:nvCxnSpPr>
        <p:spPr>
          <a:xfrm>
            <a:off x="8913391" y="2215527"/>
            <a:ext cx="2459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线连接符 32"/>
          <p:cNvCxnSpPr/>
          <p:nvPr/>
        </p:nvCxnSpPr>
        <p:spPr>
          <a:xfrm>
            <a:off x="8913391" y="3247237"/>
            <a:ext cx="245937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文本框 44"/>
              <p:cNvSpPr txBox="1"/>
              <p:nvPr/>
            </p:nvSpPr>
            <p:spPr>
              <a:xfrm>
                <a:off x="7574117" y="3142839"/>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𝐸</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45" name="文本框 44"/>
              <p:cNvSpPr txBox="1">
                <a:spLocks noRot="1" noChangeAspect="1" noMove="1" noResize="1" noEditPoints="1" noAdjustHandles="1" noChangeArrowheads="1" noChangeShapeType="1" noTextEdit="1"/>
              </p:cNvSpPr>
              <p:nvPr/>
            </p:nvSpPr>
            <p:spPr>
              <a:xfrm>
                <a:off x="7574117" y="3142839"/>
                <a:ext cx="1828800" cy="369332"/>
              </a:xfrm>
              <a:prstGeom prst="rect">
                <a:avLst/>
              </a:prstGeom>
              <a:blipFill rotWithShape="1">
                <a:blip r:embed="rId12"/>
                <a:stretch>
                  <a:fillRect l="-26" t="-61" r="26" b="1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p:cNvSpPr txBox="1"/>
              <p:nvPr/>
            </p:nvSpPr>
            <p:spPr>
              <a:xfrm>
                <a:off x="10883241" y="3113726"/>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𝐸</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46" name="文本框 45"/>
              <p:cNvSpPr txBox="1">
                <a:spLocks noRot="1" noChangeAspect="1" noMove="1" noResize="1" noEditPoints="1" noAdjustHandles="1" noChangeArrowheads="1" noChangeShapeType="1" noTextEdit="1"/>
              </p:cNvSpPr>
              <p:nvPr/>
            </p:nvSpPr>
            <p:spPr>
              <a:xfrm>
                <a:off x="10883241" y="3113726"/>
                <a:ext cx="1828800" cy="369332"/>
              </a:xfrm>
              <a:prstGeom prst="rect">
                <a:avLst/>
              </a:prstGeom>
              <a:blipFill rotWithShape="1">
                <a:blip r:embed="rId13"/>
                <a:stretch>
                  <a:fillRect l="-33" t="-87" r="33" b="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文本框 46"/>
              <p:cNvSpPr txBox="1"/>
              <p:nvPr/>
            </p:nvSpPr>
            <p:spPr>
              <a:xfrm>
                <a:off x="8161092" y="2406615"/>
                <a:ext cx="419100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𝑥</m:t>
                      </m:r>
                      <m:r>
                        <a:rPr kumimoji="1" lang="en-US" altLang="zh-CN" b="0" i="1" dirty="0" smtClean="0">
                          <a:latin typeface="Cambria Math" panose="02040503050406030204" pitchFamily="18" charset="0"/>
                          <a:ea typeface="Cambria Math" panose="02040503050406030204" pitchFamily="18" charset="0"/>
                        </a:rPr>
                        <m:t>.</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𝑃</m:t>
                          </m:r>
                          <m:d>
                            <m:dPr>
                              <m:ctrlPr>
                                <a:rPr kumimoji="1" lang="en-US" altLang="zh-CN" b="0" i="1" dirty="0" smtClean="0">
                                  <a:latin typeface="Cambria Math" panose="02040503050406030204" pitchFamily="18" charset="0"/>
                                  <a:ea typeface="Cambria Math" panose="02040503050406030204" pitchFamily="18" charset="0"/>
                                </a:rPr>
                              </m:ctrlPr>
                            </m:dPr>
                            <m:e>
                              <m:r>
                                <a:rPr kumimoji="1" lang="en-US" altLang="zh-CN" b="0" i="1" dirty="0" smtClean="0">
                                  <a:latin typeface="Cambria Math" panose="02040503050406030204" pitchFamily="18" charset="0"/>
                                  <a:ea typeface="Cambria Math" panose="02040503050406030204" pitchFamily="18" charset="0"/>
                                </a:rPr>
                                <m:t>𝑥</m:t>
                              </m:r>
                            </m:e>
                          </m:d>
                          <m:r>
                            <a:rPr kumimoji="1" lang="zh-CN" altLang="en-US" i="1" ker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e>
                      </m:d>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𝑃</m:t>
                      </m:r>
                      <m:d>
                        <m:dPr>
                          <m:ctrlPr>
                            <a:rPr kumimoji="1" lang="en-US" altLang="zh-CN" i="1" dirty="0">
                              <a:latin typeface="Cambria Math" panose="02040503050406030204" pitchFamily="18" charset="0"/>
                              <a:ea typeface="Cambria Math" panose="02040503050406030204" pitchFamily="18" charset="0"/>
                            </a:rPr>
                          </m:ctrlPr>
                        </m:dPr>
                        <m:e>
                          <m:r>
                            <a:rPr kumimoji="1" lang="en-US" altLang="zh-CN" i="1" dirty="0">
                              <a:latin typeface="Cambria Math" panose="02040503050406030204" pitchFamily="18" charset="0"/>
                              <a:ea typeface="Cambria Math" panose="02040503050406030204" pitchFamily="18" charset="0"/>
                            </a:rPr>
                            <m:t>𝑥</m:t>
                          </m:r>
                        </m:e>
                      </m:d>
                    </m:oMath>
                  </m:oMathPara>
                </a14:m>
                <a:endParaRPr kumimoji="1" lang="en-US" altLang="zh-CN"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l-GR" altLang="zh-CN" i="1">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𝑥</m:t>
                      </m:r>
                      <m:r>
                        <a:rPr kumimoji="1" lang="en-US" altLang="zh-CN" i="1" dirty="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𝑃</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𝑥</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i="1" dirty="0">
                  <a:latin typeface="Cambria Math" panose="02040503050406030204" pitchFamily="18" charset="0"/>
                </a:endParaRPr>
              </a:p>
            </p:txBody>
          </p:sp>
        </mc:Choice>
        <mc:Fallback xmlns="">
          <p:sp>
            <p:nvSpPr>
              <p:cNvPr id="47" name="文本框 46"/>
              <p:cNvSpPr txBox="1">
                <a:spLocks noRot="1" noChangeAspect="1" noMove="1" noResize="1" noEditPoints="1" noAdjustHandles="1" noChangeArrowheads="1" noChangeShapeType="1" noTextEdit="1"/>
              </p:cNvSpPr>
              <p:nvPr/>
            </p:nvSpPr>
            <p:spPr>
              <a:xfrm>
                <a:off x="8161092" y="2406615"/>
                <a:ext cx="4191000" cy="646331"/>
              </a:xfrm>
              <a:prstGeom prst="rect">
                <a:avLst/>
              </a:prstGeom>
              <a:blipFill rotWithShape="1">
                <a:blip r:embed="rId14"/>
                <a:stretch>
                  <a:fillRect l="-2" t="-93" r="2" b="-64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p:cNvSpPr txBox="1"/>
              <p:nvPr/>
            </p:nvSpPr>
            <p:spPr>
              <a:xfrm>
                <a:off x="10883241" y="2030861"/>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𝑉𝑎𝑟</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48" name="文本框 47"/>
              <p:cNvSpPr txBox="1">
                <a:spLocks noRot="1" noChangeAspect="1" noMove="1" noResize="1" noEditPoints="1" noAdjustHandles="1" noChangeArrowheads="1" noChangeShapeType="1" noTextEdit="1"/>
              </p:cNvSpPr>
              <p:nvPr/>
            </p:nvSpPr>
            <p:spPr>
              <a:xfrm>
                <a:off x="10883241" y="2030861"/>
                <a:ext cx="1828800" cy="369332"/>
              </a:xfrm>
              <a:prstGeom prst="rect">
                <a:avLst/>
              </a:prstGeom>
              <a:blipFill rotWithShape="1">
                <a:blip r:embed="rId15"/>
                <a:stretch>
                  <a:fillRect l="-33" t="-35" r="33" b="143"/>
                </a:stretch>
              </a:blipFill>
            </p:spPr>
            <p:txBody>
              <a:bodyPr/>
              <a:lstStyle/>
              <a:p>
                <a:r>
                  <a:rPr lang="zh-CN" altLang="en-US">
                    <a:noFill/>
                  </a:rPr>
                  <a:t> </a:t>
                </a:r>
              </a:p>
            </p:txBody>
          </p:sp>
        </mc:Fallback>
      </mc:AlternateContent>
      <p:cxnSp>
        <p:nvCxnSpPr>
          <p:cNvPr id="53" name="直线连接符 28"/>
          <p:cNvCxnSpPr/>
          <p:nvPr/>
        </p:nvCxnSpPr>
        <p:spPr>
          <a:xfrm>
            <a:off x="4603461" y="2216709"/>
            <a:ext cx="4114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习题回顾课程内容</a:t>
            </a:r>
          </a:p>
        </p:txBody>
      </p:sp>
      <p:sp>
        <p:nvSpPr>
          <p:cNvPr id="3" name="Content Placeholder 2"/>
          <p:cNvSpPr>
            <a:spLocks noGrp="1"/>
          </p:cNvSpPr>
          <p:nvPr>
            <p:ph idx="1"/>
          </p:nvPr>
        </p:nvSpPr>
        <p:spPr>
          <a:xfrm>
            <a:off x="480722" y="1480641"/>
            <a:ext cx="10515600" cy="4351338"/>
          </a:xfrm>
        </p:spPr>
        <p:txBody>
          <a:bodyPr/>
          <a:lstStyle/>
          <a:p>
            <a:pPr marL="0" indent="0">
              <a:buNone/>
            </a:pPr>
            <a:endParaRPr lang="en-US" altLang="en-US" sz="2800" dirty="0"/>
          </a:p>
          <a:p>
            <a:pPr marL="457200" indent="-457200">
              <a:buAutoNum type="arabicPeriod"/>
            </a:pPr>
            <a:r>
              <a:rPr lang="en-US" altLang="en-US" sz="2800" dirty="0" err="1">
                <a:solidFill>
                  <a:schemeClr val="tx1"/>
                </a:solidFill>
              </a:rPr>
              <a:t>课程逻辑回顾</a:t>
            </a:r>
            <a:endParaRPr lang="en-US" altLang="en-US" sz="2800" dirty="0">
              <a:solidFill>
                <a:schemeClr val="tx1"/>
              </a:solidFill>
            </a:endParaRPr>
          </a:p>
          <a:p>
            <a:pPr marL="457200" indent="-457200">
              <a:buAutoNum type="arabicPeriod"/>
            </a:pPr>
            <a:r>
              <a:rPr lang="en-US" altLang="zh-CN" sz="2800" dirty="0">
                <a:solidFill>
                  <a:schemeClr val="tx1"/>
                </a:solidFill>
              </a:rPr>
              <a:t>SAT</a:t>
            </a:r>
            <a:endParaRPr lang="en-US" altLang="en-US" sz="2800" dirty="0">
              <a:solidFill>
                <a:schemeClr val="tx1"/>
              </a:solidFill>
            </a:endParaRPr>
          </a:p>
          <a:p>
            <a:pPr marL="457200" indent="-457200">
              <a:buAutoNum type="arabicPeriod"/>
            </a:pPr>
            <a:r>
              <a:rPr lang="en-US" altLang="en-US" sz="2800" dirty="0" err="1">
                <a:solidFill>
                  <a:schemeClr val="tx1"/>
                </a:solidFill>
              </a:rPr>
              <a:t>谓词逻辑回顾</a:t>
            </a:r>
            <a:endParaRPr lang="en-US" altLang="en-US" sz="2800" dirty="0">
              <a:solidFill>
                <a:schemeClr val="tx1"/>
              </a:solidFill>
            </a:endParaRPr>
          </a:p>
          <a:p>
            <a:pPr marL="457200" indent="-457200">
              <a:buAutoNum type="arabicPeriod"/>
            </a:pPr>
            <a:r>
              <a:rPr lang="en-US" altLang="en-US" sz="2800" dirty="0" err="1">
                <a:solidFill>
                  <a:srgbClr val="FF0000"/>
                </a:solidFill>
              </a:rPr>
              <a:t>EUF理论回顾</a:t>
            </a:r>
            <a:endParaRPr lang="en-US" altLang="en-US" sz="2800" dirty="0"/>
          </a:p>
          <a:p>
            <a:pPr marL="0" indent="0">
              <a:buNone/>
            </a:pPr>
            <a:endParaRPr lang="en-US" altLang="en-US" sz="2800" dirty="0"/>
          </a:p>
        </p:txBody>
      </p:sp>
    </p:spTree>
    <p:extLst>
      <p:ext uri="{BB962C8B-B14F-4D97-AF65-F5344CB8AC3E}">
        <p14:creationId xmlns:p14="http://schemas.microsoft.com/office/powerpoint/2010/main" val="20207917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回顾：EUF理论回顾</a:t>
            </a:r>
            <a:r>
              <a:rPr lang="en-US" altLang="zh-CN" sz="4400" dirty="0" err="1"/>
              <a:t>-SMT</a:t>
            </a:r>
            <a:endParaRPr lang="en-US" altLang="en-US" sz="4400" dirty="0"/>
          </a:p>
        </p:txBody>
      </p:sp>
      <p:sp>
        <p:nvSpPr>
          <p:cNvPr id="9" name="文本框 8"/>
          <p:cNvSpPr txBox="1"/>
          <p:nvPr/>
        </p:nvSpPr>
        <p:spPr>
          <a:xfrm>
            <a:off x="1536912" y="1480641"/>
            <a:ext cx="4201610" cy="523220"/>
          </a:xfrm>
          <a:prstGeom prst="rect">
            <a:avLst/>
          </a:prstGeom>
          <a:noFill/>
        </p:spPr>
        <p:txBody>
          <a:bodyPr wrap="square" rtlCol="0">
            <a:spAutoFit/>
          </a:bodyPr>
          <a:lstStyle/>
          <a:p>
            <a:r>
              <a:rPr kumimoji="1" lang="zh-CN" altLang="en-US" sz="2800" dirty="0"/>
              <a:t>一般性模理论概念：</a:t>
            </a:r>
          </a:p>
        </p:txBody>
      </p:sp>
      <p:sp>
        <p:nvSpPr>
          <p:cNvPr id="11" name="文本框 10"/>
          <p:cNvSpPr txBox="1"/>
          <p:nvPr/>
        </p:nvSpPr>
        <p:spPr>
          <a:xfrm>
            <a:off x="1536912" y="2166395"/>
            <a:ext cx="8588415" cy="1879232"/>
          </a:xfrm>
          <a:prstGeom prst="rect">
            <a:avLst/>
          </a:prstGeom>
          <a:noFill/>
        </p:spPr>
        <p:txBody>
          <a:bodyPr wrap="square" rtlCol="0">
            <a:spAutoFit/>
          </a:bodyPr>
          <a:lstStyle/>
          <a:p>
            <a:pPr>
              <a:lnSpc>
                <a:spcPct val="150000"/>
              </a:lnSpc>
            </a:pPr>
            <a:r>
              <a:rPr kumimoji="1" lang="en-GB" altLang="zh-CN" sz="2000" dirty="0"/>
              <a:t>SAT</a:t>
            </a:r>
            <a:r>
              <a:rPr kumimoji="1" lang="zh-CN" altLang="en-US" sz="2000" dirty="0"/>
              <a:t>问题在实际问题的表达能力上局限性比较大，所以对</a:t>
            </a:r>
            <a:r>
              <a:rPr kumimoji="1" lang="en-GB" altLang="zh-CN" sz="2000" dirty="0"/>
              <a:t>SAT</a:t>
            </a:r>
            <a:r>
              <a:rPr kumimoji="1" lang="zh-CN" altLang="en-US" sz="2000" dirty="0"/>
              <a:t>问题进行了扩展，通过把</a:t>
            </a:r>
            <a:r>
              <a:rPr kumimoji="1" lang="en-GB" altLang="zh-CN" sz="2000" dirty="0"/>
              <a:t>SAT</a:t>
            </a:r>
            <a:r>
              <a:rPr kumimoji="1" lang="zh-CN" altLang="en-US" sz="2000" dirty="0"/>
              <a:t>问题与谓词逻辑或者说一阶逻辑结合，生成了一个新的理论，即可满足性模理论</a:t>
            </a:r>
            <a:r>
              <a:rPr kumimoji="1" lang="en-US" altLang="zh-CN" sz="2000" dirty="0"/>
              <a:t>(</a:t>
            </a:r>
            <a:r>
              <a:rPr kumimoji="1" lang="en-GB" altLang="zh-CN" sz="2000" dirty="0" err="1"/>
              <a:t>satisfiablity</a:t>
            </a:r>
            <a:r>
              <a:rPr kumimoji="1" lang="en-GB" altLang="zh-CN" sz="2000" dirty="0"/>
              <a:t> module theory), </a:t>
            </a:r>
            <a:r>
              <a:rPr kumimoji="1" lang="zh-CN" altLang="en-US" sz="2000" dirty="0"/>
              <a:t>简称</a:t>
            </a:r>
            <a:r>
              <a:rPr kumimoji="1" lang="en-GB" altLang="zh-CN" sz="2000" dirty="0"/>
              <a:t>SMT</a:t>
            </a:r>
            <a:r>
              <a:rPr kumimoji="1" lang="zh-CN" altLang="en-GB" sz="2000" dirty="0"/>
              <a:t>。</a:t>
            </a:r>
            <a:r>
              <a:rPr kumimoji="1" lang="zh-CN" altLang="en-US" sz="2000" dirty="0"/>
              <a:t>而</a:t>
            </a:r>
            <a:r>
              <a:rPr kumimoji="1" lang="en-GB" altLang="zh-CN" sz="2000" dirty="0"/>
              <a:t>SMT</a:t>
            </a:r>
            <a:r>
              <a:rPr kumimoji="1" lang="zh-CN" altLang="en-US" sz="2000" dirty="0"/>
              <a:t>问题即是判断</a:t>
            </a:r>
            <a:r>
              <a:rPr kumimoji="1" lang="en-GB" altLang="zh-CN" sz="2000" dirty="0"/>
              <a:t>SMT</a:t>
            </a:r>
            <a:r>
              <a:rPr kumimoji="1" lang="zh-CN" altLang="en-US" sz="2000" dirty="0"/>
              <a:t>是否可满足问题。</a:t>
            </a:r>
          </a:p>
        </p:txBody>
      </p:sp>
      <p:pic>
        <p:nvPicPr>
          <p:cNvPr id="10" name="图片 9"/>
          <p:cNvPicPr>
            <a:picLocks noChangeAspect="1"/>
          </p:cNvPicPr>
          <p:nvPr/>
        </p:nvPicPr>
        <p:blipFill>
          <a:blip r:embed="rId3"/>
          <a:stretch>
            <a:fillRect/>
          </a:stretch>
        </p:blipFill>
        <p:spPr>
          <a:xfrm>
            <a:off x="2368360" y="4498615"/>
            <a:ext cx="6740324" cy="175748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回顾：EUF理论回顾</a:t>
            </a:r>
            <a:r>
              <a:rPr lang="en-US" altLang="zh-CN" sz="4400" dirty="0"/>
              <a:t>-</a:t>
            </a:r>
            <a:r>
              <a:rPr lang="zh-CN" altLang="en-US" sz="4400" dirty="0"/>
              <a:t>等式</a:t>
            </a:r>
            <a:endParaRPr lang="en-US" altLang="en-US" sz="4400" dirty="0"/>
          </a:p>
        </p:txBody>
      </p:sp>
      <p:sp>
        <p:nvSpPr>
          <p:cNvPr id="5" name="文本框 4"/>
          <p:cNvSpPr txBox="1"/>
          <p:nvPr/>
        </p:nvSpPr>
        <p:spPr>
          <a:xfrm>
            <a:off x="1536912" y="1845488"/>
            <a:ext cx="4201610" cy="523220"/>
          </a:xfrm>
          <a:prstGeom prst="rect">
            <a:avLst/>
          </a:prstGeom>
          <a:noFill/>
        </p:spPr>
        <p:txBody>
          <a:bodyPr wrap="square" rtlCol="0">
            <a:spAutoFit/>
          </a:bodyPr>
          <a:lstStyle/>
          <a:p>
            <a:r>
              <a:rPr kumimoji="1" lang="zh-CN" altLang="en-US" sz="2800" dirty="0"/>
              <a:t>等式理论语法规则：</a:t>
            </a:r>
          </a:p>
        </p:txBody>
      </p:sp>
      <p:pic>
        <p:nvPicPr>
          <p:cNvPr id="4" name="图片 3"/>
          <p:cNvPicPr>
            <a:picLocks noChangeAspect="1"/>
          </p:cNvPicPr>
          <p:nvPr/>
        </p:nvPicPr>
        <p:blipFill>
          <a:blip r:embed="rId3"/>
          <a:stretch>
            <a:fillRect/>
          </a:stretch>
        </p:blipFill>
        <p:spPr>
          <a:xfrm>
            <a:off x="1536820" y="2368331"/>
            <a:ext cx="2832100" cy="14859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009CB91-8E49-A482-5B3B-E5AF2DA29AE4}"/>
                  </a:ext>
                </a:extLst>
              </p:cNvPr>
              <p:cNvSpPr>
                <a:spLocks noGrp="1"/>
              </p:cNvSpPr>
              <p:nvPr/>
            </p:nvSpPr>
            <p:spPr>
              <a:xfrm>
                <a:off x="6321943" y="1092189"/>
                <a:ext cx="5146040" cy="52548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0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18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endParaRPr lang="en-US" altLang="en-US" dirty="0"/>
              </a:p>
              <a:p>
                <a:r>
                  <a:rPr lang="en-US" altLang="en-US" dirty="0" err="1">
                    <a:sym typeface="+mn-ea"/>
                  </a:rPr>
                  <a:t>谓词</a:t>
                </a:r>
                <a:r>
                  <a:rPr lang="en-US" altLang="en-US" dirty="0" err="1"/>
                  <a:t>逻辑</a:t>
                </a:r>
                <a:r>
                  <a:rPr lang="en-US" altLang="en-US" dirty="0"/>
                  <a:t> ( Predicate Logic) </a:t>
                </a:r>
                <a:r>
                  <a:rPr lang="en-US" altLang="en-US" dirty="0" err="1"/>
                  <a:t>语法</a:t>
                </a:r>
                <a:endParaRPr lang="en-US" altLang="en-US" dirty="0"/>
              </a:p>
              <a:p>
                <a:pPr marL="0" indent="0">
                  <a:buNone/>
                </a:pPr>
                <a:r>
                  <a:rPr kumimoji="1" lang="en-US" altLang="zh-CN" dirty="0"/>
                  <a:t>E</a:t>
                </a:r>
                <a:r>
                  <a:rPr kumimoji="1" lang="zh-CN" altLang="en-US" dirty="0"/>
                  <a:t> </a:t>
                </a:r>
                <a:r>
                  <a:rPr kumimoji="1" lang="en-US" altLang="zh-CN" dirty="0"/>
                  <a:t>::=</a:t>
                </a:r>
                <a:r>
                  <a:rPr kumimoji="1" lang="zh-CN" altLang="en-US" dirty="0"/>
                  <a:t> </a:t>
                </a:r>
                <a:r>
                  <a:rPr kumimoji="1" lang="en-US" altLang="zh-CN" dirty="0"/>
                  <a:t>x</a:t>
                </a:r>
                <a:r>
                  <a:rPr kumimoji="1" lang="zh-CN" altLang="en-US" dirty="0"/>
                  <a:t> </a:t>
                </a:r>
                <a:r>
                  <a:rPr kumimoji="1" lang="en-US" altLang="zh-CN" dirty="0"/>
                  <a:t>|</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f(E,</a:t>
                </a:r>
                <a:r>
                  <a:rPr kumimoji="1" lang="zh-CN" altLang="en-US" dirty="0"/>
                  <a:t> </a:t>
                </a:r>
                <a:r>
                  <a:rPr kumimoji="1" lang="en-US" altLang="zh-CN" dirty="0"/>
                  <a:t>…,</a:t>
                </a:r>
                <a:r>
                  <a:rPr kumimoji="1" lang="zh-CN" altLang="en-US" dirty="0"/>
                  <a:t> </a:t>
                </a:r>
                <a:r>
                  <a:rPr kumimoji="1" lang="en-US" altLang="zh-CN" dirty="0"/>
                  <a:t>E)</a:t>
                </a:r>
              </a:p>
              <a:p>
                <a:pPr marL="0" indent="0">
                  <a:buNone/>
                </a:pPr>
                <a:r>
                  <a:rPr kumimoji="1" lang="en-US" altLang="zh-CN" dirty="0"/>
                  <a:t>R</a:t>
                </a:r>
                <a:r>
                  <a:rPr kumimoji="1" lang="zh-CN" altLang="en-US" dirty="0"/>
                  <a:t> </a:t>
                </a:r>
                <a:r>
                  <a:rPr kumimoji="1" lang="en-US" altLang="zh-CN" dirty="0"/>
                  <a:t>::=</a:t>
                </a:r>
                <a:r>
                  <a:rPr kumimoji="1" lang="zh-CN" altLang="en-US" dirty="0"/>
                  <a:t> </a:t>
                </a:r>
                <a:r>
                  <a:rPr kumimoji="1" lang="en-US" altLang="zh-CN" dirty="0"/>
                  <a:t>r(E,</a:t>
                </a:r>
                <a:r>
                  <a:rPr kumimoji="1" lang="zh-CN" altLang="en-US" dirty="0"/>
                  <a:t> </a:t>
                </a:r>
                <a:r>
                  <a:rPr kumimoji="1" lang="en-US" altLang="zh-CN" dirty="0"/>
                  <a:t>…,</a:t>
                </a:r>
                <a:r>
                  <a:rPr kumimoji="1" lang="zh-CN" altLang="en-US" dirty="0"/>
                  <a:t> </a:t>
                </a:r>
                <a:r>
                  <a:rPr kumimoji="1" lang="en-US" altLang="zh-CN" dirty="0"/>
                  <a:t>E)</a:t>
                </a:r>
                <a:r>
                  <a:rPr kumimoji="1" lang="zh-CN" altLang="en-US" dirty="0"/>
                  <a:t>       </a:t>
                </a:r>
                <a:endParaRPr kumimoji="1" lang="en-US" altLang="zh-CN" dirty="0"/>
              </a:p>
              <a:p>
                <a:pPr marL="0" indent="0">
                  <a:buNone/>
                </a:pPr>
                <a:r>
                  <a:rPr kumimoji="1" lang="en-US" altLang="zh-CN" i="1" dirty="0">
                    <a:latin typeface="Cambria Math" panose="02040503050406030204" pitchFamily="18" charset="0"/>
                  </a:rPr>
                  <a:t>P</a:t>
                </a:r>
                <a:r>
                  <a:rPr kumimoji="1" lang="zh-CN" altLang="en-US" dirty="0"/>
                  <a:t> </a:t>
                </a:r>
                <a:r>
                  <a:rPr kumimoji="1" lang="en-US" altLang="zh-CN" dirty="0"/>
                  <a:t>::=</a:t>
                </a:r>
                <a:r>
                  <a:rPr kumimoji="1" lang="zh-CN" altLang="en-US" dirty="0"/>
                  <a:t> </a:t>
                </a:r>
                <a:r>
                  <a:rPr kumimoji="1" lang="en-US" altLang="zh-CN" dirty="0"/>
                  <a:t>R</a:t>
                </a:r>
              </a:p>
              <a:p>
                <a:pPr marL="0" indent="0">
                  <a:buNone/>
                </a:pPr>
                <a:r>
                  <a:rPr kumimoji="1" lang="zh-CN" altLang="en-US" dirty="0"/>
                  <a:t>      </a:t>
                </a:r>
                <a:r>
                  <a:rPr kumimoji="1" lang="en-US" altLang="zh-CN" dirty="0"/>
                  <a:t>|</a:t>
                </a:r>
                <a14:m>
                  <m:oMath xmlns:m="http://schemas.openxmlformats.org/officeDocument/2006/math">
                    <m:r>
                      <a:rPr kumimoji="1" lang="zh-CN" altLang="en-US">
                        <a:latin typeface="Cambria Math" panose="02040503050406030204" pitchFamily="18" charset="0"/>
                        <a:ea typeface="Cambria Math" panose="02040503050406030204" pitchFamily="18" charset="0"/>
                      </a:rPr>
                      <m:t> </m:t>
                    </m:r>
                    <m:r>
                      <m:rPr>
                        <m:sty m:val="p"/>
                      </m:rPr>
                      <a:rPr kumimoji="1" lang="en-US" altLang="zh-CN">
                        <a:latin typeface="Cambria Math" panose="02040503050406030204" pitchFamily="18" charset="0"/>
                        <a:ea typeface="Cambria Math" panose="02040503050406030204" pitchFamily="18" charset="0"/>
                      </a:rPr>
                      <m:t>T</m:t>
                    </m:r>
                  </m:oMath>
                </a14:m>
                <a:endParaRPr kumimoji="1" lang="en-US" altLang="zh-CN" dirty="0">
                  <a:latin typeface="Cambria Math" panose="02040503050406030204" pitchFamily="18" charset="0"/>
                  <a:ea typeface="Cambria Math" panose="02040503050406030204" pitchFamily="18" charset="0"/>
                </a:endParaRPr>
              </a:p>
              <a:p>
                <a:pPr marL="0" indent="0">
                  <a:buNone/>
                </a:pPr>
                <a:r>
                  <a:rPr kumimoji="1" lang="zh-CN" altLang="en-US" dirty="0">
                    <a:ea typeface="Cambria Math" panose="02040503050406030204" pitchFamily="18" charset="0"/>
                  </a:rPr>
                  <a:t>      </a:t>
                </a:r>
                <a:r>
                  <a:rPr kumimoji="1" lang="en-US" altLang="zh-CN" dirty="0">
                    <a:ea typeface="Cambria Math" panose="02040503050406030204" pitchFamily="18" charset="0"/>
                  </a:rPr>
                  <a:t>|</a:t>
                </a:r>
                <a:r>
                  <a:rPr kumimoji="1" lang="zh-CN" altLang="en-US" dirty="0">
                    <a:ea typeface="Cambria Math" panose="02040503050406030204" pitchFamily="18" charset="0"/>
                  </a:rPr>
                  <a:t> </a:t>
                </a:r>
                <a14:m>
                  <m:oMath xmlns:m="http://schemas.openxmlformats.org/officeDocument/2006/math">
                    <m:r>
                      <a:rPr kumimoji="1" lang="en-US" altLang="zh-CN" i="1">
                        <a:latin typeface="Cambria Math" panose="02040503050406030204" pitchFamily="18" charset="0"/>
                        <a:ea typeface="Cambria Math" panose="02040503050406030204" pitchFamily="18" charset="0"/>
                      </a:rPr>
                      <m:t>⊥</m:t>
                    </m:r>
                  </m:oMath>
                </a14:m>
                <a:endParaRPr kumimoji="1" lang="en-US" altLang="zh-CN" dirty="0"/>
              </a:p>
              <a:p>
                <a:pPr marL="0" indent="0">
                  <a:buNone/>
                </a:pPr>
                <a:r>
                  <a:rPr kumimoji="1" lang="zh-CN" altLang="en-US" dirty="0"/>
                  <a:t>      </a:t>
                </a:r>
                <a:r>
                  <a:rPr kumimoji="1" lang="en-US" altLang="zh-CN" dirty="0"/>
                  <a:t>|</a:t>
                </a:r>
                <a:r>
                  <a:rPr kumimoji="1" lang="zh-CN" altLang="en-US" dirty="0"/>
                  <a:t> </a:t>
                </a:r>
                <a:r>
                  <a:rPr kumimoji="1" lang="en-US" altLang="zh-CN" i="1" dirty="0">
                    <a:latin typeface="Cambria Math" panose="02040503050406030204" pitchFamily="18" charset="0"/>
                  </a:rPr>
                  <a:t>P</a:t>
                </a:r>
                <a:r>
                  <a:rPr kumimoji="1" lang="zh-CN" altLang="en-US" dirty="0"/>
                  <a:t> </a:t>
                </a:r>
                <a14:m>
                  <m:oMath xmlns:m="http://schemas.openxmlformats.org/officeDocument/2006/math">
                    <m:r>
                      <a:rPr kumimoji="1" lang="zh-CN" altLang="en-US" i="1">
                        <a:latin typeface="Cambria Math" panose="02040503050406030204" pitchFamily="18" charset="0"/>
                      </a:rPr>
                      <m:t>∨</m:t>
                    </m:r>
                  </m:oMath>
                </a14:m>
                <a:r>
                  <a:rPr kumimoji="1" lang="zh-CN" altLang="en-US" i="1" dirty="0">
                    <a:latin typeface="Cambria Math" panose="02040503050406030204" pitchFamily="18" charset="0"/>
                  </a:rPr>
                  <a:t> </a:t>
                </a:r>
                <a:r>
                  <a:rPr kumimoji="1" lang="en-US" altLang="zh-CN" i="1" dirty="0">
                    <a:latin typeface="Cambria Math" panose="02040503050406030204" pitchFamily="18" charset="0"/>
                  </a:rPr>
                  <a:t>P</a:t>
                </a: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m:rPr>
                          <m:nor/>
                        </m:rPr>
                        <a:rPr kumimoji="1" lang="zh-CN" altLang="en-US" dirty="0">
                          <a:latin typeface="Cambria Math" panose="02040503050406030204" pitchFamily="18" charset="0"/>
                        </a:rPr>
                        <m:t> </m:t>
                      </m:r>
                      <m:r>
                        <m:rPr>
                          <m:nor/>
                        </m:rPr>
                        <a:rPr kumimoji="1" lang="en-US" altLang="zh-CN" i="1" dirty="0">
                          <a:latin typeface="Cambria Math" panose="02040503050406030204" pitchFamily="18" charset="0"/>
                        </a:rPr>
                        <m:t>P</m:t>
                      </m:r>
                      <m:r>
                        <a:rPr kumimoji="1" lang="zh-CN" altLang="en-US" i="1">
                          <a:latin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m:rPr>
                          <m:nor/>
                        </m:rPr>
                        <a:rPr kumimoji="1" lang="zh-CN" altLang="en-US" dirty="0">
                          <a:latin typeface="Cambria Math" panose="02040503050406030204" pitchFamily="18" charset="0"/>
                        </a:rPr>
                        <m:t>      </m:t>
                      </m:r>
                      <m:r>
                        <m:rPr>
                          <m:nor/>
                        </m:rPr>
                        <a:rPr kumimoji="1" lang="zh-CN" altLang="en-US" b="0" i="0" dirty="0" smtClean="0">
                          <a:latin typeface="Cambria Math" panose="02040503050406030204" pitchFamily="18" charset="0"/>
                        </a:rPr>
                        <m:t> </m:t>
                      </m:r>
                      <m:r>
                        <m:rPr>
                          <m:nor/>
                        </m:rPr>
                        <a:rPr kumimoji="1" lang="en-US" altLang="zh-CN" dirty="0">
                          <a:latin typeface="Cambria Math" panose="02040503050406030204" pitchFamily="18" charset="0"/>
                        </a:rPr>
                        <m:t>|</m:t>
                      </m:r>
                      <m:r>
                        <a:rPr kumimoji="1" lang="zh-CN" altLang="en-US" i="1" dirty="0">
                          <a:latin typeface="Cambria Math" panose="02040503050406030204" pitchFamily="18" charset="0"/>
                        </a:rPr>
                        <m:t> </m:t>
                      </m:r>
                      <m:r>
                        <a:rPr kumimoji="1" lang="en-US" altLang="zh-CN" i="1">
                          <a:latin typeface="Cambria Math" panose="02040503050406030204" pitchFamily="18" charset="0"/>
                          <a:ea typeface="Cambria Math" panose="02040503050406030204" pitchFamily="18" charset="0"/>
                        </a:rPr>
                        <m:t>¬</m:t>
                      </m:r>
                      <m:r>
                        <m:rPr>
                          <m:nor/>
                        </m:rPr>
                        <a:rPr kumimoji="1" lang="en-US" altLang="zh-CN" i="1" dirty="0">
                          <a:latin typeface="Cambria Math" panose="02040503050406030204" pitchFamily="18" charset="0"/>
                        </a:rPr>
                        <m:t>P</m:t>
                      </m:r>
                    </m:oMath>
                  </m:oMathPara>
                </a14:m>
                <a:endParaRPr kumimoji="1" lang="en-US" altLang="zh-CN" i="1" dirty="0">
                  <a:latin typeface="Cambria Math" panose="02040503050406030204" pitchFamily="18" charset="0"/>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𝑃</m:t>
                    </m:r>
                  </m:oMath>
                </a14:m>
                <a:endParaRPr kumimoji="1" lang="en-US" altLang="zh-CN" dirty="0">
                  <a:solidFill>
                    <a:srgbClr val="FF0000"/>
                  </a:solidFill>
                </a:endParaRPr>
              </a:p>
              <a:p>
                <a:pPr marL="0" indent="0">
                  <a:buNone/>
                </a:pPr>
                <a:r>
                  <a:rPr kumimoji="1" lang="zh-CN" altLang="en-US" dirty="0">
                    <a:solidFill>
                      <a:srgbClr val="FF0000"/>
                    </a:solidFill>
                  </a:rPr>
                  <a:t>      </a:t>
                </a:r>
                <a:r>
                  <a:rPr kumimoji="1" lang="en-US" altLang="zh-CN" dirty="0">
                    <a:solidFill>
                      <a:srgbClr val="FF0000"/>
                    </a:solidFill>
                  </a:rPr>
                  <a:t>|</a:t>
                </a:r>
                <a:r>
                  <a:rPr kumimoji="1" lang="zh-CN" altLang="en-US" dirty="0">
                    <a:solidFill>
                      <a:srgbClr val="FF0000"/>
                    </a:solidFill>
                  </a:rPr>
                  <a:t> </a:t>
                </a:r>
                <a14:m>
                  <m:oMath xmlns:m="http://schemas.openxmlformats.org/officeDocument/2006/math">
                    <m:r>
                      <a:rPr kumimoji="1" lang="en-US" altLang="zh-CN" i="1" dirty="0">
                        <a:solidFill>
                          <a:srgbClr val="FF0000"/>
                        </a:solidFill>
                        <a:latin typeface="Cambria Math" panose="02040503050406030204" pitchFamily="18" charset="0"/>
                        <a:ea typeface="Cambria Math" panose="02040503050406030204" pitchFamily="18" charset="0"/>
                      </a:rPr>
                      <m:t>∃</m:t>
                    </m:r>
                    <m:r>
                      <a:rPr kumimoji="1" lang="en-US" altLang="zh-CN" i="1" dirty="0">
                        <a:solidFill>
                          <a:srgbClr val="FF0000"/>
                        </a:solidFill>
                        <a:latin typeface="Cambria Math" panose="02040503050406030204" pitchFamily="18" charset="0"/>
                        <a:ea typeface="Cambria Math" panose="02040503050406030204" pitchFamily="18" charset="0"/>
                      </a:rPr>
                      <m:t>𝑥</m:t>
                    </m:r>
                    <m:r>
                      <a:rPr kumimoji="1" lang="en-US" altLang="zh-CN" i="1" dirty="0">
                        <a:solidFill>
                          <a:srgbClr val="FF0000"/>
                        </a:solidFill>
                        <a:latin typeface="Cambria Math" panose="02040503050406030204" pitchFamily="18" charset="0"/>
                        <a:ea typeface="Cambria Math" panose="02040503050406030204" pitchFamily="18" charset="0"/>
                      </a:rPr>
                      <m:t>.</m:t>
                    </m:r>
                    <m:r>
                      <m:rPr>
                        <m:nor/>
                      </m:rPr>
                      <a:rPr kumimoji="1" lang="en-US" altLang="zh-CN" i="1" dirty="0">
                        <a:solidFill>
                          <a:srgbClr val="FF0000"/>
                        </a:solidFill>
                        <a:latin typeface="Cambria Math" panose="02040503050406030204" pitchFamily="18" charset="0"/>
                      </a:rPr>
                      <m:t>P</m:t>
                    </m:r>
                  </m:oMath>
                </a14:m>
                <a:endParaRPr lang="en-US" altLang="en-US" sz="1800" dirty="0">
                  <a:solidFill>
                    <a:srgbClr val="FF0000"/>
                  </a:solidFill>
                </a:endParaRPr>
              </a:p>
              <a:p>
                <a:pPr lvl="1"/>
                <a:endParaRPr lang="en-US" altLang="en-US" sz="1800" dirty="0"/>
              </a:p>
              <a:p>
                <a:endParaRPr lang="en-US" altLang="en-US" sz="2000" dirty="0"/>
              </a:p>
            </p:txBody>
          </p:sp>
        </mc:Choice>
        <mc:Fallback xmlns="">
          <p:sp>
            <p:nvSpPr>
              <p:cNvPr id="6" name="Content Placeholder 2">
                <a:extLst>
                  <a:ext uri="{FF2B5EF4-FFF2-40B4-BE49-F238E27FC236}">
                    <a16:creationId xmlns:a16="http://schemas.microsoft.com/office/drawing/2014/main" id="{3009CB91-8E49-A482-5B3B-E5AF2DA29AE4}"/>
                  </a:ext>
                </a:extLst>
              </p:cNvPr>
              <p:cNvSpPr>
                <a:spLocks noGrp="1" noRot="1" noChangeAspect="1" noMove="1" noResize="1" noEditPoints="1" noAdjustHandles="1" noChangeArrowheads="1" noChangeShapeType="1" noTextEdit="1"/>
              </p:cNvSpPr>
              <p:nvPr/>
            </p:nvSpPr>
            <p:spPr>
              <a:xfrm>
                <a:off x="6321943" y="1092189"/>
                <a:ext cx="5146040" cy="5254812"/>
              </a:xfrm>
              <a:prstGeom prst="rect">
                <a:avLst/>
              </a:prstGeom>
              <a:blipFill>
                <a:blip r:embed="rId4"/>
                <a:stretch>
                  <a:fillRect l="-12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10CCC6A-FEF7-7EA2-8D16-791174CF9E4A}"/>
                  </a:ext>
                </a:extLst>
              </p:cNvPr>
              <p:cNvSpPr txBox="1"/>
              <p:nvPr/>
            </p:nvSpPr>
            <p:spPr>
              <a:xfrm>
                <a:off x="1536820" y="5011193"/>
                <a:ext cx="2552736" cy="369332"/>
              </a:xfrm>
              <a:prstGeom prst="rect">
                <a:avLst/>
              </a:prstGeom>
              <a:noFill/>
            </p:spPr>
            <p:txBody>
              <a:bodyPr wrap="square">
                <a:spAutoFit/>
              </a:bodyPr>
              <a:lstStyle/>
              <a:p>
                <a14:m>
                  <m:oMath xmlns:m="http://schemas.openxmlformats.org/officeDocument/2006/math">
                    <m:r>
                      <a:rPr kumimoji="1" lang="en-US" altLang="zh-CN" i="1" dirty="0" smtClean="0">
                        <a:latin typeface="Cambria Math" panose="02040503050406030204" pitchFamily="18" charset="0"/>
                        <a:ea typeface="Cambria Math" panose="02040503050406030204" pitchFamily="18" charset="0"/>
                      </a:rPr>
                      <m:t>𝑎</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𝑏</m:t>
                    </m:r>
                    <m:r>
                      <a:rPr kumimoji="1" lang="zh-CN" altLang="en-US" i="1">
                        <a:latin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𝑏</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𝑐</m:t>
                    </m:r>
                    <m:r>
                      <a:rPr kumimoji="1" lang="zh-CN" altLang="en-US" i="1">
                        <a:latin typeface="Cambria Math" panose="02040503050406030204" pitchFamily="18" charset="0"/>
                      </a:rPr>
                      <m:t>∧</m:t>
                    </m:r>
                    <m:r>
                      <a:rPr kumimoji="1" lang="zh-CN" altLang="en-US" b="0" i="1" smtClean="0">
                        <a:latin typeface="Cambria Math" panose="02040503050406030204" pitchFamily="18" charset="0"/>
                      </a:rPr>
                      <m:t> </m:t>
                    </m:r>
                    <m:r>
                      <a:rPr kumimoji="1" lang="en-US" altLang="zh-CN" b="0" i="1" dirty="0" smtClean="0">
                        <a:latin typeface="Cambria Math" panose="02040503050406030204" pitchFamily="18" charset="0"/>
                        <a:ea typeface="Cambria Math" panose="02040503050406030204" pitchFamily="18" charset="0"/>
                      </a:rPr>
                      <m:t>𝑐</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𝑎</m:t>
                    </m:r>
                  </m:oMath>
                </a14:m>
                <a:r>
                  <a:rPr kumimoji="1" lang="zh-CN" altLang="en-US" dirty="0"/>
                  <a:t> </a:t>
                </a:r>
                <a:endParaRPr lang="zh-CN" altLang="en-US" dirty="0"/>
              </a:p>
            </p:txBody>
          </p:sp>
        </mc:Choice>
        <mc:Fallback xmlns="">
          <p:sp>
            <p:nvSpPr>
              <p:cNvPr id="7" name="文本框 6">
                <a:extLst>
                  <a:ext uri="{FF2B5EF4-FFF2-40B4-BE49-F238E27FC236}">
                    <a16:creationId xmlns:a16="http://schemas.microsoft.com/office/drawing/2014/main" id="{110CCC6A-FEF7-7EA2-8D16-791174CF9E4A}"/>
                  </a:ext>
                </a:extLst>
              </p:cNvPr>
              <p:cNvSpPr txBox="1">
                <a:spLocks noRot="1" noChangeAspect="1" noMove="1" noResize="1" noEditPoints="1" noAdjustHandles="1" noChangeArrowheads="1" noChangeShapeType="1" noTextEdit="1"/>
              </p:cNvSpPr>
              <p:nvPr/>
            </p:nvSpPr>
            <p:spPr>
              <a:xfrm>
                <a:off x="1536820" y="5011193"/>
                <a:ext cx="2552736" cy="369332"/>
              </a:xfrm>
              <a:prstGeom prst="rect">
                <a:avLst/>
              </a:prstGeom>
              <a:blipFill>
                <a:blip r:embed="rId5"/>
                <a:stretch>
                  <a:fillRect b="-20000"/>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回顾：EUF理论回顾</a:t>
            </a:r>
            <a:r>
              <a:rPr lang="en-US" altLang="zh-CN" sz="4400" dirty="0"/>
              <a:t>-</a:t>
            </a:r>
            <a:r>
              <a:rPr lang="zh-CN" altLang="en-US" sz="4400" dirty="0"/>
              <a:t>未解释函数</a:t>
            </a:r>
            <a:endParaRPr lang="en-US" altLang="en-US" sz="4400" dirty="0"/>
          </a:p>
        </p:txBody>
      </p:sp>
      <p:sp>
        <p:nvSpPr>
          <p:cNvPr id="5" name="文本框 4"/>
          <p:cNvSpPr txBox="1"/>
          <p:nvPr/>
        </p:nvSpPr>
        <p:spPr>
          <a:xfrm>
            <a:off x="842431" y="1809523"/>
            <a:ext cx="4201610" cy="523220"/>
          </a:xfrm>
          <a:prstGeom prst="rect">
            <a:avLst/>
          </a:prstGeom>
          <a:noFill/>
        </p:spPr>
        <p:txBody>
          <a:bodyPr wrap="square" rtlCol="0">
            <a:spAutoFit/>
          </a:bodyPr>
          <a:lstStyle/>
          <a:p>
            <a:r>
              <a:rPr kumimoji="1" lang="zh-CN" altLang="en-US" sz="2800" dirty="0"/>
              <a:t>等式理论定义：</a:t>
            </a:r>
          </a:p>
        </p:txBody>
      </p:sp>
      <p:pic>
        <p:nvPicPr>
          <p:cNvPr id="4" name="图片 3"/>
          <p:cNvPicPr>
            <a:picLocks noChangeAspect="1"/>
          </p:cNvPicPr>
          <p:nvPr/>
        </p:nvPicPr>
        <p:blipFill>
          <a:blip r:embed="rId3"/>
          <a:stretch>
            <a:fillRect/>
          </a:stretch>
        </p:blipFill>
        <p:spPr>
          <a:xfrm>
            <a:off x="480722" y="2659546"/>
            <a:ext cx="2832100" cy="1485900"/>
          </a:xfrm>
          <a:prstGeom prst="rect">
            <a:avLst/>
          </a:prstGeom>
        </p:spPr>
      </p:pic>
      <p:pic>
        <p:nvPicPr>
          <p:cNvPr id="3" name="图片 2"/>
          <p:cNvPicPr>
            <a:picLocks noChangeAspect="1"/>
          </p:cNvPicPr>
          <p:nvPr/>
        </p:nvPicPr>
        <p:blipFill>
          <a:blip r:embed="rId4"/>
          <a:stretch>
            <a:fillRect/>
          </a:stretch>
        </p:blipFill>
        <p:spPr>
          <a:xfrm>
            <a:off x="4575350" y="2648820"/>
            <a:ext cx="7302500" cy="2806700"/>
          </a:xfrm>
          <a:prstGeom prst="rect">
            <a:avLst/>
          </a:prstGeom>
        </p:spPr>
      </p:pic>
      <p:sp>
        <p:nvSpPr>
          <p:cNvPr id="6" name="文本框 5"/>
          <p:cNvSpPr txBox="1"/>
          <p:nvPr/>
        </p:nvSpPr>
        <p:spPr>
          <a:xfrm>
            <a:off x="5139753" y="1809523"/>
            <a:ext cx="4201610" cy="523220"/>
          </a:xfrm>
          <a:prstGeom prst="rect">
            <a:avLst/>
          </a:prstGeom>
          <a:noFill/>
        </p:spPr>
        <p:txBody>
          <a:bodyPr wrap="square" rtlCol="0">
            <a:spAutoFit/>
          </a:bodyPr>
          <a:lstStyle/>
          <a:p>
            <a:r>
              <a:rPr kumimoji="1" lang="zh-CN" altLang="en-US" sz="2800" dirty="0"/>
              <a:t>未解释函数定义：</a:t>
            </a:r>
          </a:p>
        </p:txBody>
      </p:sp>
      <p:pic>
        <p:nvPicPr>
          <p:cNvPr id="8" name="图片 7">
            <a:extLst>
              <a:ext uri="{FF2B5EF4-FFF2-40B4-BE49-F238E27FC236}">
                <a16:creationId xmlns:a16="http://schemas.microsoft.com/office/drawing/2014/main" id="{2B7CBFDB-6737-1AE8-EAF8-74F6FC1E43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5384" y="4145446"/>
            <a:ext cx="213026" cy="24143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回顾：EUF理论回顾</a:t>
            </a:r>
            <a:r>
              <a:rPr lang="en-US" altLang="zh-CN" sz="4400" dirty="0"/>
              <a:t>-</a:t>
            </a:r>
            <a:r>
              <a:rPr lang="zh-CN" altLang="en-US" sz="4400" dirty="0"/>
              <a:t>等式与未解释函数</a:t>
            </a:r>
            <a:endParaRPr lang="en-US" altLang="en-US" sz="4400" dirty="0"/>
          </a:p>
        </p:txBody>
      </p:sp>
      <p:sp>
        <p:nvSpPr>
          <p:cNvPr id="5" name="文本框 4"/>
          <p:cNvSpPr txBox="1"/>
          <p:nvPr/>
        </p:nvSpPr>
        <p:spPr>
          <a:xfrm>
            <a:off x="7290922" y="2368331"/>
            <a:ext cx="4201610" cy="523220"/>
          </a:xfrm>
          <a:prstGeom prst="rect">
            <a:avLst/>
          </a:prstGeom>
          <a:noFill/>
        </p:spPr>
        <p:txBody>
          <a:bodyPr wrap="square" rtlCol="0">
            <a:spAutoFit/>
          </a:bodyPr>
          <a:lstStyle/>
          <a:p>
            <a:r>
              <a:rPr kumimoji="1" lang="zh-CN" altLang="en-US" sz="2800" dirty="0"/>
              <a:t>等式与未解释函数定义：</a:t>
            </a:r>
          </a:p>
        </p:txBody>
      </p:sp>
      <p:pic>
        <p:nvPicPr>
          <p:cNvPr id="7" name="图片 6"/>
          <p:cNvPicPr>
            <a:picLocks noChangeAspect="1"/>
          </p:cNvPicPr>
          <p:nvPr/>
        </p:nvPicPr>
        <p:blipFill>
          <a:blip r:embed="rId3"/>
          <a:stretch>
            <a:fillRect/>
          </a:stretch>
        </p:blipFill>
        <p:spPr>
          <a:xfrm>
            <a:off x="7728239" y="2961513"/>
            <a:ext cx="3764293" cy="1785435"/>
          </a:xfrm>
          <a:prstGeom prst="rect">
            <a:avLst/>
          </a:prstGeom>
        </p:spPr>
      </p:pic>
      <p:sp>
        <p:nvSpPr>
          <p:cNvPr id="6" name="文本框 5">
            <a:extLst>
              <a:ext uri="{FF2B5EF4-FFF2-40B4-BE49-F238E27FC236}">
                <a16:creationId xmlns:a16="http://schemas.microsoft.com/office/drawing/2014/main" id="{2B456E01-D3A0-4524-85F5-1235BD717A50}"/>
              </a:ext>
            </a:extLst>
          </p:cNvPr>
          <p:cNvSpPr txBox="1"/>
          <p:nvPr/>
        </p:nvSpPr>
        <p:spPr>
          <a:xfrm>
            <a:off x="1458853" y="2438293"/>
            <a:ext cx="4201610" cy="523220"/>
          </a:xfrm>
          <a:prstGeom prst="rect">
            <a:avLst/>
          </a:prstGeom>
          <a:noFill/>
        </p:spPr>
        <p:txBody>
          <a:bodyPr wrap="square" rtlCol="0">
            <a:spAutoFit/>
          </a:bodyPr>
          <a:lstStyle/>
          <a:p>
            <a:r>
              <a:rPr kumimoji="1" lang="zh-CN" altLang="en-US" sz="2800" dirty="0"/>
              <a:t>等式理论语法规则：</a:t>
            </a:r>
          </a:p>
        </p:txBody>
      </p:sp>
      <p:pic>
        <p:nvPicPr>
          <p:cNvPr id="8" name="图片 7">
            <a:extLst>
              <a:ext uri="{FF2B5EF4-FFF2-40B4-BE49-F238E27FC236}">
                <a16:creationId xmlns:a16="http://schemas.microsoft.com/office/drawing/2014/main" id="{D06ECF31-3711-77E4-8473-04FD3635B68B}"/>
              </a:ext>
            </a:extLst>
          </p:cNvPr>
          <p:cNvPicPr>
            <a:picLocks noChangeAspect="1"/>
          </p:cNvPicPr>
          <p:nvPr/>
        </p:nvPicPr>
        <p:blipFill>
          <a:blip r:embed="rId4"/>
          <a:stretch>
            <a:fillRect/>
          </a:stretch>
        </p:blipFill>
        <p:spPr>
          <a:xfrm>
            <a:off x="1458761" y="2961136"/>
            <a:ext cx="2832100" cy="1485900"/>
          </a:xfrm>
          <a:prstGeom prst="rect">
            <a:avLst/>
          </a:prstGeom>
        </p:spPr>
      </p:pic>
      <p:sp>
        <p:nvSpPr>
          <p:cNvPr id="3" name="右箭头 2">
            <a:extLst>
              <a:ext uri="{FF2B5EF4-FFF2-40B4-BE49-F238E27FC236}">
                <a16:creationId xmlns:a16="http://schemas.microsoft.com/office/drawing/2014/main" id="{474AF4F3-C690-B3DC-EE8D-9C851EA1670C}"/>
              </a:ext>
            </a:extLst>
          </p:cNvPr>
          <p:cNvSpPr/>
          <p:nvPr/>
        </p:nvSpPr>
        <p:spPr>
          <a:xfrm>
            <a:off x="5040351" y="3311912"/>
            <a:ext cx="1672683" cy="5910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err="1"/>
              <a:t>回顾：EUF理论回顾</a:t>
            </a:r>
            <a:endParaRPr lang="en-US" altLang="en-US" sz="4400" dirty="0"/>
          </a:p>
        </p:txBody>
      </p:sp>
      <p:sp>
        <p:nvSpPr>
          <p:cNvPr id="12" name="文本框 11"/>
          <p:cNvSpPr txBox="1"/>
          <p:nvPr/>
        </p:nvSpPr>
        <p:spPr>
          <a:xfrm>
            <a:off x="480722" y="1558881"/>
            <a:ext cx="1467068" cy="400110"/>
          </a:xfrm>
          <a:prstGeom prst="rect">
            <a:avLst/>
          </a:prstGeom>
          <a:noFill/>
        </p:spPr>
        <p:txBody>
          <a:bodyPr wrap="none" rtlCol="0">
            <a:spAutoFit/>
          </a:bodyPr>
          <a:lstStyle/>
          <a:p>
            <a:r>
              <a:rPr kumimoji="1" lang="en-US" altLang="zh-CN" sz="2000" dirty="0">
                <a:latin typeface="SimHei" panose="02010609060101010101" pitchFamily="49" charset="-122"/>
                <a:ea typeface="SimHei" panose="02010609060101010101" pitchFamily="49" charset="-122"/>
              </a:rPr>
              <a:t>- </a:t>
            </a:r>
            <a:r>
              <a:rPr kumimoji="1" lang="zh-CN" altLang="en-US" sz="2000" dirty="0">
                <a:latin typeface="SimHei" panose="02010609060101010101" pitchFamily="49" charset="-122"/>
                <a:ea typeface="SimHei" panose="02010609060101010101" pitchFamily="49" charset="-122"/>
              </a:rPr>
              <a:t>全等规则</a:t>
            </a:r>
            <a:endParaRPr kumimoji="1" lang="zh-CN" altLang="en-US" sz="2400" dirty="0">
              <a:solidFill>
                <a:srgbClr val="C00000"/>
              </a:solidFill>
              <a:latin typeface="SimHei" panose="02010609060101010101" pitchFamily="49" charset="-122"/>
              <a:ea typeface="SimHei" panose="02010609060101010101" pitchFamily="49" charset="-122"/>
            </a:endParaRPr>
          </a:p>
        </p:txBody>
      </p:sp>
      <p:cxnSp>
        <p:nvCxnSpPr>
          <p:cNvPr id="4" name="直线连接符 3"/>
          <p:cNvCxnSpPr/>
          <p:nvPr/>
        </p:nvCxnSpPr>
        <p:spPr>
          <a:xfrm>
            <a:off x="1049323" y="2889011"/>
            <a:ext cx="5257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文本框 4"/>
              <p:cNvSpPr txBox="1"/>
              <p:nvPr/>
            </p:nvSpPr>
            <p:spPr>
              <a:xfrm>
                <a:off x="2116123" y="3059668"/>
                <a:ext cx="34290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ea typeface="Cambria Math" panose="02040503050406030204" pitchFamily="18" charset="0"/>
                        </a:rPr>
                        <m:t>𝑓</m:t>
                      </m:r>
                      <m:d>
                        <m:dPr>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𝑒</m:t>
                          </m:r>
                          <m:r>
                            <a:rPr kumimoji="1" lang="en-US" altLang="zh-CN" b="0" i="1" smtClean="0">
                              <a:latin typeface="Cambria Math" panose="02040503050406030204" pitchFamily="18" charset="0"/>
                              <a:ea typeface="Cambria Math" panose="02040503050406030204" pitchFamily="18" charset="0"/>
                            </a:rPr>
                            <m:t>1, …, </m:t>
                          </m:r>
                          <m:r>
                            <a:rPr kumimoji="1" lang="en-US" altLang="zh-CN" b="0" i="1" smtClean="0">
                              <a:latin typeface="Cambria Math" panose="02040503050406030204" pitchFamily="18" charset="0"/>
                              <a:ea typeface="Cambria Math" panose="02040503050406030204" pitchFamily="18" charset="0"/>
                            </a:rPr>
                            <m:t>𝑒𝑛</m:t>
                          </m:r>
                        </m:e>
                      </m:d>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𝑓</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𝑒</m:t>
                      </m:r>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1</m:t>
                          </m:r>
                        </m:e>
                        <m:sup>
                          <m:r>
                            <a:rPr kumimoji="1" lang="en-US" altLang="zh-CN" b="0" i="1" smtClean="0">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 …, </m:t>
                      </m:r>
                      <m:r>
                        <a:rPr kumimoji="1" lang="en-US" altLang="zh-CN" b="0" i="1" smtClean="0">
                          <a:latin typeface="Cambria Math" panose="02040503050406030204" pitchFamily="18" charset="0"/>
                          <a:ea typeface="Cambria Math" panose="02040503050406030204" pitchFamily="18" charset="0"/>
                        </a:rPr>
                        <m:t>𝑒</m:t>
                      </m:r>
                      <m:sSup>
                        <m:sSupPr>
                          <m:ctrlPr>
                            <a:rPr kumimoji="1" lang="en-US" altLang="zh-CN" b="0"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𝑛</m:t>
                          </m:r>
                        </m:e>
                        <m:sup>
                          <m:r>
                            <a:rPr kumimoji="1" lang="en-US" altLang="zh-CN" b="0" i="1" smtClean="0">
                              <a:latin typeface="Cambria Math" panose="02040503050406030204" pitchFamily="18" charset="0"/>
                              <a:ea typeface="Cambria Math" panose="02040503050406030204" pitchFamily="18" charset="0"/>
                            </a:rPr>
                            <m:t>′</m:t>
                          </m:r>
                        </m:sup>
                      </m:sSup>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i="1" dirty="0">
                  <a:latin typeface="Cambria Math" panose="02040503050406030204" pitchFamily="18"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116123" y="3059668"/>
                <a:ext cx="3429000" cy="369332"/>
              </a:xfrm>
              <a:prstGeom prst="rect">
                <a:avLst/>
              </a:prstGeom>
              <a:blipFill rotWithShape="1">
                <a:blip r:embed="rId3"/>
                <a:stretch>
                  <a:fillRect l="-9" t="-64" r="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6230923" y="2690336"/>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𝐶𝑜𝑛𝑔𝑟𝑢𝑒𝑛𝑐𝑒</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6" name="文本框 5"/>
              <p:cNvSpPr txBox="1">
                <a:spLocks noRot="1" noChangeAspect="1" noMove="1" noResize="1" noEditPoints="1" noAdjustHandles="1" noChangeArrowheads="1" noChangeShapeType="1" noTextEdit="1"/>
              </p:cNvSpPr>
              <p:nvPr/>
            </p:nvSpPr>
            <p:spPr>
              <a:xfrm>
                <a:off x="6230923" y="2690336"/>
                <a:ext cx="1828800" cy="369332"/>
              </a:xfrm>
              <a:prstGeom prst="rect">
                <a:avLst/>
              </a:prstGeom>
              <a:blipFill rotWithShape="1">
                <a:blip r:embed="rId4"/>
                <a:stretch>
                  <a:fillRect l="-17" t="-129" r="17" b="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333862" y="2362200"/>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𝑒</m:t>
                      </m:r>
                      <m:r>
                        <a:rPr kumimoji="1" lang="en-US" altLang="zh-CN" b="0" i="1" smtClean="0">
                          <a:latin typeface="Cambria Math" panose="02040503050406030204" pitchFamily="18" charset="0"/>
                          <a:ea typeface="Cambria Math" panose="02040503050406030204" pitchFamily="18" charset="0"/>
                        </a:rPr>
                        <m:t>1=</m:t>
                      </m:r>
                      <m:r>
                        <a:rPr kumimoji="1" lang="en-US" altLang="zh-CN" b="0" i="1" smtClean="0">
                          <a:latin typeface="Cambria Math" panose="02040503050406030204" pitchFamily="18" charset="0"/>
                          <a:ea typeface="Cambria Math" panose="02040503050406030204" pitchFamily="18" charset="0"/>
                        </a:rPr>
                        <m:t>𝑒</m:t>
                      </m:r>
                      <m:r>
                        <a:rPr kumimoji="1" lang="en-US" altLang="zh-CN" b="0" i="1" smtClean="0">
                          <a:latin typeface="Cambria Math" panose="02040503050406030204" pitchFamily="18" charset="0"/>
                          <a:ea typeface="Cambria Math" panose="02040503050406030204" pitchFamily="18" charset="0"/>
                        </a:rPr>
                        <m:t>1′</m:t>
                      </m:r>
                    </m:oMath>
                  </m:oMathPara>
                </a14:m>
                <a:endParaRPr kumimoji="1" lang="en-US" altLang="zh-CN" dirty="0"/>
              </a:p>
            </p:txBody>
          </p:sp>
        </mc:Choice>
        <mc:Fallback xmlns="">
          <p:sp>
            <p:nvSpPr>
              <p:cNvPr id="7" name="文本框 6"/>
              <p:cNvSpPr txBox="1">
                <a:spLocks noRot="1" noChangeAspect="1" noMove="1" noResize="1" noEditPoints="1" noAdjustHandles="1" noChangeArrowheads="1" noChangeShapeType="1" noTextEdit="1"/>
              </p:cNvSpPr>
              <p:nvPr/>
            </p:nvSpPr>
            <p:spPr>
              <a:xfrm>
                <a:off x="1333862" y="2362200"/>
                <a:ext cx="1828800" cy="369332"/>
              </a:xfrm>
              <a:prstGeom prst="rect">
                <a:avLst/>
              </a:prstGeom>
              <a:blipFill rotWithShape="1">
                <a:blip r:embed="rId5"/>
                <a:stretch>
                  <a:fillRect l="-20" r="20" b="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4474312" y="2362200"/>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𝑒</m:t>
                      </m:r>
                      <m:r>
                        <a:rPr kumimoji="1" lang="en-US" altLang="zh-CN" b="0" i="1" smtClean="0">
                          <a:latin typeface="Cambria Math" panose="02040503050406030204" pitchFamily="18" charset="0"/>
                          <a:ea typeface="Cambria Math" panose="02040503050406030204" pitchFamily="18" charset="0"/>
                        </a:rPr>
                        <m:t>𝑛</m:t>
                      </m:r>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𝑒𝑛</m:t>
                      </m:r>
                      <m:r>
                        <a:rPr kumimoji="1" lang="en-US" altLang="zh-CN" b="0"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4474312" y="2362200"/>
                <a:ext cx="1828800" cy="369332"/>
              </a:xfrm>
              <a:prstGeom prst="rect">
                <a:avLst/>
              </a:prstGeom>
              <a:blipFill rotWithShape="1">
                <a:blip r:embed="rId6"/>
                <a:stretch>
                  <a:fillRect l="-6" r="6" b="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2878123" y="2362200"/>
                <a:ext cx="1828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zh-CN" i="1" smtClean="0">
                          <a:latin typeface="Cambria Math" panose="02040503050406030204" pitchFamily="18" charset="0"/>
                          <a:ea typeface="Cambria Math" panose="02040503050406030204" pitchFamily="18" charset="0"/>
                        </a:rPr>
                        <m:t>…</m:t>
                      </m:r>
                    </m:oMath>
                  </m:oMathPara>
                </a14:m>
                <a:endParaRPr kumimoji="1" lang="en-US" altLang="zh-CN" dirty="0"/>
              </a:p>
            </p:txBody>
          </p:sp>
        </mc:Choice>
        <mc:Fallback xmlns="">
          <p:sp>
            <p:nvSpPr>
              <p:cNvPr id="9" name="文本框 8"/>
              <p:cNvSpPr txBox="1">
                <a:spLocks noRot="1" noChangeAspect="1" noMove="1" noResize="1" noEditPoints="1" noAdjustHandles="1" noChangeArrowheads="1" noChangeShapeType="1" noTextEdit="1"/>
              </p:cNvSpPr>
              <p:nvPr/>
            </p:nvSpPr>
            <p:spPr>
              <a:xfrm>
                <a:off x="2878123" y="2362200"/>
                <a:ext cx="1828800" cy="369332"/>
              </a:xfrm>
              <a:prstGeom prst="rect">
                <a:avLst/>
              </a:prstGeom>
              <a:blipFill rotWithShape="1">
                <a:blip r:embed="rId7"/>
                <a:stretch>
                  <a:fillRect l="-17" r="17" b="107"/>
                </a:stretch>
              </a:blipFill>
            </p:spPr>
            <p:txBody>
              <a:bodyPr/>
              <a:lstStyle/>
              <a:p>
                <a:r>
                  <a:rPr lang="zh-CN"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 Program equivalence</a:t>
            </a:r>
            <a:endParaRPr kumimoji="1" lang="zh-CN" altLang="en-US" dirty="0"/>
          </a:p>
        </p:txBody>
      </p:sp>
      <p:sp>
        <p:nvSpPr>
          <p:cNvPr id="6" name="内容占位符 4"/>
          <p:cNvSpPr>
            <a:spLocks noGrp="1"/>
          </p:cNvSpPr>
          <p:nvPr>
            <p:ph idx="1"/>
          </p:nvPr>
        </p:nvSpPr>
        <p:spPr>
          <a:xfrm>
            <a:off x="1905000" y="2057400"/>
            <a:ext cx="4267200" cy="4114800"/>
          </a:xfrm>
        </p:spPr>
        <p:txBody>
          <a:bodyPr/>
          <a:lstStyle/>
          <a:p>
            <a:pPr marL="0" indent="0">
              <a:buNone/>
            </a:pPr>
            <a:r>
              <a:rPr lang="en-US" altLang="zh-CN" sz="2000" b="1" dirty="0" err="1">
                <a:solidFill>
                  <a:srgbClr val="0432FF"/>
                </a:solidFill>
                <a:latin typeface="Courier New" panose="02070409020205090404" pitchFamily="49" charset="0"/>
                <a:cs typeface="Courier New" panose="02070409020205090404" pitchFamily="49" charset="0"/>
              </a:rPr>
              <a:t>int</a:t>
            </a:r>
            <a:r>
              <a:rPr lang="en-US" altLang="zh-CN" sz="2000" b="1" dirty="0">
                <a:solidFill>
                  <a:srgbClr val="0432FF"/>
                </a:solidFill>
                <a:latin typeface="Courier New" panose="02070409020205090404" pitchFamily="49" charset="0"/>
                <a:cs typeface="Courier New" panose="02070409020205090404" pitchFamily="49" charset="0"/>
              </a:rPr>
              <a:t> power3(</a:t>
            </a:r>
            <a:r>
              <a:rPr lang="en-US" altLang="zh-CN" sz="2000" b="1" dirty="0" err="1">
                <a:solidFill>
                  <a:srgbClr val="0432FF"/>
                </a:solidFill>
                <a:latin typeface="Courier New" panose="02070409020205090404" pitchFamily="49" charset="0"/>
                <a:cs typeface="Courier New" panose="02070409020205090404" pitchFamily="49" charset="0"/>
              </a:rPr>
              <a:t>int</a:t>
            </a:r>
            <a:r>
              <a:rPr lang="en-US" altLang="zh-CN" sz="2000" b="1" dirty="0">
                <a:solidFill>
                  <a:srgbClr val="0432FF"/>
                </a:solidFill>
                <a:latin typeface="Courier New" panose="02070409020205090404" pitchFamily="49" charset="0"/>
                <a:cs typeface="Courier New" panose="02070409020205090404" pitchFamily="49" charset="0"/>
              </a:rPr>
              <a:t> in){</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a:t>
            </a:r>
            <a:r>
              <a:rPr lang="en-US" altLang="zh-CN" sz="2000" b="1" dirty="0" err="1">
                <a:solidFill>
                  <a:srgbClr val="0432FF"/>
                </a:solidFill>
                <a:latin typeface="Courier New" panose="02070409020205090404" pitchFamily="49" charset="0"/>
                <a:cs typeface="Courier New" panose="02070409020205090404" pitchFamily="49" charset="0"/>
              </a:rPr>
              <a:t>int</a:t>
            </a:r>
            <a:r>
              <a:rPr lang="en-US" altLang="zh-CN" sz="2000" b="1" dirty="0">
                <a:solidFill>
                  <a:srgbClr val="0432FF"/>
                </a:solidFill>
                <a:latin typeface="Courier New" panose="02070409020205090404" pitchFamily="49" charset="0"/>
                <a:cs typeface="Courier New" panose="02070409020205090404" pitchFamily="49" charset="0"/>
              </a:rPr>
              <a:t> </a:t>
            </a:r>
            <a:r>
              <a:rPr lang="en-US" altLang="zh-CN" sz="2000" b="1" dirty="0" err="1">
                <a:solidFill>
                  <a:srgbClr val="0432FF"/>
                </a:solidFill>
                <a:latin typeface="Courier New" panose="02070409020205090404" pitchFamily="49" charset="0"/>
                <a:cs typeface="Courier New" panose="02070409020205090404" pitchFamily="49" charset="0"/>
              </a:rPr>
              <a:t>i</a:t>
            </a:r>
            <a:r>
              <a:rPr lang="en-US" altLang="zh-CN" sz="2000" b="1" dirty="0">
                <a:solidFill>
                  <a:srgbClr val="0432FF"/>
                </a:solidFill>
                <a:latin typeface="Courier New" panose="02070409020205090404" pitchFamily="49" charset="0"/>
                <a:cs typeface="Courier New" panose="02070409020205090404" pitchFamily="49" charset="0"/>
              </a:rPr>
              <a:t>, </a:t>
            </a:r>
            <a:r>
              <a:rPr lang="en-US" altLang="zh-CN" sz="2000" b="1" dirty="0" err="1">
                <a:solidFill>
                  <a:srgbClr val="0432FF"/>
                </a:solidFill>
                <a:latin typeface="Courier New" panose="02070409020205090404" pitchFamily="49" charset="0"/>
                <a:cs typeface="Courier New" panose="02070409020205090404" pitchFamily="49" charset="0"/>
              </a:rPr>
              <a:t>out_a</a:t>
            </a:r>
            <a:r>
              <a:rPr lang="en-US" altLang="zh-CN" sz="2000" b="1" dirty="0">
                <a:solidFill>
                  <a:srgbClr val="0432FF"/>
                </a:solidFill>
                <a:latin typeface="Courier New" panose="02070409020205090404" pitchFamily="49" charset="0"/>
                <a:cs typeface="Courier New" panose="02070409020205090404" pitchFamily="49" charset="0"/>
              </a:rPr>
              <a:t>;</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a:t>
            </a:r>
            <a:r>
              <a:rPr lang="en-US" altLang="zh-CN" sz="2000" b="1" dirty="0" err="1">
                <a:solidFill>
                  <a:srgbClr val="0432FF"/>
                </a:solidFill>
                <a:latin typeface="Courier New" panose="02070409020205090404" pitchFamily="49" charset="0"/>
                <a:cs typeface="Courier New" panose="02070409020205090404" pitchFamily="49" charset="0"/>
              </a:rPr>
              <a:t>out_a</a:t>
            </a:r>
            <a:r>
              <a:rPr lang="en-US" altLang="zh-CN" sz="2000" b="1" dirty="0">
                <a:solidFill>
                  <a:srgbClr val="0432FF"/>
                </a:solidFill>
                <a:latin typeface="Courier New" panose="02070409020205090404" pitchFamily="49" charset="0"/>
                <a:cs typeface="Courier New" panose="02070409020205090404" pitchFamily="49" charset="0"/>
              </a:rPr>
              <a:t> = in;</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for(</a:t>
            </a:r>
            <a:r>
              <a:rPr lang="en-US" altLang="zh-CN" sz="2000" b="1" dirty="0" err="1">
                <a:solidFill>
                  <a:srgbClr val="0432FF"/>
                </a:solidFill>
                <a:latin typeface="Courier New" panose="02070409020205090404" pitchFamily="49" charset="0"/>
                <a:cs typeface="Courier New" panose="02070409020205090404" pitchFamily="49" charset="0"/>
              </a:rPr>
              <a:t>i</a:t>
            </a:r>
            <a:r>
              <a:rPr lang="en-US" altLang="zh-CN" sz="2000" b="1" dirty="0">
                <a:solidFill>
                  <a:srgbClr val="0432FF"/>
                </a:solidFill>
                <a:latin typeface="Courier New" panose="02070409020205090404" pitchFamily="49" charset="0"/>
                <a:cs typeface="Courier New" panose="02070409020205090404" pitchFamily="49" charset="0"/>
              </a:rPr>
              <a:t> = 0; </a:t>
            </a:r>
            <a:r>
              <a:rPr lang="en-US" altLang="zh-CN" sz="2000" b="1" dirty="0" err="1">
                <a:solidFill>
                  <a:srgbClr val="0432FF"/>
                </a:solidFill>
                <a:latin typeface="Courier New" panose="02070409020205090404" pitchFamily="49" charset="0"/>
                <a:cs typeface="Courier New" panose="02070409020205090404" pitchFamily="49" charset="0"/>
              </a:rPr>
              <a:t>i</a:t>
            </a:r>
            <a:r>
              <a:rPr lang="en-US" altLang="zh-CN" sz="2000" b="1" dirty="0">
                <a:solidFill>
                  <a:srgbClr val="0432FF"/>
                </a:solidFill>
                <a:latin typeface="Courier New" panose="02070409020205090404" pitchFamily="49" charset="0"/>
                <a:cs typeface="Courier New" panose="02070409020205090404" pitchFamily="49" charset="0"/>
              </a:rPr>
              <a:t> &lt; 2; </a:t>
            </a:r>
            <a:r>
              <a:rPr lang="en-US" altLang="zh-CN" sz="2000" b="1" dirty="0" err="1">
                <a:solidFill>
                  <a:srgbClr val="0432FF"/>
                </a:solidFill>
                <a:latin typeface="Courier New" panose="02070409020205090404" pitchFamily="49" charset="0"/>
                <a:cs typeface="Courier New" panose="02070409020205090404" pitchFamily="49" charset="0"/>
              </a:rPr>
              <a:t>i</a:t>
            </a:r>
            <a:r>
              <a:rPr lang="en-US" altLang="zh-CN" sz="2000" b="1" dirty="0">
                <a:solidFill>
                  <a:srgbClr val="0432FF"/>
                </a:solidFill>
                <a:latin typeface="Courier New" panose="02070409020205090404" pitchFamily="49" charset="0"/>
                <a:cs typeface="Courier New" panose="02070409020205090404" pitchFamily="49" charset="0"/>
              </a:rPr>
              <a:t>++)</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a:t>
            </a:r>
            <a:r>
              <a:rPr lang="en-US" altLang="zh-CN" sz="2000" b="1" dirty="0" err="1">
                <a:solidFill>
                  <a:srgbClr val="0432FF"/>
                </a:solidFill>
                <a:latin typeface="Courier New" panose="02070409020205090404" pitchFamily="49" charset="0"/>
                <a:cs typeface="Courier New" panose="02070409020205090404" pitchFamily="49" charset="0"/>
              </a:rPr>
              <a:t>out_a</a:t>
            </a:r>
            <a:r>
              <a:rPr lang="en-US" altLang="zh-CN" sz="2000" b="1" dirty="0">
                <a:solidFill>
                  <a:srgbClr val="0432FF"/>
                </a:solidFill>
                <a:latin typeface="Courier New" panose="02070409020205090404" pitchFamily="49" charset="0"/>
                <a:cs typeface="Courier New" panose="02070409020205090404" pitchFamily="49" charset="0"/>
              </a:rPr>
              <a:t> = </a:t>
            </a:r>
            <a:r>
              <a:rPr lang="en-US" altLang="zh-CN" sz="2000" b="1" dirty="0" err="1">
                <a:solidFill>
                  <a:srgbClr val="0432FF"/>
                </a:solidFill>
                <a:latin typeface="Courier New" panose="02070409020205090404" pitchFamily="49" charset="0"/>
                <a:cs typeface="Courier New" panose="02070409020205090404" pitchFamily="49" charset="0"/>
              </a:rPr>
              <a:t>out_a</a:t>
            </a:r>
            <a:r>
              <a:rPr lang="en-US" altLang="zh-CN" sz="2000" b="1" dirty="0">
                <a:solidFill>
                  <a:srgbClr val="0432FF"/>
                </a:solidFill>
                <a:latin typeface="Courier New" panose="02070409020205090404" pitchFamily="49" charset="0"/>
                <a:cs typeface="Courier New" panose="02070409020205090404" pitchFamily="49" charset="0"/>
              </a:rPr>
              <a:t> * in;</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return </a:t>
            </a:r>
            <a:r>
              <a:rPr lang="en-US" altLang="zh-CN" sz="2000" b="1" dirty="0" err="1">
                <a:solidFill>
                  <a:srgbClr val="0432FF"/>
                </a:solidFill>
                <a:latin typeface="Courier New" panose="02070409020205090404" pitchFamily="49" charset="0"/>
                <a:cs typeface="Courier New" panose="02070409020205090404" pitchFamily="49" charset="0"/>
              </a:rPr>
              <a:t>out_a</a:t>
            </a:r>
            <a:r>
              <a:rPr lang="en-US" altLang="zh-CN" sz="2000" b="1" dirty="0">
                <a:solidFill>
                  <a:srgbClr val="0432FF"/>
                </a:solidFill>
                <a:latin typeface="Courier New" panose="02070409020205090404" pitchFamily="49" charset="0"/>
                <a:cs typeface="Courier New" panose="02070409020205090404" pitchFamily="49" charset="0"/>
              </a:rPr>
              <a:t>;</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a:t>
            </a:r>
          </a:p>
        </p:txBody>
      </p:sp>
      <p:sp>
        <p:nvSpPr>
          <p:cNvPr id="7" name="内容占位符 4"/>
          <p:cNvSpPr txBox="1"/>
          <p:nvPr/>
        </p:nvSpPr>
        <p:spPr bwMode="auto">
          <a:xfrm>
            <a:off x="6172200" y="2057400"/>
            <a:ext cx="426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0" indent="0">
              <a:buNone/>
            </a:pPr>
            <a:r>
              <a:rPr lang="en-US" altLang="zh-CN" sz="2000" b="1" kern="0" dirty="0" err="1">
                <a:solidFill>
                  <a:srgbClr val="0432FF"/>
                </a:solidFill>
                <a:latin typeface="Courier New" panose="02070409020205090404" pitchFamily="49" charset="0"/>
                <a:cs typeface="Courier New" panose="02070409020205090404" pitchFamily="49" charset="0"/>
              </a:rPr>
              <a:t>int</a:t>
            </a:r>
            <a:r>
              <a:rPr lang="en-US" altLang="zh-CN" sz="2000" b="1" kern="0" dirty="0">
                <a:solidFill>
                  <a:srgbClr val="0432FF"/>
                </a:solidFill>
                <a:latin typeface="Courier New" panose="02070409020205090404" pitchFamily="49" charset="0"/>
                <a:cs typeface="Courier New" panose="02070409020205090404" pitchFamily="49" charset="0"/>
              </a:rPr>
              <a:t> power3_new(</a:t>
            </a:r>
            <a:r>
              <a:rPr lang="en-US" altLang="zh-CN" sz="2000" b="1" kern="0" dirty="0" err="1">
                <a:solidFill>
                  <a:srgbClr val="0432FF"/>
                </a:solidFill>
                <a:latin typeface="Courier New" panose="02070409020205090404" pitchFamily="49" charset="0"/>
                <a:cs typeface="Courier New" panose="02070409020205090404" pitchFamily="49" charset="0"/>
              </a:rPr>
              <a:t>int</a:t>
            </a:r>
            <a:r>
              <a:rPr lang="en-US" altLang="zh-CN" sz="2000" b="1" kern="0" dirty="0">
                <a:solidFill>
                  <a:srgbClr val="0432FF"/>
                </a:solidFill>
                <a:latin typeface="Courier New" panose="02070409020205090404" pitchFamily="49" charset="0"/>
                <a:cs typeface="Courier New" panose="02070409020205090404" pitchFamily="49" charset="0"/>
              </a:rPr>
              <a:t> in){</a:t>
            </a:r>
          </a:p>
          <a:p>
            <a:pPr marL="0" indent="0">
              <a:buNone/>
            </a:pPr>
            <a:r>
              <a:rPr lang="en-US" altLang="zh-CN" sz="2000" b="1" kern="0" dirty="0">
                <a:solidFill>
                  <a:srgbClr val="0432FF"/>
                </a:solidFill>
                <a:latin typeface="Courier New" panose="02070409020205090404" pitchFamily="49" charset="0"/>
                <a:cs typeface="Courier New" panose="02070409020205090404" pitchFamily="49" charset="0"/>
              </a:rPr>
              <a:t>  </a:t>
            </a:r>
            <a:r>
              <a:rPr lang="en-US" altLang="zh-CN" sz="2000" b="1" kern="0" dirty="0" err="1">
                <a:solidFill>
                  <a:srgbClr val="0432FF"/>
                </a:solidFill>
                <a:latin typeface="Courier New" panose="02070409020205090404" pitchFamily="49" charset="0"/>
                <a:cs typeface="Courier New" panose="02070409020205090404" pitchFamily="49" charset="0"/>
              </a:rPr>
              <a:t>int</a:t>
            </a:r>
            <a:r>
              <a:rPr lang="en-US" altLang="zh-CN" sz="2000" b="1" kern="0" dirty="0">
                <a:solidFill>
                  <a:srgbClr val="0432FF"/>
                </a:solidFill>
                <a:latin typeface="Courier New" panose="02070409020205090404" pitchFamily="49" charset="0"/>
                <a:cs typeface="Courier New" panose="02070409020205090404" pitchFamily="49" charset="0"/>
              </a:rPr>
              <a:t> </a:t>
            </a:r>
            <a:r>
              <a:rPr lang="en-US" altLang="zh-CN" sz="2000" b="1" kern="0" dirty="0" err="1">
                <a:solidFill>
                  <a:srgbClr val="0432FF"/>
                </a:solidFill>
                <a:latin typeface="Courier New" panose="02070409020205090404" pitchFamily="49" charset="0"/>
                <a:cs typeface="Courier New" panose="02070409020205090404" pitchFamily="49" charset="0"/>
              </a:rPr>
              <a:t>out_b</a:t>
            </a:r>
            <a:r>
              <a:rPr lang="en-US" altLang="zh-CN" sz="2000" b="1" kern="0" dirty="0">
                <a:solidFill>
                  <a:srgbClr val="0432FF"/>
                </a:solidFill>
                <a:latin typeface="Courier New" panose="02070409020205090404" pitchFamily="49" charset="0"/>
                <a:cs typeface="Courier New" panose="02070409020205090404" pitchFamily="49" charset="0"/>
              </a:rPr>
              <a:t>;</a:t>
            </a:r>
          </a:p>
          <a:p>
            <a:pPr marL="0" indent="0">
              <a:buNone/>
            </a:pPr>
            <a:r>
              <a:rPr lang="en-US" altLang="zh-CN" sz="2000" b="1" kern="0" dirty="0">
                <a:solidFill>
                  <a:srgbClr val="0432FF"/>
                </a:solidFill>
                <a:latin typeface="Courier New" panose="02070409020205090404" pitchFamily="49" charset="0"/>
                <a:cs typeface="Courier New" panose="02070409020205090404" pitchFamily="49" charset="0"/>
              </a:rPr>
              <a:t>  </a:t>
            </a:r>
            <a:r>
              <a:rPr lang="en-US" altLang="zh-CN" sz="2000" b="1" kern="0" dirty="0" err="1">
                <a:solidFill>
                  <a:srgbClr val="0432FF"/>
                </a:solidFill>
                <a:latin typeface="Courier New" panose="02070409020205090404" pitchFamily="49" charset="0"/>
                <a:cs typeface="Courier New" panose="02070409020205090404" pitchFamily="49" charset="0"/>
              </a:rPr>
              <a:t>out_b</a:t>
            </a:r>
            <a:r>
              <a:rPr lang="en-US" altLang="zh-CN" sz="2000" b="1" kern="0" dirty="0">
                <a:solidFill>
                  <a:srgbClr val="0432FF"/>
                </a:solidFill>
                <a:latin typeface="Courier New" panose="02070409020205090404" pitchFamily="49" charset="0"/>
                <a:cs typeface="Courier New" panose="02070409020205090404" pitchFamily="49" charset="0"/>
              </a:rPr>
              <a:t> = (in*in)*in;</a:t>
            </a:r>
          </a:p>
          <a:p>
            <a:pPr marL="0" indent="0">
              <a:buNone/>
            </a:pPr>
            <a:r>
              <a:rPr lang="en-US" altLang="zh-CN" sz="2000" b="1" kern="0" dirty="0">
                <a:solidFill>
                  <a:srgbClr val="0432FF"/>
                </a:solidFill>
                <a:latin typeface="Courier New" panose="02070409020205090404" pitchFamily="49" charset="0"/>
                <a:cs typeface="Courier New" panose="02070409020205090404" pitchFamily="49" charset="0"/>
              </a:rPr>
              <a:t>  return </a:t>
            </a:r>
            <a:r>
              <a:rPr lang="en-US" altLang="zh-CN" sz="2000" b="1" kern="0" dirty="0" err="1">
                <a:solidFill>
                  <a:srgbClr val="0432FF"/>
                </a:solidFill>
                <a:latin typeface="Courier New" panose="02070409020205090404" pitchFamily="49" charset="0"/>
                <a:cs typeface="Courier New" panose="02070409020205090404" pitchFamily="49" charset="0"/>
              </a:rPr>
              <a:t>out_b</a:t>
            </a:r>
            <a:r>
              <a:rPr lang="en-US" altLang="zh-CN" sz="2000" b="1" kern="0" dirty="0">
                <a:solidFill>
                  <a:srgbClr val="0432FF"/>
                </a:solidFill>
                <a:latin typeface="Courier New" panose="02070409020205090404" pitchFamily="49" charset="0"/>
                <a:cs typeface="Courier New" panose="02070409020205090404" pitchFamily="49" charset="0"/>
              </a:rPr>
              <a:t>;</a:t>
            </a:r>
          </a:p>
          <a:p>
            <a:pPr marL="0" indent="0">
              <a:buNone/>
            </a:pPr>
            <a:r>
              <a:rPr lang="en-US" altLang="zh-CN" sz="2000" b="1" u="sng" kern="0" dirty="0">
                <a:solidFill>
                  <a:srgbClr val="0432FF"/>
                </a:solidFill>
                <a:latin typeface="Courier New" panose="02070409020205090404" pitchFamily="49" charset="0"/>
                <a:cs typeface="Courier New" panose="02070409020205090404" pitchFamily="49" charset="0"/>
              </a:rPr>
              <a:t>}</a:t>
            </a:r>
          </a:p>
        </p:txBody>
      </p:sp>
      <p:sp>
        <p:nvSpPr>
          <p:cNvPr id="8" name="文本框 7"/>
          <p:cNvSpPr txBox="1"/>
          <p:nvPr/>
        </p:nvSpPr>
        <p:spPr>
          <a:xfrm>
            <a:off x="4114800" y="4800600"/>
            <a:ext cx="4419600" cy="645160"/>
          </a:xfrm>
          <a:prstGeom prst="rect">
            <a:avLst/>
          </a:prstGeom>
          <a:noFill/>
        </p:spPr>
        <p:txBody>
          <a:bodyPr wrap="square" rtlCol="0">
            <a:spAutoFit/>
          </a:bodyPr>
          <a:lstStyle/>
          <a:p>
            <a:r>
              <a:rPr kumimoji="1" lang="zh-CN" altLang="en-US" dirty="0"/>
              <a:t>这两个程序是等价的。</a:t>
            </a:r>
          </a:p>
          <a:p>
            <a:r>
              <a:rPr kumimoji="1" lang="zh-CN" altLang="en-US" dirty="0"/>
              <a:t>但是应该怎么证明他们是等价的？</a:t>
            </a:r>
          </a:p>
        </p:txBody>
      </p:sp>
      <p:sp>
        <p:nvSpPr>
          <p:cNvPr id="9" name="文本框 8">
            <a:extLst>
              <a:ext uri="{FF2B5EF4-FFF2-40B4-BE49-F238E27FC236}">
                <a16:creationId xmlns:a16="http://schemas.microsoft.com/office/drawing/2014/main" id="{63FA892C-8911-FBDE-81F4-9FD70066853A}"/>
              </a:ext>
            </a:extLst>
          </p:cNvPr>
          <p:cNvSpPr txBox="1"/>
          <p:nvPr/>
        </p:nvSpPr>
        <p:spPr>
          <a:xfrm>
            <a:off x="3799248" y="5624314"/>
            <a:ext cx="6095064" cy="369332"/>
          </a:xfrm>
          <a:prstGeom prst="rect">
            <a:avLst/>
          </a:prstGeom>
          <a:noFill/>
        </p:spPr>
        <p:txBody>
          <a:bodyPr wrap="square">
            <a:spAutoFit/>
          </a:bodyPr>
          <a:lstStyle/>
          <a:p>
            <a:r>
              <a:rPr lang="en-US" altLang="zh-CN" b="1" dirty="0">
                <a:latin typeface="Courier New" panose="02070409020205090404" pitchFamily="49" charset="0"/>
                <a:cs typeface="Courier New" panose="02070409020205090404" pitchFamily="49" charset="0"/>
              </a:rPr>
              <a:t>P1/\ P2 -&gt; </a:t>
            </a:r>
            <a:r>
              <a:rPr lang="en-US" altLang="zh-CN" b="1" dirty="0" err="1">
                <a:latin typeface="Courier New" panose="02070409020205090404" pitchFamily="49" charset="0"/>
                <a:cs typeface="Courier New" panose="02070409020205090404" pitchFamily="49" charset="0"/>
              </a:rPr>
              <a:t>out_a</a:t>
            </a:r>
            <a:r>
              <a:rPr lang="en-US" altLang="zh-CN" b="1" dirty="0">
                <a:latin typeface="Courier New" panose="02070409020205090404" pitchFamily="49" charset="0"/>
                <a:cs typeface="Courier New" panose="02070409020205090404" pitchFamily="49" charset="0"/>
              </a:rPr>
              <a:t>=</a:t>
            </a:r>
            <a:r>
              <a:rPr lang="en-US" altLang="zh-CN" b="1" dirty="0" err="1">
                <a:latin typeface="Courier New" panose="02070409020205090404" pitchFamily="49" charset="0"/>
                <a:cs typeface="Courier New" panose="02070409020205090404" pitchFamily="49" charset="0"/>
              </a:rPr>
              <a:t>out_b</a:t>
            </a:r>
            <a:endParaRPr kumimoji="1"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 Program equivalence</a:t>
            </a:r>
            <a:endParaRPr kumimoji="1" lang="zh-CN" altLang="en-US" dirty="0"/>
          </a:p>
        </p:txBody>
      </p:sp>
      <p:sp>
        <p:nvSpPr>
          <p:cNvPr id="6" name="内容占位符 4"/>
          <p:cNvSpPr>
            <a:spLocks noGrp="1"/>
          </p:cNvSpPr>
          <p:nvPr>
            <p:ph idx="1"/>
          </p:nvPr>
        </p:nvSpPr>
        <p:spPr>
          <a:xfrm>
            <a:off x="1905000" y="2057400"/>
            <a:ext cx="4267200" cy="4114800"/>
          </a:xfrm>
        </p:spPr>
        <p:txBody>
          <a:bodyPr/>
          <a:lstStyle/>
          <a:p>
            <a:pPr marL="0" indent="0">
              <a:buNone/>
            </a:pPr>
            <a:r>
              <a:rPr lang="en-US" altLang="zh-CN" sz="2000" b="1" dirty="0" err="1">
                <a:solidFill>
                  <a:srgbClr val="0432FF"/>
                </a:solidFill>
                <a:latin typeface="Courier New" panose="02070409020205090404" pitchFamily="49" charset="0"/>
                <a:cs typeface="Courier New" panose="02070409020205090404" pitchFamily="49" charset="0"/>
              </a:rPr>
              <a:t>int</a:t>
            </a:r>
            <a:r>
              <a:rPr lang="en-US" altLang="zh-CN" sz="2000" b="1" dirty="0">
                <a:solidFill>
                  <a:srgbClr val="0432FF"/>
                </a:solidFill>
                <a:latin typeface="Courier New" panose="02070409020205090404" pitchFamily="49" charset="0"/>
                <a:cs typeface="Courier New" panose="02070409020205090404" pitchFamily="49" charset="0"/>
              </a:rPr>
              <a:t> power3(</a:t>
            </a:r>
            <a:r>
              <a:rPr lang="en-US" altLang="zh-CN" sz="2000" b="1" dirty="0" err="1">
                <a:solidFill>
                  <a:srgbClr val="0432FF"/>
                </a:solidFill>
                <a:latin typeface="Courier New" panose="02070409020205090404" pitchFamily="49" charset="0"/>
                <a:cs typeface="Courier New" panose="02070409020205090404" pitchFamily="49" charset="0"/>
              </a:rPr>
              <a:t>int</a:t>
            </a:r>
            <a:r>
              <a:rPr lang="en-US" altLang="zh-CN" sz="2000" b="1" dirty="0">
                <a:solidFill>
                  <a:srgbClr val="0432FF"/>
                </a:solidFill>
                <a:latin typeface="Courier New" panose="02070409020205090404" pitchFamily="49" charset="0"/>
                <a:cs typeface="Courier New" panose="02070409020205090404" pitchFamily="49" charset="0"/>
              </a:rPr>
              <a:t> in){</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a:t>
            </a:r>
            <a:r>
              <a:rPr lang="en-US" altLang="zh-CN" sz="2000" b="1" dirty="0" err="1">
                <a:solidFill>
                  <a:srgbClr val="0432FF"/>
                </a:solidFill>
                <a:latin typeface="Courier New" panose="02070409020205090404" pitchFamily="49" charset="0"/>
                <a:cs typeface="Courier New" panose="02070409020205090404" pitchFamily="49" charset="0"/>
              </a:rPr>
              <a:t>int</a:t>
            </a:r>
            <a:r>
              <a:rPr lang="en-US" altLang="zh-CN" sz="2000" b="1" dirty="0">
                <a:solidFill>
                  <a:srgbClr val="0432FF"/>
                </a:solidFill>
                <a:latin typeface="Courier New" panose="02070409020205090404" pitchFamily="49" charset="0"/>
                <a:cs typeface="Courier New" panose="02070409020205090404" pitchFamily="49" charset="0"/>
              </a:rPr>
              <a:t> </a:t>
            </a:r>
            <a:r>
              <a:rPr lang="en-US" altLang="zh-CN" sz="2000" b="1" dirty="0" err="1">
                <a:solidFill>
                  <a:srgbClr val="0432FF"/>
                </a:solidFill>
                <a:latin typeface="Courier New" panose="02070409020205090404" pitchFamily="49" charset="0"/>
                <a:cs typeface="Courier New" panose="02070409020205090404" pitchFamily="49" charset="0"/>
              </a:rPr>
              <a:t>i</a:t>
            </a:r>
            <a:r>
              <a:rPr lang="en-US" altLang="zh-CN" sz="2000" b="1" dirty="0">
                <a:solidFill>
                  <a:srgbClr val="0432FF"/>
                </a:solidFill>
                <a:latin typeface="Courier New" panose="02070409020205090404" pitchFamily="49" charset="0"/>
                <a:cs typeface="Courier New" panose="02070409020205090404" pitchFamily="49" charset="0"/>
              </a:rPr>
              <a:t>, </a:t>
            </a:r>
            <a:r>
              <a:rPr lang="en-US" altLang="zh-CN" sz="2000" b="1" dirty="0" err="1">
                <a:solidFill>
                  <a:srgbClr val="0432FF"/>
                </a:solidFill>
                <a:latin typeface="Courier New" panose="02070409020205090404" pitchFamily="49" charset="0"/>
                <a:cs typeface="Courier New" panose="02070409020205090404" pitchFamily="49" charset="0"/>
              </a:rPr>
              <a:t>out_a</a:t>
            </a:r>
            <a:r>
              <a:rPr lang="en-US" altLang="zh-CN" sz="2000" b="1" dirty="0">
                <a:solidFill>
                  <a:srgbClr val="0432FF"/>
                </a:solidFill>
                <a:latin typeface="Courier New" panose="02070409020205090404" pitchFamily="49" charset="0"/>
                <a:cs typeface="Courier New" panose="02070409020205090404" pitchFamily="49" charset="0"/>
              </a:rPr>
              <a:t>;</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out_a_0 = in;</a:t>
            </a:r>
          </a:p>
          <a:p>
            <a:pPr marL="0" indent="0">
              <a:buNone/>
            </a:pPr>
            <a:r>
              <a:rPr lang="en-US" altLang="zh-CN" sz="2000" b="1" dirty="0">
                <a:latin typeface="Courier New" panose="02070409020205090404" pitchFamily="49" charset="0"/>
                <a:cs typeface="Courier New" panose="02070409020205090404" pitchFamily="49" charset="0"/>
              </a:rPr>
              <a:t>  // loop </a:t>
            </a:r>
            <a:r>
              <a:rPr lang="en-US" altLang="zh-CN" sz="2000" b="1" dirty="0" err="1">
                <a:latin typeface="Courier New" panose="02070409020205090404" pitchFamily="49" charset="0"/>
                <a:cs typeface="Courier New" panose="02070409020205090404" pitchFamily="49" charset="0"/>
              </a:rPr>
              <a:t>unrool</a:t>
            </a:r>
            <a:r>
              <a:rPr lang="en-US" altLang="zh-CN" sz="2000" b="1" dirty="0">
                <a:latin typeface="Courier New" panose="02070409020205090404" pitchFamily="49" charset="0"/>
                <a:cs typeface="Courier New" panose="02070409020205090404" pitchFamily="49" charset="0"/>
              </a:rPr>
              <a:t> and SSA</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out_a_1 = out_a_0 * in;</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out_a_2 = out_a_1 * in;</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  return out_a_2;</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a:t>
            </a:r>
          </a:p>
        </p:txBody>
      </p:sp>
      <p:sp>
        <p:nvSpPr>
          <p:cNvPr id="7" name="内容占位符 4"/>
          <p:cNvSpPr txBox="1"/>
          <p:nvPr/>
        </p:nvSpPr>
        <p:spPr bwMode="auto">
          <a:xfrm>
            <a:off x="6172200" y="2057400"/>
            <a:ext cx="441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0" indent="0">
              <a:buNone/>
            </a:pPr>
            <a:r>
              <a:rPr lang="en-US" altLang="zh-CN" sz="2000" b="1" kern="0" dirty="0" err="1">
                <a:solidFill>
                  <a:srgbClr val="0432FF"/>
                </a:solidFill>
                <a:latin typeface="Courier New" panose="02070409020205090404" pitchFamily="49" charset="0"/>
                <a:cs typeface="Courier New" panose="02070409020205090404" pitchFamily="49" charset="0"/>
              </a:rPr>
              <a:t>int</a:t>
            </a:r>
            <a:r>
              <a:rPr lang="en-US" altLang="zh-CN" sz="2000" b="1" kern="0" dirty="0">
                <a:solidFill>
                  <a:srgbClr val="0432FF"/>
                </a:solidFill>
                <a:latin typeface="Courier New" panose="02070409020205090404" pitchFamily="49" charset="0"/>
                <a:cs typeface="Courier New" panose="02070409020205090404" pitchFamily="49" charset="0"/>
              </a:rPr>
              <a:t> power3_new(</a:t>
            </a:r>
            <a:r>
              <a:rPr lang="en-US" altLang="zh-CN" sz="2000" b="1" kern="0" dirty="0" err="1">
                <a:solidFill>
                  <a:srgbClr val="0432FF"/>
                </a:solidFill>
                <a:latin typeface="Courier New" panose="02070409020205090404" pitchFamily="49" charset="0"/>
                <a:cs typeface="Courier New" panose="02070409020205090404" pitchFamily="49" charset="0"/>
              </a:rPr>
              <a:t>int</a:t>
            </a:r>
            <a:r>
              <a:rPr lang="en-US" altLang="zh-CN" sz="2000" b="1" kern="0" dirty="0">
                <a:solidFill>
                  <a:srgbClr val="0432FF"/>
                </a:solidFill>
                <a:latin typeface="Courier New" panose="02070409020205090404" pitchFamily="49" charset="0"/>
                <a:cs typeface="Courier New" panose="02070409020205090404" pitchFamily="49" charset="0"/>
              </a:rPr>
              <a:t> in){</a:t>
            </a:r>
          </a:p>
          <a:p>
            <a:pPr marL="0" indent="0">
              <a:buNone/>
            </a:pPr>
            <a:r>
              <a:rPr lang="en-US" altLang="zh-CN" sz="2000" b="1" kern="0" dirty="0">
                <a:solidFill>
                  <a:srgbClr val="0432FF"/>
                </a:solidFill>
                <a:latin typeface="Courier New" panose="02070409020205090404" pitchFamily="49" charset="0"/>
                <a:cs typeface="Courier New" panose="02070409020205090404" pitchFamily="49" charset="0"/>
              </a:rPr>
              <a:t>  </a:t>
            </a:r>
            <a:r>
              <a:rPr lang="en-US" altLang="zh-CN" sz="2000" b="1" kern="0" dirty="0" err="1">
                <a:solidFill>
                  <a:srgbClr val="0432FF"/>
                </a:solidFill>
                <a:latin typeface="Courier New" panose="02070409020205090404" pitchFamily="49" charset="0"/>
                <a:cs typeface="Courier New" panose="02070409020205090404" pitchFamily="49" charset="0"/>
              </a:rPr>
              <a:t>int</a:t>
            </a:r>
            <a:r>
              <a:rPr lang="en-US" altLang="zh-CN" sz="2000" b="1" kern="0" dirty="0">
                <a:solidFill>
                  <a:srgbClr val="0432FF"/>
                </a:solidFill>
                <a:latin typeface="Courier New" panose="02070409020205090404" pitchFamily="49" charset="0"/>
                <a:cs typeface="Courier New" panose="02070409020205090404" pitchFamily="49" charset="0"/>
              </a:rPr>
              <a:t> </a:t>
            </a:r>
            <a:r>
              <a:rPr lang="en-US" altLang="zh-CN" sz="2000" b="1" kern="0" dirty="0" err="1">
                <a:solidFill>
                  <a:srgbClr val="0432FF"/>
                </a:solidFill>
                <a:latin typeface="Courier New" panose="02070409020205090404" pitchFamily="49" charset="0"/>
                <a:cs typeface="Courier New" panose="02070409020205090404" pitchFamily="49" charset="0"/>
              </a:rPr>
              <a:t>out_b</a:t>
            </a:r>
            <a:r>
              <a:rPr lang="en-US" altLang="zh-CN" sz="2000" b="1" kern="0" dirty="0">
                <a:solidFill>
                  <a:srgbClr val="0432FF"/>
                </a:solidFill>
                <a:latin typeface="Courier New" panose="02070409020205090404" pitchFamily="49" charset="0"/>
                <a:cs typeface="Courier New" panose="02070409020205090404" pitchFamily="49" charset="0"/>
              </a:rPr>
              <a:t>;</a:t>
            </a:r>
          </a:p>
          <a:p>
            <a:pPr marL="0" indent="0">
              <a:buNone/>
            </a:pPr>
            <a:r>
              <a:rPr lang="en-US" altLang="zh-CN" sz="2000" b="1" kern="0" dirty="0">
                <a:solidFill>
                  <a:srgbClr val="0432FF"/>
                </a:solidFill>
                <a:latin typeface="Courier New" panose="02070409020205090404" pitchFamily="49" charset="0"/>
                <a:cs typeface="Courier New" panose="02070409020205090404" pitchFamily="49" charset="0"/>
              </a:rPr>
              <a:t>  </a:t>
            </a:r>
            <a:r>
              <a:rPr lang="en-US" altLang="zh-CN" sz="2000" b="1" kern="0" dirty="0" err="1">
                <a:solidFill>
                  <a:srgbClr val="0432FF"/>
                </a:solidFill>
                <a:latin typeface="Courier New" panose="02070409020205090404" pitchFamily="49" charset="0"/>
                <a:cs typeface="Courier New" panose="02070409020205090404" pitchFamily="49" charset="0"/>
              </a:rPr>
              <a:t>out_b</a:t>
            </a:r>
            <a:r>
              <a:rPr lang="en-US" altLang="zh-CN" sz="2000" b="1" kern="0" dirty="0">
                <a:solidFill>
                  <a:srgbClr val="0432FF"/>
                </a:solidFill>
                <a:latin typeface="Courier New" panose="02070409020205090404" pitchFamily="49" charset="0"/>
                <a:cs typeface="Courier New" panose="02070409020205090404" pitchFamily="49" charset="0"/>
              </a:rPr>
              <a:t> = (in*in)*in;</a:t>
            </a:r>
          </a:p>
          <a:p>
            <a:pPr marL="0" indent="0">
              <a:buNone/>
            </a:pPr>
            <a:r>
              <a:rPr lang="en-US" altLang="zh-CN" sz="2000" b="1" kern="0" dirty="0">
                <a:solidFill>
                  <a:srgbClr val="0432FF"/>
                </a:solidFill>
                <a:latin typeface="Courier New" panose="02070409020205090404" pitchFamily="49" charset="0"/>
                <a:cs typeface="Courier New" panose="02070409020205090404" pitchFamily="49" charset="0"/>
              </a:rPr>
              <a:t>  return </a:t>
            </a:r>
            <a:r>
              <a:rPr lang="en-US" altLang="zh-CN" sz="2000" b="1" kern="0" dirty="0" err="1">
                <a:solidFill>
                  <a:srgbClr val="0432FF"/>
                </a:solidFill>
                <a:latin typeface="Courier New" panose="02070409020205090404" pitchFamily="49" charset="0"/>
                <a:cs typeface="Courier New" panose="02070409020205090404" pitchFamily="49" charset="0"/>
              </a:rPr>
              <a:t>out_b</a:t>
            </a:r>
            <a:r>
              <a:rPr lang="en-US" altLang="zh-CN" sz="2000" b="1" kern="0" dirty="0">
                <a:solidFill>
                  <a:srgbClr val="0432FF"/>
                </a:solidFill>
                <a:latin typeface="Courier New" panose="02070409020205090404" pitchFamily="49" charset="0"/>
                <a:cs typeface="Courier New" panose="02070409020205090404" pitchFamily="49" charset="0"/>
              </a:rPr>
              <a:t>;</a:t>
            </a:r>
          </a:p>
          <a:p>
            <a:pPr marL="0" indent="0">
              <a:buNone/>
            </a:pPr>
            <a:r>
              <a:rPr lang="en-US" altLang="zh-CN" sz="2000" b="1" kern="0" dirty="0">
                <a:solidFill>
                  <a:srgbClr val="0432FF"/>
                </a:solidFill>
                <a:latin typeface="Courier New" panose="02070409020205090404" pitchFamily="49" charset="0"/>
                <a:cs typeface="Courier New" panose="02070409020205090404" pitchFamily="49" charset="0"/>
              </a:rPr>
              <a:t>}</a:t>
            </a:r>
          </a:p>
        </p:txBody>
      </p:sp>
      <mc:AlternateContent xmlns:mc="http://schemas.openxmlformats.org/markup-compatibility/2006" xmlns:a14="http://schemas.microsoft.com/office/drawing/2010/main">
        <mc:Choice Requires="a14">
          <p:sp>
            <p:nvSpPr>
              <p:cNvPr id="8" name="文本框 7"/>
              <p:cNvSpPr txBox="1"/>
              <p:nvPr/>
            </p:nvSpPr>
            <p:spPr>
              <a:xfrm>
                <a:off x="1981200" y="5141893"/>
                <a:ext cx="4724400" cy="969645"/>
              </a:xfrm>
              <a:prstGeom prst="rect">
                <a:avLst/>
              </a:prstGeom>
              <a:noFill/>
            </p:spPr>
            <p:txBody>
              <a:bodyPr wrap="square" rtlCol="0">
                <a:spAutoFit/>
              </a:bodyPr>
              <a:lstStyle/>
              <a:p>
                <a:r>
                  <a:rPr lang="en-US" altLang="zh-CN" b="1" dirty="0">
                    <a:latin typeface="Courier New" panose="02070409020205090404" pitchFamily="49" charset="0"/>
                    <a:cs typeface="Courier New" panose="02070409020205090404" pitchFamily="49" charset="0"/>
                  </a:rPr>
                  <a:t>P1 </a:t>
                </a:r>
                <a14:m>
                  <m:oMath xmlns:m="http://schemas.openxmlformats.org/officeDocument/2006/math">
                    <m:r>
                      <a:rPr lang="en-US" altLang="zh-CN" b="1" i="1" dirty="0">
                        <a:latin typeface="Cambria Math" panose="02040503050406030204" pitchFamily="18" charset="0"/>
                        <a:ea typeface="Cambria Math" panose="02040503050406030204" pitchFamily="18" charset="0"/>
                        <a:cs typeface="Courier New" panose="02070409020205090404" pitchFamily="49" charset="0"/>
                      </a:rPr>
                      <m:t>≜</m:t>
                    </m:r>
                  </m:oMath>
                </a14:m>
                <a:r>
                  <a:rPr lang="en-US" altLang="zh-CN" b="1" dirty="0">
                    <a:latin typeface="Courier New" panose="02070409020205090404" pitchFamily="49" charset="0"/>
                    <a:cs typeface="Courier New" panose="02070409020205090404" pitchFamily="49" charset="0"/>
                  </a:rPr>
                  <a:t> out_a_0 = in /\</a:t>
                </a:r>
              </a:p>
              <a:p>
                <a:r>
                  <a:rPr lang="en-US" altLang="zh-CN" b="1" dirty="0">
                    <a:latin typeface="Courier New" panose="02070409020205090404" pitchFamily="49" charset="0"/>
                    <a:cs typeface="Courier New" panose="02070409020205090404" pitchFamily="49" charset="0"/>
                  </a:rPr>
                  <a:t>     out_a_1 = f(out_a_0, in) /\</a:t>
                </a:r>
              </a:p>
              <a:p>
                <a:r>
                  <a:rPr lang="en-US" altLang="zh-CN" b="1" dirty="0">
                    <a:latin typeface="Courier New" panose="02070409020205090404" pitchFamily="49" charset="0"/>
                    <a:cs typeface="Courier New" panose="02070409020205090404" pitchFamily="49" charset="0"/>
                  </a:rPr>
                  <a:t>     out_a_2 = f(out_a_1, in)</a:t>
                </a:r>
                <a:endParaRPr kumimoji="1"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1981200" y="5141893"/>
                <a:ext cx="4724400" cy="969645"/>
              </a:xfrm>
              <a:prstGeom prst="rect">
                <a:avLst/>
              </a:prstGeom>
              <a:blipFill rotWithShape="1">
                <a:blip r:embed="rId3"/>
                <a:stretch>
                  <a:fillRect t="-31" b="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6172200" y="4218563"/>
                <a:ext cx="4295775" cy="415290"/>
              </a:xfrm>
              <a:prstGeom prst="rect">
                <a:avLst/>
              </a:prstGeom>
              <a:noFill/>
            </p:spPr>
            <p:txBody>
              <a:bodyPr wrap="square" rtlCol="0">
                <a:spAutoFit/>
              </a:bodyPr>
              <a:lstStyle/>
              <a:p>
                <a:r>
                  <a:rPr lang="en-US" altLang="zh-CN" b="1" dirty="0">
                    <a:latin typeface="Courier New" panose="02070409020205090404" pitchFamily="49" charset="0"/>
                    <a:cs typeface="Courier New" panose="02070409020205090404" pitchFamily="49" charset="0"/>
                  </a:rPr>
                  <a:t>P2 </a:t>
                </a:r>
                <a14:m>
                  <m:oMath xmlns:m="http://schemas.openxmlformats.org/officeDocument/2006/math">
                    <m:r>
                      <a:rPr lang="en-US" altLang="zh-CN" b="1" i="1" dirty="0">
                        <a:latin typeface="Cambria Math" panose="02040503050406030204" pitchFamily="18" charset="0"/>
                        <a:ea typeface="Cambria Math" panose="02040503050406030204" pitchFamily="18" charset="0"/>
                        <a:cs typeface="Courier New" panose="02070409020205090404" pitchFamily="49" charset="0"/>
                      </a:rPr>
                      <m:t>≜</m:t>
                    </m:r>
                  </m:oMath>
                </a14:m>
                <a:r>
                  <a:rPr lang="en-US" altLang="zh-CN" b="1" dirty="0">
                    <a:latin typeface="Courier New" panose="02070409020205090404" pitchFamily="49" charset="0"/>
                    <a:cs typeface="Courier New" panose="02070409020205090404" pitchFamily="49" charset="0"/>
                  </a:rPr>
                  <a:t> </a:t>
                </a:r>
                <a:r>
                  <a:rPr lang="en-US" altLang="zh-CN" b="1" dirty="0" err="1">
                    <a:latin typeface="Courier New" panose="02070409020205090404" pitchFamily="49" charset="0"/>
                    <a:cs typeface="Courier New" panose="02070409020205090404" pitchFamily="49" charset="0"/>
                  </a:rPr>
                  <a:t>out_b</a:t>
                </a:r>
                <a:r>
                  <a:rPr lang="en-US" altLang="zh-CN" b="1" dirty="0">
                    <a:latin typeface="Courier New" panose="02070409020205090404" pitchFamily="49" charset="0"/>
                    <a:cs typeface="Courier New" panose="02070409020205090404" pitchFamily="49" charset="0"/>
                  </a:rPr>
                  <a:t> = f(f(in, in), in)</a:t>
                </a:r>
                <a:endParaRPr kumimoji="1"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6172200" y="4218563"/>
                <a:ext cx="4295775" cy="415290"/>
              </a:xfrm>
              <a:prstGeom prst="rect">
                <a:avLst/>
              </a:prstGeom>
              <a:blipFill rotWithShape="1">
                <a:blip r:embed="rId4"/>
                <a:stretch>
                  <a:fillRect t="-62" b="62"/>
                </a:stretch>
              </a:blipFill>
            </p:spPr>
            <p:txBody>
              <a:bodyPr/>
              <a:lstStyle/>
              <a:p>
                <a:r>
                  <a:rPr lang="zh-CN" altLang="en-US">
                    <a:noFill/>
                  </a:rPr>
                  <a:t> </a:t>
                </a:r>
              </a:p>
            </p:txBody>
          </p:sp>
        </mc:Fallback>
      </mc:AlternateContent>
      <p:sp>
        <p:nvSpPr>
          <p:cNvPr id="11" name="文本框 10"/>
          <p:cNvSpPr txBox="1"/>
          <p:nvPr/>
        </p:nvSpPr>
        <p:spPr>
          <a:xfrm>
            <a:off x="4191000" y="6332803"/>
            <a:ext cx="4295775" cy="368300"/>
          </a:xfrm>
          <a:prstGeom prst="rect">
            <a:avLst/>
          </a:prstGeom>
          <a:noFill/>
        </p:spPr>
        <p:txBody>
          <a:bodyPr wrap="square" rtlCol="0">
            <a:spAutoFit/>
          </a:bodyPr>
          <a:lstStyle/>
          <a:p>
            <a:r>
              <a:rPr lang="en-US" altLang="zh-CN" b="1" dirty="0">
                <a:latin typeface="Courier New" panose="02070409020205090404" pitchFamily="49" charset="0"/>
                <a:cs typeface="Courier New" panose="02070409020205090404" pitchFamily="49" charset="0"/>
              </a:rPr>
              <a:t>P1/\ P2 -&gt; out_a_2=</a:t>
            </a:r>
            <a:r>
              <a:rPr lang="en-US" altLang="zh-CN" b="1" dirty="0" err="1">
                <a:latin typeface="Courier New" panose="02070409020205090404" pitchFamily="49" charset="0"/>
                <a:cs typeface="Courier New" panose="02070409020205090404" pitchFamily="49" charset="0"/>
              </a:rPr>
              <a:t>out_b</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回顾：课程逻辑</a:t>
            </a:r>
          </a:p>
        </p:txBody>
      </p:sp>
      <p:sp>
        <p:nvSpPr>
          <p:cNvPr id="7" name="矩形 6"/>
          <p:cNvSpPr/>
          <p:nvPr/>
        </p:nvSpPr>
        <p:spPr>
          <a:xfrm>
            <a:off x="914397" y="5430742"/>
            <a:ext cx="10385068" cy="1041620"/>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1213223" y="5806300"/>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集合论</a:t>
            </a:r>
          </a:p>
        </p:txBody>
      </p:sp>
      <p:sp>
        <p:nvSpPr>
          <p:cNvPr id="9" name="矩形 8"/>
          <p:cNvSpPr/>
          <p:nvPr/>
        </p:nvSpPr>
        <p:spPr>
          <a:xfrm>
            <a:off x="3714906" y="5806300"/>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计算复杂性理论</a:t>
            </a:r>
          </a:p>
        </p:txBody>
      </p:sp>
      <p:sp>
        <p:nvSpPr>
          <p:cNvPr id="10" name="矩形 9"/>
          <p:cNvSpPr/>
          <p:nvPr/>
        </p:nvSpPr>
        <p:spPr>
          <a:xfrm>
            <a:off x="6216589" y="5806301"/>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上下文无关文法</a:t>
            </a:r>
          </a:p>
        </p:txBody>
      </p:sp>
      <p:sp>
        <p:nvSpPr>
          <p:cNvPr id="11" name="矩形 10"/>
          <p:cNvSpPr/>
          <p:nvPr/>
        </p:nvSpPr>
        <p:spPr>
          <a:xfrm>
            <a:off x="8718272" y="5806301"/>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结构化归纳法</a:t>
            </a:r>
          </a:p>
        </p:txBody>
      </p:sp>
      <p:sp>
        <p:nvSpPr>
          <p:cNvPr id="12" name="文本框 11"/>
          <p:cNvSpPr txBox="1"/>
          <p:nvPr/>
        </p:nvSpPr>
        <p:spPr>
          <a:xfrm>
            <a:off x="5549727" y="5430742"/>
            <a:ext cx="1177076" cy="375558"/>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数学基础</a:t>
            </a:r>
          </a:p>
        </p:txBody>
      </p:sp>
      <p:sp>
        <p:nvSpPr>
          <p:cNvPr id="13" name="矩形 12"/>
          <p:cNvSpPr/>
          <p:nvPr/>
        </p:nvSpPr>
        <p:spPr>
          <a:xfrm>
            <a:off x="914397" y="4243870"/>
            <a:ext cx="10385068" cy="1041620"/>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3">
                  <a:lumMod val="20000"/>
                  <a:lumOff val="80000"/>
                </a:schemeClr>
              </a:solidFill>
            </a:endParaRPr>
          </a:p>
        </p:txBody>
      </p:sp>
      <p:sp>
        <p:nvSpPr>
          <p:cNvPr id="14" name="矩形 13"/>
          <p:cNvSpPr/>
          <p:nvPr/>
        </p:nvSpPr>
        <p:spPr>
          <a:xfrm>
            <a:off x="1213222" y="4619428"/>
            <a:ext cx="5760070" cy="563694"/>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命题逻辑（符号系统、证明系统、推导规则）</a:t>
            </a:r>
            <a:endParaRPr kumimoji="1" lang="en-US" altLang="zh-CN" sz="2000" dirty="0">
              <a:solidFill>
                <a:schemeClr val="tx1">
                  <a:lumMod val="95000"/>
                  <a:lumOff val="5000"/>
                </a:schemeClr>
              </a:solidFill>
              <a:ea typeface="SimHei" panose="02010609060101010101" pitchFamily="49" charset="-122"/>
            </a:endParaRPr>
          </a:p>
        </p:txBody>
      </p:sp>
      <p:sp>
        <p:nvSpPr>
          <p:cNvPr id="16" name="矩形 15"/>
          <p:cNvSpPr/>
          <p:nvPr/>
        </p:nvSpPr>
        <p:spPr>
          <a:xfrm>
            <a:off x="7089750" y="4619427"/>
            <a:ext cx="1895056" cy="56369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构造逻辑</a:t>
            </a:r>
          </a:p>
        </p:txBody>
      </p:sp>
      <p:sp>
        <p:nvSpPr>
          <p:cNvPr id="17" name="矩形 16"/>
          <p:cNvSpPr/>
          <p:nvPr/>
        </p:nvSpPr>
        <p:spPr>
          <a:xfrm>
            <a:off x="9101264" y="4619427"/>
            <a:ext cx="1895057" cy="56369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谓词逻辑</a:t>
            </a:r>
          </a:p>
        </p:txBody>
      </p:sp>
      <p:sp>
        <p:nvSpPr>
          <p:cNvPr id="18" name="文本框 17"/>
          <p:cNvSpPr txBox="1"/>
          <p:nvPr/>
        </p:nvSpPr>
        <p:spPr>
          <a:xfrm>
            <a:off x="5796217" y="4243869"/>
            <a:ext cx="1177076" cy="375558"/>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逻辑</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 Translation validation</a:t>
            </a:r>
            <a:endParaRPr kumimoji="1" lang="zh-CN" altLang="en-US" dirty="0"/>
          </a:p>
        </p:txBody>
      </p:sp>
      <p:sp>
        <p:nvSpPr>
          <p:cNvPr id="6" name="内容占位符 4"/>
          <p:cNvSpPr>
            <a:spLocks noGrp="1"/>
          </p:cNvSpPr>
          <p:nvPr>
            <p:ph idx="1"/>
          </p:nvPr>
        </p:nvSpPr>
        <p:spPr>
          <a:xfrm>
            <a:off x="1905000" y="2057400"/>
            <a:ext cx="4267200" cy="4114800"/>
          </a:xfrm>
        </p:spPr>
        <p:txBody>
          <a:bodyPr/>
          <a:lstStyle/>
          <a:p>
            <a:pPr marL="0" indent="0">
              <a:buNone/>
            </a:pPr>
            <a:r>
              <a:rPr lang="en-US" altLang="zh-CN" sz="2000" b="1" dirty="0">
                <a:latin typeface="Courier New" panose="02070409020205090404" pitchFamily="49" charset="0"/>
                <a:cs typeface="Courier New" panose="02070409020205090404" pitchFamily="49" charset="0"/>
              </a:rPr>
              <a:t>// source code:</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z = (x1 + y1)*(x2 + y2);</a:t>
            </a:r>
          </a:p>
        </p:txBody>
      </p:sp>
      <p:sp>
        <p:nvSpPr>
          <p:cNvPr id="7" name="内容占位符 4"/>
          <p:cNvSpPr txBox="1"/>
          <p:nvPr/>
        </p:nvSpPr>
        <p:spPr bwMode="auto">
          <a:xfrm>
            <a:off x="6172200" y="2057400"/>
            <a:ext cx="4267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0" indent="0">
              <a:buNone/>
            </a:pPr>
            <a:r>
              <a:rPr lang="en-US" altLang="zh-CN" sz="2000" b="1" dirty="0">
                <a:latin typeface="Courier New" panose="02070409020205090404" pitchFamily="49" charset="0"/>
                <a:cs typeface="Courier New" panose="02070409020205090404" pitchFamily="49" charset="0"/>
              </a:rPr>
              <a:t>// generated 3-address </a:t>
            </a:r>
          </a:p>
          <a:p>
            <a:pPr marL="0" indent="0">
              <a:buNone/>
            </a:pPr>
            <a:r>
              <a:rPr lang="en-US" altLang="zh-CN" sz="2000" b="1" dirty="0">
                <a:latin typeface="Courier New" panose="02070409020205090404" pitchFamily="49" charset="0"/>
                <a:cs typeface="Courier New" panose="02070409020205090404" pitchFamily="49" charset="0"/>
              </a:rPr>
              <a:t>// code:</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t1 = x1 + y1;</a:t>
            </a:r>
          </a:p>
          <a:p>
            <a:pPr marL="0" indent="0">
              <a:buNone/>
            </a:pPr>
            <a:r>
              <a:rPr lang="en-US" altLang="zh-CN" sz="2000" b="1" dirty="0">
                <a:solidFill>
                  <a:srgbClr val="0432FF"/>
                </a:solidFill>
                <a:latin typeface="Courier New" panose="02070409020205090404" pitchFamily="49" charset="0"/>
                <a:cs typeface="Courier New" panose="02070409020205090404" pitchFamily="49" charset="0"/>
              </a:rPr>
              <a:t>t2 = x2 + y2;</a:t>
            </a:r>
          </a:p>
          <a:p>
            <a:pPr marL="0" indent="0">
              <a:buNone/>
            </a:pPr>
            <a:r>
              <a:rPr lang="en-US" altLang="zh-CN" sz="2000" b="1">
                <a:solidFill>
                  <a:srgbClr val="0432FF"/>
                </a:solidFill>
                <a:latin typeface="Courier New" panose="02070409020205090404" pitchFamily="49" charset="0"/>
                <a:cs typeface="Courier New" panose="02070409020205090404" pitchFamily="49" charset="0"/>
              </a:rPr>
              <a:t>z </a:t>
            </a:r>
            <a:r>
              <a:rPr lang="en-US" altLang="zh-CN" sz="2000" b="1" dirty="0">
                <a:solidFill>
                  <a:srgbClr val="0432FF"/>
                </a:solidFill>
                <a:latin typeface="Courier New" panose="02070409020205090404" pitchFamily="49" charset="0"/>
                <a:cs typeface="Courier New" panose="02070409020205090404" pitchFamily="49" charset="0"/>
              </a:rPr>
              <a:t>= t1 * t2;</a:t>
            </a:r>
            <a:endParaRPr lang="en-US" altLang="zh-CN" sz="2000" b="1" kern="0" dirty="0">
              <a:solidFill>
                <a:srgbClr val="0432FF"/>
              </a:solidFill>
              <a:latin typeface="Courier New" panose="02070409020205090404" pitchFamily="49" charset="0"/>
              <a:cs typeface="Courier New" panose="02070409020205090404" pitchFamily="49" charset="0"/>
            </a:endParaRPr>
          </a:p>
        </p:txBody>
      </p:sp>
      <mc:AlternateContent xmlns:mc="http://schemas.openxmlformats.org/markup-compatibility/2006" xmlns:a14="http://schemas.microsoft.com/office/drawing/2010/main">
        <mc:Choice Requires="a14">
          <p:sp>
            <p:nvSpPr>
              <p:cNvPr id="9" name="文本框 8"/>
              <p:cNvSpPr txBox="1"/>
              <p:nvPr/>
            </p:nvSpPr>
            <p:spPr>
              <a:xfrm>
                <a:off x="1828800" y="4238616"/>
                <a:ext cx="3581400" cy="692785"/>
              </a:xfrm>
              <a:prstGeom prst="rect">
                <a:avLst/>
              </a:prstGeom>
              <a:noFill/>
            </p:spPr>
            <p:txBody>
              <a:bodyPr wrap="square" rtlCol="0">
                <a:spAutoFit/>
              </a:bodyPr>
              <a:lstStyle/>
              <a:p>
                <a:r>
                  <a:rPr lang="en-US" altLang="zh-CN" b="1" dirty="0">
                    <a:latin typeface="Courier New" panose="02070409020205090404" pitchFamily="49" charset="0"/>
                    <a:cs typeface="Courier New" panose="02070409020205090404" pitchFamily="49" charset="0"/>
                  </a:rPr>
                  <a:t>P1 </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cs typeface="Courier New" panose="02070409020205090404" pitchFamily="49" charset="0"/>
                      </a:rPr>
                      <m:t>≜</m:t>
                    </m:r>
                  </m:oMath>
                </a14:m>
                <a:r>
                  <a:rPr lang="en-US" altLang="zh-CN" b="1" dirty="0">
                    <a:latin typeface="Courier New" panose="02070409020205090404" pitchFamily="49" charset="0"/>
                    <a:cs typeface="Courier New" panose="02070409020205090404" pitchFamily="49" charset="0"/>
                  </a:rPr>
                  <a:t> z = g(f(x1, y1),</a:t>
                </a:r>
              </a:p>
              <a:p>
                <a:r>
                  <a:rPr kumimoji="1" lang="en-US" altLang="zh-CN" b="1" dirty="0">
                    <a:latin typeface="Courier New" panose="02070409020205090404" pitchFamily="49" charset="0"/>
                    <a:cs typeface="Courier New" panose="02070409020205090404" pitchFamily="49" charset="0"/>
                  </a:rPr>
                  <a:t>           f(x2, y2))</a:t>
                </a:r>
                <a:endParaRPr kumimoji="1"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1828800" y="4238616"/>
                <a:ext cx="3581400" cy="692785"/>
              </a:xfrm>
              <a:prstGeom prst="rect">
                <a:avLst/>
              </a:prstGeom>
              <a:blipFill rotWithShape="1">
                <a:blip r:embed="rId3"/>
                <a:stretch>
                  <a:fillRect t="-90" b="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6172200" y="4218563"/>
                <a:ext cx="4295775" cy="969645"/>
              </a:xfrm>
              <a:prstGeom prst="rect">
                <a:avLst/>
              </a:prstGeom>
              <a:noFill/>
            </p:spPr>
            <p:txBody>
              <a:bodyPr wrap="square" rtlCol="0">
                <a:spAutoFit/>
              </a:bodyPr>
              <a:lstStyle/>
              <a:p>
                <a:r>
                  <a:rPr lang="en-US" altLang="zh-CN" b="1" dirty="0">
                    <a:latin typeface="Courier New" panose="02070409020205090404" pitchFamily="49" charset="0"/>
                    <a:cs typeface="Courier New" panose="02070409020205090404" pitchFamily="49" charset="0"/>
                  </a:rPr>
                  <a:t>P2 </a:t>
                </a:r>
                <a14:m>
                  <m:oMath xmlns:m="http://schemas.openxmlformats.org/officeDocument/2006/math">
                    <m:r>
                      <a:rPr lang="en-US" altLang="zh-CN" b="1" i="1" dirty="0">
                        <a:latin typeface="Cambria Math" panose="02040503050406030204" pitchFamily="18" charset="0"/>
                        <a:ea typeface="Cambria Math" panose="02040503050406030204" pitchFamily="18" charset="0"/>
                        <a:cs typeface="Courier New" panose="02070409020205090404" pitchFamily="49" charset="0"/>
                      </a:rPr>
                      <m:t>≜</m:t>
                    </m:r>
                  </m:oMath>
                </a14:m>
                <a:r>
                  <a:rPr lang="en-US" altLang="zh-CN" b="1" dirty="0">
                    <a:latin typeface="Courier New" panose="02070409020205090404" pitchFamily="49" charset="0"/>
                    <a:cs typeface="Courier New" panose="02070409020205090404" pitchFamily="49" charset="0"/>
                  </a:rPr>
                  <a:t> t1 = f(x1, y1) /\</a:t>
                </a:r>
              </a:p>
              <a:p>
                <a:r>
                  <a:rPr kumimoji="1" lang="en-US" altLang="zh-CN" b="1" dirty="0">
                    <a:latin typeface="Courier New" panose="02070409020205090404" pitchFamily="49" charset="0"/>
                    <a:cs typeface="Courier New" panose="02070409020205090404" pitchFamily="49" charset="0"/>
                  </a:rPr>
                  <a:t>     t2 = f(x2, y2) /\</a:t>
                </a:r>
              </a:p>
              <a:p>
                <a:r>
                  <a:rPr kumimoji="1" lang="en-US" altLang="zh-CN" b="1" dirty="0">
                    <a:latin typeface="Courier New" panose="02070409020205090404" pitchFamily="49" charset="0"/>
                    <a:cs typeface="Courier New" panose="02070409020205090404" pitchFamily="49" charset="0"/>
                  </a:rPr>
                  <a:t>     z2 = g(t1, t2)</a:t>
                </a:r>
                <a:endParaRPr kumimoji="1" lang="zh-CN" altLang="en-US" dirty="0"/>
              </a:p>
            </p:txBody>
          </p:sp>
        </mc:Choice>
        <mc:Fallback xmlns="">
          <p:sp>
            <p:nvSpPr>
              <p:cNvPr id="10" name="文本框 9"/>
              <p:cNvSpPr txBox="1">
                <a:spLocks noRot="1" noChangeAspect="1" noMove="1" noResize="1" noEditPoints="1" noAdjustHandles="1" noChangeArrowheads="1" noChangeShapeType="1" noTextEdit="1"/>
              </p:cNvSpPr>
              <p:nvPr/>
            </p:nvSpPr>
            <p:spPr>
              <a:xfrm>
                <a:off x="6172200" y="4218563"/>
                <a:ext cx="4295775" cy="969645"/>
              </a:xfrm>
              <a:prstGeom prst="rect">
                <a:avLst/>
              </a:prstGeom>
              <a:blipFill rotWithShape="1">
                <a:blip r:embed="rId4"/>
                <a:stretch>
                  <a:fillRect t="-27" b="27"/>
                </a:stretch>
              </a:blipFill>
            </p:spPr>
            <p:txBody>
              <a:bodyPr/>
              <a:lstStyle/>
              <a:p>
                <a:r>
                  <a:rPr lang="zh-CN" altLang="en-US">
                    <a:noFill/>
                  </a:rPr>
                  <a:t> </a:t>
                </a:r>
              </a:p>
            </p:txBody>
          </p:sp>
        </mc:Fallback>
      </mc:AlternateContent>
      <p:sp>
        <p:nvSpPr>
          <p:cNvPr id="11" name="文本框 10"/>
          <p:cNvSpPr txBox="1"/>
          <p:nvPr/>
        </p:nvSpPr>
        <p:spPr>
          <a:xfrm>
            <a:off x="4191000" y="6332803"/>
            <a:ext cx="4295775" cy="368300"/>
          </a:xfrm>
          <a:prstGeom prst="rect">
            <a:avLst/>
          </a:prstGeom>
          <a:noFill/>
        </p:spPr>
        <p:txBody>
          <a:bodyPr wrap="square" rtlCol="0">
            <a:spAutoFit/>
          </a:bodyPr>
          <a:lstStyle/>
          <a:p>
            <a:r>
              <a:rPr lang="en-US" altLang="zh-CN" b="1" dirty="0">
                <a:latin typeface="Courier New" panose="02070409020205090404" pitchFamily="49" charset="0"/>
                <a:cs typeface="Courier New" panose="02070409020205090404" pitchFamily="49" charset="0"/>
              </a:rPr>
              <a:t>P1/\ P2 -&gt; z=z2</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7550"/>
            <a:ext cx="10515600" cy="4351338"/>
          </a:xfrm>
        </p:spPr>
        <p:txBody>
          <a:bodyPr/>
          <a:lstStyle/>
          <a:p>
            <a:pPr marL="0" indent="0">
              <a:buNone/>
            </a:pPr>
            <a:endParaRPr lang="en-US" altLang="en-US" sz="2800" dirty="0"/>
          </a:p>
          <a:p>
            <a:pPr marL="0" indent="0" algn="ctr">
              <a:buNone/>
            </a:pPr>
            <a:r>
              <a:rPr lang="en-US" altLang="en-US" sz="6600" b="1" dirty="0" err="1">
                <a:latin typeface="SimSun" panose="02010600030101010101" pitchFamily="2" charset="-122"/>
                <a:ea typeface="SimSun" panose="02010600030101010101" pitchFamily="2" charset="-122"/>
              </a:rPr>
              <a:t>谢谢大家</a:t>
            </a:r>
            <a:r>
              <a:rPr lang="zh-CN" altLang="en-US" sz="6600" b="1" dirty="0">
                <a:latin typeface="SimSun" panose="02010600030101010101" pitchFamily="2" charset="-122"/>
                <a:ea typeface="SimSun" panose="02010600030101010101" pitchFamily="2" charset="-122"/>
              </a:rPr>
              <a:t>，周末愉快！</a:t>
            </a:r>
            <a:endParaRPr lang="en-US" altLang="en-US" sz="6600" b="1"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51976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回顾：课程逻辑</a:t>
            </a:r>
          </a:p>
        </p:txBody>
      </p:sp>
      <p:sp>
        <p:nvSpPr>
          <p:cNvPr id="7" name="矩形 6"/>
          <p:cNvSpPr/>
          <p:nvPr/>
        </p:nvSpPr>
        <p:spPr>
          <a:xfrm>
            <a:off x="914397" y="5430742"/>
            <a:ext cx="10385068" cy="1041620"/>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1213223" y="5806300"/>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集合论</a:t>
            </a:r>
          </a:p>
        </p:txBody>
      </p:sp>
      <p:sp>
        <p:nvSpPr>
          <p:cNvPr id="9" name="矩形 8"/>
          <p:cNvSpPr/>
          <p:nvPr/>
        </p:nvSpPr>
        <p:spPr>
          <a:xfrm>
            <a:off x="3714906" y="5806300"/>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计算复杂性理论</a:t>
            </a:r>
          </a:p>
        </p:txBody>
      </p:sp>
      <p:sp>
        <p:nvSpPr>
          <p:cNvPr id="10" name="矩形 9"/>
          <p:cNvSpPr/>
          <p:nvPr/>
        </p:nvSpPr>
        <p:spPr>
          <a:xfrm>
            <a:off x="6216589" y="5806301"/>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上下文无关文法</a:t>
            </a:r>
          </a:p>
        </p:txBody>
      </p:sp>
      <p:sp>
        <p:nvSpPr>
          <p:cNvPr id="11" name="矩形 10"/>
          <p:cNvSpPr/>
          <p:nvPr/>
        </p:nvSpPr>
        <p:spPr>
          <a:xfrm>
            <a:off x="8718272" y="5806301"/>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结构化归纳法</a:t>
            </a:r>
          </a:p>
        </p:txBody>
      </p:sp>
      <p:sp>
        <p:nvSpPr>
          <p:cNvPr id="12" name="文本框 11"/>
          <p:cNvSpPr txBox="1"/>
          <p:nvPr/>
        </p:nvSpPr>
        <p:spPr>
          <a:xfrm>
            <a:off x="5748120" y="5430742"/>
            <a:ext cx="1177076" cy="375558"/>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数学基础</a:t>
            </a:r>
          </a:p>
        </p:txBody>
      </p:sp>
      <p:sp>
        <p:nvSpPr>
          <p:cNvPr id="13" name="矩形 12"/>
          <p:cNvSpPr/>
          <p:nvPr/>
        </p:nvSpPr>
        <p:spPr>
          <a:xfrm>
            <a:off x="914397" y="4243870"/>
            <a:ext cx="10385068" cy="1041620"/>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3">
                  <a:lumMod val="20000"/>
                  <a:lumOff val="80000"/>
                </a:schemeClr>
              </a:solidFill>
            </a:endParaRPr>
          </a:p>
        </p:txBody>
      </p:sp>
      <p:sp>
        <p:nvSpPr>
          <p:cNvPr id="14" name="矩形 13"/>
          <p:cNvSpPr/>
          <p:nvPr/>
        </p:nvSpPr>
        <p:spPr>
          <a:xfrm>
            <a:off x="1213222" y="4619428"/>
            <a:ext cx="5760070" cy="563694"/>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命题逻辑（符号系统、证明系统、推导规则）</a:t>
            </a:r>
            <a:endParaRPr kumimoji="1" lang="en-US" altLang="zh-CN" sz="2000" dirty="0">
              <a:solidFill>
                <a:schemeClr val="tx1">
                  <a:lumMod val="95000"/>
                  <a:lumOff val="5000"/>
                </a:schemeClr>
              </a:solidFill>
              <a:ea typeface="SimHei" panose="02010609060101010101" pitchFamily="49" charset="-122"/>
            </a:endParaRPr>
          </a:p>
        </p:txBody>
      </p:sp>
      <p:sp>
        <p:nvSpPr>
          <p:cNvPr id="16" name="矩形 15"/>
          <p:cNvSpPr/>
          <p:nvPr/>
        </p:nvSpPr>
        <p:spPr>
          <a:xfrm>
            <a:off x="7089750" y="4619427"/>
            <a:ext cx="1895056" cy="56369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构造逻辑</a:t>
            </a:r>
          </a:p>
        </p:txBody>
      </p:sp>
      <p:sp>
        <p:nvSpPr>
          <p:cNvPr id="17" name="矩形 16"/>
          <p:cNvSpPr/>
          <p:nvPr/>
        </p:nvSpPr>
        <p:spPr>
          <a:xfrm>
            <a:off x="9101264" y="4619427"/>
            <a:ext cx="1895057" cy="56369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谓词逻辑</a:t>
            </a:r>
          </a:p>
        </p:txBody>
      </p:sp>
      <p:sp>
        <p:nvSpPr>
          <p:cNvPr id="18" name="文本框 17"/>
          <p:cNvSpPr txBox="1"/>
          <p:nvPr/>
        </p:nvSpPr>
        <p:spPr>
          <a:xfrm>
            <a:off x="5992956" y="4243868"/>
            <a:ext cx="687404" cy="375559"/>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逻辑</a:t>
            </a:r>
          </a:p>
        </p:txBody>
      </p:sp>
      <p:sp>
        <p:nvSpPr>
          <p:cNvPr id="3" name="文本框 2"/>
          <p:cNvSpPr txBox="1"/>
          <p:nvPr/>
        </p:nvSpPr>
        <p:spPr>
          <a:xfrm>
            <a:off x="-1558456" y="1264257"/>
            <a:ext cx="184731" cy="369332"/>
          </a:xfrm>
          <a:prstGeom prst="rect">
            <a:avLst/>
          </a:prstGeom>
          <a:noFill/>
        </p:spPr>
        <p:txBody>
          <a:bodyPr wrap="none" rtlCol="0">
            <a:spAutoFit/>
          </a:bodyPr>
          <a:lstStyle/>
          <a:p>
            <a:endParaRPr kumimoji="1" lang="zh-CN" altLang="en-US" dirty="0"/>
          </a:p>
        </p:txBody>
      </p:sp>
      <p:sp>
        <p:nvSpPr>
          <p:cNvPr id="19" name="矩形 18"/>
          <p:cNvSpPr/>
          <p:nvPr/>
        </p:nvSpPr>
        <p:spPr>
          <a:xfrm>
            <a:off x="914397" y="3056996"/>
            <a:ext cx="10385068" cy="1041620"/>
          </a:xfrm>
          <a:prstGeom prst="rect">
            <a:avLst/>
          </a:prstGeom>
          <a:solidFill>
            <a:schemeClr val="accent6">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3">
                  <a:lumMod val="20000"/>
                  <a:lumOff val="80000"/>
                </a:schemeClr>
              </a:solidFill>
            </a:endParaRPr>
          </a:p>
        </p:txBody>
      </p:sp>
      <p:sp>
        <p:nvSpPr>
          <p:cNvPr id="20" name="矩形 19"/>
          <p:cNvSpPr/>
          <p:nvPr/>
        </p:nvSpPr>
        <p:spPr>
          <a:xfrm>
            <a:off x="1213222" y="3429000"/>
            <a:ext cx="5068308" cy="567248"/>
          </a:xfrm>
          <a:prstGeom prst="rect">
            <a:avLst/>
          </a:prstGeom>
          <a:solidFill>
            <a:schemeClr val="accent6">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lumMod val="95000"/>
                    <a:lumOff val="5000"/>
                  </a:schemeClr>
                </a:solidFill>
                <a:ea typeface="SimHei" panose="02010609060101010101" pitchFamily="49" charset="-122"/>
              </a:rPr>
              <a:t>SAT</a:t>
            </a:r>
            <a:r>
              <a:rPr kumimoji="1" lang="zh-CN" altLang="en-US" sz="2000" dirty="0">
                <a:solidFill>
                  <a:schemeClr val="tx1">
                    <a:lumMod val="95000"/>
                    <a:lumOff val="5000"/>
                  </a:schemeClr>
                </a:solidFill>
                <a:ea typeface="SimHei" panose="02010609060101010101" pitchFamily="49" charset="-122"/>
              </a:rPr>
              <a:t>（布尔可满足性）</a:t>
            </a:r>
            <a:endParaRPr kumimoji="1" lang="en-US" altLang="zh-CN" sz="2000" dirty="0">
              <a:solidFill>
                <a:schemeClr val="tx1">
                  <a:lumMod val="95000"/>
                  <a:lumOff val="5000"/>
                </a:schemeClr>
              </a:solidFill>
              <a:ea typeface="SimHei" panose="02010609060101010101" pitchFamily="49" charset="-122"/>
            </a:endParaRPr>
          </a:p>
        </p:txBody>
      </p:sp>
      <p:sp>
        <p:nvSpPr>
          <p:cNvPr id="23" name="文本框 22"/>
          <p:cNvSpPr txBox="1"/>
          <p:nvPr/>
        </p:nvSpPr>
        <p:spPr>
          <a:xfrm>
            <a:off x="5482280" y="3056995"/>
            <a:ext cx="1678009" cy="375557"/>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可满足性理论</a:t>
            </a:r>
          </a:p>
        </p:txBody>
      </p:sp>
      <p:sp>
        <p:nvSpPr>
          <p:cNvPr id="24" name="矩形 23"/>
          <p:cNvSpPr/>
          <p:nvPr/>
        </p:nvSpPr>
        <p:spPr>
          <a:xfrm>
            <a:off x="6483621" y="3429000"/>
            <a:ext cx="4512700" cy="567248"/>
          </a:xfrm>
          <a:prstGeom prst="rect">
            <a:avLst/>
          </a:prstGeom>
          <a:solidFill>
            <a:schemeClr val="accent6">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lumMod val="95000"/>
                    <a:lumOff val="5000"/>
                  </a:schemeClr>
                </a:solidFill>
                <a:ea typeface="SimHei" panose="02010609060101010101" pitchFamily="49" charset="-122"/>
              </a:rPr>
              <a:t>SMT</a:t>
            </a:r>
            <a:r>
              <a:rPr kumimoji="1" lang="zh-CN" altLang="en-US" sz="2000" dirty="0">
                <a:solidFill>
                  <a:schemeClr val="tx1">
                    <a:lumMod val="95000"/>
                    <a:lumOff val="5000"/>
                  </a:schemeClr>
                </a:solidFill>
                <a:ea typeface="SimHei" panose="02010609060101010101" pitchFamily="49" charset="-122"/>
              </a:rPr>
              <a:t>（满足性模理论）</a:t>
            </a:r>
            <a:endParaRPr kumimoji="1" lang="en-US" altLang="zh-CN" sz="2000" dirty="0">
              <a:solidFill>
                <a:schemeClr val="tx1">
                  <a:lumMod val="95000"/>
                  <a:lumOff val="5000"/>
                </a:schemeClr>
              </a:solidFill>
              <a:ea typeface="SimHei"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回顾：课程逻辑</a:t>
            </a:r>
          </a:p>
        </p:txBody>
      </p:sp>
      <p:sp>
        <p:nvSpPr>
          <p:cNvPr id="7" name="矩形 6"/>
          <p:cNvSpPr/>
          <p:nvPr/>
        </p:nvSpPr>
        <p:spPr>
          <a:xfrm>
            <a:off x="914397" y="5430742"/>
            <a:ext cx="10385068" cy="1041620"/>
          </a:xfrm>
          <a:prstGeom prst="rect">
            <a:avLst/>
          </a:prstGeom>
          <a:solidFill>
            <a:schemeClr val="accent1">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矩形 7"/>
          <p:cNvSpPr/>
          <p:nvPr/>
        </p:nvSpPr>
        <p:spPr>
          <a:xfrm>
            <a:off x="1213223" y="5806300"/>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集合论</a:t>
            </a:r>
          </a:p>
        </p:txBody>
      </p:sp>
      <p:sp>
        <p:nvSpPr>
          <p:cNvPr id="9" name="矩形 8"/>
          <p:cNvSpPr/>
          <p:nvPr/>
        </p:nvSpPr>
        <p:spPr>
          <a:xfrm>
            <a:off x="3714906" y="5806300"/>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计算复杂性理论</a:t>
            </a:r>
          </a:p>
        </p:txBody>
      </p:sp>
      <p:sp>
        <p:nvSpPr>
          <p:cNvPr id="10" name="矩形 9"/>
          <p:cNvSpPr/>
          <p:nvPr/>
        </p:nvSpPr>
        <p:spPr>
          <a:xfrm>
            <a:off x="6216589" y="5806301"/>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上下文无关文法</a:t>
            </a:r>
          </a:p>
        </p:txBody>
      </p:sp>
      <p:sp>
        <p:nvSpPr>
          <p:cNvPr id="11" name="矩形 10"/>
          <p:cNvSpPr/>
          <p:nvPr/>
        </p:nvSpPr>
        <p:spPr>
          <a:xfrm>
            <a:off x="8718272" y="5806301"/>
            <a:ext cx="2278050" cy="563693"/>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结构化归纳法</a:t>
            </a:r>
          </a:p>
        </p:txBody>
      </p:sp>
      <p:sp>
        <p:nvSpPr>
          <p:cNvPr id="12" name="文本框 11"/>
          <p:cNvSpPr txBox="1"/>
          <p:nvPr/>
        </p:nvSpPr>
        <p:spPr>
          <a:xfrm>
            <a:off x="5829150" y="5430742"/>
            <a:ext cx="1177076" cy="375558"/>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数学基础</a:t>
            </a:r>
          </a:p>
        </p:txBody>
      </p:sp>
      <p:sp>
        <p:nvSpPr>
          <p:cNvPr id="13" name="矩形 12"/>
          <p:cNvSpPr/>
          <p:nvPr/>
        </p:nvSpPr>
        <p:spPr>
          <a:xfrm>
            <a:off x="914397" y="4243870"/>
            <a:ext cx="10385068" cy="1041620"/>
          </a:xfrm>
          <a:prstGeom prst="rect">
            <a:avLst/>
          </a:prstGeom>
          <a:solidFill>
            <a:schemeClr val="accent5">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3">
                  <a:lumMod val="20000"/>
                  <a:lumOff val="80000"/>
                </a:schemeClr>
              </a:solidFill>
            </a:endParaRPr>
          </a:p>
        </p:txBody>
      </p:sp>
      <p:sp>
        <p:nvSpPr>
          <p:cNvPr id="14" name="矩形 13"/>
          <p:cNvSpPr/>
          <p:nvPr/>
        </p:nvSpPr>
        <p:spPr>
          <a:xfrm>
            <a:off x="1213222" y="4619428"/>
            <a:ext cx="5760070" cy="563694"/>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命题逻辑（符号系统、证明系统、推导规则）</a:t>
            </a:r>
            <a:endParaRPr kumimoji="1" lang="en-US" altLang="zh-CN" sz="2000" dirty="0">
              <a:solidFill>
                <a:schemeClr val="tx1">
                  <a:lumMod val="95000"/>
                  <a:lumOff val="5000"/>
                </a:schemeClr>
              </a:solidFill>
              <a:ea typeface="SimHei" panose="02010609060101010101" pitchFamily="49" charset="-122"/>
            </a:endParaRPr>
          </a:p>
        </p:txBody>
      </p:sp>
      <p:sp>
        <p:nvSpPr>
          <p:cNvPr id="16" name="矩形 15"/>
          <p:cNvSpPr/>
          <p:nvPr/>
        </p:nvSpPr>
        <p:spPr>
          <a:xfrm>
            <a:off x="7089750" y="4619427"/>
            <a:ext cx="1895056" cy="56369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构造逻辑</a:t>
            </a:r>
          </a:p>
        </p:txBody>
      </p:sp>
      <p:sp>
        <p:nvSpPr>
          <p:cNvPr id="17" name="矩形 16"/>
          <p:cNvSpPr/>
          <p:nvPr/>
        </p:nvSpPr>
        <p:spPr>
          <a:xfrm>
            <a:off x="9101264" y="4619427"/>
            <a:ext cx="1895057" cy="563695"/>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谓词逻辑</a:t>
            </a:r>
          </a:p>
        </p:txBody>
      </p:sp>
      <p:sp>
        <p:nvSpPr>
          <p:cNvPr id="18" name="文本框 17"/>
          <p:cNvSpPr txBox="1"/>
          <p:nvPr/>
        </p:nvSpPr>
        <p:spPr>
          <a:xfrm>
            <a:off x="6014723" y="4201352"/>
            <a:ext cx="687404" cy="375559"/>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逻辑</a:t>
            </a:r>
          </a:p>
        </p:txBody>
      </p:sp>
      <p:sp>
        <p:nvSpPr>
          <p:cNvPr id="3" name="文本框 2"/>
          <p:cNvSpPr txBox="1"/>
          <p:nvPr/>
        </p:nvSpPr>
        <p:spPr>
          <a:xfrm>
            <a:off x="-1558456" y="1264257"/>
            <a:ext cx="184731" cy="369332"/>
          </a:xfrm>
          <a:prstGeom prst="rect">
            <a:avLst/>
          </a:prstGeom>
          <a:noFill/>
        </p:spPr>
        <p:txBody>
          <a:bodyPr wrap="none" rtlCol="0">
            <a:spAutoFit/>
          </a:bodyPr>
          <a:lstStyle/>
          <a:p>
            <a:endParaRPr kumimoji="1" lang="zh-CN" altLang="en-US" dirty="0"/>
          </a:p>
        </p:txBody>
      </p:sp>
      <p:sp>
        <p:nvSpPr>
          <p:cNvPr id="19" name="矩形 18"/>
          <p:cNvSpPr/>
          <p:nvPr/>
        </p:nvSpPr>
        <p:spPr>
          <a:xfrm>
            <a:off x="914397" y="3056996"/>
            <a:ext cx="10385068" cy="1041620"/>
          </a:xfrm>
          <a:prstGeom prst="rect">
            <a:avLst/>
          </a:prstGeom>
          <a:solidFill>
            <a:schemeClr val="accent6">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3">
                  <a:lumMod val="20000"/>
                  <a:lumOff val="80000"/>
                </a:schemeClr>
              </a:solidFill>
            </a:endParaRPr>
          </a:p>
        </p:txBody>
      </p:sp>
      <p:sp>
        <p:nvSpPr>
          <p:cNvPr id="20" name="矩形 19"/>
          <p:cNvSpPr/>
          <p:nvPr/>
        </p:nvSpPr>
        <p:spPr>
          <a:xfrm>
            <a:off x="1213222" y="3429000"/>
            <a:ext cx="5068308" cy="567248"/>
          </a:xfrm>
          <a:prstGeom prst="rect">
            <a:avLst/>
          </a:prstGeom>
          <a:solidFill>
            <a:schemeClr val="accent6">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lumMod val="95000"/>
                    <a:lumOff val="5000"/>
                  </a:schemeClr>
                </a:solidFill>
                <a:ea typeface="SimHei" panose="02010609060101010101" pitchFamily="49" charset="-122"/>
              </a:rPr>
              <a:t>SAT</a:t>
            </a:r>
            <a:r>
              <a:rPr kumimoji="1" lang="zh-CN" altLang="en-US" sz="2000" dirty="0">
                <a:solidFill>
                  <a:schemeClr val="tx1">
                    <a:lumMod val="95000"/>
                    <a:lumOff val="5000"/>
                  </a:schemeClr>
                </a:solidFill>
                <a:ea typeface="SimHei" panose="02010609060101010101" pitchFamily="49" charset="-122"/>
              </a:rPr>
              <a:t>（布尔可满足性）</a:t>
            </a:r>
          </a:p>
        </p:txBody>
      </p:sp>
      <p:sp>
        <p:nvSpPr>
          <p:cNvPr id="23" name="文本框 22"/>
          <p:cNvSpPr txBox="1"/>
          <p:nvPr/>
        </p:nvSpPr>
        <p:spPr>
          <a:xfrm>
            <a:off x="5578684" y="3047479"/>
            <a:ext cx="1678009" cy="375557"/>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可满足性理论</a:t>
            </a:r>
          </a:p>
        </p:txBody>
      </p:sp>
      <p:sp>
        <p:nvSpPr>
          <p:cNvPr id="24" name="矩形 23"/>
          <p:cNvSpPr/>
          <p:nvPr/>
        </p:nvSpPr>
        <p:spPr>
          <a:xfrm>
            <a:off x="6483621" y="3429000"/>
            <a:ext cx="4512700" cy="567248"/>
          </a:xfrm>
          <a:prstGeom prst="rect">
            <a:avLst/>
          </a:prstGeom>
          <a:solidFill>
            <a:schemeClr val="accent6">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000" dirty="0">
                <a:solidFill>
                  <a:schemeClr val="tx1">
                    <a:lumMod val="95000"/>
                    <a:lumOff val="5000"/>
                  </a:schemeClr>
                </a:solidFill>
                <a:ea typeface="SimHei" panose="02010609060101010101" pitchFamily="49" charset="-122"/>
              </a:rPr>
              <a:t>SMT</a:t>
            </a:r>
            <a:r>
              <a:rPr kumimoji="1" lang="zh-CN" altLang="en-US" sz="2000" dirty="0">
                <a:solidFill>
                  <a:schemeClr val="tx1">
                    <a:lumMod val="95000"/>
                    <a:lumOff val="5000"/>
                  </a:schemeClr>
                </a:solidFill>
                <a:ea typeface="SimHei" panose="02010609060101010101" pitchFamily="49" charset="-122"/>
              </a:rPr>
              <a:t>（满足性模理论）</a:t>
            </a:r>
          </a:p>
        </p:txBody>
      </p:sp>
      <p:sp>
        <p:nvSpPr>
          <p:cNvPr id="21" name="矩形 20"/>
          <p:cNvSpPr/>
          <p:nvPr/>
        </p:nvSpPr>
        <p:spPr>
          <a:xfrm>
            <a:off x="903466" y="1870121"/>
            <a:ext cx="10385068" cy="1041620"/>
          </a:xfrm>
          <a:prstGeom prst="rect">
            <a:avLst/>
          </a:prstGeom>
          <a:solidFill>
            <a:schemeClr val="accent2">
              <a:lumMod val="20000"/>
              <a:lumOff val="8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3">
                  <a:lumMod val="20000"/>
                  <a:lumOff val="80000"/>
                </a:schemeClr>
              </a:solidFill>
            </a:endParaRPr>
          </a:p>
        </p:txBody>
      </p:sp>
      <p:sp>
        <p:nvSpPr>
          <p:cNvPr id="22" name="矩形 21"/>
          <p:cNvSpPr/>
          <p:nvPr/>
        </p:nvSpPr>
        <p:spPr>
          <a:xfrm>
            <a:off x="1202291" y="2228202"/>
            <a:ext cx="2693848" cy="581171"/>
          </a:xfrm>
          <a:prstGeom prst="rect">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符号执行</a:t>
            </a:r>
            <a:r>
              <a:rPr kumimoji="1" lang="en-US" altLang="zh-CN" sz="2000" dirty="0">
                <a:solidFill>
                  <a:schemeClr val="tx1">
                    <a:lumMod val="95000"/>
                    <a:lumOff val="5000"/>
                  </a:schemeClr>
                </a:solidFill>
                <a:ea typeface="SimHei" panose="02010609060101010101" pitchFamily="49" charset="-122"/>
              </a:rPr>
              <a:t>/</a:t>
            </a:r>
            <a:r>
              <a:rPr kumimoji="1" lang="zh-CN" altLang="en-US" sz="2000" dirty="0">
                <a:solidFill>
                  <a:schemeClr val="tx1">
                    <a:lumMod val="95000"/>
                    <a:lumOff val="5000"/>
                  </a:schemeClr>
                </a:solidFill>
                <a:ea typeface="SimHei" panose="02010609060101010101" pitchFamily="49" charset="-122"/>
              </a:rPr>
              <a:t>混合执行</a:t>
            </a:r>
            <a:endParaRPr kumimoji="1" lang="en-US" altLang="zh-CN" sz="2000" dirty="0">
              <a:solidFill>
                <a:schemeClr val="tx1">
                  <a:lumMod val="95000"/>
                  <a:lumOff val="5000"/>
                </a:schemeClr>
              </a:solidFill>
              <a:ea typeface="SimHei" panose="02010609060101010101" pitchFamily="49" charset="-122"/>
            </a:endParaRPr>
          </a:p>
        </p:txBody>
      </p:sp>
      <p:sp>
        <p:nvSpPr>
          <p:cNvPr id="25" name="文本框 24"/>
          <p:cNvSpPr txBox="1"/>
          <p:nvPr/>
        </p:nvSpPr>
        <p:spPr>
          <a:xfrm>
            <a:off x="5992956" y="1852645"/>
            <a:ext cx="1678009" cy="375557"/>
          </a:xfrm>
          <a:prstGeom prst="rect">
            <a:avLst/>
          </a:prstGeom>
          <a:noFill/>
        </p:spPr>
        <p:txBody>
          <a:bodyPr wrap="square" rtlCol="0">
            <a:spAutoFit/>
          </a:bodyPr>
          <a:lstStyle/>
          <a:p>
            <a:r>
              <a:rPr kumimoji="1" lang="zh-CN" altLang="en-US" b="1" dirty="0">
                <a:solidFill>
                  <a:schemeClr val="bg1">
                    <a:lumMod val="50000"/>
                  </a:schemeClr>
                </a:solidFill>
                <a:latin typeface="+mj-ea"/>
                <a:ea typeface="+mj-ea"/>
              </a:rPr>
              <a:t>应用</a:t>
            </a:r>
          </a:p>
        </p:txBody>
      </p:sp>
      <p:sp>
        <p:nvSpPr>
          <p:cNvPr id="26" name="矩形 25"/>
          <p:cNvSpPr/>
          <p:nvPr/>
        </p:nvSpPr>
        <p:spPr>
          <a:xfrm>
            <a:off x="4025181" y="2228202"/>
            <a:ext cx="2256350" cy="581171"/>
          </a:xfrm>
          <a:prstGeom prst="rect">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程序验证</a:t>
            </a:r>
            <a:endParaRPr kumimoji="1" lang="en-US" altLang="zh-CN" sz="2000" dirty="0">
              <a:solidFill>
                <a:schemeClr val="tx1">
                  <a:lumMod val="95000"/>
                  <a:lumOff val="5000"/>
                </a:schemeClr>
              </a:solidFill>
              <a:ea typeface="SimHei" panose="02010609060101010101" pitchFamily="49" charset="-122"/>
            </a:endParaRPr>
          </a:p>
        </p:txBody>
      </p:sp>
      <p:sp>
        <p:nvSpPr>
          <p:cNvPr id="27" name="矩形 26"/>
          <p:cNvSpPr/>
          <p:nvPr/>
        </p:nvSpPr>
        <p:spPr>
          <a:xfrm>
            <a:off x="6358425" y="2236279"/>
            <a:ext cx="2276896" cy="581171"/>
          </a:xfrm>
          <a:prstGeom prst="rect">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程序分析</a:t>
            </a:r>
            <a:endParaRPr kumimoji="1" lang="en-US" altLang="zh-CN" sz="2000" dirty="0">
              <a:solidFill>
                <a:schemeClr val="tx1">
                  <a:lumMod val="95000"/>
                  <a:lumOff val="5000"/>
                </a:schemeClr>
              </a:solidFill>
              <a:ea typeface="SimHei" panose="02010609060101010101" pitchFamily="49" charset="-122"/>
            </a:endParaRPr>
          </a:p>
        </p:txBody>
      </p:sp>
      <p:sp>
        <p:nvSpPr>
          <p:cNvPr id="28" name="矩形 27"/>
          <p:cNvSpPr/>
          <p:nvPr/>
        </p:nvSpPr>
        <p:spPr>
          <a:xfrm>
            <a:off x="8752978" y="2236279"/>
            <a:ext cx="2236731" cy="581171"/>
          </a:xfrm>
          <a:prstGeom prst="rect">
            <a:avLst/>
          </a:prstGeom>
          <a:solidFill>
            <a:schemeClr val="accent2">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dirty="0">
                <a:solidFill>
                  <a:schemeClr val="tx1">
                    <a:lumMod val="95000"/>
                    <a:lumOff val="5000"/>
                  </a:schemeClr>
                </a:solidFill>
                <a:ea typeface="SimHei" panose="02010609060101010101" pitchFamily="49" charset="-122"/>
              </a:rPr>
              <a:t>程序合成</a:t>
            </a:r>
            <a:endParaRPr kumimoji="1" lang="en-US" altLang="zh-CN" sz="2000" dirty="0">
              <a:solidFill>
                <a:schemeClr val="tx1">
                  <a:lumMod val="95000"/>
                  <a:lumOff val="5000"/>
                </a:schemeClr>
              </a:solidFill>
              <a:ea typeface="SimHei"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回顾：课程</a:t>
            </a:r>
            <a:r>
              <a:rPr lang="zh-CN" altLang="en-US" sz="4400" dirty="0"/>
              <a:t>大纲</a:t>
            </a:r>
          </a:p>
        </p:txBody>
      </p:sp>
      <p:sp>
        <p:nvSpPr>
          <p:cNvPr id="3" name="文本框 2"/>
          <p:cNvSpPr txBox="1"/>
          <p:nvPr/>
        </p:nvSpPr>
        <p:spPr>
          <a:xfrm>
            <a:off x="-1558456" y="1264257"/>
            <a:ext cx="184731" cy="369332"/>
          </a:xfrm>
          <a:prstGeom prst="rect">
            <a:avLst/>
          </a:prstGeom>
          <a:noFill/>
        </p:spPr>
        <p:txBody>
          <a:bodyPr wrap="none" rtlCol="0">
            <a:spAutoFit/>
          </a:bodyPr>
          <a:lstStyle/>
          <a:p>
            <a:endParaRPr kumimoji="1" lang="zh-CN" altLang="en-US" dirty="0"/>
          </a:p>
        </p:txBody>
      </p:sp>
      <p:sp>
        <p:nvSpPr>
          <p:cNvPr id="4" name="文本框 3"/>
          <p:cNvSpPr txBox="1"/>
          <p:nvPr/>
        </p:nvSpPr>
        <p:spPr>
          <a:xfrm>
            <a:off x="917575" y="1400810"/>
            <a:ext cx="10078720" cy="5169535"/>
          </a:xfrm>
          <a:prstGeom prst="rect">
            <a:avLst/>
          </a:prstGeom>
          <a:noFill/>
        </p:spPr>
        <p:txBody>
          <a:bodyPr wrap="square" rtlCol="0">
            <a:spAutoFit/>
          </a:bodyPr>
          <a:lstStyle/>
          <a:p>
            <a:pPr marL="285750" indent="-285750" fontAlgn="auto">
              <a:lnSpc>
                <a:spcPct val="150000"/>
              </a:lnSpc>
              <a:buFont typeface="Wingdings" panose="05000000000000000000" charset="0"/>
              <a:buChar char=""/>
            </a:pPr>
            <a:r>
              <a:rPr lang="zh-CN" altLang="en-US" sz="2000" dirty="0">
                <a:solidFill>
                  <a:srgbClr val="0070C0"/>
                </a:solidFill>
              </a:rPr>
              <a:t>知识基础（集合、关系与映射、上下文无关文法、基于结构的归纳法）</a:t>
            </a:r>
          </a:p>
          <a:p>
            <a:pPr marL="285750" indent="-285750" fontAlgn="auto">
              <a:lnSpc>
                <a:spcPct val="150000"/>
              </a:lnSpc>
              <a:buFont typeface="Wingdings" panose="05000000000000000000" charset="0"/>
              <a:buChar char=""/>
            </a:pPr>
            <a:r>
              <a:rPr lang="zh-CN" altLang="en-US" sz="2000" dirty="0">
                <a:solidFill>
                  <a:srgbClr val="0070C0"/>
                </a:solidFill>
              </a:rPr>
              <a:t>命题逻辑（语法、自然演绎系统、构造逻辑、语义系统、可靠性与完备性、可判断性）</a:t>
            </a:r>
          </a:p>
          <a:p>
            <a:pPr marL="285750" indent="-285750" fontAlgn="auto">
              <a:lnSpc>
                <a:spcPct val="150000"/>
              </a:lnSpc>
              <a:buFont typeface="Wingdings" panose="05000000000000000000" charset="0"/>
              <a:buChar char=""/>
            </a:pPr>
            <a:r>
              <a:rPr lang="zh-CN" altLang="en-US" sz="2000" dirty="0">
                <a:solidFill>
                  <a:srgbClr val="FF0000"/>
                </a:solidFill>
              </a:rPr>
              <a:t>布尔可满足性（合取范式、解析与传播、</a:t>
            </a:r>
            <a:r>
              <a:rPr lang="en-US" altLang="zh-CN" sz="2000" dirty="0">
                <a:solidFill>
                  <a:srgbClr val="FF0000"/>
                </a:solidFill>
              </a:rPr>
              <a:t>DPLL</a:t>
            </a:r>
            <a:r>
              <a:rPr lang="zh-CN" altLang="en-US" sz="2000" dirty="0">
                <a:solidFill>
                  <a:srgbClr val="FF0000"/>
                </a:solidFill>
              </a:rPr>
              <a:t>算法）</a:t>
            </a:r>
          </a:p>
          <a:p>
            <a:pPr marL="285750" indent="-285750" fontAlgn="auto">
              <a:lnSpc>
                <a:spcPct val="150000"/>
              </a:lnSpc>
              <a:buFont typeface="Wingdings" panose="05000000000000000000" charset="0"/>
              <a:buChar char=""/>
            </a:pPr>
            <a:r>
              <a:rPr lang="zh-CN" altLang="en-US" sz="2000" dirty="0">
                <a:solidFill>
                  <a:srgbClr val="FF0000"/>
                </a:solidFill>
              </a:rPr>
              <a:t>谓词逻辑（</a:t>
            </a:r>
            <a:r>
              <a:rPr lang="zh-CN" altLang="en-US" sz="2000" dirty="0">
                <a:solidFill>
                  <a:srgbClr val="FF0000"/>
                </a:solidFill>
                <a:sym typeface="+mn-ea"/>
              </a:rPr>
              <a:t>语法、自然演绎系统、语义系统、可靠性与完备性、可判断性</a:t>
            </a:r>
            <a:r>
              <a:rPr lang="zh-CN" altLang="en-US" sz="2000" dirty="0">
                <a:solidFill>
                  <a:srgbClr val="FF0000"/>
                </a:solidFill>
              </a:rPr>
              <a:t>）</a:t>
            </a:r>
          </a:p>
          <a:p>
            <a:pPr marL="285750" indent="-285750" fontAlgn="auto">
              <a:lnSpc>
                <a:spcPct val="150000"/>
              </a:lnSpc>
              <a:buFont typeface="Wingdings" panose="05000000000000000000" charset="0"/>
              <a:buChar char=""/>
            </a:pPr>
            <a:r>
              <a:rPr lang="zh-CN" altLang="en-US" sz="2000" dirty="0">
                <a:solidFill>
                  <a:srgbClr val="FF0000"/>
                </a:solidFill>
              </a:rPr>
              <a:t>等式与未解释函数理论（可满足性模理论、等式理论、并查集与等价类、未解释函数）</a:t>
            </a:r>
          </a:p>
          <a:p>
            <a:pPr marL="285750" indent="-285750" fontAlgn="auto">
              <a:lnSpc>
                <a:spcPct val="150000"/>
              </a:lnSpc>
              <a:buFont typeface="Wingdings" panose="05000000000000000000" charset="0"/>
              <a:buChar char=""/>
            </a:pPr>
            <a:r>
              <a:rPr lang="zh-CN" altLang="en-US" sz="2000" dirty="0"/>
              <a:t>线性算术（语法、Fourier-Motzkin消元法、单纯形法、分支定界法）</a:t>
            </a:r>
          </a:p>
          <a:p>
            <a:pPr marL="285750" indent="-285750" fontAlgn="auto">
              <a:lnSpc>
                <a:spcPct val="150000"/>
              </a:lnSpc>
              <a:buFont typeface="Wingdings" panose="05000000000000000000" charset="0"/>
              <a:buChar char=""/>
            </a:pPr>
            <a:r>
              <a:rPr lang="zh-CN" altLang="en-US" sz="2000" dirty="0"/>
              <a:t>数据结构理论（比特向量、数组、指针、字符串）</a:t>
            </a:r>
          </a:p>
          <a:p>
            <a:pPr marL="285750" indent="-285750" fontAlgn="auto">
              <a:lnSpc>
                <a:spcPct val="150000"/>
              </a:lnSpc>
              <a:buFont typeface="Wingdings" panose="05000000000000000000" charset="0"/>
              <a:buChar char=""/>
            </a:pPr>
            <a:r>
              <a:rPr lang="zh-CN" altLang="en-US" sz="2000" dirty="0"/>
              <a:t>理论组合（Nelson-Oppen、理论凸性、</a:t>
            </a:r>
            <a:r>
              <a:rPr lang="en-US" altLang="zh-CN" sz="2000" dirty="0"/>
              <a:t>DPLL(T)</a:t>
            </a:r>
            <a:r>
              <a:rPr lang="zh-CN" altLang="en-US" sz="2000" dirty="0"/>
              <a:t>算法）</a:t>
            </a:r>
          </a:p>
          <a:p>
            <a:pPr marL="285750" indent="-285750" fontAlgn="auto">
              <a:lnSpc>
                <a:spcPct val="150000"/>
              </a:lnSpc>
              <a:buFont typeface="Wingdings" panose="05000000000000000000" charset="0"/>
              <a:buChar char=""/>
            </a:pPr>
            <a:r>
              <a:rPr lang="zh-CN" altLang="en-US" sz="2000" dirty="0"/>
              <a:t>符号执行（机器抽象模型、操作语义、简单命令式语言、路径条件、混合执行等）</a:t>
            </a:r>
          </a:p>
          <a:p>
            <a:pPr marL="285750" indent="-285750" fontAlgn="auto">
              <a:lnSpc>
                <a:spcPct val="150000"/>
              </a:lnSpc>
              <a:buFont typeface="Wingdings" panose="05000000000000000000" charset="0"/>
              <a:buChar char=""/>
            </a:pPr>
            <a:r>
              <a:rPr lang="zh-CN" altLang="en-US" sz="2000" dirty="0"/>
              <a:t>程序验证（霍尔三元、最弱前条件、验证条件等）</a:t>
            </a:r>
          </a:p>
          <a:p>
            <a:pPr marL="285750" indent="-285750" fontAlgn="auto">
              <a:lnSpc>
                <a:spcPct val="150000"/>
              </a:lnSpc>
              <a:buFont typeface="Wingdings" panose="05000000000000000000" charset="0"/>
              <a:buChar char=""/>
            </a:pPr>
            <a:r>
              <a:rPr lang="zh-CN" altLang="en-US" sz="2000" dirty="0"/>
              <a:t>程序合成（基于语法的合成、公理化合成等）</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22" y="155078"/>
            <a:ext cx="10515600" cy="1325563"/>
          </a:xfrm>
        </p:spPr>
        <p:txBody>
          <a:bodyPr/>
          <a:lstStyle/>
          <a:p>
            <a:r>
              <a:rPr lang="en-US" altLang="en-US" sz="4400" dirty="0"/>
              <a:t>习题回顾课程内容</a:t>
            </a:r>
          </a:p>
        </p:txBody>
      </p:sp>
      <p:sp>
        <p:nvSpPr>
          <p:cNvPr id="3" name="Content Placeholder 2"/>
          <p:cNvSpPr>
            <a:spLocks noGrp="1"/>
          </p:cNvSpPr>
          <p:nvPr>
            <p:ph idx="1"/>
          </p:nvPr>
        </p:nvSpPr>
        <p:spPr>
          <a:xfrm>
            <a:off x="480722" y="1480641"/>
            <a:ext cx="10515600" cy="4351338"/>
          </a:xfrm>
        </p:spPr>
        <p:txBody>
          <a:bodyPr/>
          <a:lstStyle/>
          <a:p>
            <a:pPr marL="0" indent="0">
              <a:buNone/>
            </a:pPr>
            <a:endParaRPr lang="en-US" altLang="en-US" sz="2800" dirty="0"/>
          </a:p>
          <a:p>
            <a:pPr marL="457200" indent="-457200">
              <a:buAutoNum type="arabicPeriod"/>
            </a:pPr>
            <a:r>
              <a:rPr lang="en-US" altLang="en-US" sz="2800" dirty="0" err="1">
                <a:solidFill>
                  <a:schemeClr val="tx1"/>
                </a:solidFill>
              </a:rPr>
              <a:t>课程逻辑回顾</a:t>
            </a:r>
            <a:endParaRPr lang="en-US" altLang="en-US" sz="2800" dirty="0">
              <a:solidFill>
                <a:schemeClr val="tx1"/>
              </a:solidFill>
            </a:endParaRPr>
          </a:p>
          <a:p>
            <a:pPr marL="457200" indent="-457200">
              <a:buAutoNum type="arabicPeriod"/>
            </a:pPr>
            <a:r>
              <a:rPr lang="en-US" altLang="zh-CN" sz="2800" dirty="0">
                <a:solidFill>
                  <a:srgbClr val="FF0000"/>
                </a:solidFill>
              </a:rPr>
              <a:t>SAT</a:t>
            </a:r>
            <a:endParaRPr lang="en-US" altLang="en-US" sz="2800" dirty="0">
              <a:solidFill>
                <a:srgbClr val="FF0000"/>
              </a:solidFill>
            </a:endParaRPr>
          </a:p>
          <a:p>
            <a:pPr marL="457200" indent="-457200">
              <a:buAutoNum type="arabicPeriod"/>
            </a:pPr>
            <a:r>
              <a:rPr lang="en-US" altLang="en-US" sz="2800" dirty="0" err="1">
                <a:solidFill>
                  <a:schemeClr val="tx1"/>
                </a:solidFill>
              </a:rPr>
              <a:t>谓词逻辑回顾</a:t>
            </a:r>
            <a:endParaRPr lang="en-US" altLang="en-US" sz="2800" dirty="0">
              <a:solidFill>
                <a:schemeClr val="tx1"/>
              </a:solidFill>
            </a:endParaRPr>
          </a:p>
          <a:p>
            <a:pPr marL="457200" indent="-457200">
              <a:buAutoNum type="arabicPeriod"/>
            </a:pPr>
            <a:r>
              <a:rPr lang="en-US" altLang="en-US" sz="2800" dirty="0" err="1"/>
              <a:t>EUF理论回顾</a:t>
            </a:r>
            <a:endParaRPr lang="en-US" altLang="en-US" sz="2800" dirty="0"/>
          </a:p>
          <a:p>
            <a:pPr marL="457200" indent="-457200">
              <a:buAutoNum type="arabicPeriod"/>
            </a:pPr>
            <a:r>
              <a:rPr lang="en-US" altLang="en-US" sz="2800" dirty="0" err="1"/>
              <a:t>答疑</a:t>
            </a:r>
            <a:endParaRPr lang="en-US" altLang="en-US" sz="2800" dirty="0"/>
          </a:p>
          <a:p>
            <a:pPr marL="0" indent="0">
              <a:buNone/>
            </a:pPr>
            <a:endParaRPr lang="en-US" altLang="en-US" sz="2800" dirty="0"/>
          </a:p>
        </p:txBody>
      </p:sp>
    </p:spTree>
    <p:extLst>
      <p:ext uri="{BB962C8B-B14F-4D97-AF65-F5344CB8AC3E}">
        <p14:creationId xmlns:p14="http://schemas.microsoft.com/office/powerpoint/2010/main" val="13544457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6fb0f35a-b93d-4a94-99c2-c1b181bc762d}"/>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6fb0f35a-b93d-4a94-99c2-c1b181bc762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1490</TotalTime>
  <Words>14943</Words>
  <Application>Microsoft Macintosh PowerPoint</Application>
  <PresentationFormat>宽屏</PresentationFormat>
  <Paragraphs>1165</Paragraphs>
  <Slides>51</Slides>
  <Notes>50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51</vt:i4>
      </vt:variant>
    </vt:vector>
  </HeadingPairs>
  <TitlesOfParts>
    <vt:vector size="62" baseType="lpstr">
      <vt:lpstr>SimHei</vt:lpstr>
      <vt:lpstr>宋体</vt:lpstr>
      <vt:lpstr>宋体</vt:lpstr>
      <vt:lpstr>Arial</vt:lpstr>
      <vt:lpstr>Arial Black</vt:lpstr>
      <vt:lpstr>Calibri</vt:lpstr>
      <vt:lpstr>Cambria Math</vt:lpstr>
      <vt:lpstr>Courier New</vt:lpstr>
      <vt:lpstr>Open Sans</vt:lpstr>
      <vt:lpstr>Wingdings</vt:lpstr>
      <vt:lpstr>Office 主题​​</vt:lpstr>
      <vt:lpstr>Formal Method 2023-Spring</vt:lpstr>
      <vt:lpstr>习题回顾课程内容</vt:lpstr>
      <vt:lpstr>习题回顾课程内容</vt:lpstr>
      <vt:lpstr>回顾：课程逻辑</vt:lpstr>
      <vt:lpstr>回顾：课程逻辑</vt:lpstr>
      <vt:lpstr>回顾：课程逻辑</vt:lpstr>
      <vt:lpstr>回顾：课程逻辑</vt:lpstr>
      <vt:lpstr>回顾：课程大纲</vt:lpstr>
      <vt:lpstr>习题回顾课程内容</vt:lpstr>
      <vt:lpstr>回顾：可满足性问题(SAT)</vt:lpstr>
      <vt:lpstr>回顾：可满足性问题(SAT)</vt:lpstr>
      <vt:lpstr>回顾：可满足性问题(SAT)</vt:lpstr>
      <vt:lpstr>回顾：可满足性问题(SAT)</vt:lpstr>
      <vt:lpstr>回顾：可满足性问题(SAT)-CNF</vt:lpstr>
      <vt:lpstr>回顾：可满足性问题(SAT)-CNF</vt:lpstr>
      <vt:lpstr>回顾：可满足性问题(SAT)-CNF</vt:lpstr>
      <vt:lpstr>回顾：可满足性问题(SAT)-CNF</vt:lpstr>
      <vt:lpstr>回顾：可满足性问题(SAT)-CNF</vt:lpstr>
      <vt:lpstr>回顾：可满足性问题(SAT)-CNF</vt:lpstr>
      <vt:lpstr>回顾：可满足性问题(SAT)-CNF</vt:lpstr>
      <vt:lpstr>回顾：可满足性问题(SAT)-CNF</vt:lpstr>
      <vt:lpstr>回顾：可满足性问题(SAT)-CNF</vt:lpstr>
      <vt:lpstr>回顾：可满足性问题(SAT)-CNF</vt:lpstr>
      <vt:lpstr>回顾：可满足性问题(SAT)-解析与传播</vt:lpstr>
      <vt:lpstr>回顾：可满足性问题(SAT)-解析与传播</vt:lpstr>
      <vt:lpstr>回顾：可满足性问题(SAT)-DPLL</vt:lpstr>
      <vt:lpstr>回顾：可满足性问题(SAT)-DPLL</vt:lpstr>
      <vt:lpstr>回顾：可满足性问题(SAT)-DPLL</vt:lpstr>
      <vt:lpstr>回顾：可满足性问题(SAT)-DPLL</vt:lpstr>
      <vt:lpstr>习题回顾课程内容</vt:lpstr>
      <vt:lpstr>回顾：谓词逻辑</vt:lpstr>
      <vt:lpstr>回顾：谓词逻辑</vt:lpstr>
      <vt:lpstr>回顾：谓词逻辑</vt:lpstr>
      <vt:lpstr>回顾：谓词逻辑-绑定变量</vt:lpstr>
      <vt:lpstr>回顾：谓词逻辑-绑定变量</vt:lpstr>
      <vt:lpstr>回顾：谓词逻辑-自由变量</vt:lpstr>
      <vt:lpstr>回顾：谓词逻辑-自由变量</vt:lpstr>
      <vt:lpstr>回顾：谓词逻辑-替换</vt:lpstr>
      <vt:lpstr>回顾：谓词逻辑-替换</vt:lpstr>
      <vt:lpstr>回顾：谓词逻辑</vt:lpstr>
      <vt:lpstr>回顾：谓词逻辑</vt:lpstr>
      <vt:lpstr>习题回顾课程内容</vt:lpstr>
      <vt:lpstr>回顾：EUF理论回顾-SMT</vt:lpstr>
      <vt:lpstr>回顾：EUF理论回顾-等式</vt:lpstr>
      <vt:lpstr>回顾：EUF理论回顾-未解释函数</vt:lpstr>
      <vt:lpstr>回顾：EUF理论回顾-等式与未解释函数</vt:lpstr>
      <vt:lpstr>回顾：EUF理论回顾</vt:lpstr>
      <vt:lpstr>#1: Program equivalence</vt:lpstr>
      <vt:lpstr>#1: Program equivalence</vt:lpstr>
      <vt:lpstr>#2: Translation validation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Method 2020-Spring</dc:title>
  <dc:creator>tfd</dc:creator>
  <cp:lastModifiedBy>A57712</cp:lastModifiedBy>
  <cp:revision>103</cp:revision>
  <dcterms:created xsi:type="dcterms:W3CDTF">2021-10-29T02:52:00Z</dcterms:created>
  <dcterms:modified xsi:type="dcterms:W3CDTF">2023-05-05T05:08:26Z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2052-3.8.1.6116</vt:lpwstr>
  </property>
</Properties>
</file>