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6"/>
  </p:handoutMasterIdLst>
  <p:sldIdLst>
    <p:sldId id="256" r:id="rId3"/>
    <p:sldId id="292" r:id="rId4"/>
    <p:sldId id="360" r:id="rId5"/>
    <p:sldId id="281" r:id="rId7"/>
    <p:sldId id="359" r:id="rId8"/>
    <p:sldId id="362" r:id="rId9"/>
    <p:sldId id="361" r:id="rId10"/>
    <p:sldId id="363" r:id="rId11"/>
    <p:sldId id="374" r:id="rId12"/>
    <p:sldId id="366" r:id="rId13"/>
    <p:sldId id="409" r:id="rId14"/>
    <p:sldId id="410" r:id="rId15"/>
    <p:sldId id="408" r:id="rId16"/>
    <p:sldId id="367" r:id="rId17"/>
    <p:sldId id="375" r:id="rId18"/>
    <p:sldId id="368" r:id="rId19"/>
    <p:sldId id="401" r:id="rId20"/>
    <p:sldId id="372" r:id="rId21"/>
    <p:sldId id="398" r:id="rId22"/>
    <p:sldId id="402" r:id="rId23"/>
    <p:sldId id="403" r:id="rId24"/>
    <p:sldId id="404" r:id="rId25"/>
    <p:sldId id="379" r:id="rId26"/>
    <p:sldId id="376" r:id="rId27"/>
    <p:sldId id="377" r:id="rId28"/>
    <p:sldId id="405" r:id="rId29"/>
    <p:sldId id="406" r:id="rId30"/>
    <p:sldId id="380" r:id="rId31"/>
    <p:sldId id="378" r:id="rId32"/>
    <p:sldId id="381" r:id="rId33"/>
    <p:sldId id="382" r:id="rId34"/>
    <p:sldId id="383" r:id="rId35"/>
    <p:sldId id="385" r:id="rId36"/>
    <p:sldId id="412" r:id="rId37"/>
    <p:sldId id="384" r:id="rId38"/>
    <p:sldId id="393" r:id="rId39"/>
    <p:sldId id="394" r:id="rId40"/>
    <p:sldId id="386" r:id="rId41"/>
    <p:sldId id="411" r:id="rId42"/>
    <p:sldId id="395" r:id="rId43"/>
    <p:sldId id="396" r:id="rId44"/>
    <p:sldId id="326" r:id="rId45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  <p:cmAuthor id="2" name="ASUS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1" Type="http://schemas.openxmlformats.org/officeDocument/2006/relationships/tags" Target="tags/tag70.xml"/><Relationship Id="rId50" Type="http://schemas.openxmlformats.org/officeDocument/2006/relationships/commentAuthors" Target="commentAuthors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对应面向对象编程的各个特点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参考华老师所讲例子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思考题，有兴趣可在</a:t>
            </a:r>
            <a:r>
              <a:rPr lang="en-US" altLang="zh-CN"/>
              <a:t>piazza</a:t>
            </a:r>
            <a:r>
              <a:rPr lang="zh-CN" altLang="en-US"/>
              <a:t>上讨论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69.xml"/><Relationship Id="rId2" Type="http://schemas.openxmlformats.org/officeDocument/2006/relationships/image" Target="../media/image18.png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03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/>
        </p:nvSpPr>
        <p:spPr>
          <a:xfrm>
            <a:off x="6599555" y="942975"/>
            <a:ext cx="5820410" cy="591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引用类型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775" dirty="0">
                <a:solidFill>
                  <a:schemeClr val="tx1"/>
                </a:solidFill>
              </a:rPr>
              <a:t>为了保证类型的安全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读时要读到不少于上下文要求的类型的信息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写时要提供不少于上下文要求的类型的信息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数组类型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其他类型的子类型化规则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5820410" cy="591502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变式类型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610360"/>
            <a:ext cx="5951220" cy="268922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373495" y="943610"/>
            <a:ext cx="0" cy="584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235075" y="5336540"/>
            <a:ext cx="3376295" cy="737870"/>
            <a:chOff x="303" y="8412"/>
            <a:chExt cx="5317" cy="11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r="61163"/>
            <a:stretch>
              <a:fillRect/>
            </a:stretch>
          </p:blipFill>
          <p:spPr>
            <a:xfrm>
              <a:off x="303" y="8412"/>
              <a:ext cx="3566" cy="116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 l="84306"/>
            <a:stretch>
              <a:fillRect/>
            </a:stretch>
          </p:blipFill>
          <p:spPr>
            <a:xfrm>
              <a:off x="4180" y="8412"/>
              <a:ext cx="1441" cy="1163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583170" y="2843530"/>
            <a:ext cx="3329940" cy="671830"/>
            <a:chOff x="10161" y="4587"/>
            <a:chExt cx="5244" cy="105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r="61013"/>
            <a:stretch>
              <a:fillRect/>
            </a:stretch>
          </p:blipFill>
          <p:spPr>
            <a:xfrm>
              <a:off x="10161" y="4587"/>
              <a:ext cx="3524" cy="105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l="85485"/>
            <a:stretch>
              <a:fillRect/>
            </a:stretch>
          </p:blipFill>
          <p:spPr>
            <a:xfrm>
              <a:off x="14093" y="4587"/>
              <a:ext cx="1312" cy="105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463790" y="5419725"/>
            <a:ext cx="3879215" cy="655320"/>
            <a:chOff x="10051" y="8009"/>
            <a:chExt cx="6109" cy="10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 r="57610"/>
            <a:stretch>
              <a:fillRect/>
            </a:stretch>
          </p:blipFill>
          <p:spPr>
            <a:xfrm>
              <a:off x="10051" y="8009"/>
              <a:ext cx="3899" cy="103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l="79169"/>
            <a:stretch>
              <a:fillRect/>
            </a:stretch>
          </p:blipFill>
          <p:spPr>
            <a:xfrm>
              <a:off x="14244" y="8009"/>
              <a:ext cx="1916" cy="10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子类型化和类型化的性质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保持定理：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进展定理：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内容占位符 4"/>
          <p:cNvPicPr>
            <a:picLocks noGrp="1" noChangeAspect="1"/>
          </p:cNvPicPr>
          <p:nvPr/>
        </p:nvPicPr>
        <p:blipFill>
          <a:blip r:embed="rId1"/>
          <a:srcRect l="11597" b="13037"/>
          <a:stretch>
            <a:fillRect/>
          </a:stretch>
        </p:blipFill>
        <p:spPr>
          <a:xfrm>
            <a:off x="773430" y="3173730"/>
            <a:ext cx="7952740" cy="707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1493" r="11688" b="-1761"/>
          <a:stretch>
            <a:fillRect/>
          </a:stretch>
        </p:blipFill>
        <p:spPr>
          <a:xfrm>
            <a:off x="773430" y="1619885"/>
            <a:ext cx="7024370" cy="55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强制转型</a:t>
            </a:r>
            <a:r>
              <a:rPr lang="en-US" altLang="zh-CN" sz="4400" dirty="0"/>
              <a:t> </a:t>
            </a:r>
            <a:r>
              <a:rPr lang="zh-CN" altLang="en-US" sz="4400" dirty="0">
                <a:sym typeface="+mn-ea"/>
              </a:rPr>
              <a:t>(T)</a:t>
            </a:r>
            <a:r>
              <a:rPr lang="en-US" altLang="zh-CN" sz="4400" dirty="0">
                <a:sym typeface="+mn-ea"/>
              </a:rPr>
              <a:t>t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S&lt;:T时，强制转型有两种可能的形式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若e:S，则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T)e为</a:t>
            </a:r>
            <a:r>
              <a:rPr lang="zh-CN" altLang="en-US" sz="2000" dirty="0">
                <a:solidFill>
                  <a:schemeClr val="tx1"/>
                </a:solidFill>
              </a:rPr>
              <a:t>向上转型 up casting：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安全，可直接进行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子类型提供的信息比父类型更丰富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)e为</a:t>
            </a:r>
            <a:r>
              <a:rPr lang="zh-CN" altLang="en-US" sz="2000" dirty="0">
                <a:solidFill>
                  <a:schemeClr val="tx1"/>
                </a:solidFill>
              </a:rPr>
              <a:t>向下转型 down casting：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不安全，</a:t>
            </a:r>
            <a:r>
              <a:rPr lang="zh-CN" altLang="en-US" sz="2000" dirty="0">
                <a:solidFill>
                  <a:schemeClr val="tx1"/>
                </a:solidFill>
              </a:rPr>
              <a:t>需要运行时检查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)e试图访问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中有、而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中没有的字段时，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求值可能受阻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声明性的子类型关系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625" y="942975"/>
            <a:ext cx="7216140" cy="591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0765" y="1894840"/>
            <a:ext cx="4801870" cy="3415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【注】此系统的规则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不是语法制导的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子类型化规则(S-)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自反规则S-Refl没有前提；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传递规则S-Trans未具体说明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且这两个规则中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是裸露的元变量，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它们的结论覆盖了其他子类型化规则的结论。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类型化规则(T-)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包含规则T-Sub存在裸露的、没有被说明为具体形式的元变量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，导致其可应用于任何一种项，从而无法确定该使用哪条规则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3110" y="1699260"/>
            <a:ext cx="2607310" cy="93281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4840" y="5356225"/>
            <a:ext cx="2809875" cy="648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算法子类型化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3856355"/>
            <a:ext cx="8393430" cy="2440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1365250"/>
            <a:ext cx="8393430" cy="241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3315" y="3038475"/>
            <a:ext cx="3388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去掉了</a:t>
            </a:r>
            <a:r>
              <a:rPr lang="en-US" altLang="zh-CN"/>
              <a:t> </a:t>
            </a:r>
            <a:r>
              <a:rPr lang="zh-CN" altLang="en-US"/>
              <a:t>S-Trans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S-Refl</a:t>
            </a:r>
            <a:r>
              <a:rPr lang="en-US" altLang="zh-CN"/>
              <a:t> </a:t>
            </a:r>
            <a:r>
              <a:rPr lang="zh-CN" altLang="en-US"/>
              <a:t>规则，</a:t>
            </a:r>
            <a:endParaRPr lang="zh-CN" altLang="en-US"/>
          </a:p>
          <a:p>
            <a:r>
              <a:rPr lang="zh-CN" altLang="en-US"/>
              <a:t>增加了一个将字段类型的深度、广度和置换子类型化规则结合起来的规则</a:t>
            </a:r>
            <a:r>
              <a:rPr lang="en-US" altLang="zh-CN"/>
              <a:t> </a:t>
            </a:r>
            <a:r>
              <a:rPr lang="zh-CN" altLang="en-US"/>
              <a:t>S-Rcd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05" y="1811020"/>
            <a:ext cx="3124835" cy="882650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4600" y="6506845"/>
            <a:ext cx="464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|-&gt; S &lt;: T</a:t>
            </a:r>
            <a:r>
              <a:rPr lang="en-US" altLang="zh-CN"/>
              <a:t> </a:t>
            </a:r>
            <a:r>
              <a:rPr lang="zh-CN" altLang="en-US"/>
              <a:t>表示：</a:t>
            </a:r>
            <a:r>
              <a:rPr lang="en-US" altLang="zh-CN"/>
              <a:t>S</a:t>
            </a:r>
            <a:r>
              <a:rPr lang="zh-CN" altLang="en-US" b="1"/>
              <a:t>在算法上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的子类型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算法类型化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4867910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算法类型化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关系</a:t>
            </a:r>
            <a:r>
              <a:rPr lang="en-US" altLang="zh-CN" sz="2000" b="1" dirty="0">
                <a:solidFill>
                  <a:schemeClr val="tx1"/>
                </a:solidFill>
              </a:rPr>
              <a:t>(TA-)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(T-)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621915"/>
            <a:ext cx="10183495" cy="423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6230" y="1699895"/>
            <a:ext cx="580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将应用规则</a:t>
            </a:r>
            <a:r>
              <a:rPr lang="en-US" altLang="zh-CN"/>
              <a:t>T-APP</a:t>
            </a:r>
            <a:r>
              <a:rPr lang="zh-CN" altLang="en-US"/>
              <a:t>用更有力的规则</a:t>
            </a:r>
            <a:r>
              <a:rPr lang="en-US" altLang="zh-CN"/>
              <a:t>TA-APP</a:t>
            </a:r>
            <a:r>
              <a:rPr lang="zh-CN" altLang="en-US"/>
              <a:t>代替：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T-SUB</a:t>
            </a:r>
            <a:r>
              <a:rPr lang="zh-CN" altLang="en-US"/>
              <a:t>的一条实例作为前提包括进来</a:t>
            </a:r>
            <a:endParaRPr lang="zh-CN" altLang="en-US"/>
          </a:p>
          <a:p>
            <a:r>
              <a:rPr lang="zh-CN" altLang="en-US"/>
              <a:t>使得可以完全不使用包含规则</a:t>
            </a:r>
            <a:r>
              <a:rPr lang="en-US" altLang="zh-CN"/>
              <a:t>T-SUB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0695" y="1410335"/>
            <a:ext cx="3706495" cy="12833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7830" y="1410970"/>
            <a:ext cx="3768725" cy="1283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85035" y="5650230"/>
            <a:ext cx="1265555" cy="27749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面向对象编程语言的特点：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多重表示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当一个对象调用一个操作时，对象自行确定哪些代码被执行。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封装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对象的内部表示是隐藏的，只有对象自己的方法才能访问其内部数据。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子类型化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具有更多方法的接口是具有较少方法的接口的子类型；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当需要某一类型时，提供其子类型总是安全的。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继承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定义类（实例化对象的模板）、继承父类、增加新方法、重载旧方法。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开放递归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一个方法内部能通过特殊的变量</a:t>
            </a:r>
            <a:r>
              <a:rPr lang="en-US" altLang="zh-CN" sz="2000" dirty="0">
                <a:solidFill>
                  <a:schemeClr val="tx1"/>
                </a:solidFill>
              </a:rPr>
              <a:t>(self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this)</a:t>
            </a:r>
            <a:r>
              <a:rPr lang="zh-CN" altLang="en-US" sz="2000" dirty="0">
                <a:solidFill>
                  <a:schemeClr val="tx1"/>
                </a:solidFill>
              </a:rPr>
              <a:t>来调用同一对象中的其他方法。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应用前面定义的大部分性质（函数、记录、一般递归、可变引用和子类型化），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建立类似于面向对象程序设计语言中对象和类的编程模式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对象生成器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实例变量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简单类（构造函数、代码重用）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继承（继承、重载、新增）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调用超类中的方法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含</a:t>
            </a:r>
            <a:r>
              <a:rPr lang="en-US" altLang="zh-CN" sz="2000" dirty="0">
                <a:solidFill>
                  <a:schemeClr val="tx1"/>
                </a:solidFill>
              </a:rPr>
              <a:t>self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开放递归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-2219"/>
          <a:stretch>
            <a:fillRect/>
          </a:stretch>
        </p:blipFill>
        <p:spPr>
          <a:xfrm>
            <a:off x="5363845" y="3174365"/>
            <a:ext cx="6828155" cy="1934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0" y="2522220"/>
            <a:ext cx="6069330" cy="438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6204"/>
          <a:stretch>
            <a:fillRect/>
          </a:stretch>
        </p:blipFill>
        <p:spPr>
          <a:xfrm>
            <a:off x="5574030" y="5322570"/>
            <a:ext cx="5666740" cy="121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实例分析：轻量级</a:t>
            </a:r>
            <a:r>
              <a:rPr lang="en-US" altLang="zh-CN" sz="4400" dirty="0"/>
              <a:t>Java</a:t>
            </a:r>
            <a:r>
              <a:rPr lang="en-US" altLang="zh-CN" sz="4400" dirty="0">
                <a:sym typeface="+mn-ea"/>
              </a:rPr>
              <a:t>(FJ)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9440" y="1322705"/>
            <a:ext cx="7082155" cy="4410710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目的：使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类型系统建模的内核演算最小化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对象创建</a:t>
            </a:r>
            <a:r>
              <a:rPr lang="en-US" altLang="zh-CN" sz="2000" dirty="0">
                <a:solidFill>
                  <a:schemeClr val="tx1"/>
                </a:solidFill>
              </a:rPr>
              <a:t> new Pair(···, 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方法调用</a:t>
            </a:r>
            <a:r>
              <a:rPr lang="en-US" altLang="zh-CN" sz="2000" dirty="0">
                <a:solidFill>
                  <a:schemeClr val="tx1"/>
                </a:solidFill>
              </a:rPr>
              <a:t> ···.setfst(···)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字段访问</a:t>
            </a:r>
            <a:r>
              <a:rPr lang="en-US" altLang="zh-CN" sz="2000" dirty="0">
                <a:solidFill>
                  <a:schemeClr val="tx1"/>
                </a:solidFill>
              </a:rPr>
              <a:t> ···.snd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强制转型</a:t>
            </a:r>
            <a:r>
              <a:rPr lang="en-US" altLang="zh-CN" sz="2000" dirty="0">
                <a:solidFill>
                  <a:schemeClr val="tx1"/>
                </a:solidFill>
              </a:rPr>
              <a:t> (Pair)(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···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</a:rPr>
              <a:t> newfst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形式化定义：语法和子类型化、辅助定义、求值、类型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854835"/>
            <a:ext cx="623697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</a:t>
            </a:r>
            <a:r>
              <a:rPr lang="en-US" altLang="zh-CN" sz="4400" dirty="0">
                <a:sym typeface="+mn-ea"/>
              </a:rPr>
              <a:t>FJ)</a:t>
            </a:r>
            <a:r>
              <a:rPr lang="zh-CN" altLang="en-US" sz="4400" dirty="0">
                <a:sym typeface="+mn-ea"/>
              </a:rPr>
              <a:t>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943610"/>
            <a:ext cx="9645015" cy="553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课程回顾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61493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ch15. </a:t>
            </a:r>
            <a:r>
              <a:rPr lang="zh-CN" altLang="en-US" b="1"/>
              <a:t>子类型</a:t>
            </a:r>
            <a:endParaRPr lang="zh-CN" altLang="en-US" b="1"/>
          </a:p>
          <a:p>
            <a:pPr lvl="1"/>
            <a:r>
              <a:rPr lang="zh-CN" altLang="en-US"/>
              <a:t>包含</a:t>
            </a:r>
            <a:endParaRPr lang="zh-CN" altLang="en-US"/>
          </a:p>
          <a:p>
            <a:pPr lvl="1"/>
            <a:r>
              <a:rPr lang="zh-CN" altLang="en-US"/>
              <a:t>子类型关系</a:t>
            </a:r>
            <a:endParaRPr lang="zh-CN" altLang="en-US"/>
          </a:p>
          <a:p>
            <a:pPr lvl="1"/>
            <a:r>
              <a:rPr lang="zh-CN" altLang="en-US"/>
              <a:t>子类型化和类型化的性质</a:t>
            </a:r>
            <a:endParaRPr lang="zh-CN" altLang="en-US"/>
          </a:p>
          <a:p>
            <a:pPr lvl="1"/>
            <a:r>
              <a:rPr lang="zh-CN" altLang="en-US"/>
              <a:t>子类型化及其他特征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ch16. </a:t>
            </a:r>
            <a:r>
              <a:rPr lang="zh-CN" altLang="en-US" b="1"/>
              <a:t>子类型的元理论</a:t>
            </a:r>
            <a:endParaRPr lang="zh-CN" altLang="en-US" b="1"/>
          </a:p>
          <a:p>
            <a:pPr lvl="1"/>
            <a:r>
              <a:rPr lang="zh-CN" altLang="en-US"/>
              <a:t>算法子类型化</a:t>
            </a:r>
            <a:endParaRPr lang="zh-CN" altLang="en-US"/>
          </a:p>
          <a:p>
            <a:pPr lvl="1"/>
            <a:r>
              <a:rPr lang="zh-CN" altLang="en-US"/>
              <a:t>算法类型化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ch17.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子类型化的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语言实现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ch18. </a:t>
            </a:r>
            <a:r>
              <a:rPr lang="zh-CN" b="1">
                <a:sym typeface="+mn-ea"/>
              </a:rPr>
              <a:t>实例分析：命令式对象</a:t>
            </a:r>
            <a:endParaRPr lang="zh-CN" b="1">
              <a:sym typeface="+mn-ea"/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子类型化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实例变量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开放递归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354445" y="890270"/>
            <a:ext cx="5622925" cy="614934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19. </a:t>
            </a:r>
            <a:r>
              <a:rPr lang="zh-CN" b="1"/>
              <a:t>实例分析：轻量级</a:t>
            </a:r>
            <a:r>
              <a:rPr lang="en-US" altLang="zh-CN" b="1"/>
              <a:t>Java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对象创建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方法调用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字段访问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强制转型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/>
              <a:t>变量</a:t>
            </a:r>
            <a:endParaRPr lang="zh-CN" altLang="en-US"/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ch20. </a:t>
            </a:r>
            <a:r>
              <a:rPr 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递归类型简介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ch22.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类型重建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类型变量及其代换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基于约束的类型化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合一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主类型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0380" y="1039495"/>
            <a:ext cx="0" cy="5389245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96000" y="1039495"/>
            <a:ext cx="0" cy="2017395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3175000"/>
            <a:ext cx="0" cy="1038225"/>
          </a:xfrm>
          <a:prstGeom prst="lin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96000" y="4331335"/>
            <a:ext cx="0" cy="2017395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：辅助定义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026160"/>
            <a:ext cx="11153140" cy="537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：求值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23035"/>
            <a:ext cx="11687810" cy="428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Java(FJ)</a:t>
            </a:r>
            <a:r>
              <a:rPr lang="zh-CN" altLang="en-US" sz="4400" dirty="0">
                <a:sym typeface="+mn-ea"/>
              </a:rPr>
              <a:t>：类型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943610"/>
            <a:ext cx="10128885" cy="534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Topic2: Recursive Types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ch20-ch21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965" y="2617470"/>
            <a:ext cx="4461510" cy="285940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5" y="942975"/>
            <a:ext cx="11194415" cy="5915025"/>
          </a:xfrm>
        </p:spPr>
        <p:txBody>
          <a:bodyPr>
            <a:normAutofit fontScale="9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递归类型：出现在其定义中的类型。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µ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递归操作符。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µX.T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表示X类型是由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定义的类型，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中包括 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类型。</a:t>
            </a:r>
            <a:endParaRPr kumimoji="1" lang="en-US" alt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NatList = 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NatList = µ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. &lt;nil:Unit, cons:{Nat,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}&gt;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饥饿函数</a:t>
            </a:r>
            <a:r>
              <a:rPr lang="en-US" altLang="zh-CN" sz="2000" dirty="0">
                <a:solidFill>
                  <a:schemeClr val="tx1"/>
                </a:solidFill>
              </a:rPr>
              <a:t>	Hungry = µA. Nat→A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流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Stream = µA. Unit→{Nat,A}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2390775"/>
            <a:ext cx="7076440" cy="331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递归类型：实例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µX.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和它的一步展开之间是什么关系？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NatList 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之间是什么关系？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等价递归</a:t>
            </a:r>
            <a:r>
              <a:rPr lang="en-US" altLang="zh-CN" sz="2000" b="1" dirty="0">
                <a:solidFill>
                  <a:schemeClr val="tx1"/>
                </a:solidFill>
              </a:rPr>
              <a:t> (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Equi-recursive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认为两表达式等价。（实际应用时难以进行类型检查）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认为递归类型与其展开式不同，但同构。（实用）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8300"/>
          <a:stretch>
            <a:fillRect/>
          </a:stretch>
        </p:blipFill>
        <p:spPr>
          <a:xfrm>
            <a:off x="4105275" y="4333875"/>
            <a:ext cx="8012430" cy="2406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722" t="63526" r="23331" b="862"/>
          <a:stretch>
            <a:fillRect/>
          </a:stretch>
        </p:blipFill>
        <p:spPr>
          <a:xfrm>
            <a:off x="0" y="4787900"/>
            <a:ext cx="3623945" cy="149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565910"/>
            <a:ext cx="9615170" cy="515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同构递归：实例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468120"/>
            <a:ext cx="5519420" cy="614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82800"/>
            <a:ext cx="8532495" cy="805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87980"/>
            <a:ext cx="4903470" cy="376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50860" y="2887980"/>
            <a:ext cx="3933825" cy="369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结合</a:t>
            </a:r>
            <a:r>
              <a:rPr lang="en-US" altLang="zh-CN" b="1"/>
              <a:t>OCaml</a:t>
            </a:r>
            <a:r>
              <a:rPr lang="zh-CN" altLang="en-US" b="1"/>
              <a:t>编程经验理解</a:t>
            </a:r>
            <a:r>
              <a:rPr lang="zh-CN" altLang="en-US"/>
              <a:t>，如</a:t>
            </a:r>
            <a:endParaRPr lang="zh-CN" altLang="en-US"/>
          </a:p>
          <a:p>
            <a:pPr lvl="1"/>
            <a:r>
              <a:rPr lang="en-US" altLang="zh-CN"/>
              <a:t>type t </a:t>
            </a:r>
            <a:endParaRPr lang="en-US" altLang="zh-CN"/>
          </a:p>
          <a:p>
            <a:pPr lvl="1"/>
            <a:r>
              <a:rPr lang="en-US" altLang="zh-CN"/>
              <a:t>  = Var of string</a:t>
            </a:r>
            <a:endParaRPr lang="en-US" altLang="zh-CN"/>
          </a:p>
          <a:p>
            <a:pPr lvl="1"/>
            <a:r>
              <a:rPr lang="en-US" altLang="zh-CN"/>
              <a:t>  | Abs of string * t</a:t>
            </a:r>
            <a:endParaRPr lang="en-US" altLang="zh-CN"/>
          </a:p>
          <a:p>
            <a:pPr lvl="1"/>
            <a:r>
              <a:rPr lang="en-US" altLang="zh-CN"/>
              <a:t>  | App of t * 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let rec func t = </a:t>
            </a:r>
            <a:endParaRPr lang="en-US" altLang="zh-CN"/>
          </a:p>
          <a:p>
            <a:pPr lvl="2"/>
            <a:r>
              <a:rPr lang="en-US" altLang="zh-CN"/>
              <a:t>match t with</a:t>
            </a:r>
            <a:endParaRPr lang="en-US" altLang="zh-CN"/>
          </a:p>
          <a:p>
            <a:pPr lvl="3"/>
            <a:r>
              <a:rPr lang="en-US" altLang="zh-CN"/>
              <a:t>| Var x -&gt; </a:t>
            </a:r>
            <a:endParaRPr lang="en-US" altLang="zh-CN"/>
          </a:p>
          <a:p>
            <a:pPr lvl="3"/>
            <a:r>
              <a:rPr lang="en-US" altLang="zh-CN"/>
              <a:t>| Abs t1 -&gt; </a:t>
            </a:r>
            <a:endParaRPr lang="en-US" altLang="zh-CN"/>
          </a:p>
          <a:p>
            <a:pPr lvl="3"/>
            <a:r>
              <a:rPr lang="en-US" altLang="zh-CN"/>
              <a:t>| App (t1, t2) -&gt;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1950720" y="473456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38655" y="591820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69160" y="355092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5320" y="277114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2600" y="2485390"/>
            <a:ext cx="4709160" cy="139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96295" y="364744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fold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63935" y="543052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unfold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Topic3: Polymorphism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ch22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类型重建：类型变量和代换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635" y="942975"/>
            <a:ext cx="1219263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推断含有类型变量的项的类型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类型变量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无解释的基类型（参见</a:t>
            </a:r>
            <a:r>
              <a:rPr lang="en-US" altLang="zh-CN" sz="2000" dirty="0">
                <a:solidFill>
                  <a:schemeClr val="tx1"/>
                </a:solidFill>
              </a:rPr>
              <a:t>11.1</a:t>
            </a:r>
            <a:r>
              <a:rPr lang="zh-CN" altLang="en-US" sz="2000" dirty="0">
                <a:solidFill>
                  <a:schemeClr val="tx1"/>
                </a:solidFill>
              </a:rPr>
              <a:t>），可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实例化为某一基本类型</a:t>
            </a:r>
            <a:r>
              <a:rPr lang="zh-CN" altLang="en-US" sz="2000" dirty="0">
                <a:solidFill>
                  <a:schemeClr val="tx1"/>
                </a:solidFill>
              </a:rPr>
              <a:t>，或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被其他类型变量代换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类型代换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σ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定义一个从变量转换到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具体类型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其他类型变量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有限</a:t>
            </a:r>
            <a:r>
              <a:rPr lang="zh-CN" altLang="en-US" sz="2000" dirty="0">
                <a:solidFill>
                  <a:schemeClr val="tx1"/>
                </a:solidFill>
              </a:rPr>
              <a:t>映射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zh-CN" altLang="en-US" sz="2000" dirty="0">
                <a:solidFill>
                  <a:schemeClr val="tx1"/>
                </a:solidFill>
              </a:rPr>
              <a:t>。如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 = [X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|-&gt;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Y|-&gt;X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将该映射应用到类型变量T上（代换是同时进行的）。如上例，T=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时，σ(T) = 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代换规则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0837"/>
          <a:stretch>
            <a:fillRect/>
          </a:stretch>
        </p:blipFill>
        <p:spPr>
          <a:xfrm>
            <a:off x="1104900" y="4495800"/>
            <a:ext cx="9982200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2145" y="4726940"/>
            <a:ext cx="412051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70C0"/>
                </a:solidFill>
              </a:rPr>
              <a:t>代换σ中包含对类型变量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的映射</a:t>
            </a:r>
            <a:endParaRPr lang="zh-CN" altLang="en-US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代换σ中不包含对类型变量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X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的映射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5915" y="6323965"/>
            <a:ext cx="237998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>
                <a:solidFill>
                  <a:srgbClr val="0070C0"/>
                </a:solidFill>
              </a:rPr>
              <a:t>箭头型</a:t>
            </a:r>
            <a:endParaRPr lang="zh-CN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54370" y="5789930"/>
            <a:ext cx="19005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>
                <a:solidFill>
                  <a:srgbClr val="0070C0"/>
                </a:solidFill>
              </a:rPr>
              <a:t>基本类型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Topic1: Subtyping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ch15-ch19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类型重建：类型变量和代换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类型代换可以逐点扩充至上下文中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γ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都是代换，则σ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◦γ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可组成新的代换形式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dom(σ) 和 range(σ) 分别表示出现在σ序对中左端和右端的类型变量集合。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63663" r="15093"/>
          <a:stretch>
            <a:fillRect/>
          </a:stretch>
        </p:blipFill>
        <p:spPr>
          <a:xfrm>
            <a:off x="1314450" y="3409315"/>
            <a:ext cx="8591550" cy="1431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0" y="1643380"/>
            <a:ext cx="7662545" cy="65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类型推断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005" y="943610"/>
            <a:ext cx="12024360" cy="591502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设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是一个包含类型变量的项，Γ是其上下文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根据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Γ中体现的约束</a:t>
            </a:r>
            <a:r>
              <a:rPr lang="zh-CN" altLang="en-US" sz="2000" dirty="0">
                <a:solidFill>
                  <a:schemeClr val="tx1"/>
                </a:solidFill>
              </a:rPr>
              <a:t>，选择合适的值将该项实例化为良类型。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即，求解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，通过实例化各个类型变量，使项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通过类型检查。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求解步骤</a:t>
            </a:r>
            <a:r>
              <a:rPr lang="zh-CN" altLang="en-US" sz="2000" dirty="0">
                <a:solidFill>
                  <a:schemeClr val="tx1"/>
                </a:solidFill>
              </a:rPr>
              <a:t>：根据给定的项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，上下文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以及代表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的类型的类型变量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找到能使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有类型的约束集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，求解约束得到代换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代换σ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类型变量替换为其他类型变量或实例化为具体类型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|-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t:T |</a:t>
            </a:r>
            <a:r>
              <a:rPr lang="zh-CN" altLang="en-US" sz="1600" b="1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C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表示：约束集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满足时，项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在Γ下的类型为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2479675"/>
            <a:ext cx="9307195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85" y="3364865"/>
            <a:ext cx="9338945" cy="808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约束类型规则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9765" y="5842635"/>
            <a:ext cx="10872470" cy="1015365"/>
          </a:xfrm>
        </p:spPr>
        <p:txBody>
          <a:bodyPr>
            <a:normAutofit lnSpcReduction="20000"/>
          </a:bodyPr>
          <a:p>
            <a:pPr marL="0" indent="0" algn="ctr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给定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Γ 和 t，计算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T 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C (以及 </a:t>
            </a: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)，使其满足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|-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 : T |</a:t>
            </a:r>
            <a:r>
              <a:rPr lang="zh-CN" altLang="en-US" sz="1600" b="1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C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用于记录在每个子推导中出现的中间类型变量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807085"/>
            <a:ext cx="9710420" cy="47275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06705" y="5584825"/>
            <a:ext cx="11578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实例：计算约束集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170" y="2962275"/>
            <a:ext cx="12096115" cy="3896360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t = λx: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X→Y.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x 0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项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的约束集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，结果类型为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endParaRPr lang="en-US" altLang="zh-CN" sz="178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78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488" t="16829" r="50638" b="66685"/>
          <a:stretch>
            <a:fillRect/>
          </a:stretch>
        </p:blipFill>
        <p:spPr>
          <a:xfrm>
            <a:off x="0" y="1049655"/>
            <a:ext cx="4763135" cy="852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32592" r="50876" b="28272"/>
          <a:stretch>
            <a:fillRect/>
          </a:stretch>
        </p:blipFill>
        <p:spPr>
          <a:xfrm>
            <a:off x="6610985" y="194945"/>
            <a:ext cx="4822825" cy="187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844040"/>
            <a:ext cx="3865245" cy="762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2196465"/>
            <a:ext cx="4308475" cy="47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实例：计算约束集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170" y="2962275"/>
            <a:ext cx="12096115" cy="3896360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t = λx: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X→Y.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x 0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对 λx: X→Y. (x 0) 根据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CT-ABS，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将 x: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放入上下文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，求解 (x 0) 的约束集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CT-APP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分别对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x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0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求解它们的类型和约束集，然后求解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C‘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CT-VAR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，根据上下文Γ有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x: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C1={}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1={X, Y}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CT-ZERO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0:Nat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C2={}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775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2={}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2" indent="0" algn="l">
              <a:buClrTx/>
              <a:buSzTx/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记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类型为新的类型变量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 0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 : 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，并将其加入上下文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457200" lvl="1" indent="0" algn="l">
              <a:buClrTx/>
              <a:buSzTx/>
              <a:buFont typeface="+mj-ea"/>
              <a:buNone/>
            </a:pP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C’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{} U {} U 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=Na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Z}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= 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1 U </a:t>
            </a:r>
            <a:r>
              <a:rPr lang="zh-CN" altLang="en-US" sz="1780" dirty="0">
                <a:solidFill>
                  <a:schemeClr val="tx1"/>
                </a:solidFill>
                <a:latin typeface="Brush Script MT" panose="03060802040406070304" charset="0"/>
                <a:cs typeface="Brush Script MT" panose="03060802040406070304" charset="0"/>
                <a:sym typeface="+mn-ea"/>
              </a:rPr>
              <a:t>X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2 U {Z}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 {X, Y, Z}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lvl="0" indent="0" algn="l">
              <a:buClrTx/>
              <a:buSzTx/>
              <a:buFont typeface="+mj-ea"/>
              <a:buNone/>
            </a:pP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项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1780" dirty="0">
                <a:solidFill>
                  <a:schemeClr val="tx1"/>
                </a:solidFill>
                <a:sym typeface="+mn-ea"/>
              </a:rPr>
              <a:t>的约束集</a:t>
            </a:r>
            <a:r>
              <a:rPr lang="en-US" altLang="zh-CN" sz="1780" dirty="0">
                <a:solidFill>
                  <a:schemeClr val="tx1"/>
                </a:solidFill>
                <a:sym typeface="+mn-ea"/>
              </a:rPr>
              <a:t>C =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Z}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，结果类型为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X→Y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，接下来用合一算法求解满足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的代换σ</a:t>
            </a:r>
            <a:endParaRPr lang="en-US" altLang="zh-CN" sz="178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78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488" t="16829" r="50638" b="66685"/>
          <a:stretch>
            <a:fillRect/>
          </a:stretch>
        </p:blipFill>
        <p:spPr>
          <a:xfrm>
            <a:off x="0" y="1049655"/>
            <a:ext cx="4763135" cy="852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32592" r="50876" b="28272"/>
          <a:stretch>
            <a:fillRect/>
          </a:stretch>
        </p:blipFill>
        <p:spPr>
          <a:xfrm>
            <a:off x="6610985" y="194945"/>
            <a:ext cx="4822825" cy="187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844040"/>
            <a:ext cx="3865245" cy="762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2196465"/>
            <a:ext cx="4308475" cy="47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合一算法：</a:t>
            </a:r>
            <a:r>
              <a:rPr lang="zh-CN" altLang="en-US" sz="4400" dirty="0">
                <a:sym typeface="+mn-ea"/>
              </a:rPr>
              <a:t>求解约束集</a:t>
            </a:r>
            <a:r>
              <a:rPr lang="en-US" altLang="zh-CN" sz="4400" dirty="0">
                <a:sym typeface="+mn-ea"/>
              </a:rPr>
              <a:t>C</a:t>
            </a:r>
            <a:r>
              <a:rPr lang="zh-CN" altLang="en-US" sz="4400" dirty="0">
                <a:sym typeface="+mn-ea"/>
              </a:rPr>
              <a:t>得到代换σ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71310" y="1576705"/>
            <a:ext cx="5388610" cy="4793615"/>
          </a:xfrm>
          <a:ln>
            <a:solidFill>
              <a:srgbClr val="FF0000"/>
            </a:solidFill>
          </a:ln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为类型变量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时，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是否自由出现在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（如</a:t>
            </a:r>
            <a:r>
              <a:rPr lang="en-US" altLang="zh-CN" sz="2000" dirty="0">
                <a:solidFill>
                  <a:schemeClr val="tx1"/>
                </a:solidFill>
              </a:rPr>
              <a:t>S=X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T=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）？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sz="2000" dirty="0">
                <a:solidFill>
                  <a:schemeClr val="tx1"/>
                </a:solidFill>
              </a:rPr>
              <a:t>若是，则</a:t>
            </a:r>
            <a:r>
              <a:rPr lang="en-US" altLang="zh-CN" sz="2000" dirty="0">
                <a:solidFill>
                  <a:schemeClr val="tx1"/>
                </a:solidFill>
              </a:rPr>
              <a:t>unify(C)</a:t>
            </a:r>
            <a:r>
              <a:rPr lang="zh-CN" altLang="en-US" sz="2000" dirty="0">
                <a:solidFill>
                  <a:schemeClr val="tx1"/>
                </a:solidFill>
              </a:rPr>
              <a:t>终止，因为这会产生一个循环代换，导致不可能有有限解。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若否，则通过对剩余的约束集合</a:t>
            </a:r>
            <a:r>
              <a:rPr lang="en-US" altLang="zh-CN" sz="2000" dirty="0">
                <a:solidFill>
                  <a:schemeClr val="tx1"/>
                </a:solidFill>
              </a:rPr>
              <a:t>C’</a:t>
            </a:r>
            <a:r>
              <a:rPr lang="zh-CN" altLang="en-US" sz="2000" dirty="0">
                <a:solidFill>
                  <a:schemeClr val="tx1"/>
                </a:solidFill>
              </a:rPr>
              <a:t>进行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[X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|-&gt;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T]</a:t>
            </a:r>
            <a:r>
              <a:rPr lang="zh-CN" altLang="en-US" sz="2000" dirty="0">
                <a:solidFill>
                  <a:schemeClr val="tx1"/>
                </a:solidFill>
              </a:rPr>
              <a:t>代换使约束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{S = T}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被满足</a:t>
            </a:r>
            <a:r>
              <a:rPr lang="zh-CN" altLang="en-US" sz="2000" dirty="0">
                <a:solidFill>
                  <a:schemeClr val="tx1"/>
                </a:solidFill>
              </a:rPr>
              <a:t>，并将此代换加入最终解中，继续根据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剩余的约束求解其他代换。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时同理。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76360" b="87166"/>
          <a:stretch>
            <a:fillRect/>
          </a:stretch>
        </p:blipFill>
        <p:spPr>
          <a:xfrm>
            <a:off x="20320" y="1039495"/>
            <a:ext cx="1986915" cy="615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700" r="6565"/>
          <a:stretch>
            <a:fillRect/>
          </a:stretch>
        </p:blipFill>
        <p:spPr>
          <a:xfrm>
            <a:off x="404495" y="1576705"/>
            <a:ext cx="5608955" cy="4794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6140" y="3282950"/>
            <a:ext cx="4832985" cy="772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711190" y="1590040"/>
            <a:ext cx="944245" cy="166814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23255" y="4030980"/>
            <a:ext cx="922020" cy="2343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99125" y="1208405"/>
            <a:ext cx="635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类型代换：从变量转换到具体类型或其他类型变量的</a:t>
            </a:r>
            <a:r>
              <a:rPr lang="zh-CN" altLang="en-US" b="1" dirty="0">
                <a:sym typeface="+mn-ea"/>
              </a:rPr>
              <a:t>有限</a:t>
            </a:r>
            <a:r>
              <a:rPr lang="zh-CN" altLang="en-US" dirty="0">
                <a:sym typeface="+mn-ea"/>
              </a:rPr>
              <a:t>映射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主类型</a:t>
            </a:r>
            <a:endParaRPr lang="zh-CN" altLang="en-US" sz="4400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870" y="1050290"/>
            <a:ext cx="10546715" cy="1316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2367280"/>
            <a:ext cx="10810240" cy="1138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5066030"/>
            <a:ext cx="11362055" cy="523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4050665"/>
            <a:ext cx="11102975" cy="70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695" y="1028700"/>
            <a:ext cx="10872470" cy="346265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通过抽象类型变量实现相似功能的代码的重用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013710"/>
            <a:ext cx="9636125" cy="1286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1871980"/>
            <a:ext cx="9461500" cy="12426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991360" y="2433320"/>
            <a:ext cx="6868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864360" y="3652520"/>
            <a:ext cx="7442200" cy="4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4712970"/>
            <a:ext cx="10252075" cy="1854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64850" y="5132705"/>
            <a:ext cx="793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FF0000"/>
                </a:solidFill>
              </a:rPr>
              <a:t>？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3510" y="81915"/>
            <a:ext cx="1722120" cy="1938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多态：实现步骤</a:t>
            </a:r>
            <a:r>
              <a:rPr lang="en-US" altLang="zh-CN" sz="4400" dirty="0"/>
              <a:t>	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4430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在上下文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Γ中对项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in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进行类型检查，步骤如下：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使用约束类型规则为右端的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计算相关的类型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用合一规则为约束集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找到最一般化解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σ，并将σ用于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S1(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来获得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的主类型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其余变量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自由变量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进行一般化推广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泛化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，如果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是剩余的变量，则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的主类型模式为∀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【注】不要将Γ中提到的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也进行一般化推广，因为这些对应着</a:t>
            </a:r>
            <a:r>
              <a:rPr lang="en-US" altLang="zh-CN" sz="18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与其语境之间的实际的约束。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自由变量集合 = FV(t1) — FV(Γ)	  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FV(t1)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FV(Γ)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的差集，也可表示为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FV(t1) \ FV(Γ)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对上下文进行扩充，将囿变量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的类型记为∀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，现在上下文会给每个自由变量一个类型模式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形如∀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X1...Xn.Ti)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，而不是一个类型。开始对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进行类型检查。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每次在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中遇到变量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，则查找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的类型模式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X1...Xn.T1)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，产生新的类型变量序列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Y1...Yn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并用其来实例化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的类型模式，即产生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[X1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Y1, ... , Xn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Yn]T1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，以此作为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之后据此检查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的类型，即计算相关的类型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，最终求解出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的类型，即为整个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t1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in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t2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9195" y="6490335"/>
            <a:ext cx="6805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根据上述步骤，试分别求解</a:t>
            </a:r>
            <a:r>
              <a:rPr lang="en-US" altLang="zh-CN" dirty="0">
                <a:sym typeface="+mn-ea"/>
              </a:rPr>
              <a:t> let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λx.x</a:t>
            </a:r>
            <a:r>
              <a:rPr lang="en-US" altLang="zh-CN" dirty="0">
                <a:sym typeface="+mn-ea"/>
              </a:rPr>
              <a:t> in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</a:t>
            </a:r>
            <a:r>
              <a:rPr lang="zh-CN" altLang="en-US" sz="4400" dirty="0">
                <a:sym typeface="+mn-ea"/>
              </a:rPr>
              <a:t>实例分析</a:t>
            </a:r>
            <a:r>
              <a:rPr lang="en-US" altLang="zh-CN" sz="4400" dirty="0">
                <a:sym typeface="+mn-ea"/>
              </a:rPr>
              <a:t>1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5156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</a:rPr>
              <a:t>求解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λx.x</a:t>
            </a:r>
            <a:r>
              <a:rPr lang="zh-CN" altLang="en-US" sz="2000" dirty="0">
                <a:solidFill>
                  <a:schemeClr val="tx1"/>
                </a:solidFill>
              </a:rPr>
              <a:t>的类型</a:t>
            </a:r>
            <a:r>
              <a:rPr lang="en-US" altLang="zh-CN" sz="2000" dirty="0">
                <a:solidFill>
                  <a:schemeClr val="tx1"/>
                </a:solidFill>
              </a:rPr>
              <a:t>S1=X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，约束集合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为空集∅。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根据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求解最一般化解σ，因为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∅故σ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=[]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，所以主类型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(S1)=S1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，Γ为空。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中的自由变量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作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泛化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注意不要把类型变量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混淆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，得到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T1=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上下文扩充为Γ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X.X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。下面开始检查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的类型。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中每次遇到变量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就新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实例化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一个类型：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666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，实例化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f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，据此检查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666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的类型，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lt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通过生成约束、求解，最终得到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Y=Nat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f: 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Nat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true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，实例化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f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Z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，据此检查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775" dirty="0">
                <a:solidFill>
                  <a:srgbClr val="7030A0"/>
                </a:solidFill>
                <a:sym typeface="+mn-ea"/>
              </a:rPr>
              <a:t>f true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的类型，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+mj-lt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通过生成约束、求解，最终得到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Z=Bool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，即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 f: 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Bool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3795" y="3115310"/>
            <a:ext cx="3215640" cy="3619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880" y="1015365"/>
            <a:ext cx="68059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根据上述步骤，试分别求解</a:t>
            </a:r>
            <a:r>
              <a:rPr lang="en-US" altLang="zh-CN" dirty="0">
                <a:sym typeface="+mn-ea"/>
              </a:rPr>
              <a:t> let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λx.x</a:t>
            </a:r>
            <a:r>
              <a:rPr lang="en-US" altLang="zh-CN" dirty="0">
                <a:sym typeface="+mn-ea"/>
              </a:rPr>
              <a:t> in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(f 666; f true) 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f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97005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子类型化：改变类型化规则，使一些明显性能良好的程序通过类型检查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(λr:{x:Nat}. r.x) {x=0,y=1}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{x:Nat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y:Nat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&lt;: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{x:Nat}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的子类型，记为</a:t>
            </a:r>
            <a:r>
              <a:rPr lang="en-US" altLang="zh-CN" sz="2000" dirty="0">
                <a:solidFill>
                  <a:schemeClr val="tx1"/>
                </a:solidFill>
              </a:rPr>
              <a:t>S&lt;:T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安全代换原则：所有类型为S的项应用在需要类型T的项的上下文中都是安全的。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当情境需要T类型项时，提供其子类型S的项是安全的，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子类型能通过父类型的安全检查。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子类比其父类更为丰富、清晰，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S类型元素的集合是T类型元素集合的子集。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以记录类型为例，记录字段数越多，描述就越详细，所表示的集合就小。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let</a:t>
            </a:r>
            <a:r>
              <a:rPr lang="zh-CN" altLang="en-US" sz="4400" dirty="0"/>
              <a:t>多态：</a:t>
            </a:r>
            <a:r>
              <a:rPr lang="zh-CN" altLang="en-US" sz="4400" dirty="0">
                <a:sym typeface="+mn-ea"/>
              </a:rPr>
              <a:t>实例分析</a:t>
            </a:r>
            <a:r>
              <a:rPr lang="en-US" altLang="zh-CN" sz="4400" dirty="0">
                <a:sym typeface="+mn-ea"/>
              </a:rPr>
              <a:t>2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4173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求解</a:t>
            </a:r>
            <a:r>
              <a:rPr lang="en-US" altLang="zh-CN" sz="2000" dirty="0">
                <a:solidFill>
                  <a:schemeClr val="tx1"/>
                </a:solidFill>
              </a:rPr>
              <a:t> let f = λx.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let g = λy. (x, y) in g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 in f </a:t>
            </a:r>
            <a:r>
              <a:rPr lang="zh-CN" altLang="en-US" sz="2000" dirty="0">
                <a:solidFill>
                  <a:schemeClr val="tx1"/>
                </a:solidFill>
              </a:rPr>
              <a:t>的类型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注意，求解函数体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项类型时，对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g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进行泛化，得到的应该是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Y.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而不是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X.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Y. 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X*Y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，因为在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不是自由变量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由于外层有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，所以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的类型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在求解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函数体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...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前已经被加入上下文中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即：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不要将Γ中提到的</a:t>
            </a:r>
            <a:r>
              <a:rPr lang="en-US" altLang="zh-CN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也进行泛化推广，因为这些对应着</a:t>
            </a:r>
            <a:r>
              <a:rPr lang="en-US" altLang="zh-CN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t1</a:t>
            </a:r>
            <a:r>
              <a:rPr lang="zh-CN" altLang="en-US" sz="1775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与其语境之间的实际的约束</a:t>
            </a:r>
            <a:endParaRPr lang="zh-CN" altLang="en-US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答案：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X. 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∀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M. X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/>
                </a:solidFill>
                <a:sym typeface="+mn-ea"/>
              </a:rPr>
              <a:t>→</a:t>
            </a:r>
            <a:r>
              <a:rPr lang="en-US" altLang="zh-CN" sz="1775" dirty="0">
                <a:solidFill>
                  <a:schemeClr val="tx1"/>
                </a:solidFill>
                <a:sym typeface="+mn-ea"/>
              </a:rPr>
              <a:t>X*M</a:t>
            </a:r>
            <a:endParaRPr lang="en-US" altLang="zh-CN" sz="1775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890" y="3947795"/>
            <a:ext cx="630174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056880" y="3992880"/>
            <a:ext cx="1249680" cy="3454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" y="16891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80365" y="929005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Piazza： https://piazza.com/class/kzs4b7kncxc5rv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提问、讨论、答疑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课程主页：https://csslab-ustc.github.io/courses/popl/index.html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更新：</a:t>
            </a:r>
            <a:r>
              <a:rPr lang="zh-CN" altLang="en-US" sz="2000" dirty="0">
                <a:solidFill>
                  <a:schemeClr val="tx1"/>
                </a:solidFill>
              </a:rPr>
              <a:t>课程资源、作业、课程安排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子类型关系进一步形式化了子类型相关推导规则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包含规则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自反性规则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传递性规则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098800"/>
            <a:ext cx="6761480" cy="66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4082415"/>
            <a:ext cx="7334250" cy="9182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75" y="1799590"/>
            <a:ext cx="7246620" cy="97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子类型关系：</a:t>
            </a:r>
            <a:r>
              <a:rPr lang="zh-CN" altLang="en-US" sz="4400" dirty="0">
                <a:sym typeface="+mn-ea"/>
              </a:rPr>
              <a:t>记录类型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310620" cy="59150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对于记录类型</a:t>
            </a:r>
            <a:r>
              <a:rPr sz="2000" dirty="0">
                <a:solidFill>
                  <a:schemeClr val="tx1"/>
                </a:solidFill>
                <a:sym typeface="+mn-ea"/>
              </a:rPr>
              <a:t>S = {k1:S1...km:Sm}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sz="2000" dirty="0">
                <a:solidFill>
                  <a:schemeClr val="tx1"/>
                </a:solidFill>
                <a:sym typeface="+mn-ea"/>
              </a:rPr>
              <a:t> T = {l1:T1...ln:Tn}</a:t>
            </a:r>
            <a:endParaRPr sz="20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广度子类型化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如果它们的公共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字段类型完全相同，且S类型</a:t>
            </a:r>
            <a:r>
              <a:rPr lang="zh-CN" altLang="en-US" sz="2000" dirty="0">
                <a:solidFill>
                  <a:schemeClr val="tx1"/>
                </a:solidFill>
              </a:rPr>
              <a:t>含有的字段数多于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T类型</a:t>
            </a:r>
            <a:r>
              <a:rPr lang="zh-CN" altLang="en-US" sz="2000" dirty="0">
                <a:solidFill>
                  <a:schemeClr val="tx1"/>
                </a:solidFill>
              </a:rPr>
              <a:t>，则S是T的子类型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深度子类型化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类型与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类型每个同名字段的类型仍是一一对应的子类型关系，则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S是T的子类型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</a:rPr>
              <a:t>记录中字段的顺序发生变化不会影响该记录的安全使用（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同名字段仍保持子类型关系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45" y="2391410"/>
            <a:ext cx="7091680" cy="537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13704"/>
          <a:stretch>
            <a:fillRect/>
          </a:stretch>
        </p:blipFill>
        <p:spPr>
          <a:xfrm>
            <a:off x="2345690" y="4013200"/>
            <a:ext cx="6785610" cy="748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5412740"/>
            <a:ext cx="798068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</a:t>
            </a:r>
            <a:r>
              <a:rPr lang="zh-CN" altLang="en-US" sz="4400" dirty="0">
                <a:sym typeface="+mn-ea"/>
              </a:rPr>
              <a:t>函数类型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" y="942975"/>
            <a:ext cx="119507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为保证在要求</a:t>
            </a:r>
            <a:r>
              <a:rPr lang="en-US" altLang="zh-CN" sz="2000" dirty="0">
                <a:solidFill>
                  <a:schemeClr val="tx1"/>
                </a:solidFill>
              </a:rPr>
              <a:t>T=T1-&gt;T2</a:t>
            </a:r>
            <a:r>
              <a:rPr lang="zh-CN" altLang="en-US" sz="2000" dirty="0">
                <a:solidFill>
                  <a:schemeClr val="tx1"/>
                </a:solidFill>
              </a:rPr>
              <a:t>类型处使用其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S=</a:t>
            </a:r>
            <a:r>
              <a:rPr lang="en-US" altLang="zh-CN" sz="2000" dirty="0">
                <a:solidFill>
                  <a:schemeClr val="tx1"/>
                </a:solidFill>
              </a:rPr>
              <a:t>S1-&gt;S2</a:t>
            </a:r>
            <a:r>
              <a:rPr lang="zh-CN" altLang="en-US" sz="2000" dirty="0">
                <a:solidFill>
                  <a:schemeClr val="tx1"/>
                </a:solidFill>
              </a:rPr>
              <a:t>类型是安全的，需要满足：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传递给函数的参数满足T1&lt;:S1，子类型S要求的输入</a:t>
            </a:r>
            <a:r>
              <a:rPr lang="zh-CN" altLang="en-US" sz="2000" dirty="0">
                <a:solidFill>
                  <a:schemeClr val="tx1"/>
                </a:solidFill>
              </a:rPr>
              <a:t>信息</a:t>
            </a:r>
            <a:r>
              <a:rPr lang="en-US" altLang="zh-CN" sz="2000" dirty="0">
                <a:solidFill>
                  <a:schemeClr val="tx1"/>
                </a:solidFill>
              </a:rPr>
              <a:t>比父类T少</a:t>
            </a:r>
            <a:r>
              <a:rPr lang="zh-CN" altLang="en-US" sz="2000" dirty="0">
                <a:solidFill>
                  <a:schemeClr val="tx1"/>
                </a:solidFill>
              </a:rPr>
              <a:t>。（逆变）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返回的结果满足</a:t>
            </a:r>
            <a:r>
              <a:rPr lang="en-US" altLang="zh-CN" sz="2000" dirty="0">
                <a:solidFill>
                  <a:schemeClr val="tx1"/>
                </a:solidFill>
              </a:rPr>
              <a:t>S2&lt;:T2</a:t>
            </a:r>
            <a:r>
              <a:rPr lang="zh-CN" altLang="en-US" sz="2000" dirty="0">
                <a:solidFill>
                  <a:schemeClr val="tx1"/>
                </a:solidFill>
              </a:rPr>
              <a:t>，子类型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得到的输出信息比父类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多。（协变）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概念解释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逆变：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能在使用子类型的场景中改用父类型。如：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函数型(箭头型)的左端。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协变：能在使用父类型的场景中改用子类型。如：记录型；变式型；函数型(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箭头型</a:t>
            </a:r>
            <a:r>
              <a:rPr lang="zh-CN" altLang="en-US" sz="2000" dirty="0">
                <a:solidFill>
                  <a:schemeClr val="tx1"/>
                </a:solidFill>
              </a:rPr>
              <a:t>)的右端。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不变：不能做到以上两点的被称为不变。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1005837"/>
            <a:ext cx="61595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0425" y="807085"/>
            <a:ext cx="7216140" cy="591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9460" y="807085"/>
            <a:ext cx="7418070" cy="591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7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8.xml><?xml version="1.0" encoding="utf-8"?>
<p:tagLst xmlns:p="http://schemas.openxmlformats.org/presentationml/2006/main">
  <p:tag name="KSO_WM_UNIT_PLACING_PICTURE_USER_VIEWPORT" val="{&quot;height&quot;:6671,&quot;width&quot;:16037}"/>
</p:tagLst>
</file>

<file path=ppt/tags/tag69.xml><?xml version="1.0" encoding="utf-8"?>
<p:tagLst xmlns:p="http://schemas.openxmlformats.org/presentationml/2006/main">
  <p:tag name="KSO_WM_UNIT_PLACING_PICTURE_USER_VIEWPORT" val="{&quot;height&quot;:2676,&quot;width&quot;:772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jY1OTM4YmY3NjdlZGZhYTk5MDhkYWM5ZTYxMjRhNz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5532</Words>
  <Application>WPS 演示</Application>
  <PresentationFormat>宽屏</PresentationFormat>
  <Paragraphs>442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Brush Script MT</vt:lpstr>
      <vt:lpstr>Office 主题​​</vt:lpstr>
      <vt:lpstr>Principles of Programming Languages  Spring 2022</vt:lpstr>
      <vt:lpstr>课程回顾</vt:lpstr>
      <vt:lpstr>Topic1: Subtyping</vt:lpstr>
      <vt:lpstr>子类型化</vt:lpstr>
      <vt:lpstr>子类型关系</vt:lpstr>
      <vt:lpstr>子类型关系：记录类型</vt:lpstr>
      <vt:lpstr>子类型关系：函数类型</vt:lpstr>
      <vt:lpstr>子类型关系：简单类型</vt:lpstr>
      <vt:lpstr>子类型关系：简单类型</vt:lpstr>
      <vt:lpstr>其他类型的子类型化规则</vt:lpstr>
      <vt:lpstr>子类型化和类型化的性质</vt:lpstr>
      <vt:lpstr>强制转型 (T)t</vt:lpstr>
      <vt:lpstr>声明性的子类型关系</vt:lpstr>
      <vt:lpstr>算法子类型化</vt:lpstr>
      <vt:lpstr>算法类型化</vt:lpstr>
      <vt:lpstr>实例分析：命令式对象</vt:lpstr>
      <vt:lpstr>实例分析：命令式对象</vt:lpstr>
      <vt:lpstr>实例分析：轻量级Java(FJ)</vt:lpstr>
      <vt:lpstr>轻量级Java(FJ)：语法</vt:lpstr>
      <vt:lpstr>轻量级Java(FJ)：辅助定义</vt:lpstr>
      <vt:lpstr>轻量级Java(FJ)：求值</vt:lpstr>
      <vt:lpstr>轻量级Java(FJ)：类型</vt:lpstr>
      <vt:lpstr>Topic2: Recursive Types</vt:lpstr>
      <vt:lpstr>递归类型：实例</vt:lpstr>
      <vt:lpstr>递归类型：形式</vt:lpstr>
      <vt:lpstr>递归类型：形式</vt:lpstr>
      <vt:lpstr>递归类型：形式</vt:lpstr>
      <vt:lpstr>Topic3: Polymorphism</vt:lpstr>
      <vt:lpstr>类型重建：类型变量和代换</vt:lpstr>
      <vt:lpstr>类型重建：类型变量和代换</vt:lpstr>
      <vt:lpstr>类型推断</vt:lpstr>
      <vt:lpstr>约束类型规则</vt:lpstr>
      <vt:lpstr>实例：计算约束集</vt:lpstr>
      <vt:lpstr>实例：计算约束集</vt:lpstr>
      <vt:lpstr>合一算法：求解约束集C得到代换σ</vt:lpstr>
      <vt:lpstr>主类型</vt:lpstr>
      <vt:lpstr>let多态</vt:lpstr>
      <vt:lpstr>let多态：实现步骤	</vt:lpstr>
      <vt:lpstr>let多态：实例分析1</vt:lpstr>
      <vt:lpstr>let多态：实例分析2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urnotmax</cp:lastModifiedBy>
  <cp:revision>861</cp:revision>
  <dcterms:created xsi:type="dcterms:W3CDTF">2019-06-19T02:08:00Z</dcterms:created>
  <dcterms:modified xsi:type="dcterms:W3CDTF">2022-06-14T01:47:54Z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50CDCA5579CE463C877B47A80305A552</vt:lpwstr>
  </property>
</Properties>
</file>