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488" r:id="rId3"/>
    <p:sldId id="418" r:id="rId4"/>
    <p:sldId id="305" r:id="rId5"/>
    <p:sldId id="419" r:id="rId6"/>
    <p:sldId id="420" r:id="rId7"/>
    <p:sldId id="421" r:id="rId8"/>
    <p:sldId id="427" r:id="rId9"/>
    <p:sldId id="422" r:id="rId10"/>
    <p:sldId id="424" r:id="rId11"/>
    <p:sldId id="426" r:id="rId12"/>
    <p:sldId id="483" r:id="rId13"/>
    <p:sldId id="429" r:id="rId14"/>
    <p:sldId id="430" r:id="rId15"/>
    <p:sldId id="431" r:id="rId16"/>
    <p:sldId id="432" r:id="rId17"/>
    <p:sldId id="433" r:id="rId18"/>
    <p:sldId id="434" r:id="rId19"/>
    <p:sldId id="412" r:id="rId2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917B983-FE46-5E42-9C3E-AA64A0BFB9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C92BF1F-8F2C-B841-AFFB-C0A454C53D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E574720-290F-2C49-AEF1-B98C844EA93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6C48E52-47D7-F943-ABE8-3ADE1C440CE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E143086F-60FD-E244-A1CD-01B6AF4B55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0D20A3A6-67C9-8E47-A64D-1003D142EC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F3AA4F38-28E5-ED43-9DBD-8B94270E56A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22D93328-BD0C-2443-B3D7-0427D79ED47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68876537-9581-054C-8A04-CBFFB6ECDB1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42A6611C-B5B8-2342-986E-237D869618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BF630C86-950F-664A-A5AF-5713B97E8B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E673F571-9C73-1248-BF88-FF0417EB2A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00EC246D-C4AD-304C-B64D-D4BEF6CDD7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118C2E3-B46F-1147-8A87-962F4B729B89}" type="slidenum">
              <a:rPr lang="en-US" altLang="zh-CN">
                <a:latin typeface="Arial" panose="020B0604020202020204" pitchFamily="34" charset="0"/>
              </a:rPr>
              <a:pPr/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7A874CF-5FDF-B64D-B606-7BF27CF9F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B04A3F8-A86A-A540-B24B-3CDB5B6C9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6119B1E1-A37E-5346-BDF9-30B77E1FA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23A5018-E6F9-394D-B103-2270F8B6EEBA}" type="slidenum">
              <a:rPr lang="en-US" altLang="zh-CN">
                <a:latin typeface="Arial" panose="020B0604020202020204" pitchFamily="34" charset="0"/>
              </a:rPr>
              <a:pPr/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F7CE2ED-989A-0F45-9A12-45FC83C226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952B3E7-EB78-6C4E-AFCC-C5D0EA4A8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0E93B308-73BC-C64C-BC6F-ACEC28C3B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4BD2155-DC43-9847-87C2-CA78E718796A}" type="slidenum">
              <a:rPr lang="en-US" altLang="zh-CN">
                <a:latin typeface="Arial" panose="020B0604020202020204" pitchFamily="34" charset="0"/>
              </a:rPr>
              <a:pPr/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596A7E0-89BF-2C41-A0BE-A3846EBE9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B588557-A481-D543-AA88-3C7253544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400FCCD-3B0B-5D49-A379-3A52FBEA2F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FC1E3B7-CEC9-0B49-9344-BAA5ABAFE1E2}" type="slidenum">
              <a:rPr lang="en-US" altLang="zh-CN">
                <a:latin typeface="Arial" panose="020B0604020202020204" pitchFamily="34" charset="0"/>
              </a:rPr>
              <a:pPr/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C8E0E6C5-F6A2-B14C-9D01-709EC30888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4EA7AEA-6D31-2E4C-AECE-58CC0E926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ADD2351-964F-7B40-97DF-44EA739A68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6EE57A5-8AB6-6147-BD9C-2E0B46BCE05B}" type="slidenum">
              <a:rPr lang="en-US" altLang="zh-CN">
                <a:latin typeface="Arial" panose="020B0604020202020204" pitchFamily="34" charset="0"/>
              </a:rPr>
              <a:pPr/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BF4609FC-9C96-D748-A122-2F06E2CAB1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CC0493F-BE29-1741-920F-D87A3EEC2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02EFCE4-7328-B94A-8757-03AC096483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2C96A65-1529-1D4A-9D22-90CB16EE12D5}" type="slidenum">
              <a:rPr lang="en-US" altLang="zh-CN">
                <a:latin typeface="Arial" panose="020B0604020202020204" pitchFamily="34" charset="0"/>
              </a:rPr>
              <a:pPr/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5851B31-39A3-F84E-B6A3-DD086839C8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B6CC79C-F898-3E40-A1F8-83F060D9E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B2B1081-700C-744C-A05A-235C00865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B348F1B-7F6F-9A4B-9ACA-F3B47ECDE355}" type="slidenum">
              <a:rPr lang="en-US" altLang="zh-CN">
                <a:latin typeface="Arial" panose="020B0604020202020204" pitchFamily="34" charset="0"/>
              </a:rPr>
              <a:pPr/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82D3BE3-3FEC-964E-8697-BD7AA9687A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4ED8811-E416-444C-AD7A-2E6C8CCA7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DEE65116-6BB1-434E-B4C9-625BF7854D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5058C0E-27F3-6543-8363-697E8834BCC2}" type="slidenum">
              <a:rPr lang="en-US" altLang="zh-CN">
                <a:latin typeface="Arial" panose="020B0604020202020204" pitchFamily="34" charset="0"/>
              </a:rPr>
              <a:pPr/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59AD33C-183B-6941-AE23-ACAA422479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A62221E-DCA5-CD43-9E4F-D1BCF7735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6E3DBD9-6B48-1E47-BFEA-52B8123B8F21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E92301D-7C47-E540-A4DF-3D1B223F52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2EB2A5F2-8B46-E242-B212-EBFC981CE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D52833F8-105C-9343-BBFA-4D9CE116D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25AED655-01BF-E949-924A-15FB45EB0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D1892013-47F4-C942-9F8B-A52833040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DE021F01-C40F-CE4E-ADC2-D090AEC44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1CC97F14-737A-CD45-B2EE-1AB3F84D5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053B3C24-326F-1949-B36C-F1722A2A9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DC21BD5E-CF70-2C4D-94D4-30049A6E01D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4FBAD72-CF91-1841-B88D-C667A1FA3A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4932BC86-265D-E04C-81B3-C260871DEB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6B58D854-DAC7-0341-913C-245C21F645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1D10D54-3F4A-9940-8B16-6516DC9734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24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2B63B92-CB75-CA48-BF58-53D9992AE0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DC5C96E-50ED-874A-97F5-DD791B4803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333EC81-E867-EA4C-9B08-E89F1B9932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E11B1-4BDA-E145-895D-253B4DA7B9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484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4A3E5E2-2391-9D46-8479-7419917A0F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5898E99-7595-194D-8C1B-68EFAA9912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04B10C3-BEEE-0B4C-BEB0-BCE4EBFE03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B15035-C0BE-F345-8D53-8B06256338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63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95A7270-3217-5F4B-B7A3-CDD9A13959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BBAB903-9EE7-F04E-B271-E6DAE0E82F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8853FBD-A0EE-EC44-B894-A5CAA9FD80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F210C1-83DC-F14B-BACD-50F0C76A21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76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BD7E833-5A77-654F-89D1-7C8DA1A03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26039C0-100F-7E4A-A308-27A6634F81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7DBC850-D2BB-DD43-8B0B-4E312C3509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ACA72E-1FF3-2F46-9E0B-8DCDC66583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585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5CFDB77-71AD-2944-9D23-C37E4AFAB2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3AC4C10-B2FE-1B46-A3E2-9E4B92A5E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0F8FF3B-1C11-8A45-90F9-8C3526DAB8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6DC21F-29DA-C74F-94B8-B4EDDF9774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9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EDA040C-187E-724B-BD4D-41C75BDE8D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46F5112-59F1-7341-B33D-2F19B8E87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97A34CA-28E7-DC41-97E1-9FD0F2B801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C0F26-EA5B-D04E-B941-B904332688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380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462F95C-6DF2-F94A-B453-528CFEEDE1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EF9D15C-E911-D54C-B683-E14A4C41A6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09FA8EB-CB17-2A47-A266-BB509B08F0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0ACE6F-E87E-CE4C-9673-993293C80E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30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2755FFA-B0D1-064C-80F2-0D09E9B67B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ECC9D5A-985C-7A42-A281-4265778E4D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E07C754-083D-3C4B-B5D7-0DE101491E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E2A55-1B1A-3A42-87D6-466426098A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13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4AC7ADA2-9296-A541-99E9-5359B2B3B3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DE7C7C9-F169-3144-87D8-38A5D4D13D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F7B42DB-02F2-5E46-B49A-EE64FD3DDB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75FF75-F9D9-2946-86D4-62827E9DB7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691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6613C97-4200-774A-B202-C7BF9ADF4D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8FFB958-48E5-E849-9C66-9100CA310B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9737A4-7A82-1941-ADAB-0DB0356FB5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DF5A85-845E-7745-B40B-AE1476EDC3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214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47E8C55-28CF-B844-B42A-285697EA52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AAFC510-74A5-F041-B76E-3B42EE6949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7E66B06-5589-B04B-9B6E-B65BABBF9F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98958-745E-0F4A-BAC4-F991E9BDEF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40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E7B2CDF-FD93-4743-A205-DF9A0DE8B65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9D378F8-FAB7-F949-AEF3-F513890635F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B5BAAF9-56E0-C747-BF3C-3CD1290862E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F525129-71B9-5B46-A6FF-875041775B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2A9A0BD-C9AA-2D4C-BD50-C6515CEB899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F2C616E-B674-4349-A9DB-35530E870C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3121D4D-6B4B-7A4D-9C45-DD53302DDD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298EDF8-C19E-E149-AC20-59478CB71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94EA8061-8B7A-BF42-8DB9-3BB6ED592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0F965318-662B-EC4C-88D4-D56B0579499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94CEF98-7CBB-A544-9A7A-D81D02B5C3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196A8D4F-CBD8-8B47-B08D-12F6F36BE41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FBC3030-5C97-8145-B17B-128717921D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B6098E6-2290-4F46-8163-C6CA8F423D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Context-free</a:t>
            </a:r>
            <a:r>
              <a:rPr lang="zh-CN" altLang="en-US"/>
              <a:t> </a:t>
            </a:r>
            <a:r>
              <a:rPr lang="en-US" altLang="zh-CN"/>
              <a:t>Grammar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95AB1FC-0BF4-2E4C-81F1-03EA0989AD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</a:t>
            </a:r>
            <a:r>
              <a:rPr lang="zh-CN" altLang="en-US" sz="3600" dirty="0"/>
              <a:t> </a:t>
            </a:r>
            <a:r>
              <a:rPr lang="en-US" altLang="zh-CN" sz="3600" dirty="0"/>
              <a:t>Methods</a:t>
            </a:r>
            <a:r>
              <a:rPr lang="zh-CN" altLang="en-US" sz="3600" dirty="0"/>
              <a:t> </a:t>
            </a:r>
            <a:r>
              <a:rPr lang="en-US" altLang="zh-CN" sz="3600" dirty="0"/>
              <a:t>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AFED975-E617-4C44-87C5-C7FAF96A5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Parse Trees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D8B1347-0819-7242-B489-BF84F5B59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Derivation can also be represented as trees</a:t>
            </a:r>
          </a:p>
          <a:p>
            <a:pPr lvl="1" eaLnBrk="1" hangingPunct="1"/>
            <a:r>
              <a:rPr lang="en-US" altLang="zh-CN" sz="2400"/>
              <a:t>useful to understand AST (discussed later)</a:t>
            </a:r>
          </a:p>
          <a:p>
            <a:pPr eaLnBrk="1" hangingPunct="1"/>
            <a:r>
              <a:rPr lang="en-US" altLang="zh-CN" sz="2800"/>
              <a:t>Idea:</a:t>
            </a:r>
          </a:p>
          <a:p>
            <a:pPr lvl="1" eaLnBrk="1" hangingPunct="1"/>
            <a:r>
              <a:rPr lang="en-US" altLang="zh-CN" sz="2400"/>
              <a:t>each internal node is labeled with a nonterminal</a:t>
            </a:r>
          </a:p>
          <a:p>
            <a:pPr lvl="1" eaLnBrk="1" hangingPunct="1"/>
            <a:r>
              <a:rPr lang="en-US" altLang="zh-CN" sz="2400"/>
              <a:t>each leaf node is labeled with a terminal</a:t>
            </a:r>
          </a:p>
          <a:p>
            <a:pPr lvl="1" eaLnBrk="1" hangingPunct="1"/>
            <a:r>
              <a:rPr lang="en-US" altLang="zh-CN" sz="2400"/>
              <a:t>each use of a rule in a derivation explains how to generate children in the parse tree from the parent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7AB1803-A3B7-AD40-A5CC-36F24D460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AED0D79-9EA3-6F42-875B-4365E45CC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5512" cy="1639887"/>
          </a:xfrm>
          <a:solidFill>
            <a:srgbClr val="CCFFFF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 …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E92D5E24-93F7-6341-99D5-40E0364ED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 = 5;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print (x)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A395A304-D73A-6F4B-87D6-E4883A213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id="{65DF4EB0-0075-AB4B-B959-87B8FEAA0E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Oval 9">
            <a:extLst>
              <a:ext uri="{FF2B5EF4-FFF2-40B4-BE49-F238E27FC236}">
                <a16:creationId xmlns:a16="http://schemas.microsoft.com/office/drawing/2014/main" id="{297360CF-2607-4940-905A-42B51EBE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81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17416" name="Oval 10">
            <a:extLst>
              <a:ext uri="{FF2B5EF4-FFF2-40B4-BE49-F238E27FC236}">
                <a16:creationId xmlns:a16="http://schemas.microsoft.com/office/drawing/2014/main" id="{1C67915C-D192-3748-9D85-6BEB0F068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343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17417" name="Oval 11">
            <a:extLst>
              <a:ext uri="{FF2B5EF4-FFF2-40B4-BE49-F238E27FC236}">
                <a16:creationId xmlns:a16="http://schemas.microsoft.com/office/drawing/2014/main" id="{4BE994B3-05E6-7047-B8B2-11F6B25FE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7418" name="Oval 12">
            <a:extLst>
              <a:ext uri="{FF2B5EF4-FFF2-40B4-BE49-F238E27FC236}">
                <a16:creationId xmlns:a16="http://schemas.microsoft.com/office/drawing/2014/main" id="{7023D00F-1ED6-9E45-A9EE-761519305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941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</p:txBody>
      </p:sp>
      <p:cxnSp>
        <p:nvCxnSpPr>
          <p:cNvPr id="17419" name="AutoShape 22">
            <a:extLst>
              <a:ext uri="{FF2B5EF4-FFF2-40B4-BE49-F238E27FC236}">
                <a16:creationId xmlns:a16="http://schemas.microsoft.com/office/drawing/2014/main" id="{BAA5C052-EFD3-3D43-A90C-5B4F0F5256DD}"/>
              </a:ext>
            </a:extLst>
          </p:cNvPr>
          <p:cNvCxnSpPr>
            <a:cxnSpLocks noChangeShapeType="1"/>
            <a:stCxn id="17415" idx="4"/>
            <a:endCxn id="17416" idx="7"/>
          </p:cNvCxnSpPr>
          <p:nvPr/>
        </p:nvCxnSpPr>
        <p:spPr bwMode="auto">
          <a:xfrm flipH="1">
            <a:off x="1884363" y="4100513"/>
            <a:ext cx="885825" cy="304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23">
            <a:extLst>
              <a:ext uri="{FF2B5EF4-FFF2-40B4-BE49-F238E27FC236}">
                <a16:creationId xmlns:a16="http://schemas.microsoft.com/office/drawing/2014/main" id="{A29ADCF4-B1D1-BB4F-8EC0-B7B068B4FE40}"/>
              </a:ext>
            </a:extLst>
          </p:cNvPr>
          <p:cNvCxnSpPr>
            <a:cxnSpLocks noChangeShapeType="1"/>
            <a:stCxn id="17415" idx="4"/>
            <a:endCxn id="17417" idx="0"/>
          </p:cNvCxnSpPr>
          <p:nvPr/>
        </p:nvCxnSpPr>
        <p:spPr bwMode="auto">
          <a:xfrm>
            <a:off x="2770188" y="41005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24">
            <a:extLst>
              <a:ext uri="{FF2B5EF4-FFF2-40B4-BE49-F238E27FC236}">
                <a16:creationId xmlns:a16="http://schemas.microsoft.com/office/drawing/2014/main" id="{7CC148F7-B795-4B41-8F87-152FB369FDEC}"/>
              </a:ext>
            </a:extLst>
          </p:cNvPr>
          <p:cNvCxnSpPr>
            <a:cxnSpLocks noChangeShapeType="1"/>
            <a:stCxn id="17415" idx="4"/>
            <a:endCxn id="17418" idx="1"/>
          </p:cNvCxnSpPr>
          <p:nvPr/>
        </p:nvCxnSpPr>
        <p:spPr bwMode="auto">
          <a:xfrm>
            <a:off x="2770188" y="4100513"/>
            <a:ext cx="2105025" cy="255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2" name="Oval 34">
            <a:extLst>
              <a:ext uri="{FF2B5EF4-FFF2-40B4-BE49-F238E27FC236}">
                <a16:creationId xmlns:a16="http://schemas.microsoft.com/office/drawing/2014/main" id="{78DAA9F8-BA4B-FB45-8B49-2E8125F47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323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</a:p>
        </p:txBody>
      </p:sp>
      <p:cxnSp>
        <p:nvCxnSpPr>
          <p:cNvPr id="17423" name="AutoShape 35">
            <a:extLst>
              <a:ext uri="{FF2B5EF4-FFF2-40B4-BE49-F238E27FC236}">
                <a16:creationId xmlns:a16="http://schemas.microsoft.com/office/drawing/2014/main" id="{95CA8479-4F76-6C40-8299-B3C93BB10FE3}"/>
              </a:ext>
            </a:extLst>
          </p:cNvPr>
          <p:cNvCxnSpPr>
            <a:cxnSpLocks noChangeShapeType="1"/>
            <a:stCxn id="17416" idx="4"/>
            <a:endCxn id="17422" idx="0"/>
          </p:cNvCxnSpPr>
          <p:nvPr/>
        </p:nvCxnSpPr>
        <p:spPr bwMode="auto">
          <a:xfrm flipH="1">
            <a:off x="712788" y="4862513"/>
            <a:ext cx="990600" cy="257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Oval 36">
            <a:extLst>
              <a:ext uri="{FF2B5EF4-FFF2-40B4-BE49-F238E27FC236}">
                <a16:creationId xmlns:a16="http://schemas.microsoft.com/office/drawing/2014/main" id="{6C225D2C-4703-9F4E-892B-48C30FEDE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105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</a:t>
            </a:r>
          </a:p>
        </p:txBody>
      </p:sp>
      <p:cxnSp>
        <p:nvCxnSpPr>
          <p:cNvPr id="17425" name="AutoShape 37">
            <a:extLst>
              <a:ext uri="{FF2B5EF4-FFF2-40B4-BE49-F238E27FC236}">
                <a16:creationId xmlns:a16="http://schemas.microsoft.com/office/drawing/2014/main" id="{1D2F8E7A-C7DF-B048-BDDA-3DDA5C3229A3}"/>
              </a:ext>
            </a:extLst>
          </p:cNvPr>
          <p:cNvCxnSpPr>
            <a:cxnSpLocks noChangeShapeType="1"/>
            <a:stCxn id="17416" idx="4"/>
            <a:endCxn id="17424" idx="0"/>
          </p:cNvCxnSpPr>
          <p:nvPr/>
        </p:nvCxnSpPr>
        <p:spPr bwMode="auto">
          <a:xfrm>
            <a:off x="1703388" y="48625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6" name="Oval 38">
            <a:extLst>
              <a:ext uri="{FF2B5EF4-FFF2-40B4-BE49-F238E27FC236}">
                <a16:creationId xmlns:a16="http://schemas.microsoft.com/office/drawing/2014/main" id="{A801FE23-29DB-3E46-8630-43596EB2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05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17427" name="AutoShape 39">
            <a:extLst>
              <a:ext uri="{FF2B5EF4-FFF2-40B4-BE49-F238E27FC236}">
                <a16:creationId xmlns:a16="http://schemas.microsoft.com/office/drawing/2014/main" id="{BE336C25-C1CD-584F-95A3-DE488522B4DE}"/>
              </a:ext>
            </a:extLst>
          </p:cNvPr>
          <p:cNvCxnSpPr>
            <a:cxnSpLocks noChangeShapeType="1"/>
            <a:stCxn id="17416" idx="4"/>
            <a:endCxn id="17426" idx="0"/>
          </p:cNvCxnSpPr>
          <p:nvPr/>
        </p:nvCxnSpPr>
        <p:spPr bwMode="auto">
          <a:xfrm>
            <a:off x="1703388" y="4862513"/>
            <a:ext cx="114300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8" name="Oval 40">
            <a:extLst>
              <a:ext uri="{FF2B5EF4-FFF2-40B4-BE49-F238E27FC236}">
                <a16:creationId xmlns:a16="http://schemas.microsoft.com/office/drawing/2014/main" id="{D7F1AAB8-3A0D-CA46-843D-D16C61E5B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96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17429" name="AutoShape 41">
            <a:extLst>
              <a:ext uri="{FF2B5EF4-FFF2-40B4-BE49-F238E27FC236}">
                <a16:creationId xmlns:a16="http://schemas.microsoft.com/office/drawing/2014/main" id="{10864B6A-6FD8-3748-9EE6-2F07146B29B6}"/>
              </a:ext>
            </a:extLst>
          </p:cNvPr>
          <p:cNvCxnSpPr>
            <a:cxnSpLocks noChangeShapeType="1"/>
            <a:stCxn id="17426" idx="4"/>
            <a:endCxn id="17428" idx="0"/>
          </p:cNvCxnSpPr>
          <p:nvPr/>
        </p:nvCxnSpPr>
        <p:spPr bwMode="auto">
          <a:xfrm>
            <a:off x="2846388" y="5624513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0" name="Oval 42">
            <a:extLst>
              <a:ext uri="{FF2B5EF4-FFF2-40B4-BE49-F238E27FC236}">
                <a16:creationId xmlns:a16="http://schemas.microsoft.com/office/drawing/2014/main" id="{0F3004D3-5160-4C4E-B59C-56407E760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print</a:t>
            </a:r>
          </a:p>
        </p:txBody>
      </p:sp>
      <p:cxnSp>
        <p:nvCxnSpPr>
          <p:cNvPr id="17431" name="AutoShape 43">
            <a:extLst>
              <a:ext uri="{FF2B5EF4-FFF2-40B4-BE49-F238E27FC236}">
                <a16:creationId xmlns:a16="http://schemas.microsoft.com/office/drawing/2014/main" id="{84877343-8E2A-DC4B-B27B-B3615185108D}"/>
              </a:ext>
            </a:extLst>
          </p:cNvPr>
          <p:cNvCxnSpPr>
            <a:cxnSpLocks noChangeShapeType="1"/>
            <a:stCxn id="17418" idx="4"/>
            <a:endCxn id="17430" idx="0"/>
          </p:cNvCxnSpPr>
          <p:nvPr/>
        </p:nvCxnSpPr>
        <p:spPr bwMode="auto">
          <a:xfrm flipH="1">
            <a:off x="4316413" y="4813300"/>
            <a:ext cx="73977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2" name="Oval 46">
            <a:extLst>
              <a:ext uri="{FF2B5EF4-FFF2-40B4-BE49-F238E27FC236}">
                <a16:creationId xmlns:a16="http://schemas.microsoft.com/office/drawing/2014/main" id="{3A92A2A2-E481-514E-8ADE-2F09C41E7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17433" name="AutoShape 47">
            <a:extLst>
              <a:ext uri="{FF2B5EF4-FFF2-40B4-BE49-F238E27FC236}">
                <a16:creationId xmlns:a16="http://schemas.microsoft.com/office/drawing/2014/main" id="{B966BD0D-6200-B648-8AE8-D687E69E3BFA}"/>
              </a:ext>
            </a:extLst>
          </p:cNvPr>
          <p:cNvCxnSpPr>
            <a:cxnSpLocks noChangeShapeType="1"/>
            <a:stCxn id="17418" idx="4"/>
            <a:endCxn id="17432" idx="0"/>
          </p:cNvCxnSpPr>
          <p:nvPr/>
        </p:nvCxnSpPr>
        <p:spPr bwMode="auto">
          <a:xfrm>
            <a:off x="5056188" y="4813300"/>
            <a:ext cx="55562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AutoShape 52">
            <a:extLst>
              <a:ext uri="{FF2B5EF4-FFF2-40B4-BE49-F238E27FC236}">
                <a16:creationId xmlns:a16="http://schemas.microsoft.com/office/drawing/2014/main" id="{6697AF0B-086F-C246-959B-886551B469A0}"/>
              </a:ext>
            </a:extLst>
          </p:cNvPr>
          <p:cNvCxnSpPr>
            <a:cxnSpLocks noChangeShapeType="1"/>
            <a:stCxn id="17432" idx="4"/>
            <a:endCxn id="17435" idx="0"/>
          </p:cNvCxnSpPr>
          <p:nvPr/>
        </p:nvCxnSpPr>
        <p:spPr bwMode="auto">
          <a:xfrm flipH="1">
            <a:off x="5589588" y="5638800"/>
            <a:ext cx="22225" cy="444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5" name="Oval 54">
            <a:extLst>
              <a:ext uri="{FF2B5EF4-FFF2-40B4-BE49-F238E27FC236}">
                <a16:creationId xmlns:a16="http://schemas.microsoft.com/office/drawing/2014/main" id="{52A1D250-EBA8-6B45-9AB0-85789082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96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7436" name="Oval 55">
            <a:extLst>
              <a:ext uri="{FF2B5EF4-FFF2-40B4-BE49-F238E27FC236}">
                <a16:creationId xmlns:a16="http://schemas.microsoft.com/office/drawing/2014/main" id="{067D35C6-3890-BA4A-84A1-A311E0AAB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</a:p>
        </p:txBody>
      </p:sp>
      <p:cxnSp>
        <p:nvCxnSpPr>
          <p:cNvPr id="17437" name="AutoShape 56">
            <a:extLst>
              <a:ext uri="{FF2B5EF4-FFF2-40B4-BE49-F238E27FC236}">
                <a16:creationId xmlns:a16="http://schemas.microsoft.com/office/drawing/2014/main" id="{1733C0B0-8CCA-7045-B1B8-71D35F4B47BA}"/>
              </a:ext>
            </a:extLst>
          </p:cNvPr>
          <p:cNvCxnSpPr>
            <a:cxnSpLocks noChangeShapeType="1"/>
            <a:stCxn id="17418" idx="4"/>
            <a:endCxn id="17436" idx="0"/>
          </p:cNvCxnSpPr>
          <p:nvPr/>
        </p:nvCxnSpPr>
        <p:spPr bwMode="auto">
          <a:xfrm flipH="1">
            <a:off x="4926013" y="4813300"/>
            <a:ext cx="13017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8" name="Oval 57">
            <a:extLst>
              <a:ext uri="{FF2B5EF4-FFF2-40B4-BE49-F238E27FC236}">
                <a16:creationId xmlns:a16="http://schemas.microsoft.com/office/drawing/2014/main" id="{38E7E676-01E2-DF4E-9E00-E4E061B38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</p:txBody>
      </p:sp>
      <p:cxnSp>
        <p:nvCxnSpPr>
          <p:cNvPr id="17439" name="AutoShape 58">
            <a:extLst>
              <a:ext uri="{FF2B5EF4-FFF2-40B4-BE49-F238E27FC236}">
                <a16:creationId xmlns:a16="http://schemas.microsoft.com/office/drawing/2014/main" id="{DA9CE72C-2CD5-964F-AC33-7D2ECB4F2BB2}"/>
              </a:ext>
            </a:extLst>
          </p:cNvPr>
          <p:cNvCxnSpPr>
            <a:cxnSpLocks noChangeShapeType="1"/>
            <a:stCxn id="17418" idx="4"/>
            <a:endCxn id="17438" idx="0"/>
          </p:cNvCxnSpPr>
          <p:nvPr/>
        </p:nvCxnSpPr>
        <p:spPr bwMode="auto">
          <a:xfrm>
            <a:off x="5056188" y="4813300"/>
            <a:ext cx="124142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2443" name="Freeform 59">
            <a:extLst>
              <a:ext uri="{FF2B5EF4-FFF2-40B4-BE49-F238E27FC236}">
                <a16:creationId xmlns:a16="http://schemas.microsoft.com/office/drawing/2014/main" id="{5D208A82-580F-1B45-B3F6-025DBB878CBB}"/>
              </a:ext>
            </a:extLst>
          </p:cNvPr>
          <p:cNvSpPr>
            <a:spLocks/>
          </p:cNvSpPr>
          <p:nvPr/>
        </p:nvSpPr>
        <p:spPr bwMode="auto">
          <a:xfrm>
            <a:off x="228600" y="4495800"/>
            <a:ext cx="6858000" cy="1943100"/>
          </a:xfrm>
          <a:custGeom>
            <a:avLst/>
            <a:gdLst>
              <a:gd name="T0" fmla="*/ 0 w 4320"/>
              <a:gd name="T1" fmla="*/ 2147483647 h 1224"/>
              <a:gd name="T2" fmla="*/ 2147483647 w 4320"/>
              <a:gd name="T3" fmla="*/ 2147483647 h 1224"/>
              <a:gd name="T4" fmla="*/ 2147483647 w 4320"/>
              <a:gd name="T5" fmla="*/ 2147483647 h 1224"/>
              <a:gd name="T6" fmla="*/ 2147483647 w 4320"/>
              <a:gd name="T7" fmla="*/ 2147483647 h 1224"/>
              <a:gd name="T8" fmla="*/ 2147483647 w 4320"/>
              <a:gd name="T9" fmla="*/ 2147483647 h 1224"/>
              <a:gd name="T10" fmla="*/ 2147483647 w 4320"/>
              <a:gd name="T11" fmla="*/ 2147483647 h 1224"/>
              <a:gd name="T12" fmla="*/ 2147483647 w 4320"/>
              <a:gd name="T13" fmla="*/ 2147483647 h 1224"/>
              <a:gd name="T14" fmla="*/ 2147483647 w 4320"/>
              <a:gd name="T15" fmla="*/ 2147483647 h 1224"/>
              <a:gd name="T16" fmla="*/ 2147483647 w 4320"/>
              <a:gd name="T17" fmla="*/ 2147483647 h 1224"/>
              <a:gd name="T18" fmla="*/ 2147483647 w 4320"/>
              <a:gd name="T19" fmla="*/ 2147483647 h 1224"/>
              <a:gd name="T20" fmla="*/ 2147483647 w 4320"/>
              <a:gd name="T21" fmla="*/ 2147483647 h 1224"/>
              <a:gd name="T22" fmla="*/ 2147483647 w 4320"/>
              <a:gd name="T23" fmla="*/ 2147483647 h 1224"/>
              <a:gd name="T24" fmla="*/ 2147483647 w 4320"/>
              <a:gd name="T25" fmla="*/ 2147483647 h 1224"/>
              <a:gd name="T26" fmla="*/ 2147483647 w 4320"/>
              <a:gd name="T27" fmla="*/ 2147483647 h 1224"/>
              <a:gd name="T28" fmla="*/ 2147483647 w 4320"/>
              <a:gd name="T29" fmla="*/ 2147483647 h 1224"/>
              <a:gd name="T30" fmla="*/ 2147483647 w 4320"/>
              <a:gd name="T31" fmla="*/ 2147483647 h 1224"/>
              <a:gd name="T32" fmla="*/ 2147483647 w 4320"/>
              <a:gd name="T33" fmla="*/ 2147483647 h 1224"/>
              <a:gd name="T34" fmla="*/ 2147483647 w 4320"/>
              <a:gd name="T35" fmla="*/ 2147483647 h 1224"/>
              <a:gd name="T36" fmla="*/ 2147483647 w 4320"/>
              <a:gd name="T37" fmla="*/ 2147483647 h 1224"/>
              <a:gd name="T38" fmla="*/ 2147483647 w 4320"/>
              <a:gd name="T39" fmla="*/ 2147483647 h 1224"/>
              <a:gd name="T40" fmla="*/ 2147483647 w 4320"/>
              <a:gd name="T41" fmla="*/ 2147483647 h 122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320"/>
              <a:gd name="T64" fmla="*/ 0 h 1224"/>
              <a:gd name="T65" fmla="*/ 4320 w 4320"/>
              <a:gd name="T66" fmla="*/ 1224 h 122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320" h="1224">
                <a:moveTo>
                  <a:pt x="0" y="160"/>
                </a:moveTo>
                <a:cubicBezTo>
                  <a:pt x="72" y="364"/>
                  <a:pt x="144" y="568"/>
                  <a:pt x="288" y="640"/>
                </a:cubicBezTo>
                <a:cubicBezTo>
                  <a:pt x="432" y="712"/>
                  <a:pt x="688" y="608"/>
                  <a:pt x="864" y="592"/>
                </a:cubicBezTo>
                <a:cubicBezTo>
                  <a:pt x="1040" y="576"/>
                  <a:pt x="1240" y="488"/>
                  <a:pt x="1344" y="544"/>
                </a:cubicBezTo>
                <a:cubicBezTo>
                  <a:pt x="1448" y="600"/>
                  <a:pt x="1440" y="816"/>
                  <a:pt x="1488" y="928"/>
                </a:cubicBezTo>
                <a:cubicBezTo>
                  <a:pt x="1536" y="1040"/>
                  <a:pt x="1560" y="1208"/>
                  <a:pt x="1632" y="1216"/>
                </a:cubicBezTo>
                <a:cubicBezTo>
                  <a:pt x="1704" y="1224"/>
                  <a:pt x="1864" y="1096"/>
                  <a:pt x="1920" y="976"/>
                </a:cubicBezTo>
                <a:cubicBezTo>
                  <a:pt x="1976" y="856"/>
                  <a:pt x="1992" y="608"/>
                  <a:pt x="1968" y="496"/>
                </a:cubicBezTo>
                <a:cubicBezTo>
                  <a:pt x="1944" y="384"/>
                  <a:pt x="1848" y="368"/>
                  <a:pt x="1776" y="304"/>
                </a:cubicBezTo>
                <a:cubicBezTo>
                  <a:pt x="1704" y="240"/>
                  <a:pt x="1560" y="160"/>
                  <a:pt x="1536" y="112"/>
                </a:cubicBezTo>
                <a:cubicBezTo>
                  <a:pt x="1512" y="64"/>
                  <a:pt x="1560" y="24"/>
                  <a:pt x="1632" y="16"/>
                </a:cubicBezTo>
                <a:cubicBezTo>
                  <a:pt x="1704" y="8"/>
                  <a:pt x="1880" y="0"/>
                  <a:pt x="1968" y="64"/>
                </a:cubicBezTo>
                <a:cubicBezTo>
                  <a:pt x="2056" y="128"/>
                  <a:pt x="2056" y="312"/>
                  <a:pt x="2160" y="400"/>
                </a:cubicBezTo>
                <a:cubicBezTo>
                  <a:pt x="2264" y="488"/>
                  <a:pt x="2448" y="568"/>
                  <a:pt x="2592" y="592"/>
                </a:cubicBezTo>
                <a:cubicBezTo>
                  <a:pt x="2736" y="616"/>
                  <a:pt x="2896" y="464"/>
                  <a:pt x="3024" y="544"/>
                </a:cubicBezTo>
                <a:cubicBezTo>
                  <a:pt x="3152" y="624"/>
                  <a:pt x="3272" y="976"/>
                  <a:pt x="3360" y="1072"/>
                </a:cubicBezTo>
                <a:cubicBezTo>
                  <a:pt x="3448" y="1168"/>
                  <a:pt x="3480" y="1184"/>
                  <a:pt x="3552" y="1120"/>
                </a:cubicBezTo>
                <a:cubicBezTo>
                  <a:pt x="3624" y="1056"/>
                  <a:pt x="3744" y="800"/>
                  <a:pt x="3792" y="688"/>
                </a:cubicBezTo>
                <a:cubicBezTo>
                  <a:pt x="3840" y="576"/>
                  <a:pt x="3800" y="536"/>
                  <a:pt x="3840" y="448"/>
                </a:cubicBezTo>
                <a:cubicBezTo>
                  <a:pt x="3880" y="360"/>
                  <a:pt x="3952" y="200"/>
                  <a:pt x="4032" y="160"/>
                </a:cubicBezTo>
                <a:cubicBezTo>
                  <a:pt x="4112" y="120"/>
                  <a:pt x="4272" y="200"/>
                  <a:pt x="4320" y="208"/>
                </a:cubicBezTo>
              </a:path>
            </a:pathLst>
          </a:custGeom>
          <a:noFill/>
          <a:ln w="38100" cap="flat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CADAA2D-7DBF-2243-A827-6BB73B236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Parse Tree has Meanings:</a:t>
            </a:r>
            <a:br>
              <a:rPr lang="en-US" altLang="zh-CN"/>
            </a:br>
            <a:r>
              <a:rPr lang="en-US" altLang="zh-CN"/>
              <a:t>post-order traversal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A55FD25-B9F3-AD4C-AA25-4A66D2FD6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5512" cy="1639887"/>
          </a:xfrm>
          <a:solidFill>
            <a:srgbClr val="CCFFFF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 …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19417DD0-EF14-694C-B3E6-08C2B4711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 = 5;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print (x)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C2F58D2C-E73A-B041-BD32-E1C915E3F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3E04AA49-E28A-6C41-B7CC-BB553D1B6C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0215" name="Oval 7">
            <a:extLst>
              <a:ext uri="{FF2B5EF4-FFF2-40B4-BE49-F238E27FC236}">
                <a16:creationId xmlns:a16="http://schemas.microsoft.com/office/drawing/2014/main" id="{A53F0615-039A-4642-885A-56C42D067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81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350216" name="Oval 8">
            <a:extLst>
              <a:ext uri="{FF2B5EF4-FFF2-40B4-BE49-F238E27FC236}">
                <a16:creationId xmlns:a16="http://schemas.microsoft.com/office/drawing/2014/main" id="{CD21C3E2-C8E8-5143-A3A9-217858324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343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350217" name="Oval 9">
            <a:extLst>
              <a:ext uri="{FF2B5EF4-FFF2-40B4-BE49-F238E27FC236}">
                <a16:creationId xmlns:a16="http://schemas.microsoft.com/office/drawing/2014/main" id="{09A0F3ED-839C-614F-B07D-C02211649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50218" name="Oval 10">
            <a:extLst>
              <a:ext uri="{FF2B5EF4-FFF2-40B4-BE49-F238E27FC236}">
                <a16:creationId xmlns:a16="http://schemas.microsoft.com/office/drawing/2014/main" id="{90925675-ACE5-CF40-9ECE-0B06B9677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941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</p:txBody>
      </p:sp>
      <p:cxnSp>
        <p:nvCxnSpPr>
          <p:cNvPr id="350219" name="AutoShape 11">
            <a:extLst>
              <a:ext uri="{FF2B5EF4-FFF2-40B4-BE49-F238E27FC236}">
                <a16:creationId xmlns:a16="http://schemas.microsoft.com/office/drawing/2014/main" id="{D0F5605E-5DAE-8A4F-9CE7-ED08106AB1FC}"/>
              </a:ext>
            </a:extLst>
          </p:cNvPr>
          <p:cNvCxnSpPr>
            <a:cxnSpLocks noChangeShapeType="1"/>
            <a:stCxn id="350215" idx="4"/>
            <a:endCxn id="350216" idx="7"/>
          </p:cNvCxnSpPr>
          <p:nvPr/>
        </p:nvCxnSpPr>
        <p:spPr bwMode="auto">
          <a:xfrm flipH="1">
            <a:off x="1884363" y="4100513"/>
            <a:ext cx="885825" cy="304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0220" name="AutoShape 12">
            <a:extLst>
              <a:ext uri="{FF2B5EF4-FFF2-40B4-BE49-F238E27FC236}">
                <a16:creationId xmlns:a16="http://schemas.microsoft.com/office/drawing/2014/main" id="{42944970-0F5B-DE4F-8BAB-D9BF3378F1FC}"/>
              </a:ext>
            </a:extLst>
          </p:cNvPr>
          <p:cNvCxnSpPr>
            <a:cxnSpLocks noChangeShapeType="1"/>
            <a:stCxn id="350215" idx="4"/>
            <a:endCxn id="350217" idx="0"/>
          </p:cNvCxnSpPr>
          <p:nvPr/>
        </p:nvCxnSpPr>
        <p:spPr bwMode="auto">
          <a:xfrm>
            <a:off x="2770188" y="41005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0221" name="AutoShape 13">
            <a:extLst>
              <a:ext uri="{FF2B5EF4-FFF2-40B4-BE49-F238E27FC236}">
                <a16:creationId xmlns:a16="http://schemas.microsoft.com/office/drawing/2014/main" id="{73BD3A03-1EED-7B4B-B217-45BCFF4FA9B5}"/>
              </a:ext>
            </a:extLst>
          </p:cNvPr>
          <p:cNvCxnSpPr>
            <a:cxnSpLocks noChangeShapeType="1"/>
            <a:stCxn id="350215" idx="4"/>
            <a:endCxn id="350218" idx="1"/>
          </p:cNvCxnSpPr>
          <p:nvPr/>
        </p:nvCxnSpPr>
        <p:spPr bwMode="auto">
          <a:xfrm>
            <a:off x="2770188" y="4100513"/>
            <a:ext cx="2105025" cy="255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22" name="Oval 14">
            <a:extLst>
              <a:ext uri="{FF2B5EF4-FFF2-40B4-BE49-F238E27FC236}">
                <a16:creationId xmlns:a16="http://schemas.microsoft.com/office/drawing/2014/main" id="{6E75EA44-5985-944B-BEEA-E4714F512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323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</a:p>
        </p:txBody>
      </p:sp>
      <p:cxnSp>
        <p:nvCxnSpPr>
          <p:cNvPr id="350223" name="AutoShape 15">
            <a:extLst>
              <a:ext uri="{FF2B5EF4-FFF2-40B4-BE49-F238E27FC236}">
                <a16:creationId xmlns:a16="http://schemas.microsoft.com/office/drawing/2014/main" id="{A45DE0DC-0F7A-4B4A-A515-AEDEDBE8C4F8}"/>
              </a:ext>
            </a:extLst>
          </p:cNvPr>
          <p:cNvCxnSpPr>
            <a:cxnSpLocks noChangeShapeType="1"/>
            <a:stCxn id="350216" idx="4"/>
            <a:endCxn id="350222" idx="0"/>
          </p:cNvCxnSpPr>
          <p:nvPr/>
        </p:nvCxnSpPr>
        <p:spPr bwMode="auto">
          <a:xfrm flipH="1">
            <a:off x="712788" y="4862513"/>
            <a:ext cx="990600" cy="257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24" name="Oval 16">
            <a:extLst>
              <a:ext uri="{FF2B5EF4-FFF2-40B4-BE49-F238E27FC236}">
                <a16:creationId xmlns:a16="http://schemas.microsoft.com/office/drawing/2014/main" id="{930740A4-680E-DD4D-9A36-7EEC3E5D8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105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</a:t>
            </a:r>
          </a:p>
        </p:txBody>
      </p:sp>
      <p:cxnSp>
        <p:nvCxnSpPr>
          <p:cNvPr id="350225" name="AutoShape 17">
            <a:extLst>
              <a:ext uri="{FF2B5EF4-FFF2-40B4-BE49-F238E27FC236}">
                <a16:creationId xmlns:a16="http://schemas.microsoft.com/office/drawing/2014/main" id="{7C1C0FB9-8037-7340-9513-5E0CC0F9399C}"/>
              </a:ext>
            </a:extLst>
          </p:cNvPr>
          <p:cNvCxnSpPr>
            <a:cxnSpLocks noChangeShapeType="1"/>
            <a:stCxn id="350216" idx="4"/>
            <a:endCxn id="350224" idx="0"/>
          </p:cNvCxnSpPr>
          <p:nvPr/>
        </p:nvCxnSpPr>
        <p:spPr bwMode="auto">
          <a:xfrm>
            <a:off x="1703388" y="48625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26" name="Oval 18">
            <a:extLst>
              <a:ext uri="{FF2B5EF4-FFF2-40B4-BE49-F238E27FC236}">
                <a16:creationId xmlns:a16="http://schemas.microsoft.com/office/drawing/2014/main" id="{89593D76-0EFE-DD49-897A-DFE885823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05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50227" name="AutoShape 19">
            <a:extLst>
              <a:ext uri="{FF2B5EF4-FFF2-40B4-BE49-F238E27FC236}">
                <a16:creationId xmlns:a16="http://schemas.microsoft.com/office/drawing/2014/main" id="{2797FEC1-984E-CE4F-A54D-8FE702CD2F3E}"/>
              </a:ext>
            </a:extLst>
          </p:cNvPr>
          <p:cNvCxnSpPr>
            <a:cxnSpLocks noChangeShapeType="1"/>
            <a:stCxn id="350216" idx="4"/>
            <a:endCxn id="350226" idx="0"/>
          </p:cNvCxnSpPr>
          <p:nvPr/>
        </p:nvCxnSpPr>
        <p:spPr bwMode="auto">
          <a:xfrm>
            <a:off x="1703388" y="4862513"/>
            <a:ext cx="114300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28" name="Oval 20">
            <a:extLst>
              <a:ext uri="{FF2B5EF4-FFF2-40B4-BE49-F238E27FC236}">
                <a16:creationId xmlns:a16="http://schemas.microsoft.com/office/drawing/2014/main" id="{5861E8E8-893A-9846-85FB-68573A5CC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96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350229" name="AutoShape 21">
            <a:extLst>
              <a:ext uri="{FF2B5EF4-FFF2-40B4-BE49-F238E27FC236}">
                <a16:creationId xmlns:a16="http://schemas.microsoft.com/office/drawing/2014/main" id="{A7412F43-3A74-2A42-81E9-DDCD581A953E}"/>
              </a:ext>
            </a:extLst>
          </p:cNvPr>
          <p:cNvCxnSpPr>
            <a:cxnSpLocks noChangeShapeType="1"/>
            <a:stCxn id="350226" idx="4"/>
            <a:endCxn id="350228" idx="0"/>
          </p:cNvCxnSpPr>
          <p:nvPr/>
        </p:nvCxnSpPr>
        <p:spPr bwMode="auto">
          <a:xfrm>
            <a:off x="2846388" y="5624513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30" name="Oval 22">
            <a:extLst>
              <a:ext uri="{FF2B5EF4-FFF2-40B4-BE49-F238E27FC236}">
                <a16:creationId xmlns:a16="http://schemas.microsoft.com/office/drawing/2014/main" id="{390D5922-4954-2949-B3E6-674FC92AA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print</a:t>
            </a:r>
          </a:p>
        </p:txBody>
      </p:sp>
      <p:cxnSp>
        <p:nvCxnSpPr>
          <p:cNvPr id="350231" name="AutoShape 23">
            <a:extLst>
              <a:ext uri="{FF2B5EF4-FFF2-40B4-BE49-F238E27FC236}">
                <a16:creationId xmlns:a16="http://schemas.microsoft.com/office/drawing/2014/main" id="{B5592EEE-0F21-444E-88C7-0AA4F705D5BA}"/>
              </a:ext>
            </a:extLst>
          </p:cNvPr>
          <p:cNvCxnSpPr>
            <a:cxnSpLocks noChangeShapeType="1"/>
            <a:stCxn id="350218" idx="4"/>
            <a:endCxn id="350230" idx="0"/>
          </p:cNvCxnSpPr>
          <p:nvPr/>
        </p:nvCxnSpPr>
        <p:spPr bwMode="auto">
          <a:xfrm flipH="1">
            <a:off x="4316413" y="4813300"/>
            <a:ext cx="73977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32" name="Oval 24">
            <a:extLst>
              <a:ext uri="{FF2B5EF4-FFF2-40B4-BE49-F238E27FC236}">
                <a16:creationId xmlns:a16="http://schemas.microsoft.com/office/drawing/2014/main" id="{F2EE50FC-E52A-4F44-8C7A-FD5037950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50233" name="AutoShape 25">
            <a:extLst>
              <a:ext uri="{FF2B5EF4-FFF2-40B4-BE49-F238E27FC236}">
                <a16:creationId xmlns:a16="http://schemas.microsoft.com/office/drawing/2014/main" id="{74A0EDC1-C4E9-E440-8507-1BC52476886D}"/>
              </a:ext>
            </a:extLst>
          </p:cNvPr>
          <p:cNvCxnSpPr>
            <a:cxnSpLocks noChangeShapeType="1"/>
            <a:stCxn id="350218" idx="4"/>
            <a:endCxn id="350232" idx="0"/>
          </p:cNvCxnSpPr>
          <p:nvPr/>
        </p:nvCxnSpPr>
        <p:spPr bwMode="auto">
          <a:xfrm>
            <a:off x="5056188" y="4813300"/>
            <a:ext cx="55562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0234" name="AutoShape 26">
            <a:extLst>
              <a:ext uri="{FF2B5EF4-FFF2-40B4-BE49-F238E27FC236}">
                <a16:creationId xmlns:a16="http://schemas.microsoft.com/office/drawing/2014/main" id="{638521D3-8F25-B14A-9084-6E1A64530FC1}"/>
              </a:ext>
            </a:extLst>
          </p:cNvPr>
          <p:cNvCxnSpPr>
            <a:cxnSpLocks noChangeShapeType="1"/>
            <a:stCxn id="350232" idx="4"/>
            <a:endCxn id="350235" idx="0"/>
          </p:cNvCxnSpPr>
          <p:nvPr/>
        </p:nvCxnSpPr>
        <p:spPr bwMode="auto">
          <a:xfrm flipH="1">
            <a:off x="5589588" y="5638800"/>
            <a:ext cx="22225" cy="444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35" name="Oval 27">
            <a:extLst>
              <a:ext uri="{FF2B5EF4-FFF2-40B4-BE49-F238E27FC236}">
                <a16:creationId xmlns:a16="http://schemas.microsoft.com/office/drawing/2014/main" id="{1AB6B90C-4556-5949-8558-26A9FC29E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96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350236" name="Oval 28">
            <a:extLst>
              <a:ext uri="{FF2B5EF4-FFF2-40B4-BE49-F238E27FC236}">
                <a16:creationId xmlns:a16="http://schemas.microsoft.com/office/drawing/2014/main" id="{1909040E-89B8-E14C-8CA7-5DF7C8E32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</a:p>
        </p:txBody>
      </p:sp>
      <p:cxnSp>
        <p:nvCxnSpPr>
          <p:cNvPr id="350237" name="AutoShape 29">
            <a:extLst>
              <a:ext uri="{FF2B5EF4-FFF2-40B4-BE49-F238E27FC236}">
                <a16:creationId xmlns:a16="http://schemas.microsoft.com/office/drawing/2014/main" id="{52D2B904-6586-E94A-A7D3-78A26CB9F173}"/>
              </a:ext>
            </a:extLst>
          </p:cNvPr>
          <p:cNvCxnSpPr>
            <a:cxnSpLocks noChangeShapeType="1"/>
            <a:stCxn id="350218" idx="4"/>
            <a:endCxn id="350236" idx="0"/>
          </p:cNvCxnSpPr>
          <p:nvPr/>
        </p:nvCxnSpPr>
        <p:spPr bwMode="auto">
          <a:xfrm flipH="1">
            <a:off x="4926013" y="4813300"/>
            <a:ext cx="13017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38" name="Oval 30">
            <a:extLst>
              <a:ext uri="{FF2B5EF4-FFF2-40B4-BE49-F238E27FC236}">
                <a16:creationId xmlns:a16="http://schemas.microsoft.com/office/drawing/2014/main" id="{63626E09-1BDA-E04B-A26E-4449ABB3D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</p:txBody>
      </p:sp>
      <p:cxnSp>
        <p:nvCxnSpPr>
          <p:cNvPr id="350239" name="AutoShape 31">
            <a:extLst>
              <a:ext uri="{FF2B5EF4-FFF2-40B4-BE49-F238E27FC236}">
                <a16:creationId xmlns:a16="http://schemas.microsoft.com/office/drawing/2014/main" id="{9F6F5DB7-F2E4-DE4A-B438-4A6CE6E8EB81}"/>
              </a:ext>
            </a:extLst>
          </p:cNvPr>
          <p:cNvCxnSpPr>
            <a:cxnSpLocks noChangeShapeType="1"/>
            <a:stCxn id="350218" idx="4"/>
            <a:endCxn id="350238" idx="0"/>
          </p:cNvCxnSpPr>
          <p:nvPr/>
        </p:nvCxnSpPr>
        <p:spPr bwMode="auto">
          <a:xfrm>
            <a:off x="5056188" y="4813300"/>
            <a:ext cx="124142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5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5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5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5" grpId="0" animBg="1"/>
      <p:bldP spid="350216" grpId="0" animBg="1"/>
      <p:bldP spid="350217" grpId="0" animBg="1"/>
      <p:bldP spid="350218" grpId="0" animBg="1"/>
      <p:bldP spid="350222" grpId="0" animBg="1"/>
      <p:bldP spid="350224" grpId="0" animBg="1"/>
      <p:bldP spid="350226" grpId="0" animBg="1"/>
      <p:bldP spid="350228" grpId="0" animBg="1"/>
      <p:bldP spid="350230" grpId="0" animBg="1"/>
      <p:bldP spid="350232" grpId="0" animBg="1"/>
      <p:bldP spid="350235" grpId="0" animBg="1"/>
      <p:bldP spid="350236" grpId="0" animBg="1"/>
      <p:bldP spid="3502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74B1C59-4045-E44A-9DA2-51E01C787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Ambiguous Grammars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289682E-9E68-F24C-A6CB-EA362E19C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grammar is </a:t>
            </a:r>
            <a:r>
              <a:rPr lang="en-US" altLang="zh-CN">
                <a:solidFill>
                  <a:srgbClr val="0432FF"/>
                </a:solidFill>
              </a:rPr>
              <a:t>ambiguous</a:t>
            </a:r>
            <a:r>
              <a:rPr lang="en-US" altLang="zh-CN"/>
              <a:t> if the same sequence of tokens can give rise to two or more different parse trees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93D7906-D2C5-CC4E-84BF-AB0350EDB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C1B4098-1C97-A143-9E66-F7257EB20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008312" cy="1411287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num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+ 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* E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16CA9315-59CA-274E-8BF9-AB1CC72AC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3+4*5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C3C21C07-C3CD-7646-B8A4-A76F82487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8C309495-B19F-3147-9DE2-9306A27270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9559" name="Rectangle 7">
            <a:extLst>
              <a:ext uri="{FF2B5EF4-FFF2-40B4-BE49-F238E27FC236}">
                <a16:creationId xmlns:a16="http://schemas.microsoft.com/office/drawing/2014/main" id="{2BEFE5C5-39E7-F04A-BC4A-36F1162DD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05200"/>
            <a:ext cx="6629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E +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E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5</a:t>
            </a:r>
          </a:p>
        </p:txBody>
      </p:sp>
      <p:sp>
        <p:nvSpPr>
          <p:cNvPr id="279560" name="Rectangle 8">
            <a:extLst>
              <a:ext uri="{FF2B5EF4-FFF2-40B4-BE49-F238E27FC236}">
                <a16:creationId xmlns:a16="http://schemas.microsoft.com/office/drawing/2014/main" id="{C466F9A5-92B7-9A4B-A460-8B90871F1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065713"/>
            <a:ext cx="6629400" cy="163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E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E + E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E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9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9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9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9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9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9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9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9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DD41141-7B36-D147-BDF7-93D76844C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BA69AE6-2A51-B64A-B4F8-94B5EA3DC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2932112" cy="1411287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num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+ 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* E</a:t>
            </a:r>
          </a:p>
        </p:txBody>
      </p:sp>
      <p:sp>
        <p:nvSpPr>
          <p:cNvPr id="21508" name="Rectangle 7">
            <a:extLst>
              <a:ext uri="{FF2B5EF4-FFF2-40B4-BE49-F238E27FC236}">
                <a16:creationId xmlns:a16="http://schemas.microsoft.com/office/drawing/2014/main" id="{422AD58C-EF03-7745-85D3-FDEC7CAEF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05200"/>
            <a:ext cx="6629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E +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E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5</a:t>
            </a:r>
          </a:p>
        </p:txBody>
      </p:sp>
      <p:sp>
        <p:nvSpPr>
          <p:cNvPr id="21509" name="Rectangle 8">
            <a:extLst>
              <a:ext uri="{FF2B5EF4-FFF2-40B4-BE49-F238E27FC236}">
                <a16:creationId xmlns:a16="http://schemas.microsoft.com/office/drawing/2014/main" id="{DCF6C057-67D3-BB4B-BFA4-1CFEEF2C7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065713"/>
            <a:ext cx="6629400" cy="163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E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E + E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E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5</a:t>
            </a:r>
          </a:p>
        </p:txBody>
      </p:sp>
      <p:sp>
        <p:nvSpPr>
          <p:cNvPr id="21510" name="Oval 9">
            <a:extLst>
              <a:ext uri="{FF2B5EF4-FFF2-40B4-BE49-F238E27FC236}">
                <a16:creationId xmlns:a16="http://schemas.microsoft.com/office/drawing/2014/main" id="{4814F155-7979-F744-8CD4-B6FA2DD00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21511" name="Oval 10">
            <a:extLst>
              <a:ext uri="{FF2B5EF4-FFF2-40B4-BE49-F238E27FC236}">
                <a16:creationId xmlns:a16="http://schemas.microsoft.com/office/drawing/2014/main" id="{B868D487-765B-3148-84F0-F7FA67EA0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2192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21512" name="Oval 11">
            <a:extLst>
              <a:ext uri="{FF2B5EF4-FFF2-40B4-BE49-F238E27FC236}">
                <a16:creationId xmlns:a16="http://schemas.microsoft.com/office/drawing/2014/main" id="{098B1086-0957-9948-B205-1DBA67D73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192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+</a:t>
            </a:r>
          </a:p>
        </p:txBody>
      </p:sp>
      <p:sp>
        <p:nvSpPr>
          <p:cNvPr id="21513" name="Oval 12">
            <a:extLst>
              <a:ext uri="{FF2B5EF4-FFF2-40B4-BE49-F238E27FC236}">
                <a16:creationId xmlns:a16="http://schemas.microsoft.com/office/drawing/2014/main" id="{E033C582-CC90-DC4F-937C-99EF7E69F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2192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1514" name="AutoShape 14">
            <a:extLst>
              <a:ext uri="{FF2B5EF4-FFF2-40B4-BE49-F238E27FC236}">
                <a16:creationId xmlns:a16="http://schemas.microsoft.com/office/drawing/2014/main" id="{25A906C9-2690-154C-9604-AFEC9E4BC501}"/>
              </a:ext>
            </a:extLst>
          </p:cNvPr>
          <p:cNvCxnSpPr>
            <a:cxnSpLocks noChangeShapeType="1"/>
            <a:stCxn id="21510" idx="4"/>
            <a:endCxn id="21511" idx="7"/>
          </p:cNvCxnSpPr>
          <p:nvPr/>
        </p:nvCxnSpPr>
        <p:spPr bwMode="auto">
          <a:xfrm flipH="1">
            <a:off x="5313363" y="900113"/>
            <a:ext cx="11144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5">
            <a:extLst>
              <a:ext uri="{FF2B5EF4-FFF2-40B4-BE49-F238E27FC236}">
                <a16:creationId xmlns:a16="http://schemas.microsoft.com/office/drawing/2014/main" id="{D39776E8-59BF-3143-82D1-5A22FFFA4B25}"/>
              </a:ext>
            </a:extLst>
          </p:cNvPr>
          <p:cNvCxnSpPr>
            <a:cxnSpLocks noChangeShapeType="1"/>
            <a:stCxn id="21510" idx="4"/>
            <a:endCxn id="21512" idx="0"/>
          </p:cNvCxnSpPr>
          <p:nvPr/>
        </p:nvCxnSpPr>
        <p:spPr bwMode="auto">
          <a:xfrm>
            <a:off x="6427788" y="900113"/>
            <a:ext cx="0" cy="3063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16">
            <a:extLst>
              <a:ext uri="{FF2B5EF4-FFF2-40B4-BE49-F238E27FC236}">
                <a16:creationId xmlns:a16="http://schemas.microsoft.com/office/drawing/2014/main" id="{11A1E65E-2857-A441-800C-59588517DF13}"/>
              </a:ext>
            </a:extLst>
          </p:cNvPr>
          <p:cNvCxnSpPr>
            <a:cxnSpLocks noChangeShapeType="1"/>
            <a:stCxn id="21510" idx="4"/>
            <a:endCxn id="21513" idx="1"/>
          </p:cNvCxnSpPr>
          <p:nvPr/>
        </p:nvCxnSpPr>
        <p:spPr bwMode="auto">
          <a:xfrm>
            <a:off x="6427788" y="900113"/>
            <a:ext cx="9620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7" name="Oval 22">
            <a:extLst>
              <a:ext uri="{FF2B5EF4-FFF2-40B4-BE49-F238E27FC236}">
                <a16:creationId xmlns:a16="http://schemas.microsoft.com/office/drawing/2014/main" id="{E24B50E6-BD81-1747-9752-F7BB6EBE6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812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3</a:t>
            </a:r>
          </a:p>
        </p:txBody>
      </p:sp>
      <p:cxnSp>
        <p:nvCxnSpPr>
          <p:cNvPr id="21518" name="AutoShape 23">
            <a:extLst>
              <a:ext uri="{FF2B5EF4-FFF2-40B4-BE49-F238E27FC236}">
                <a16:creationId xmlns:a16="http://schemas.microsoft.com/office/drawing/2014/main" id="{DF669D58-5E39-FA40-B6A6-7DC7EB8C052D}"/>
              </a:ext>
            </a:extLst>
          </p:cNvPr>
          <p:cNvCxnSpPr>
            <a:cxnSpLocks noChangeShapeType="1"/>
            <a:stCxn id="21511" idx="4"/>
            <a:endCxn id="21517" idx="0"/>
          </p:cNvCxnSpPr>
          <p:nvPr/>
        </p:nvCxnSpPr>
        <p:spPr bwMode="auto">
          <a:xfrm>
            <a:off x="5132388" y="17383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9" name="Oval 26">
            <a:extLst>
              <a:ext uri="{FF2B5EF4-FFF2-40B4-BE49-F238E27FC236}">
                <a16:creationId xmlns:a16="http://schemas.microsoft.com/office/drawing/2014/main" id="{41A70C65-982E-A048-9303-2CD5A3CFC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825" y="19954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1520" name="AutoShape 27">
            <a:extLst>
              <a:ext uri="{FF2B5EF4-FFF2-40B4-BE49-F238E27FC236}">
                <a16:creationId xmlns:a16="http://schemas.microsoft.com/office/drawing/2014/main" id="{9EA82913-52CE-EB4A-85C0-170FAEF76DC1}"/>
              </a:ext>
            </a:extLst>
          </p:cNvPr>
          <p:cNvCxnSpPr>
            <a:cxnSpLocks noChangeShapeType="1"/>
            <a:stCxn id="21513" idx="4"/>
            <a:endCxn id="21519" idx="0"/>
          </p:cNvCxnSpPr>
          <p:nvPr/>
        </p:nvCxnSpPr>
        <p:spPr bwMode="auto">
          <a:xfrm flipH="1">
            <a:off x="6602413" y="1738313"/>
            <a:ext cx="96837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1" name="Oval 28">
            <a:extLst>
              <a:ext uri="{FF2B5EF4-FFF2-40B4-BE49-F238E27FC236}">
                <a16:creationId xmlns:a16="http://schemas.microsoft.com/office/drawing/2014/main" id="{3734F361-43F9-0D48-A3F9-95813914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19954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*</a:t>
            </a:r>
          </a:p>
        </p:txBody>
      </p:sp>
      <p:cxnSp>
        <p:nvCxnSpPr>
          <p:cNvPr id="21522" name="AutoShape 29">
            <a:extLst>
              <a:ext uri="{FF2B5EF4-FFF2-40B4-BE49-F238E27FC236}">
                <a16:creationId xmlns:a16="http://schemas.microsoft.com/office/drawing/2014/main" id="{9191B2EC-2717-264F-8C4A-9AB106C517ED}"/>
              </a:ext>
            </a:extLst>
          </p:cNvPr>
          <p:cNvCxnSpPr>
            <a:cxnSpLocks noChangeShapeType="1"/>
            <a:stCxn id="21513" idx="4"/>
            <a:endCxn id="21521" idx="0"/>
          </p:cNvCxnSpPr>
          <p:nvPr/>
        </p:nvCxnSpPr>
        <p:spPr bwMode="auto">
          <a:xfrm>
            <a:off x="7570788" y="1738313"/>
            <a:ext cx="2222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3" name="Oval 30">
            <a:extLst>
              <a:ext uri="{FF2B5EF4-FFF2-40B4-BE49-F238E27FC236}">
                <a16:creationId xmlns:a16="http://schemas.microsoft.com/office/drawing/2014/main" id="{F93DEDD6-29CB-C04D-B435-00A3F6B4C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19954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1524" name="AutoShape 31">
            <a:extLst>
              <a:ext uri="{FF2B5EF4-FFF2-40B4-BE49-F238E27FC236}">
                <a16:creationId xmlns:a16="http://schemas.microsoft.com/office/drawing/2014/main" id="{87E1EE8B-96EF-6B44-AD52-FF5A5C1FC53E}"/>
              </a:ext>
            </a:extLst>
          </p:cNvPr>
          <p:cNvCxnSpPr>
            <a:cxnSpLocks noChangeShapeType="1"/>
            <a:stCxn id="21513" idx="4"/>
            <a:endCxn id="21523" idx="0"/>
          </p:cNvCxnSpPr>
          <p:nvPr/>
        </p:nvCxnSpPr>
        <p:spPr bwMode="auto">
          <a:xfrm>
            <a:off x="7570788" y="1738313"/>
            <a:ext cx="93662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5" name="Oval 32">
            <a:extLst>
              <a:ext uri="{FF2B5EF4-FFF2-40B4-BE49-F238E27FC236}">
                <a16:creationId xmlns:a16="http://schemas.microsoft.com/office/drawing/2014/main" id="{504AAF42-C2ED-CF41-BB35-D49999E1B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29860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21526" name="AutoShape 33">
            <a:extLst>
              <a:ext uri="{FF2B5EF4-FFF2-40B4-BE49-F238E27FC236}">
                <a16:creationId xmlns:a16="http://schemas.microsoft.com/office/drawing/2014/main" id="{B5AECC5A-08A7-4843-8163-70FC2C6A048B}"/>
              </a:ext>
            </a:extLst>
          </p:cNvPr>
          <p:cNvCxnSpPr>
            <a:cxnSpLocks noChangeShapeType="1"/>
            <a:stCxn id="21523" idx="4"/>
            <a:endCxn id="21525" idx="0"/>
          </p:cNvCxnSpPr>
          <p:nvPr/>
        </p:nvCxnSpPr>
        <p:spPr bwMode="auto">
          <a:xfrm>
            <a:off x="8507413" y="2514600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AutoShape 34">
            <a:extLst>
              <a:ext uri="{FF2B5EF4-FFF2-40B4-BE49-F238E27FC236}">
                <a16:creationId xmlns:a16="http://schemas.microsoft.com/office/drawing/2014/main" id="{3F4C14BF-EFFA-6046-96CA-BCF4DF5365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29400" y="2514600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8" name="Oval 36">
            <a:extLst>
              <a:ext uri="{FF2B5EF4-FFF2-40B4-BE49-F238E27FC236}">
                <a16:creationId xmlns:a16="http://schemas.microsoft.com/office/drawing/2014/main" id="{A952F24E-79F0-9844-B784-EF39E7C2B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9718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281638" name="Oval 38">
            <a:extLst>
              <a:ext uri="{FF2B5EF4-FFF2-40B4-BE49-F238E27FC236}">
                <a16:creationId xmlns:a16="http://schemas.microsoft.com/office/drawing/2014/main" id="{2B4A7469-E373-D44C-914D-4069A0347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668713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281639" name="Oval 39">
            <a:extLst>
              <a:ext uri="{FF2B5EF4-FFF2-40B4-BE49-F238E27FC236}">
                <a16:creationId xmlns:a16="http://schemas.microsoft.com/office/drawing/2014/main" id="{1A03131D-B75E-1F4D-A286-FD6BE5585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06913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281640" name="Oval 40">
            <a:extLst>
              <a:ext uri="{FF2B5EF4-FFF2-40B4-BE49-F238E27FC236}">
                <a16:creationId xmlns:a16="http://schemas.microsoft.com/office/drawing/2014/main" id="{030A2214-9D3B-8742-BCAD-0F947C6DC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506913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*</a:t>
            </a:r>
          </a:p>
        </p:txBody>
      </p:sp>
      <p:sp>
        <p:nvSpPr>
          <p:cNvPr id="281641" name="Oval 41">
            <a:extLst>
              <a:ext uri="{FF2B5EF4-FFF2-40B4-BE49-F238E27FC236}">
                <a16:creationId xmlns:a16="http://schemas.microsoft.com/office/drawing/2014/main" id="{B3524EF4-F814-6246-9DE9-A4B2C6692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506913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81642" name="AutoShape 42">
            <a:extLst>
              <a:ext uri="{FF2B5EF4-FFF2-40B4-BE49-F238E27FC236}">
                <a16:creationId xmlns:a16="http://schemas.microsoft.com/office/drawing/2014/main" id="{B620C9BB-04DE-084D-85BC-02E28984257E}"/>
              </a:ext>
            </a:extLst>
          </p:cNvPr>
          <p:cNvCxnSpPr>
            <a:cxnSpLocks noChangeShapeType="1"/>
            <a:stCxn id="281638" idx="4"/>
            <a:endCxn id="281639" idx="7"/>
          </p:cNvCxnSpPr>
          <p:nvPr/>
        </p:nvCxnSpPr>
        <p:spPr bwMode="auto">
          <a:xfrm flipH="1">
            <a:off x="6151563" y="4187825"/>
            <a:ext cx="11144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643" name="AutoShape 43">
            <a:extLst>
              <a:ext uri="{FF2B5EF4-FFF2-40B4-BE49-F238E27FC236}">
                <a16:creationId xmlns:a16="http://schemas.microsoft.com/office/drawing/2014/main" id="{105BDA71-A0FA-7646-BD7A-2EB242FC081D}"/>
              </a:ext>
            </a:extLst>
          </p:cNvPr>
          <p:cNvCxnSpPr>
            <a:cxnSpLocks noChangeShapeType="1"/>
            <a:stCxn id="281638" idx="4"/>
            <a:endCxn id="281640" idx="0"/>
          </p:cNvCxnSpPr>
          <p:nvPr/>
        </p:nvCxnSpPr>
        <p:spPr bwMode="auto">
          <a:xfrm>
            <a:off x="7265988" y="4187825"/>
            <a:ext cx="0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644" name="AutoShape 44">
            <a:extLst>
              <a:ext uri="{FF2B5EF4-FFF2-40B4-BE49-F238E27FC236}">
                <a16:creationId xmlns:a16="http://schemas.microsoft.com/office/drawing/2014/main" id="{B5A3D8CA-FEB4-B246-A36F-AE07D1DCF8C0}"/>
              </a:ext>
            </a:extLst>
          </p:cNvPr>
          <p:cNvCxnSpPr>
            <a:cxnSpLocks noChangeShapeType="1"/>
            <a:stCxn id="281638" idx="4"/>
            <a:endCxn id="281641" idx="1"/>
          </p:cNvCxnSpPr>
          <p:nvPr/>
        </p:nvCxnSpPr>
        <p:spPr bwMode="auto">
          <a:xfrm>
            <a:off x="7265988" y="4187825"/>
            <a:ext cx="9620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49" name="Oval 49">
            <a:extLst>
              <a:ext uri="{FF2B5EF4-FFF2-40B4-BE49-F238E27FC236}">
                <a16:creationId xmlns:a16="http://schemas.microsoft.com/office/drawing/2014/main" id="{E22D619A-B2BC-5A42-A64C-2BD82D25A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25" y="52832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281650" name="AutoShape 50">
            <a:extLst>
              <a:ext uri="{FF2B5EF4-FFF2-40B4-BE49-F238E27FC236}">
                <a16:creationId xmlns:a16="http://schemas.microsoft.com/office/drawing/2014/main" id="{6072D442-F2CC-9744-A8DE-4EED63A2107D}"/>
              </a:ext>
            </a:extLst>
          </p:cNvPr>
          <p:cNvCxnSpPr>
            <a:cxnSpLocks noChangeShapeType="1"/>
            <a:stCxn id="281641" idx="4"/>
            <a:endCxn id="281649" idx="0"/>
          </p:cNvCxnSpPr>
          <p:nvPr/>
        </p:nvCxnSpPr>
        <p:spPr bwMode="auto">
          <a:xfrm>
            <a:off x="8408988" y="5026025"/>
            <a:ext cx="2222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57" name="Oval 57">
            <a:extLst>
              <a:ext uri="{FF2B5EF4-FFF2-40B4-BE49-F238E27FC236}">
                <a16:creationId xmlns:a16="http://schemas.microsoft.com/office/drawing/2014/main" id="{3A531521-766A-E646-BF18-C4ADD6AAE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52847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81658" name="AutoShape 58">
            <a:extLst>
              <a:ext uri="{FF2B5EF4-FFF2-40B4-BE49-F238E27FC236}">
                <a16:creationId xmlns:a16="http://schemas.microsoft.com/office/drawing/2014/main" id="{41010B77-A8BF-FC40-A824-008FCC19150B}"/>
              </a:ext>
            </a:extLst>
          </p:cNvPr>
          <p:cNvCxnSpPr>
            <a:cxnSpLocks noChangeShapeType="1"/>
            <a:endCxn id="281657" idx="0"/>
          </p:cNvCxnSpPr>
          <p:nvPr/>
        </p:nvCxnSpPr>
        <p:spPr bwMode="auto">
          <a:xfrm flipH="1">
            <a:off x="5002213" y="5027613"/>
            <a:ext cx="96837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59" name="Oval 59">
            <a:extLst>
              <a:ext uri="{FF2B5EF4-FFF2-40B4-BE49-F238E27FC236}">
                <a16:creationId xmlns:a16="http://schemas.microsoft.com/office/drawing/2014/main" id="{CE61CC9E-8915-8C47-8077-89F34C42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5" y="52847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+</a:t>
            </a:r>
          </a:p>
        </p:txBody>
      </p:sp>
      <p:cxnSp>
        <p:nvCxnSpPr>
          <p:cNvPr id="281660" name="AutoShape 60">
            <a:extLst>
              <a:ext uri="{FF2B5EF4-FFF2-40B4-BE49-F238E27FC236}">
                <a16:creationId xmlns:a16="http://schemas.microsoft.com/office/drawing/2014/main" id="{91FBF87B-4483-7A4B-8255-3C45642A1972}"/>
              </a:ext>
            </a:extLst>
          </p:cNvPr>
          <p:cNvCxnSpPr>
            <a:cxnSpLocks noChangeShapeType="1"/>
            <a:endCxn id="281659" idx="0"/>
          </p:cNvCxnSpPr>
          <p:nvPr/>
        </p:nvCxnSpPr>
        <p:spPr bwMode="auto">
          <a:xfrm>
            <a:off x="5970588" y="5027613"/>
            <a:ext cx="2222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61" name="Oval 61">
            <a:extLst>
              <a:ext uri="{FF2B5EF4-FFF2-40B4-BE49-F238E27FC236}">
                <a16:creationId xmlns:a16="http://schemas.microsoft.com/office/drawing/2014/main" id="{0B366443-59E4-FA4B-9906-E259E857B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25" y="52847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81662" name="AutoShape 62">
            <a:extLst>
              <a:ext uri="{FF2B5EF4-FFF2-40B4-BE49-F238E27FC236}">
                <a16:creationId xmlns:a16="http://schemas.microsoft.com/office/drawing/2014/main" id="{1D61B32A-EF6B-D747-878E-D7ADD2147ABF}"/>
              </a:ext>
            </a:extLst>
          </p:cNvPr>
          <p:cNvCxnSpPr>
            <a:cxnSpLocks noChangeShapeType="1"/>
            <a:endCxn id="281661" idx="0"/>
          </p:cNvCxnSpPr>
          <p:nvPr/>
        </p:nvCxnSpPr>
        <p:spPr bwMode="auto">
          <a:xfrm>
            <a:off x="5970588" y="5027613"/>
            <a:ext cx="93662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63" name="Oval 63">
            <a:extLst>
              <a:ext uri="{FF2B5EF4-FFF2-40B4-BE49-F238E27FC236}">
                <a16:creationId xmlns:a16="http://schemas.microsoft.com/office/drawing/2014/main" id="{51845890-E718-6E4D-8885-EF78E331C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25" y="62753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281664" name="AutoShape 64">
            <a:extLst>
              <a:ext uri="{FF2B5EF4-FFF2-40B4-BE49-F238E27FC236}">
                <a16:creationId xmlns:a16="http://schemas.microsoft.com/office/drawing/2014/main" id="{6C5DD881-072F-A14A-AC43-77D0E2335A5D}"/>
              </a:ext>
            </a:extLst>
          </p:cNvPr>
          <p:cNvCxnSpPr>
            <a:cxnSpLocks noChangeShapeType="1"/>
            <a:stCxn id="281661" idx="4"/>
            <a:endCxn id="281663" idx="0"/>
          </p:cNvCxnSpPr>
          <p:nvPr/>
        </p:nvCxnSpPr>
        <p:spPr bwMode="auto">
          <a:xfrm>
            <a:off x="6907213" y="5803900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665" name="AutoShape 65">
            <a:extLst>
              <a:ext uri="{FF2B5EF4-FFF2-40B4-BE49-F238E27FC236}">
                <a16:creationId xmlns:a16="http://schemas.microsoft.com/office/drawing/2014/main" id="{39B68B43-D2D3-6B45-A8AB-4B607AF975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29200" y="5803900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66" name="Oval 66">
            <a:extLst>
              <a:ext uri="{FF2B5EF4-FFF2-40B4-BE49-F238E27FC236}">
                <a16:creationId xmlns:a16="http://schemas.microsoft.com/office/drawing/2014/main" id="{F75CC77C-137D-9440-A5E6-38F506B0E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2611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8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38" grpId="0" animBg="1"/>
      <p:bldP spid="281639" grpId="0" animBg="1"/>
      <p:bldP spid="281640" grpId="0" animBg="1"/>
      <p:bldP spid="281641" grpId="0" animBg="1"/>
      <p:bldP spid="281649" grpId="0" animBg="1"/>
      <p:bldP spid="281657" grpId="0" animBg="1"/>
      <p:bldP spid="281659" grpId="0" animBg="1"/>
      <p:bldP spid="281661" grpId="0" animBg="1"/>
      <p:bldP spid="281663" grpId="0" animBg="1"/>
      <p:bldP spid="2816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98013A6-694F-044E-AC02-9ADD0BB9F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Ambiguous Grammars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9747048-B468-524D-8CEB-2268C38E4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Problem: compilers make use of parse trees to interpret the meaning of parsed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different parse trees have different meanings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eg:  4 + 5 * 6  is not (4 + 5) * 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languages with ambiguous grammars are DISASTROUS;  the meaning of programs isn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t well-defined!  You can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t tell what your program might do!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Solution: rewrite grammar to equivalent forms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E3A98E3-A156-464D-80A0-CB323BB4D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Eliminating ambiguity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3D2188D-7C0C-5E46-AB90-6F1B83E38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For programming language syntax, ambiguity often arises from missing operator </a:t>
            </a:r>
            <a:r>
              <a:rPr lang="en-US" altLang="zh-CN">
                <a:solidFill>
                  <a:srgbClr val="0432FF"/>
                </a:solidFill>
              </a:rPr>
              <a:t>precedence</a:t>
            </a:r>
            <a:r>
              <a:rPr lang="en-US" altLang="zh-CN"/>
              <a:t> or </a:t>
            </a:r>
            <a:r>
              <a:rPr lang="en-US" altLang="zh-CN">
                <a:solidFill>
                  <a:srgbClr val="0432FF"/>
                </a:solidFill>
              </a:rPr>
              <a:t>associativity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* is of high precedence than 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both + and * are left-associative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Why or why not?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Rewrite grammar to take account of this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E735869-410F-694E-97D4-AE9222540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F07D8D4E-B802-3C41-8CE3-B29606FA6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008312" cy="1411287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num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+ 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* E</a:t>
            </a:r>
          </a:p>
        </p:txBody>
      </p:sp>
      <p:sp>
        <p:nvSpPr>
          <p:cNvPr id="287749" name="Rectangle 5">
            <a:extLst>
              <a:ext uri="{FF2B5EF4-FFF2-40B4-BE49-F238E27FC236}">
                <a16:creationId xmlns:a16="http://schemas.microsoft.com/office/drawing/2014/main" id="{2CC96CBC-4E50-8346-9E00-A822C4AC8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057400"/>
            <a:ext cx="3505200" cy="1981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E + 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-&gt; T * F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F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 -&gt; num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</a:t>
            </a:r>
          </a:p>
        </p:txBody>
      </p:sp>
      <p:sp>
        <p:nvSpPr>
          <p:cNvPr id="287750" name="Line 6">
            <a:extLst>
              <a:ext uri="{FF2B5EF4-FFF2-40B4-BE49-F238E27FC236}">
                <a16:creationId xmlns:a16="http://schemas.microsoft.com/office/drawing/2014/main" id="{6398D864-96EC-7F4F-A5C8-F823AE96A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590800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Text Box 7">
            <a:extLst>
              <a:ext uri="{FF2B5EF4-FFF2-40B4-BE49-F238E27FC236}">
                <a16:creationId xmlns:a16="http://schemas.microsoft.com/office/drawing/2014/main" id="{A429E078-9BAC-0341-8F30-1957385A3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78288"/>
            <a:ext cx="6172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Q: is the right grammar ambiguous? Why or why not?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114525A3-7396-2B4C-81E6-8B38A2065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0"/>
            <a:ext cx="6172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The</a:t>
            </a:r>
            <a:r>
              <a:rPr lang="zh-CN" altLang="en-US" sz="3200"/>
              <a:t> </a:t>
            </a:r>
            <a:r>
              <a:rPr lang="en-US" altLang="zh-CN" sz="3200"/>
              <a:t>layered</a:t>
            </a:r>
            <a:r>
              <a:rPr lang="zh-CN" altLang="en-US" sz="3200"/>
              <a:t> </a:t>
            </a:r>
            <a:r>
              <a:rPr lang="en-US" altLang="zh-CN" sz="3200"/>
              <a:t>approach</a:t>
            </a:r>
            <a:r>
              <a:rPr lang="zh-CN" altLang="en-US" sz="3200"/>
              <a:t> </a:t>
            </a:r>
            <a:r>
              <a:rPr lang="en-US" altLang="zh-CN" sz="3200"/>
              <a:t>is</a:t>
            </a:r>
            <a:r>
              <a:rPr lang="zh-CN" altLang="en-US" sz="3200"/>
              <a:t> </a:t>
            </a:r>
            <a:r>
              <a:rPr lang="en-US" altLang="zh-CN" sz="3200"/>
              <a:t>very</a:t>
            </a:r>
            <a:r>
              <a:rPr lang="zh-CN" altLang="en-US" sz="3200"/>
              <a:t> </a:t>
            </a:r>
            <a:r>
              <a:rPr lang="en-US" altLang="zh-CN" sz="3200"/>
              <a:t>effective</a:t>
            </a:r>
            <a:r>
              <a:rPr lang="zh-CN" altLang="en-US" sz="3200"/>
              <a:t> </a:t>
            </a:r>
            <a:r>
              <a:rPr lang="en-US" altLang="zh-CN" sz="3200"/>
              <a:t>in</a:t>
            </a:r>
            <a:r>
              <a:rPr lang="zh-CN" altLang="en-US" sz="3200"/>
              <a:t> </a:t>
            </a:r>
            <a:r>
              <a:rPr lang="en-US" altLang="zh-CN" sz="3200"/>
              <a:t>eliminating</a:t>
            </a:r>
            <a:r>
              <a:rPr lang="zh-CN" altLang="en-US" sz="3200"/>
              <a:t> </a:t>
            </a:r>
            <a:r>
              <a:rPr lang="en-US" altLang="zh-CN" sz="3200"/>
              <a:t>ambiguity.</a:t>
            </a:r>
            <a:r>
              <a:rPr lang="zh-CN" altLang="en-US" sz="3200"/>
              <a:t> </a:t>
            </a:r>
            <a:r>
              <a:rPr lang="en-US" altLang="zh-CN" sz="3200"/>
              <a:t>To</a:t>
            </a:r>
            <a:r>
              <a:rPr lang="zh-CN" altLang="en-US" sz="3200"/>
              <a:t> </a:t>
            </a:r>
            <a:r>
              <a:rPr lang="en-US" altLang="zh-CN" sz="3200"/>
              <a:t>be</a:t>
            </a:r>
            <a:r>
              <a:rPr lang="zh-CN" altLang="en-US" sz="3200"/>
              <a:t> </a:t>
            </a:r>
            <a:r>
              <a:rPr lang="en-US" altLang="zh-CN" sz="3200"/>
              <a:t>discussed</a:t>
            </a:r>
            <a:r>
              <a:rPr lang="zh-CN" altLang="en-US" sz="3200"/>
              <a:t> </a:t>
            </a:r>
            <a:r>
              <a:rPr lang="en-US" altLang="zh-CN" sz="3200"/>
              <a:t>later.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4A2FCA1-76B1-5A44-92DF-07BE4E6A5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2954417-C245-A549-A6CA-ACAC84835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Context-free grammar is a math tool for specifying language syntax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among others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Writing parsers for general grammar is hard and costly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But</a:t>
            </a:r>
            <a:r>
              <a:rPr lang="zh-CN" altLang="en-US" sz="2800" dirty="0"/>
              <a:t> </a:t>
            </a:r>
            <a:r>
              <a:rPr lang="en-US" altLang="zh-CN" sz="2800" dirty="0"/>
              <a:t>there</a:t>
            </a:r>
            <a:r>
              <a:rPr lang="zh-CN" altLang="en-US" sz="2800" dirty="0"/>
              <a:t> </a:t>
            </a:r>
            <a:r>
              <a:rPr lang="en-US" altLang="zh-CN" sz="2800" dirty="0"/>
              <a:t>are</a:t>
            </a:r>
            <a:r>
              <a:rPr lang="zh-CN" altLang="en-US" sz="2800" dirty="0"/>
              <a:t> </a:t>
            </a:r>
            <a:r>
              <a:rPr lang="en-US" altLang="zh-CN" sz="2800" dirty="0"/>
              <a:t>efficient</a:t>
            </a:r>
            <a:r>
              <a:rPr lang="zh-CN" altLang="en-US" sz="2800" dirty="0"/>
              <a:t> </a:t>
            </a:r>
            <a:r>
              <a:rPr lang="en-US" altLang="zh-CN" sz="2800" dirty="0"/>
              <a:t>enough</a:t>
            </a:r>
            <a:r>
              <a:rPr lang="zh-CN" altLang="en-US" sz="2800" dirty="0"/>
              <a:t> </a:t>
            </a:r>
            <a:r>
              <a:rPr lang="en-US" altLang="zh-CN" sz="2800" dirty="0"/>
              <a:t>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Refer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favorite</a:t>
            </a:r>
            <a:r>
              <a:rPr lang="zh-CN" altLang="en-US" sz="2400" dirty="0"/>
              <a:t> </a:t>
            </a:r>
            <a:r>
              <a:rPr lang="en-US" altLang="zh-CN" sz="2400" dirty="0"/>
              <a:t>compile</a:t>
            </a:r>
            <a:r>
              <a:rPr lang="zh-CN" altLang="en-US" sz="2400" dirty="0"/>
              <a:t> </a:t>
            </a:r>
            <a:r>
              <a:rPr lang="en-US" altLang="zh-CN" sz="2400"/>
              <a:t>textbook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A917BF4-1762-EC4B-9CD4-42EF62894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Context-free Grammar:</a:t>
            </a:r>
            <a:r>
              <a:rPr lang="zh-CN" altLang="en-US"/>
              <a:t> </a:t>
            </a:r>
            <a:r>
              <a:rPr lang="en-US" altLang="zh-CN"/>
              <a:t>History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A0137C0-DE78-3241-8577-52FF8672F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903912" cy="4114800"/>
          </a:xfrm>
        </p:spPr>
        <p:txBody>
          <a:bodyPr/>
          <a:lstStyle/>
          <a:p>
            <a:pPr eaLnBrk="1" hangingPunct="1"/>
            <a:r>
              <a:rPr lang="en-US" altLang="zh-CN" sz="2400"/>
              <a:t>Developed</a:t>
            </a:r>
            <a:r>
              <a:rPr lang="zh-CN" altLang="en-US" sz="2400"/>
              <a:t> </a:t>
            </a:r>
            <a:r>
              <a:rPr lang="en-US" altLang="zh-CN" sz="2400"/>
              <a:t>by</a:t>
            </a:r>
            <a:r>
              <a:rPr lang="zh-CN" altLang="en-US" sz="2400"/>
              <a:t> </a:t>
            </a:r>
            <a:r>
              <a:rPr lang="en-US" altLang="zh-CN" sz="2400"/>
              <a:t>Noam</a:t>
            </a:r>
            <a:r>
              <a:rPr lang="zh-CN" altLang="en-US" sz="2400"/>
              <a:t> </a:t>
            </a:r>
            <a:r>
              <a:rPr lang="en-US" altLang="zh-CN" sz="2400"/>
              <a:t>Chomsky</a:t>
            </a:r>
            <a:r>
              <a:rPr lang="zh-CN" altLang="en-US" sz="2400"/>
              <a:t> </a:t>
            </a:r>
            <a:r>
              <a:rPr lang="en-US" altLang="zh-CN" sz="2400"/>
              <a:t>in</a:t>
            </a:r>
            <a:r>
              <a:rPr lang="zh-CN" altLang="en-US" sz="2400"/>
              <a:t> </a:t>
            </a:r>
            <a:r>
              <a:rPr lang="en-US" altLang="zh-CN" sz="2400"/>
              <a:t>1956</a:t>
            </a:r>
          </a:p>
          <a:p>
            <a:pPr lvl="1" eaLnBrk="1" hangingPunct="1"/>
            <a:r>
              <a:rPr lang="en-US" altLang="zh-CN" sz="2000"/>
              <a:t>To</a:t>
            </a:r>
            <a:r>
              <a:rPr lang="zh-CN" altLang="en-US" sz="2000"/>
              <a:t> </a:t>
            </a:r>
            <a:r>
              <a:rPr lang="en-US" altLang="zh-CN" sz="2000"/>
              <a:t>study</a:t>
            </a:r>
            <a:r>
              <a:rPr lang="zh-CN" altLang="en-US" sz="2000"/>
              <a:t> </a:t>
            </a:r>
            <a:r>
              <a:rPr lang="en-US" altLang="zh-CN" sz="2000"/>
              <a:t>linguistics</a:t>
            </a:r>
          </a:p>
          <a:p>
            <a:pPr lvl="1" eaLnBrk="1" hangingPunct="1"/>
            <a:r>
              <a:rPr lang="en-US" altLang="zh-CN" sz="2000"/>
              <a:t>A</a:t>
            </a:r>
            <a:r>
              <a:rPr lang="zh-CN" altLang="en-US" sz="2000"/>
              <a:t> </a:t>
            </a:r>
            <a:r>
              <a:rPr lang="en-US" altLang="zh-CN" sz="2000"/>
              <a:t>long</a:t>
            </a:r>
            <a:r>
              <a:rPr lang="zh-CN" altLang="en-US" sz="2000"/>
              <a:t> </a:t>
            </a:r>
            <a:r>
              <a:rPr lang="en-US" altLang="zh-CN" sz="2000"/>
              <a:t>time</a:t>
            </a:r>
            <a:r>
              <a:rPr lang="zh-CN" altLang="en-US" sz="2000"/>
              <a:t> </a:t>
            </a:r>
            <a:r>
              <a:rPr lang="en-US" altLang="zh-CN" sz="2000"/>
              <a:t>standing</a:t>
            </a:r>
            <a:r>
              <a:rPr lang="zh-CN" altLang="en-US" sz="2000"/>
              <a:t> </a:t>
            </a:r>
            <a:r>
              <a:rPr lang="en-US" altLang="zh-CN" sz="2000"/>
              <a:t>question</a:t>
            </a:r>
            <a:r>
              <a:rPr lang="zh-CN" altLang="en-US" sz="2000"/>
              <a:t> </a:t>
            </a:r>
            <a:r>
              <a:rPr lang="en-US" altLang="zh-CN" sz="2000"/>
              <a:t>in</a:t>
            </a:r>
            <a:r>
              <a:rPr lang="zh-CN" altLang="en-US" sz="2000"/>
              <a:t> </a:t>
            </a:r>
            <a:r>
              <a:rPr lang="en-US" altLang="zh-CN" sz="2000"/>
              <a:t>understanding</a:t>
            </a:r>
            <a:r>
              <a:rPr lang="zh-CN" altLang="en-US" sz="2000"/>
              <a:t> </a:t>
            </a:r>
            <a:r>
              <a:rPr lang="en-US" altLang="zh-CN" sz="2000"/>
              <a:t>natural</a:t>
            </a:r>
            <a:r>
              <a:rPr lang="zh-CN" altLang="en-US" sz="2000"/>
              <a:t> </a:t>
            </a:r>
            <a:r>
              <a:rPr lang="en-US" altLang="zh-CN" sz="2000"/>
              <a:t>languages</a:t>
            </a:r>
            <a:r>
              <a:rPr lang="zh-CN" altLang="en-US" sz="2000"/>
              <a:t> </a:t>
            </a:r>
            <a:r>
              <a:rPr lang="en-US" altLang="zh-CN" sz="2000"/>
              <a:t>(even</a:t>
            </a:r>
            <a:r>
              <a:rPr lang="zh-CN" altLang="en-US" sz="2000"/>
              <a:t> </a:t>
            </a:r>
            <a:r>
              <a:rPr lang="en-US" altLang="zh-CN" sz="2000"/>
              <a:t>to</a:t>
            </a:r>
            <a:r>
              <a:rPr lang="zh-CN" altLang="en-US" sz="2000"/>
              <a:t> </a:t>
            </a:r>
            <a:r>
              <a:rPr lang="en-US" altLang="zh-CN" sz="2000"/>
              <a:t>today’s</a:t>
            </a:r>
            <a:r>
              <a:rPr lang="zh-CN" altLang="en-US" sz="2000"/>
              <a:t> </a:t>
            </a:r>
            <a:r>
              <a:rPr lang="en-US" altLang="zh-CN" sz="2000"/>
              <a:t>deep</a:t>
            </a:r>
            <a:r>
              <a:rPr lang="zh-CN" altLang="en-US" sz="2000"/>
              <a:t> </a:t>
            </a:r>
            <a:r>
              <a:rPr lang="en-US" altLang="zh-CN" sz="2000"/>
              <a:t>learning)</a:t>
            </a:r>
          </a:p>
          <a:p>
            <a:pPr eaLnBrk="1" hangingPunct="1"/>
            <a:r>
              <a:rPr lang="en-US" altLang="zh-CN" sz="2400"/>
              <a:t>First</a:t>
            </a:r>
            <a:r>
              <a:rPr lang="zh-CN" altLang="en-US" sz="2400"/>
              <a:t> </a:t>
            </a:r>
            <a:r>
              <a:rPr lang="en-US" altLang="zh-CN" sz="2400"/>
              <a:t>used</a:t>
            </a:r>
            <a:r>
              <a:rPr lang="zh-CN" altLang="en-US" sz="2400"/>
              <a:t> </a:t>
            </a:r>
            <a:r>
              <a:rPr lang="en-US" altLang="zh-CN" sz="2400"/>
              <a:t>in</a:t>
            </a:r>
            <a:r>
              <a:rPr lang="zh-CN" altLang="en-US" sz="2400"/>
              <a:t> </a:t>
            </a:r>
            <a:r>
              <a:rPr lang="en-US" altLang="zh-CN" sz="2400"/>
              <a:t>the</a:t>
            </a:r>
            <a:r>
              <a:rPr lang="zh-CN" altLang="en-US" sz="2400"/>
              <a:t> </a:t>
            </a:r>
            <a:r>
              <a:rPr lang="en-US" altLang="zh-CN" sz="2400"/>
              <a:t>design</a:t>
            </a:r>
            <a:r>
              <a:rPr lang="zh-CN" altLang="en-US" sz="2400"/>
              <a:t> </a:t>
            </a:r>
            <a:r>
              <a:rPr lang="en-US" altLang="zh-CN" sz="2400"/>
              <a:t>of</a:t>
            </a:r>
            <a:r>
              <a:rPr lang="zh-CN" altLang="en-US" sz="2400"/>
              <a:t> </a:t>
            </a:r>
            <a:r>
              <a:rPr lang="en-US" altLang="zh-CN" sz="2400"/>
              <a:t>the</a:t>
            </a:r>
            <a:r>
              <a:rPr lang="zh-CN" altLang="en-US" sz="2400"/>
              <a:t> </a:t>
            </a:r>
            <a:r>
              <a:rPr lang="en-US" altLang="zh-CN" sz="2400"/>
              <a:t>Algo</a:t>
            </a:r>
            <a:r>
              <a:rPr lang="zh-CN" altLang="en-US" sz="2400"/>
              <a:t> </a:t>
            </a:r>
            <a:r>
              <a:rPr lang="en-US" altLang="zh-CN" sz="2400"/>
              <a:t>language</a:t>
            </a:r>
          </a:p>
          <a:p>
            <a:pPr lvl="1" eaLnBrk="1" hangingPunct="1"/>
            <a:r>
              <a:rPr lang="en-US" altLang="zh-CN" sz="2000"/>
              <a:t>Backus,</a:t>
            </a:r>
            <a:r>
              <a:rPr lang="zh-CN" altLang="en-US" sz="2000"/>
              <a:t> </a:t>
            </a:r>
            <a:r>
              <a:rPr lang="en-US" altLang="zh-CN" sz="2000"/>
              <a:t>Naur,</a:t>
            </a:r>
            <a:r>
              <a:rPr lang="zh-CN" altLang="en-US" sz="2000"/>
              <a:t> </a:t>
            </a:r>
            <a:r>
              <a:rPr lang="en-US" altLang="zh-CN" sz="2000"/>
              <a:t>1957-60</a:t>
            </a:r>
          </a:p>
          <a:p>
            <a:pPr eaLnBrk="1" hangingPunct="1"/>
            <a:r>
              <a:rPr lang="en-US" altLang="zh-CN" sz="2400"/>
              <a:t>Expressive</a:t>
            </a:r>
            <a:r>
              <a:rPr lang="zh-CN" altLang="en-US" sz="2400"/>
              <a:t> </a:t>
            </a:r>
            <a:r>
              <a:rPr lang="en-US" altLang="zh-CN" sz="2400"/>
              <a:t>enough</a:t>
            </a:r>
            <a:r>
              <a:rPr lang="zh-CN" altLang="en-US" sz="2400"/>
              <a:t> </a:t>
            </a:r>
            <a:r>
              <a:rPr lang="en-US" altLang="zh-CN" sz="2400"/>
              <a:t>to</a:t>
            </a:r>
            <a:r>
              <a:rPr lang="zh-CN" altLang="en-US" sz="2400"/>
              <a:t> </a:t>
            </a:r>
            <a:r>
              <a:rPr lang="en-US" altLang="zh-CN" sz="2400"/>
              <a:t>encode</a:t>
            </a:r>
            <a:r>
              <a:rPr lang="zh-CN" altLang="en-US" sz="2400"/>
              <a:t> </a:t>
            </a:r>
            <a:r>
              <a:rPr lang="en-US" altLang="zh-CN" sz="2400"/>
              <a:t>language</a:t>
            </a:r>
            <a:r>
              <a:rPr lang="zh-CN" altLang="en-US" sz="2400"/>
              <a:t> </a:t>
            </a:r>
            <a:r>
              <a:rPr lang="en-US" altLang="zh-CN" sz="2400"/>
              <a:t>syntax,</a:t>
            </a:r>
            <a:r>
              <a:rPr lang="zh-CN" altLang="en-US" sz="2400"/>
              <a:t> </a:t>
            </a:r>
            <a:r>
              <a:rPr lang="en-US" altLang="zh-CN" sz="2400"/>
              <a:t>yet</a:t>
            </a:r>
            <a:r>
              <a:rPr lang="zh-CN" altLang="en-US" sz="2400"/>
              <a:t> </a:t>
            </a:r>
            <a:r>
              <a:rPr lang="en-US" altLang="zh-CN" sz="2400"/>
              <a:t>simple</a:t>
            </a:r>
            <a:r>
              <a:rPr lang="zh-CN" altLang="en-US" sz="2400"/>
              <a:t> </a:t>
            </a:r>
            <a:r>
              <a:rPr lang="en-US" altLang="zh-CN" sz="2400"/>
              <a:t>enough</a:t>
            </a:r>
            <a:r>
              <a:rPr lang="zh-CN" altLang="en-US" sz="2400"/>
              <a:t> </a:t>
            </a:r>
            <a:r>
              <a:rPr lang="en-US" altLang="zh-CN" sz="2400"/>
              <a:t>to</a:t>
            </a:r>
            <a:r>
              <a:rPr lang="zh-CN" altLang="en-US" sz="2400"/>
              <a:t> </a:t>
            </a:r>
            <a:r>
              <a:rPr lang="en-US" altLang="zh-CN" sz="2400"/>
              <a:t>write</a:t>
            </a:r>
            <a:r>
              <a:rPr lang="zh-CN" altLang="en-US" sz="2400"/>
              <a:t> </a:t>
            </a:r>
            <a:r>
              <a:rPr lang="en-US" altLang="zh-CN" sz="2400"/>
              <a:t>parsers</a:t>
            </a:r>
          </a:p>
        </p:txBody>
      </p:sp>
      <p:pic>
        <p:nvPicPr>
          <p:cNvPr id="8196" name="图片 2">
            <a:extLst>
              <a:ext uri="{FF2B5EF4-FFF2-40B4-BE49-F238E27FC236}">
                <a16:creationId xmlns:a16="http://schemas.microsoft.com/office/drawing/2014/main" id="{9E0D4EB1-F684-1E46-8677-7E57CF998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1905000"/>
            <a:ext cx="19304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4BC6123-BC3B-F141-B8DD-2B172A4EE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Context-free Grammar (CFG)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994C2E0-E11F-E54E-88C0-03D8A567B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CFG consists of 4 components:</a:t>
            </a:r>
          </a:p>
          <a:p>
            <a:pPr lvl="1" eaLnBrk="1" hangingPunct="1"/>
            <a:r>
              <a:rPr lang="en-US" altLang="zh-CN"/>
              <a:t>a set of terminals (tokens): </a:t>
            </a:r>
            <a:r>
              <a:rPr lang="en-US" altLang="zh-CN" i="1"/>
              <a:t>T</a:t>
            </a:r>
          </a:p>
          <a:p>
            <a:pPr lvl="1" eaLnBrk="1" hangingPunct="1"/>
            <a:r>
              <a:rPr lang="en-US" altLang="zh-CN"/>
              <a:t>a set of nonterminals: </a:t>
            </a:r>
            <a:r>
              <a:rPr lang="en-US" altLang="zh-CN" i="1"/>
              <a:t>N</a:t>
            </a:r>
          </a:p>
          <a:p>
            <a:pPr lvl="1" eaLnBrk="1" hangingPunct="1"/>
            <a:r>
              <a:rPr lang="en-US" altLang="zh-CN"/>
              <a:t>a set of production rules: </a:t>
            </a:r>
            <a:r>
              <a:rPr lang="en-US" altLang="zh-CN" i="1"/>
              <a:t>P</a:t>
            </a:r>
          </a:p>
          <a:p>
            <a:pPr lvl="2" eaLnBrk="1" hangingPunct="1"/>
            <a:r>
              <a:rPr lang="en-US" altLang="zh-CN"/>
              <a:t>s -&gt; t1  t2 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 tn</a:t>
            </a:r>
          </a:p>
          <a:p>
            <a:pPr lvl="2" eaLnBrk="1" hangingPunct="1"/>
            <a:r>
              <a:rPr lang="en-US" altLang="zh-CN"/>
              <a:t>with s</a:t>
            </a:r>
            <a:r>
              <a:rPr lang="en-US" altLang="zh-CN">
                <a:sym typeface="Symbol" pitchFamily="2" charset="2"/>
              </a:rPr>
              <a:t></a:t>
            </a:r>
            <a:r>
              <a:rPr lang="en-US" altLang="zh-CN" i="1">
                <a:sym typeface="Symbol" pitchFamily="2" charset="2"/>
              </a:rPr>
              <a:t>N</a:t>
            </a:r>
            <a:r>
              <a:rPr lang="en-US" altLang="zh-CN">
                <a:sym typeface="Symbol" pitchFamily="2" charset="2"/>
              </a:rPr>
              <a:t>, and t1, </a:t>
            </a:r>
            <a:r>
              <a:rPr lang="en-US" altLang="zh-CN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CN">
                <a:sym typeface="Symbol" pitchFamily="2" charset="2"/>
              </a:rPr>
              <a:t>, tn (</a:t>
            </a:r>
            <a:r>
              <a:rPr lang="en-US" altLang="zh-CN" i="1">
                <a:sym typeface="Symbol" pitchFamily="2" charset="2"/>
              </a:rPr>
              <a:t>T </a:t>
            </a:r>
            <a:r>
              <a:rPr lang="en-US" altLang="zh-CN">
                <a:latin typeface="宋体" panose="02010600030101010101" pitchFamily="2" charset="-122"/>
                <a:sym typeface="Symbol" pitchFamily="2" charset="2"/>
              </a:rPr>
              <a:t>∪</a:t>
            </a:r>
            <a:r>
              <a:rPr lang="en-US" altLang="zh-CN" i="1">
                <a:sym typeface="Symbol" pitchFamily="2" charset="2"/>
              </a:rPr>
              <a:t>N</a:t>
            </a:r>
            <a:r>
              <a:rPr lang="en-US" altLang="zh-CN">
                <a:sym typeface="Symbol" pitchFamily="2" charset="2"/>
              </a:rPr>
              <a:t>)</a:t>
            </a:r>
          </a:p>
          <a:p>
            <a:pPr lvl="1" eaLnBrk="1" hangingPunct="1"/>
            <a:r>
              <a:rPr lang="en-US" altLang="zh-CN"/>
              <a:t>a unique start nonterminal: </a:t>
            </a:r>
            <a:r>
              <a:rPr lang="en-US" altLang="zh-CN" i="1"/>
              <a:t>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53CBEF2-E857-0B45-B31C-31A00D296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EBEB9CE8-DEBE-0049-BC8B-4A4F30484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SLP as in Tiger book chap. 1 (simplified):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i="1" dirty="0">
                <a:latin typeface="Courier New" panose="02070309020205020404" pitchFamily="49" charset="0"/>
              </a:rPr>
              <a:t>N</a:t>
            </a:r>
            <a:r>
              <a:rPr lang="en-US" altLang="zh-CN" sz="2000" b="1" dirty="0">
                <a:latin typeface="Courier New" panose="02070309020205020404" pitchFamily="49" charset="0"/>
              </a:rPr>
              <a:t> = {S, E}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i="1" dirty="0">
                <a:latin typeface="Courier New" panose="02070309020205020404" pitchFamily="49" charset="0"/>
              </a:rPr>
              <a:t>T</a:t>
            </a:r>
            <a:r>
              <a:rPr lang="en-US" altLang="zh-CN" sz="2000" b="1" dirty="0">
                <a:latin typeface="Courier New" panose="02070309020205020404" pitchFamily="49" charset="0"/>
              </a:rPr>
              <a:t> = {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SEMICOLON</a:t>
            </a:r>
            <a:r>
              <a:rPr lang="en-US" altLang="zh-CN" sz="2000" b="1" dirty="0"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2000" b="1" dirty="0"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ASSIGN, PRINT, LPAREN, RPAREN,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NUM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PLUS,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TIMES</a:t>
            </a:r>
            <a:r>
              <a:rPr lang="en-US" altLang="zh-CN" sz="2000" b="1" dirty="0">
                <a:latin typeface="Courier New" panose="02070309020205020404" pitchFamily="49" charset="0"/>
              </a:rPr>
              <a:t>,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,,</a:t>
            </a: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i="1" dirty="0">
                <a:latin typeface="Courier New" panose="02070309020205020404" pitchFamily="49" charset="0"/>
              </a:rPr>
              <a:t>S</a:t>
            </a:r>
            <a:r>
              <a:rPr lang="en-US" altLang="zh-CN" sz="2000" b="1" dirty="0">
                <a:latin typeface="Courier New" panose="02070309020205020404" pitchFamily="49" charset="0"/>
              </a:rPr>
              <a:t> = 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S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-&gt; </a:t>
            </a:r>
            <a:r>
              <a:rPr lang="en-US" altLang="zh-CN" sz="2000" b="1" dirty="0">
                <a:latin typeface="Courier New" panose="02070309020205020404" pitchFamily="49" charset="0"/>
              </a:rPr>
              <a:t>S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SEMICOLON </a:t>
            </a:r>
            <a:r>
              <a:rPr lang="en-US" altLang="zh-CN" sz="2000" b="1" dirty="0">
                <a:latin typeface="Courier New" panose="02070309020205020404" pitchFamily="49" charset="0"/>
              </a:rPr>
              <a:t>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| ID ASSIGN </a:t>
            </a:r>
            <a:r>
              <a:rPr lang="en-US" altLang="zh-CN" sz="2000" b="1" dirty="0">
                <a:latin typeface="Courier New" panose="02070309020205020404" pitchFamily="49" charset="0"/>
              </a:rPr>
              <a:t>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| PRINT LPAREN </a:t>
            </a:r>
            <a:r>
              <a:rPr lang="en-US" altLang="zh-CN" sz="2000" b="1" dirty="0">
                <a:latin typeface="Courier New" panose="02070309020205020404" pitchFamily="49" charset="0"/>
              </a:rPr>
              <a:t>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RPAREN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-&gt; ID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| NUM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| </a:t>
            </a:r>
            <a:r>
              <a:rPr lang="en-US" altLang="zh-CN" sz="2000" b="1" dirty="0">
                <a:latin typeface="Courier New" panose="02070309020205020404" pitchFamily="49" charset="0"/>
              </a:rPr>
              <a:t>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PLUS </a:t>
            </a:r>
            <a:r>
              <a:rPr lang="en-US" altLang="zh-CN" sz="2000" b="1" dirty="0">
                <a:latin typeface="Courier New" panose="02070309020205020404" pitchFamily="49" charset="0"/>
              </a:rPr>
              <a:t>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| </a:t>
            </a:r>
            <a:r>
              <a:rPr lang="en-US" altLang="zh-CN" sz="2000" b="1" dirty="0">
                <a:latin typeface="Courier New" panose="02070309020205020404" pitchFamily="49" charset="0"/>
              </a:rPr>
              <a:t>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TIMES </a:t>
            </a:r>
            <a:r>
              <a:rPr lang="en-US" altLang="zh-CN" sz="2000" b="1" dirty="0">
                <a:latin typeface="Courier New" panose="02070309020205020404" pitchFamily="49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8623351-CB52-7949-B722-7098E3804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Derivation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B52BBE6-A466-D14B-9DC2-437A66033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derivation:</a:t>
            </a:r>
          </a:p>
          <a:p>
            <a:pPr lvl="1" eaLnBrk="1" hangingPunct="1"/>
            <a:r>
              <a:rPr lang="en-US" altLang="zh-CN"/>
              <a:t>Starts with the unique start nonterminal </a:t>
            </a:r>
            <a:r>
              <a:rPr lang="en-US" altLang="zh-CN" i="1">
                <a:solidFill>
                  <a:schemeClr val="folHlink"/>
                </a:solidFill>
              </a:rPr>
              <a:t>S</a:t>
            </a:r>
            <a:r>
              <a:rPr lang="en-US" altLang="zh-CN"/>
              <a:t> </a:t>
            </a:r>
          </a:p>
          <a:p>
            <a:pPr lvl="1" eaLnBrk="1" hangingPunct="1"/>
            <a:r>
              <a:rPr lang="en-US" altLang="zh-CN"/>
              <a:t>repeatedly replacing a right-hand nonterminal </a:t>
            </a:r>
            <a:r>
              <a:rPr lang="en-US" altLang="zh-CN" i="1">
                <a:solidFill>
                  <a:schemeClr val="tx2"/>
                </a:solidFill>
              </a:rPr>
              <a:t>T</a:t>
            </a:r>
            <a:r>
              <a:rPr lang="en-US" altLang="zh-CN"/>
              <a:t>  by the body of a production rule of the nonterminal </a:t>
            </a:r>
            <a:r>
              <a:rPr lang="en-US" altLang="zh-CN" i="1">
                <a:solidFill>
                  <a:schemeClr val="tx2"/>
                </a:solidFill>
              </a:rPr>
              <a:t>T</a:t>
            </a:r>
          </a:p>
          <a:p>
            <a:pPr lvl="1" eaLnBrk="1" hangingPunct="1"/>
            <a:r>
              <a:rPr lang="en-US" altLang="zh-CN"/>
              <a:t>stop when right-hand are all terminals</a:t>
            </a:r>
          </a:p>
          <a:p>
            <a:pPr eaLnBrk="1" hangingPunct="1"/>
            <a:r>
              <a:rPr lang="en-US" altLang="zh-CN"/>
              <a:t>The final string consists only</a:t>
            </a:r>
            <a:r>
              <a:rPr lang="zh-CN" altLang="en-US"/>
              <a:t> </a:t>
            </a:r>
            <a:r>
              <a:rPr lang="en-US" altLang="zh-CN"/>
              <a:t>of terminals</a:t>
            </a:r>
            <a:r>
              <a:rPr lang="zh-CN" altLang="en-US"/>
              <a:t> </a:t>
            </a:r>
            <a:r>
              <a:rPr lang="en-US" altLang="zh-CN"/>
              <a:t>and is called a sentence (program)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68D984A-A9C6-E845-BAE5-9D59AF0EF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2002396-BC5B-0646-8199-26CCF2333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379912" cy="1868487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| id = 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| print (E)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 -&gt; …</a:t>
            </a:r>
          </a:p>
        </p:txBody>
      </p:sp>
      <p:sp>
        <p:nvSpPr>
          <p:cNvPr id="263172" name="Rectangle 4">
            <a:extLst>
              <a:ext uri="{FF2B5EF4-FFF2-40B4-BE49-F238E27FC236}">
                <a16:creationId xmlns:a16="http://schemas.microsoft.com/office/drawing/2014/main" id="{598F644B-6950-844B-B4BB-67B789E48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 = 5;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print (x)</a:t>
            </a:r>
          </a:p>
        </p:txBody>
      </p:sp>
      <p:sp>
        <p:nvSpPr>
          <p:cNvPr id="263173" name="Rectangle 5">
            <a:extLst>
              <a:ext uri="{FF2B5EF4-FFF2-40B4-BE49-F238E27FC236}">
                <a16:creationId xmlns:a16="http://schemas.microsoft.com/office/drawing/2014/main" id="{6DA9F18C-2844-E44B-8718-6CF0565FF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</a:p>
        </p:txBody>
      </p:sp>
      <p:sp>
        <p:nvSpPr>
          <p:cNvPr id="263174" name="Line 6">
            <a:extLst>
              <a:ext uri="{FF2B5EF4-FFF2-40B4-BE49-F238E27FC236}">
                <a16:creationId xmlns:a16="http://schemas.microsoft.com/office/drawing/2014/main" id="{AD1F7EC8-4059-A84C-8C48-8068DE3E63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175" name="Rectangle 7">
            <a:extLst>
              <a:ext uri="{FF2B5EF4-FFF2-40B4-BE49-F238E27FC236}">
                <a16:creationId xmlns:a16="http://schemas.microsoft.com/office/drawing/2014/main" id="{CEC4E306-01F8-8346-9A3F-01BB1DE70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86200"/>
            <a:ext cx="6248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… </a:t>
            </a:r>
            <a:r>
              <a:rPr lang="en-US" altLang="zh-CN" sz="2000" b="1">
                <a:latin typeface="Courier New" panose="02070309020205020404" pitchFamily="49" charset="0"/>
              </a:rPr>
              <a:t>(a choice)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/>
      <p:bldP spid="263173" grpId="0"/>
      <p:bldP spid="2631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62DF271-68D7-F242-BDEB-B5F0C87AE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DD345A9D-D4C8-5546-97EC-DBD12633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 = 5;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print (x)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08EDBD4A-5E71-C041-BBC6-C7309A3A6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</a:p>
        </p:txBody>
      </p:sp>
      <p:sp>
        <p:nvSpPr>
          <p:cNvPr id="13317" name="Line 6">
            <a:extLst>
              <a:ext uri="{FF2B5EF4-FFF2-40B4-BE49-F238E27FC236}">
                <a16:creationId xmlns:a16="http://schemas.microsoft.com/office/drawing/2014/main" id="{D00BF48D-C802-E442-AD5B-0E9167B6D5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5223" name="Rectangle 7">
            <a:extLst>
              <a:ext uri="{FF2B5EF4-FFF2-40B4-BE49-F238E27FC236}">
                <a16:creationId xmlns:a16="http://schemas.microsoft.com/office/drawing/2014/main" id="{4E101185-1BD6-AA48-8833-1CD2D1627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724400"/>
            <a:ext cx="6629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-&gt;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x = 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; 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-&gt; x =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; 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-&gt; x = 5 ;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print (E)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-&gt; x = 5 ; print (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3319" name="Rectangle 9">
            <a:extLst>
              <a:ext uri="{FF2B5EF4-FFF2-40B4-BE49-F238E27FC236}">
                <a16:creationId xmlns:a16="http://schemas.microsoft.com/office/drawing/2014/main" id="{469F1BA3-FE8B-E44E-BA1F-A2A67DAF8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2017713"/>
            <a:ext cx="4379912" cy="2401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| id = 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| print (E)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 -&gt; id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| num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| E + 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| E *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5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5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5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2E1B663-0994-864E-93E1-604172DE2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Another Try to Derive the same Program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11FF0602-0D8E-6B47-B134-AD09FFEF2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 = 5;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print (x)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7A95302D-3891-0349-A557-E637BC530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</a:p>
        </p:txBody>
      </p:sp>
      <p:sp>
        <p:nvSpPr>
          <p:cNvPr id="14341" name="Line 6">
            <a:extLst>
              <a:ext uri="{FF2B5EF4-FFF2-40B4-BE49-F238E27FC236}">
                <a16:creationId xmlns:a16="http://schemas.microsoft.com/office/drawing/2014/main" id="{0D5A8B89-EEF9-AA46-AB71-65D3D8FB49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439" name="Rectangle 7">
            <a:extLst>
              <a:ext uri="{FF2B5EF4-FFF2-40B4-BE49-F238E27FC236}">
                <a16:creationId xmlns:a16="http://schemas.microsoft.com/office/drawing/2014/main" id="{6F71BAE3-8456-5247-8096-29715CAD5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86200"/>
            <a:ext cx="6629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 -&gt; x =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-&gt; x = 5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-&gt;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???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// stuck! :-(</a:t>
            </a:r>
          </a:p>
        </p:txBody>
      </p:sp>
      <p:sp>
        <p:nvSpPr>
          <p:cNvPr id="14343" name="Rectangle 10">
            <a:extLst>
              <a:ext uri="{FF2B5EF4-FFF2-40B4-BE49-F238E27FC236}">
                <a16:creationId xmlns:a16="http://schemas.microsoft.com/office/drawing/2014/main" id="{6F3CF8B0-0940-8544-8B26-6F1094A64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2017713"/>
            <a:ext cx="4379912" cy="18684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| id = 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| print (E)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 -&gt;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4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7197168-8BEC-F840-BB3D-4B1F4DECF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Derivation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53E7DA2-2976-234E-BD65-B59C0C992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For same string, there may exist many different derivations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left-most derivation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right-most derivation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Parsing is the problem of taking a string of terminals and figure out whether it could be derived from a CFG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If</a:t>
            </a:r>
            <a:r>
              <a:rPr lang="zh-CN" altLang="en-US"/>
              <a:t> </a:t>
            </a:r>
            <a:r>
              <a:rPr lang="en-US" altLang="zh-CN"/>
              <a:t>not,</a:t>
            </a:r>
            <a:r>
              <a:rPr lang="zh-CN" altLang="en-US"/>
              <a:t> </a:t>
            </a:r>
            <a:r>
              <a:rPr lang="en-US" altLang="zh-CN"/>
              <a:t>error-detection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4329</TotalTime>
  <Words>1023</Words>
  <Application>Microsoft Macintosh PowerPoint</Application>
  <PresentationFormat>全屏显示(4:3)</PresentationFormat>
  <Paragraphs>221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Arial</vt:lpstr>
      <vt:lpstr>Courier New</vt:lpstr>
      <vt:lpstr>Tahoma</vt:lpstr>
      <vt:lpstr>Wingdings</vt:lpstr>
      <vt:lpstr>Blends</vt:lpstr>
      <vt:lpstr>Context-free Grammar</vt:lpstr>
      <vt:lpstr>Context-free Grammar: History</vt:lpstr>
      <vt:lpstr>Context-free Grammar (CFG)</vt:lpstr>
      <vt:lpstr>Example</vt:lpstr>
      <vt:lpstr>Derivation</vt:lpstr>
      <vt:lpstr>Example</vt:lpstr>
      <vt:lpstr>Example</vt:lpstr>
      <vt:lpstr>Another Try to Derive the same Program</vt:lpstr>
      <vt:lpstr>Derivation</vt:lpstr>
      <vt:lpstr>Parse Trees</vt:lpstr>
      <vt:lpstr>Example</vt:lpstr>
      <vt:lpstr>Parse Tree has Meanings: post-order traversal</vt:lpstr>
      <vt:lpstr>Ambiguous Grammars</vt:lpstr>
      <vt:lpstr>Example</vt:lpstr>
      <vt:lpstr>Example</vt:lpstr>
      <vt:lpstr>Ambiguous Grammars</vt:lpstr>
      <vt:lpstr>Eliminating ambiguity</vt:lpstr>
      <vt:lpstr>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</dc:title>
  <dc:creator>Baojian Hua</dc:creator>
  <cp:lastModifiedBy>Microsoft Office 用户</cp:lastModifiedBy>
  <cp:revision>3986</cp:revision>
  <cp:lastPrinted>1601-01-01T00:00:00Z</cp:lastPrinted>
  <dcterms:created xsi:type="dcterms:W3CDTF">1601-01-01T00:00:00Z</dcterms:created>
  <dcterms:modified xsi:type="dcterms:W3CDTF">2022-11-14T23:39:33Z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