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7"/>
  </p:handoutMasterIdLst>
  <p:sldIdLst>
    <p:sldId id="256" r:id="rId2"/>
    <p:sldId id="321" r:id="rId3"/>
    <p:sldId id="363" r:id="rId4"/>
    <p:sldId id="375" r:id="rId5"/>
    <p:sldId id="376" r:id="rId6"/>
    <p:sldId id="377" r:id="rId7"/>
    <p:sldId id="333" r:id="rId8"/>
    <p:sldId id="323" r:id="rId9"/>
    <p:sldId id="364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65" r:id="rId21"/>
    <p:sldId id="388" r:id="rId22"/>
    <p:sldId id="389" r:id="rId23"/>
    <p:sldId id="390" r:id="rId24"/>
    <p:sldId id="366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67" r:id="rId34"/>
    <p:sldId id="399" r:id="rId35"/>
    <p:sldId id="400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/>
    <p:restoredTop sz="94676"/>
  </p:normalViewPr>
  <p:slideViewPr>
    <p:cSldViewPr>
      <p:cViewPr varScale="1">
        <p:scale>
          <a:sx n="106" d="100"/>
          <a:sy n="106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Equality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uninterpreted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 = b</a:t>
            </a:r>
            <a:r>
              <a:rPr kumimoji="1" lang="en-US" altLang="zh-CN" dirty="0"/>
              <a:t>, b = c,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E544DC-9DAF-EA4B-97AB-E3AF4503B470}"/>
              </a:ext>
            </a:extLst>
          </p:cNvPr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51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 = b</a:t>
            </a:r>
            <a:r>
              <a:rPr kumimoji="1" lang="en-US" altLang="zh-CN" dirty="0"/>
              <a:t>, b = c,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276600"/>
            <a:ext cx="942974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6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</a:t>
            </a:r>
            <a:r>
              <a:rPr kumimoji="1" lang="en-US" altLang="zh-CN" dirty="0">
                <a:solidFill>
                  <a:srgbClr val="FF0000"/>
                </a:solidFill>
              </a:rPr>
              <a:t>b = c</a:t>
            </a:r>
            <a:r>
              <a:rPr kumimoji="1" lang="en-US" altLang="zh-CN" dirty="0"/>
              <a:t>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276600"/>
            <a:ext cx="942974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1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</a:t>
            </a:r>
            <a:r>
              <a:rPr kumimoji="1" lang="en-US" altLang="zh-CN" dirty="0">
                <a:solidFill>
                  <a:srgbClr val="FF0000"/>
                </a:solidFill>
              </a:rPr>
              <a:t>b = c</a:t>
            </a:r>
            <a:r>
              <a:rPr kumimoji="1" lang="en-US" altLang="zh-CN" dirty="0"/>
              <a:t>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b, 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3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</a:t>
            </a:r>
            <a:r>
              <a:rPr kumimoji="1" lang="en-US" altLang="zh-CN" dirty="0">
                <a:solidFill>
                  <a:srgbClr val="FF0000"/>
                </a:solidFill>
              </a:rPr>
              <a:t>d = e</a:t>
            </a:r>
            <a:r>
              <a:rPr kumimoji="1" lang="en-US" altLang="zh-CN" dirty="0"/>
              <a:t>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48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</a:t>
            </a:r>
            <a:r>
              <a:rPr kumimoji="1" lang="en-US" altLang="zh-CN" dirty="0">
                <a:solidFill>
                  <a:srgbClr val="FF0000"/>
                </a:solidFill>
              </a:rPr>
              <a:t>d = e</a:t>
            </a:r>
            <a:r>
              <a:rPr kumimoji="1" lang="en-US" altLang="zh-CN" dirty="0"/>
              <a:t>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5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>
                <a:solidFill>
                  <a:schemeClr val="tx1"/>
                </a:solidFill>
              </a:rPr>
              <a:t>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52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</a:t>
            </a:r>
            <a:r>
              <a:rPr kumimoji="1" lang="en-US" altLang="zh-CN" dirty="0">
                <a:solidFill>
                  <a:srgbClr val="FF0000"/>
                </a:solidFill>
              </a:rPr>
              <a:t>d = t</a:t>
            </a:r>
            <a:r>
              <a:rPr kumimoji="1" lang="en-US" altLang="zh-CN" dirty="0"/>
              <a:t>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dirty="0">
                <a:solidFill>
                  <a:schemeClr val="tx1"/>
                </a:solidFill>
              </a:rPr>
              <a:t>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</a:t>
            </a:r>
            <a:r>
              <a:rPr kumimoji="1" lang="en-US" altLang="zh-CN" dirty="0">
                <a:solidFill>
                  <a:srgbClr val="FF0000"/>
                </a:solidFill>
              </a:rPr>
              <a:t>a!= e</a:t>
            </a:r>
            <a:r>
              <a:rPr kumimoji="1" lang="en-US" altLang="zh-CN" dirty="0"/>
              <a:t>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</a:rPr>
              <a:t>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</a:t>
            </a:r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6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a!= e, </a:t>
            </a:r>
            <a:r>
              <a:rPr kumimoji="1" lang="en-US" altLang="zh-CN" dirty="0">
                <a:solidFill>
                  <a:srgbClr val="FF0000"/>
                </a:solidFill>
              </a:rPr>
              <a:t>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</a:rPr>
              <a:t>, b, c, </a:t>
            </a:r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ECADE-40F5-D84A-8C12-EC207A68DDAA}"/>
              </a:ext>
            </a:extLst>
          </p:cNvPr>
          <p:cNvSpPr txBox="1"/>
          <p:nvPr/>
        </p:nvSpPr>
        <p:spPr>
          <a:xfrm>
            <a:off x="874451" y="434340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!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BE1F8A-69E4-0C47-91B8-B53FDE73ED09}"/>
              </a:ext>
            </a:extLst>
          </p:cNvPr>
          <p:cNvSpPr txBox="1"/>
          <p:nvPr/>
        </p:nvSpPr>
        <p:spPr>
          <a:xfrm>
            <a:off x="152400" y="4705290"/>
            <a:ext cx="5103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Algorithm: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Maintain a group of sets;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For x = y, union the sets for x and y;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For x !=y, checking the </a:t>
            </a:r>
            <a:r>
              <a:rPr kumimoji="1" lang="en-US" altLang="zh-CN" sz="2000" dirty="0" err="1"/>
              <a:t>inSet</a:t>
            </a:r>
            <a:r>
              <a:rPr kumimoji="1" lang="en-US" altLang="zh-CN" sz="2000" dirty="0"/>
              <a:t>() relation.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04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  <a:p>
            <a:pPr lvl="1"/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2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</a:p>
          <a:p>
            <a:pPr lvl="2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Undecidable</a:t>
            </a:r>
            <a:r>
              <a:rPr kumimoji="1" lang="en-US" altLang="zh-CN" dirty="0"/>
              <a:t>!</a:t>
            </a:r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ourselves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 a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algorithm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688B48-BC3C-284C-90DE-276064E9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decideEquality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“x=y”){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find(x);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find(y);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“x!=y”){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find(x);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find(y);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UNSAT;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837F02-0229-D24F-96C3-03ADF5716759}"/>
              </a:ext>
            </a:extLst>
          </p:cNvPr>
          <p:cNvSpPr txBox="1"/>
          <p:nvPr/>
        </p:nvSpPr>
        <p:spPr>
          <a:xfrm>
            <a:off x="4876800" y="19050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Direct set-based implementation would be inefficient.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There is classical algorithm (data structure) called union-find.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union-find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B5BBC8-E784-F343-ABC8-4113CD9E4D23}"/>
              </a:ext>
            </a:extLst>
          </p:cNvPr>
          <p:cNvSpPr/>
          <p:nvPr/>
        </p:nvSpPr>
        <p:spPr>
          <a:xfrm>
            <a:off x="1167605" y="3465513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31E17B-3D7B-984F-A31A-0D039D94E3E1}"/>
              </a:ext>
            </a:extLst>
          </p:cNvPr>
          <p:cNvSpPr/>
          <p:nvPr/>
        </p:nvSpPr>
        <p:spPr>
          <a:xfrm>
            <a:off x="609600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499130-A668-2241-9A2C-B85509EDFC73}"/>
              </a:ext>
            </a:extLst>
          </p:cNvPr>
          <p:cNvSpPr/>
          <p:nvPr/>
        </p:nvSpPr>
        <p:spPr>
          <a:xfrm>
            <a:off x="1668462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A7A0A80-3632-C645-95C4-D848B4AD2087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918369" y="4075113"/>
            <a:ext cx="558005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639B9F0-1FFF-8441-B272-25DE1C81017D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H="1" flipV="1">
            <a:off x="1476374" y="4075113"/>
            <a:ext cx="500857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A0ECE9E-D8FF-7F4D-ADD4-D2A4F082D723}"/>
              </a:ext>
            </a:extLst>
          </p:cNvPr>
          <p:cNvCxnSpPr>
            <a:cxnSpLocks/>
            <a:stCxn id="8" idx="0"/>
            <a:endCxn id="19" idx="3"/>
          </p:cNvCxnSpPr>
          <p:nvPr/>
        </p:nvCxnSpPr>
        <p:spPr>
          <a:xfrm flipV="1">
            <a:off x="1476374" y="3144045"/>
            <a:ext cx="500857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十角星 18">
            <a:extLst>
              <a:ext uri="{FF2B5EF4-FFF2-40B4-BE49-F238E27FC236}">
                <a16:creationId xmlns:a16="http://schemas.microsoft.com/office/drawing/2014/main" id="{80E7B0E6-3397-004F-B578-F056539DA2DC}"/>
              </a:ext>
            </a:extLst>
          </p:cNvPr>
          <p:cNvSpPr/>
          <p:nvPr/>
        </p:nvSpPr>
        <p:spPr>
          <a:xfrm>
            <a:off x="1708546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2C0CDA4-A0B2-C545-BDA9-21FF74BEEBAD}"/>
              </a:ext>
            </a:extLst>
          </p:cNvPr>
          <p:cNvCxnSpPr>
            <a:cxnSpLocks/>
            <a:stCxn id="12" idx="0"/>
            <a:endCxn id="21" idx="3"/>
          </p:cNvCxnSpPr>
          <p:nvPr/>
        </p:nvCxnSpPr>
        <p:spPr>
          <a:xfrm flipV="1">
            <a:off x="5711031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十角星 20">
            <a:extLst>
              <a:ext uri="{FF2B5EF4-FFF2-40B4-BE49-F238E27FC236}">
                <a16:creationId xmlns:a16="http://schemas.microsoft.com/office/drawing/2014/main" id="{7C618A0F-72C1-8848-8274-E7A7C5A9AE09}"/>
              </a:ext>
            </a:extLst>
          </p:cNvPr>
          <p:cNvSpPr/>
          <p:nvPr/>
        </p:nvSpPr>
        <p:spPr>
          <a:xfrm>
            <a:off x="5819403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775FF035-7795-2442-A89C-5928FAABD6B9}"/>
              </a:ext>
            </a:extLst>
          </p:cNvPr>
          <p:cNvSpPr/>
          <p:nvPr/>
        </p:nvSpPr>
        <p:spPr>
          <a:xfrm>
            <a:off x="709864" y="3047999"/>
            <a:ext cx="1191168" cy="2077453"/>
          </a:xfrm>
          <a:custGeom>
            <a:avLst/>
            <a:gdLst>
              <a:gd name="connsiteX0" fmla="*/ 0 w 1503947"/>
              <a:gd name="connsiteY0" fmla="*/ 2298032 h 2298032"/>
              <a:gd name="connsiteX1" fmla="*/ 24063 w 1503947"/>
              <a:gd name="connsiteY1" fmla="*/ 2165684 h 2298032"/>
              <a:gd name="connsiteX2" fmla="*/ 48126 w 1503947"/>
              <a:gd name="connsiteY2" fmla="*/ 2117558 h 2298032"/>
              <a:gd name="connsiteX3" fmla="*/ 60158 w 1503947"/>
              <a:gd name="connsiteY3" fmla="*/ 2069432 h 2298032"/>
              <a:gd name="connsiteX4" fmla="*/ 84221 w 1503947"/>
              <a:gd name="connsiteY4" fmla="*/ 1997242 h 2298032"/>
              <a:gd name="connsiteX5" fmla="*/ 96253 w 1503947"/>
              <a:gd name="connsiteY5" fmla="*/ 1949116 h 2298032"/>
              <a:gd name="connsiteX6" fmla="*/ 120316 w 1503947"/>
              <a:gd name="connsiteY6" fmla="*/ 1876926 h 2298032"/>
              <a:gd name="connsiteX7" fmla="*/ 144379 w 1503947"/>
              <a:gd name="connsiteY7" fmla="*/ 1804737 h 2298032"/>
              <a:gd name="connsiteX8" fmla="*/ 156411 w 1503947"/>
              <a:gd name="connsiteY8" fmla="*/ 1768642 h 2298032"/>
              <a:gd name="connsiteX9" fmla="*/ 168442 w 1503947"/>
              <a:gd name="connsiteY9" fmla="*/ 1732547 h 2298032"/>
              <a:gd name="connsiteX10" fmla="*/ 192505 w 1503947"/>
              <a:gd name="connsiteY10" fmla="*/ 1684421 h 2298032"/>
              <a:gd name="connsiteX11" fmla="*/ 204537 w 1503947"/>
              <a:gd name="connsiteY11" fmla="*/ 1636295 h 2298032"/>
              <a:gd name="connsiteX12" fmla="*/ 228600 w 1503947"/>
              <a:gd name="connsiteY12" fmla="*/ 1600200 h 2298032"/>
              <a:gd name="connsiteX13" fmla="*/ 252663 w 1503947"/>
              <a:gd name="connsiteY13" fmla="*/ 1552074 h 2298032"/>
              <a:gd name="connsiteX14" fmla="*/ 288758 w 1503947"/>
              <a:gd name="connsiteY14" fmla="*/ 1503947 h 2298032"/>
              <a:gd name="connsiteX15" fmla="*/ 360948 w 1503947"/>
              <a:gd name="connsiteY15" fmla="*/ 1431758 h 2298032"/>
              <a:gd name="connsiteX16" fmla="*/ 385011 w 1503947"/>
              <a:gd name="connsiteY16" fmla="*/ 1395663 h 2298032"/>
              <a:gd name="connsiteX17" fmla="*/ 457200 w 1503947"/>
              <a:gd name="connsiteY17" fmla="*/ 1347537 h 2298032"/>
              <a:gd name="connsiteX18" fmla="*/ 565484 w 1503947"/>
              <a:gd name="connsiteY18" fmla="*/ 1275347 h 2298032"/>
              <a:gd name="connsiteX19" fmla="*/ 601579 w 1503947"/>
              <a:gd name="connsiteY19" fmla="*/ 1251284 h 2298032"/>
              <a:gd name="connsiteX20" fmla="*/ 673769 w 1503947"/>
              <a:gd name="connsiteY20" fmla="*/ 1191126 h 2298032"/>
              <a:gd name="connsiteX21" fmla="*/ 733926 w 1503947"/>
              <a:gd name="connsiteY21" fmla="*/ 1130968 h 2298032"/>
              <a:gd name="connsiteX22" fmla="*/ 745958 w 1503947"/>
              <a:gd name="connsiteY22" fmla="*/ 1094874 h 2298032"/>
              <a:gd name="connsiteX23" fmla="*/ 770021 w 1503947"/>
              <a:gd name="connsiteY23" fmla="*/ 1058779 h 2298032"/>
              <a:gd name="connsiteX24" fmla="*/ 794084 w 1503947"/>
              <a:gd name="connsiteY24" fmla="*/ 986590 h 2298032"/>
              <a:gd name="connsiteX25" fmla="*/ 782053 w 1503947"/>
              <a:gd name="connsiteY25" fmla="*/ 854242 h 2298032"/>
              <a:gd name="connsiteX26" fmla="*/ 770021 w 1503947"/>
              <a:gd name="connsiteY26" fmla="*/ 818147 h 2298032"/>
              <a:gd name="connsiteX27" fmla="*/ 733926 w 1503947"/>
              <a:gd name="connsiteY27" fmla="*/ 782053 h 2298032"/>
              <a:gd name="connsiteX28" fmla="*/ 697832 w 1503947"/>
              <a:gd name="connsiteY28" fmla="*/ 709863 h 2298032"/>
              <a:gd name="connsiteX29" fmla="*/ 685800 w 1503947"/>
              <a:gd name="connsiteY29" fmla="*/ 673768 h 2298032"/>
              <a:gd name="connsiteX30" fmla="*/ 637674 w 1503947"/>
              <a:gd name="connsiteY30" fmla="*/ 601579 h 2298032"/>
              <a:gd name="connsiteX31" fmla="*/ 649705 w 1503947"/>
              <a:gd name="connsiteY31" fmla="*/ 385011 h 2298032"/>
              <a:gd name="connsiteX32" fmla="*/ 673769 w 1503947"/>
              <a:gd name="connsiteY32" fmla="*/ 288758 h 2298032"/>
              <a:gd name="connsiteX33" fmla="*/ 685800 w 1503947"/>
              <a:gd name="connsiteY33" fmla="*/ 252663 h 2298032"/>
              <a:gd name="connsiteX34" fmla="*/ 745958 w 1503947"/>
              <a:gd name="connsiteY34" fmla="*/ 180474 h 2298032"/>
              <a:gd name="connsiteX35" fmla="*/ 818148 w 1503947"/>
              <a:gd name="connsiteY35" fmla="*/ 132347 h 2298032"/>
              <a:gd name="connsiteX36" fmla="*/ 890337 w 1503947"/>
              <a:gd name="connsiteY36" fmla="*/ 108284 h 2298032"/>
              <a:gd name="connsiteX37" fmla="*/ 974558 w 1503947"/>
              <a:gd name="connsiteY37" fmla="*/ 84221 h 2298032"/>
              <a:gd name="connsiteX38" fmla="*/ 1155032 w 1503947"/>
              <a:gd name="connsiteY38" fmla="*/ 72190 h 2298032"/>
              <a:gd name="connsiteX39" fmla="*/ 1251284 w 1503947"/>
              <a:gd name="connsiteY39" fmla="*/ 48126 h 2298032"/>
              <a:gd name="connsiteX40" fmla="*/ 1299411 w 1503947"/>
              <a:gd name="connsiteY40" fmla="*/ 36095 h 2298032"/>
              <a:gd name="connsiteX41" fmla="*/ 1335505 w 1503947"/>
              <a:gd name="connsiteY41" fmla="*/ 24063 h 2298032"/>
              <a:gd name="connsiteX42" fmla="*/ 1419726 w 1503947"/>
              <a:gd name="connsiteY42" fmla="*/ 12032 h 2298032"/>
              <a:gd name="connsiteX43" fmla="*/ 1479884 w 1503947"/>
              <a:gd name="connsiteY43" fmla="*/ 0 h 2298032"/>
              <a:gd name="connsiteX44" fmla="*/ 1491916 w 1503947"/>
              <a:gd name="connsiteY44" fmla="*/ 48126 h 22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03947" h="2298032">
                <a:moveTo>
                  <a:pt x="0" y="2298032"/>
                </a:moveTo>
                <a:cubicBezTo>
                  <a:pt x="4391" y="2267298"/>
                  <a:pt x="10974" y="2200590"/>
                  <a:pt x="24063" y="2165684"/>
                </a:cubicBezTo>
                <a:cubicBezTo>
                  <a:pt x="30360" y="2148890"/>
                  <a:pt x="41828" y="2134352"/>
                  <a:pt x="48126" y="2117558"/>
                </a:cubicBezTo>
                <a:cubicBezTo>
                  <a:pt x="53932" y="2102075"/>
                  <a:pt x="55406" y="2085270"/>
                  <a:pt x="60158" y="2069432"/>
                </a:cubicBezTo>
                <a:cubicBezTo>
                  <a:pt x="67447" y="2045137"/>
                  <a:pt x="78069" y="2021850"/>
                  <a:pt x="84221" y="1997242"/>
                </a:cubicBezTo>
                <a:cubicBezTo>
                  <a:pt x="88232" y="1981200"/>
                  <a:pt x="91501" y="1964954"/>
                  <a:pt x="96253" y="1949116"/>
                </a:cubicBezTo>
                <a:cubicBezTo>
                  <a:pt x="103542" y="1924821"/>
                  <a:pt x="112295" y="1900989"/>
                  <a:pt x="120316" y="1876926"/>
                </a:cubicBezTo>
                <a:lnTo>
                  <a:pt x="144379" y="1804737"/>
                </a:lnTo>
                <a:lnTo>
                  <a:pt x="156411" y="1768642"/>
                </a:lnTo>
                <a:cubicBezTo>
                  <a:pt x="160421" y="1756610"/>
                  <a:pt x="162770" y="1743891"/>
                  <a:pt x="168442" y="1732547"/>
                </a:cubicBezTo>
                <a:cubicBezTo>
                  <a:pt x="176463" y="1716505"/>
                  <a:pt x="186207" y="1701215"/>
                  <a:pt x="192505" y="1684421"/>
                </a:cubicBezTo>
                <a:cubicBezTo>
                  <a:pt x="198311" y="1668938"/>
                  <a:pt x="198023" y="1651494"/>
                  <a:pt x="204537" y="1636295"/>
                </a:cubicBezTo>
                <a:cubicBezTo>
                  <a:pt x="210233" y="1623004"/>
                  <a:pt x="221426" y="1612755"/>
                  <a:pt x="228600" y="1600200"/>
                </a:cubicBezTo>
                <a:cubicBezTo>
                  <a:pt x="237498" y="1584628"/>
                  <a:pt x="243157" y="1567283"/>
                  <a:pt x="252663" y="1552074"/>
                </a:cubicBezTo>
                <a:cubicBezTo>
                  <a:pt x="263291" y="1535069"/>
                  <a:pt x="275343" y="1518852"/>
                  <a:pt x="288758" y="1503947"/>
                </a:cubicBezTo>
                <a:cubicBezTo>
                  <a:pt x="311523" y="1478652"/>
                  <a:pt x="342071" y="1460073"/>
                  <a:pt x="360948" y="1431758"/>
                </a:cubicBezTo>
                <a:cubicBezTo>
                  <a:pt x="368969" y="1419726"/>
                  <a:pt x="374129" y="1405185"/>
                  <a:pt x="385011" y="1395663"/>
                </a:cubicBezTo>
                <a:cubicBezTo>
                  <a:pt x="406776" y="1376619"/>
                  <a:pt x="433137" y="1363579"/>
                  <a:pt x="457200" y="1347537"/>
                </a:cubicBezTo>
                <a:lnTo>
                  <a:pt x="565484" y="1275347"/>
                </a:lnTo>
                <a:cubicBezTo>
                  <a:pt x="577516" y="1267326"/>
                  <a:pt x="591354" y="1261509"/>
                  <a:pt x="601579" y="1251284"/>
                </a:cubicBezTo>
                <a:cubicBezTo>
                  <a:pt x="746483" y="1106384"/>
                  <a:pt x="539735" y="1308408"/>
                  <a:pt x="673769" y="1191126"/>
                </a:cubicBezTo>
                <a:cubicBezTo>
                  <a:pt x="695111" y="1172452"/>
                  <a:pt x="733926" y="1130968"/>
                  <a:pt x="733926" y="1130968"/>
                </a:cubicBezTo>
                <a:cubicBezTo>
                  <a:pt x="737937" y="1118937"/>
                  <a:pt x="740286" y="1106217"/>
                  <a:pt x="745958" y="1094874"/>
                </a:cubicBezTo>
                <a:cubicBezTo>
                  <a:pt x="752425" y="1081940"/>
                  <a:pt x="764148" y="1071993"/>
                  <a:pt x="770021" y="1058779"/>
                </a:cubicBezTo>
                <a:cubicBezTo>
                  <a:pt x="780323" y="1035600"/>
                  <a:pt x="794084" y="986590"/>
                  <a:pt x="794084" y="986590"/>
                </a:cubicBezTo>
                <a:cubicBezTo>
                  <a:pt x="790074" y="942474"/>
                  <a:pt x="788318" y="898095"/>
                  <a:pt x="782053" y="854242"/>
                </a:cubicBezTo>
                <a:cubicBezTo>
                  <a:pt x="780259" y="841687"/>
                  <a:pt x="777056" y="828699"/>
                  <a:pt x="770021" y="818147"/>
                </a:cubicBezTo>
                <a:cubicBezTo>
                  <a:pt x="760583" y="803990"/>
                  <a:pt x="745958" y="794084"/>
                  <a:pt x="733926" y="782053"/>
                </a:cubicBezTo>
                <a:cubicBezTo>
                  <a:pt x="703688" y="691334"/>
                  <a:pt x="744476" y="803150"/>
                  <a:pt x="697832" y="709863"/>
                </a:cubicBezTo>
                <a:cubicBezTo>
                  <a:pt x="692160" y="698519"/>
                  <a:pt x="691959" y="684855"/>
                  <a:pt x="685800" y="673768"/>
                </a:cubicBezTo>
                <a:cubicBezTo>
                  <a:pt x="671755" y="648487"/>
                  <a:pt x="637674" y="601579"/>
                  <a:pt x="637674" y="601579"/>
                </a:cubicBezTo>
                <a:cubicBezTo>
                  <a:pt x="641684" y="529390"/>
                  <a:pt x="641418" y="456835"/>
                  <a:pt x="649705" y="385011"/>
                </a:cubicBezTo>
                <a:cubicBezTo>
                  <a:pt x="653496" y="352157"/>
                  <a:pt x="663311" y="320133"/>
                  <a:pt x="673769" y="288758"/>
                </a:cubicBezTo>
                <a:cubicBezTo>
                  <a:pt x="677779" y="276726"/>
                  <a:pt x="680128" y="264007"/>
                  <a:pt x="685800" y="252663"/>
                </a:cubicBezTo>
                <a:cubicBezTo>
                  <a:pt x="698440" y="227383"/>
                  <a:pt x="724185" y="197408"/>
                  <a:pt x="745958" y="180474"/>
                </a:cubicBezTo>
                <a:cubicBezTo>
                  <a:pt x="768787" y="162719"/>
                  <a:pt x="790712" y="141492"/>
                  <a:pt x="818148" y="132347"/>
                </a:cubicBezTo>
                <a:lnTo>
                  <a:pt x="890337" y="108284"/>
                </a:lnTo>
                <a:cubicBezTo>
                  <a:pt x="912701" y="100830"/>
                  <a:pt x="952485" y="86544"/>
                  <a:pt x="974558" y="84221"/>
                </a:cubicBezTo>
                <a:cubicBezTo>
                  <a:pt x="1034518" y="77909"/>
                  <a:pt x="1094874" y="76200"/>
                  <a:pt x="1155032" y="72190"/>
                </a:cubicBezTo>
                <a:cubicBezTo>
                  <a:pt x="1219525" y="50691"/>
                  <a:pt x="1164180" y="67482"/>
                  <a:pt x="1251284" y="48126"/>
                </a:cubicBezTo>
                <a:cubicBezTo>
                  <a:pt x="1267426" y="44539"/>
                  <a:pt x="1283511" y="40638"/>
                  <a:pt x="1299411" y="36095"/>
                </a:cubicBezTo>
                <a:cubicBezTo>
                  <a:pt x="1311605" y="32611"/>
                  <a:pt x="1323069" y="26550"/>
                  <a:pt x="1335505" y="24063"/>
                </a:cubicBezTo>
                <a:cubicBezTo>
                  <a:pt x="1363313" y="18501"/>
                  <a:pt x="1391753" y="16694"/>
                  <a:pt x="1419726" y="12032"/>
                </a:cubicBezTo>
                <a:cubicBezTo>
                  <a:pt x="1439898" y="8670"/>
                  <a:pt x="1459831" y="4011"/>
                  <a:pt x="1479884" y="0"/>
                </a:cubicBezTo>
                <a:cubicBezTo>
                  <a:pt x="1510289" y="30404"/>
                  <a:pt x="1509021" y="13917"/>
                  <a:pt x="1491916" y="481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1EF592C3-7316-8944-A993-76CBC19F0264}"/>
              </a:ext>
            </a:extLst>
          </p:cNvPr>
          <p:cNvSpPr/>
          <p:nvPr/>
        </p:nvSpPr>
        <p:spPr>
          <a:xfrm>
            <a:off x="5462337" y="3092116"/>
            <a:ext cx="445168" cy="1215189"/>
          </a:xfrm>
          <a:custGeom>
            <a:avLst/>
            <a:gdLst>
              <a:gd name="connsiteX0" fmla="*/ 168442 w 445168"/>
              <a:gd name="connsiteY0" fmla="*/ 1215189 h 1215189"/>
              <a:gd name="connsiteX1" fmla="*/ 156410 w 445168"/>
              <a:gd name="connsiteY1" fmla="*/ 1010652 h 1215189"/>
              <a:gd name="connsiteX2" fmla="*/ 132347 w 445168"/>
              <a:gd name="connsiteY2" fmla="*/ 938463 h 1215189"/>
              <a:gd name="connsiteX3" fmla="*/ 120316 w 445168"/>
              <a:gd name="connsiteY3" fmla="*/ 902368 h 1215189"/>
              <a:gd name="connsiteX4" fmla="*/ 108284 w 445168"/>
              <a:gd name="connsiteY4" fmla="*/ 866273 h 1215189"/>
              <a:gd name="connsiteX5" fmla="*/ 84221 w 445168"/>
              <a:gd name="connsiteY5" fmla="*/ 830179 h 1215189"/>
              <a:gd name="connsiteX6" fmla="*/ 60158 w 445168"/>
              <a:gd name="connsiteY6" fmla="*/ 757989 h 1215189"/>
              <a:gd name="connsiteX7" fmla="*/ 36095 w 445168"/>
              <a:gd name="connsiteY7" fmla="*/ 721895 h 1215189"/>
              <a:gd name="connsiteX8" fmla="*/ 12031 w 445168"/>
              <a:gd name="connsiteY8" fmla="*/ 649705 h 1215189"/>
              <a:gd name="connsiteX9" fmla="*/ 0 w 445168"/>
              <a:gd name="connsiteY9" fmla="*/ 613610 h 1215189"/>
              <a:gd name="connsiteX10" fmla="*/ 12031 w 445168"/>
              <a:gd name="connsiteY10" fmla="*/ 421105 h 1215189"/>
              <a:gd name="connsiteX11" fmla="*/ 24063 w 445168"/>
              <a:gd name="connsiteY11" fmla="*/ 385010 h 1215189"/>
              <a:gd name="connsiteX12" fmla="*/ 72189 w 445168"/>
              <a:gd name="connsiteY12" fmla="*/ 312821 h 1215189"/>
              <a:gd name="connsiteX13" fmla="*/ 144379 w 445168"/>
              <a:gd name="connsiteY13" fmla="*/ 264695 h 1215189"/>
              <a:gd name="connsiteX14" fmla="*/ 252663 w 445168"/>
              <a:gd name="connsiteY14" fmla="*/ 204537 h 1215189"/>
              <a:gd name="connsiteX15" fmla="*/ 348916 w 445168"/>
              <a:gd name="connsiteY15" fmla="*/ 120316 h 1215189"/>
              <a:gd name="connsiteX16" fmla="*/ 397042 w 445168"/>
              <a:gd name="connsiteY16" fmla="*/ 48126 h 1215189"/>
              <a:gd name="connsiteX17" fmla="*/ 445168 w 445168"/>
              <a:gd name="connsiteY17" fmla="*/ 0 h 121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5168" h="1215189">
                <a:moveTo>
                  <a:pt x="168442" y="1215189"/>
                </a:moveTo>
                <a:cubicBezTo>
                  <a:pt x="164431" y="1147010"/>
                  <a:pt x="165244" y="1078375"/>
                  <a:pt x="156410" y="1010652"/>
                </a:cubicBezTo>
                <a:cubicBezTo>
                  <a:pt x="153129" y="985500"/>
                  <a:pt x="140368" y="962526"/>
                  <a:pt x="132347" y="938463"/>
                </a:cubicBezTo>
                <a:lnTo>
                  <a:pt x="120316" y="902368"/>
                </a:lnTo>
                <a:cubicBezTo>
                  <a:pt x="116305" y="890336"/>
                  <a:pt x="115319" y="876825"/>
                  <a:pt x="108284" y="866273"/>
                </a:cubicBezTo>
                <a:cubicBezTo>
                  <a:pt x="100263" y="854242"/>
                  <a:pt x="90094" y="843393"/>
                  <a:pt x="84221" y="830179"/>
                </a:cubicBezTo>
                <a:cubicBezTo>
                  <a:pt x="73919" y="807000"/>
                  <a:pt x="74228" y="779094"/>
                  <a:pt x="60158" y="757989"/>
                </a:cubicBezTo>
                <a:cubicBezTo>
                  <a:pt x="52137" y="745958"/>
                  <a:pt x="41968" y="735109"/>
                  <a:pt x="36095" y="721895"/>
                </a:cubicBezTo>
                <a:cubicBezTo>
                  <a:pt x="25793" y="698716"/>
                  <a:pt x="20052" y="673768"/>
                  <a:pt x="12031" y="649705"/>
                </a:cubicBezTo>
                <a:lnTo>
                  <a:pt x="0" y="613610"/>
                </a:lnTo>
                <a:cubicBezTo>
                  <a:pt x="4010" y="549442"/>
                  <a:pt x="5300" y="485045"/>
                  <a:pt x="12031" y="421105"/>
                </a:cubicBezTo>
                <a:cubicBezTo>
                  <a:pt x="13359" y="408492"/>
                  <a:pt x="17904" y="396097"/>
                  <a:pt x="24063" y="385010"/>
                </a:cubicBezTo>
                <a:cubicBezTo>
                  <a:pt x="38108" y="359729"/>
                  <a:pt x="48126" y="328863"/>
                  <a:pt x="72189" y="312821"/>
                </a:cubicBezTo>
                <a:cubicBezTo>
                  <a:pt x="96252" y="296779"/>
                  <a:pt x="116943" y="273841"/>
                  <a:pt x="144379" y="264695"/>
                </a:cubicBezTo>
                <a:cubicBezTo>
                  <a:pt x="189767" y="249565"/>
                  <a:pt x="211293" y="245907"/>
                  <a:pt x="252663" y="204537"/>
                </a:cubicBezTo>
                <a:cubicBezTo>
                  <a:pt x="323046" y="134154"/>
                  <a:pt x="289225" y="160109"/>
                  <a:pt x="348916" y="120316"/>
                </a:cubicBezTo>
                <a:cubicBezTo>
                  <a:pt x="364958" y="96253"/>
                  <a:pt x="376592" y="68576"/>
                  <a:pt x="397042" y="48126"/>
                </a:cubicBezTo>
                <a:lnTo>
                  <a:pt x="44516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3ED5DD8-3908-C742-9E5D-0C1A2A8FE044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3840097" y="2935287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十角星 29">
            <a:extLst>
              <a:ext uri="{FF2B5EF4-FFF2-40B4-BE49-F238E27FC236}">
                <a16:creationId xmlns:a16="http://schemas.microsoft.com/office/drawing/2014/main" id="{44E660AB-407C-4048-A45A-D59C7CA18AF6}"/>
              </a:ext>
            </a:extLst>
          </p:cNvPr>
          <p:cNvSpPr/>
          <p:nvPr/>
        </p:nvSpPr>
        <p:spPr>
          <a:xfrm>
            <a:off x="3948469" y="2504679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320FF27-DD00-A34D-8EB3-173184F47F68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775912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十角星 31">
            <a:extLst>
              <a:ext uri="{FF2B5EF4-FFF2-40B4-BE49-F238E27FC236}">
                <a16:creationId xmlns:a16="http://schemas.microsoft.com/office/drawing/2014/main" id="{B75292AE-B6C0-7440-9F6C-DB4A2A8DE7FF}"/>
              </a:ext>
            </a:extLst>
          </p:cNvPr>
          <p:cNvSpPr/>
          <p:nvPr/>
        </p:nvSpPr>
        <p:spPr>
          <a:xfrm>
            <a:off x="6884284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8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union-find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2855515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B5BBC8-E784-F343-ABC8-4113CD9E4D23}"/>
              </a:ext>
            </a:extLst>
          </p:cNvPr>
          <p:cNvSpPr/>
          <p:nvPr/>
        </p:nvSpPr>
        <p:spPr>
          <a:xfrm>
            <a:off x="1167605" y="3465513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31E17B-3D7B-984F-A31A-0D039D94E3E1}"/>
              </a:ext>
            </a:extLst>
          </p:cNvPr>
          <p:cNvSpPr/>
          <p:nvPr/>
        </p:nvSpPr>
        <p:spPr>
          <a:xfrm>
            <a:off x="609600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499130-A668-2241-9A2C-B85509EDFC73}"/>
              </a:ext>
            </a:extLst>
          </p:cNvPr>
          <p:cNvSpPr/>
          <p:nvPr/>
        </p:nvSpPr>
        <p:spPr>
          <a:xfrm>
            <a:off x="1668462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A7A0A80-3632-C645-95C4-D848B4AD2087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918369" y="4075113"/>
            <a:ext cx="558005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639B9F0-1FFF-8441-B272-25DE1C81017D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H="1" flipV="1">
            <a:off x="1476374" y="4075113"/>
            <a:ext cx="500857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A0ECE9E-D8FF-7F4D-ADD4-D2A4F082D723}"/>
              </a:ext>
            </a:extLst>
          </p:cNvPr>
          <p:cNvCxnSpPr>
            <a:cxnSpLocks/>
            <a:stCxn id="8" idx="0"/>
            <a:endCxn id="19" idx="3"/>
          </p:cNvCxnSpPr>
          <p:nvPr/>
        </p:nvCxnSpPr>
        <p:spPr>
          <a:xfrm flipV="1">
            <a:off x="1476374" y="3144045"/>
            <a:ext cx="500857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十角星 18">
            <a:extLst>
              <a:ext uri="{FF2B5EF4-FFF2-40B4-BE49-F238E27FC236}">
                <a16:creationId xmlns:a16="http://schemas.microsoft.com/office/drawing/2014/main" id="{80E7B0E6-3397-004F-B578-F056539DA2DC}"/>
              </a:ext>
            </a:extLst>
          </p:cNvPr>
          <p:cNvSpPr/>
          <p:nvPr/>
        </p:nvSpPr>
        <p:spPr>
          <a:xfrm>
            <a:off x="1708546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2C0CDA4-A0B2-C545-BDA9-21FF74BEEBAD}"/>
              </a:ext>
            </a:extLst>
          </p:cNvPr>
          <p:cNvCxnSpPr>
            <a:cxnSpLocks/>
            <a:stCxn id="12" idx="0"/>
            <a:endCxn id="8" idx="5"/>
          </p:cNvCxnSpPr>
          <p:nvPr/>
        </p:nvCxnSpPr>
        <p:spPr>
          <a:xfrm flipH="1" flipV="1">
            <a:off x="1694707" y="3985839"/>
            <a:ext cx="1469577" cy="43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578363-9DD2-9A47-89BC-5ADAA479F6E9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840097" y="2935287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十角星 22">
            <a:extLst>
              <a:ext uri="{FF2B5EF4-FFF2-40B4-BE49-F238E27FC236}">
                <a16:creationId xmlns:a16="http://schemas.microsoft.com/office/drawing/2014/main" id="{AB12AAFA-F9FC-1E40-A9A7-0EE6BAA82B51}"/>
              </a:ext>
            </a:extLst>
          </p:cNvPr>
          <p:cNvSpPr/>
          <p:nvPr/>
        </p:nvSpPr>
        <p:spPr>
          <a:xfrm>
            <a:off x="3948469" y="2504679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5664393-4DD5-144C-A568-5D022978376D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6775912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十角星 24">
            <a:extLst>
              <a:ext uri="{FF2B5EF4-FFF2-40B4-BE49-F238E27FC236}">
                <a16:creationId xmlns:a16="http://schemas.microsoft.com/office/drawing/2014/main" id="{9E437770-FA1D-2446-9A2C-F2665600BA6B}"/>
              </a:ext>
            </a:extLst>
          </p:cNvPr>
          <p:cNvSpPr/>
          <p:nvPr/>
        </p:nvSpPr>
        <p:spPr>
          <a:xfrm>
            <a:off x="6884284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44449F-40E1-EF40-86FD-0680664AA6A0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4419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Complexity: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O(n*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(n))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(n)</a:t>
                </a:r>
                <a:r>
                  <a:rPr kumimoji="1" lang="en-US" altLang="zh-CN" dirty="0"/>
                  <a:t> is the reverse </a:t>
                </a:r>
                <a:r>
                  <a:rPr kumimoji="1" lang="en-US" altLang="zh-CN" dirty="0" err="1"/>
                  <a:t>Arkmann</a:t>
                </a:r>
                <a:r>
                  <a:rPr kumimoji="1" lang="en-US" altLang="zh-CN" dirty="0"/>
                  <a:t> function, which grows </a:t>
                </a:r>
                <a:r>
                  <a:rPr kumimoji="1" lang="en-US" altLang="zh-CN" dirty="0" err="1"/>
                  <a:t>verrrrrrry</a:t>
                </a:r>
                <a:r>
                  <a:rPr kumimoji="1" lang="en-US" altLang="zh-CN" dirty="0"/>
                  <a:t> slowly: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 &lt; 5.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44449F-40E1-EF40-86FD-0680664A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4419600" cy="1477328"/>
              </a:xfrm>
              <a:prstGeom prst="rect">
                <a:avLst/>
              </a:prstGeom>
              <a:blipFill>
                <a:blip r:embed="rId2"/>
                <a:stretch>
                  <a:fillRect l="-1149" t="-1724"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37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Equality theory with uninterpreted functions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 |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f(E, …, 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916668"/>
            <a:ext cx="309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 uninterpreted functions, which is always abstract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71800" y="2101335"/>
            <a:ext cx="205740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AE2BB82-24FD-314F-A424-8BD1799F8BDB}"/>
              </a:ext>
            </a:extLst>
          </p:cNvPr>
          <p:cNvSpPr txBox="1"/>
          <p:nvPr/>
        </p:nvSpPr>
        <p:spPr>
          <a:xfrm>
            <a:off x="1182688" y="4038600"/>
            <a:ext cx="636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Examples:</a:t>
            </a:r>
          </a:p>
          <a:p>
            <a:r>
              <a:rPr kumimoji="1" lang="en-US" altLang="zh-CN" dirty="0"/>
              <a:t>a = b, b = c, d = e, b = s, d = t, f(a, g(d))!=f(b, g(e))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09DB8F-4B50-0B4A-8C81-CA44B1231D03}"/>
              </a:ext>
            </a:extLst>
          </p:cNvPr>
          <p:cNvSpPr txBox="1"/>
          <p:nvPr/>
        </p:nvSpPr>
        <p:spPr>
          <a:xfrm>
            <a:off x="609601" y="4642009"/>
            <a:ext cx="83343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# or in Z3: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('S’)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Function(’f’, S, S, S); g = Function(‘g, S,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d, e, s,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 b c d e s t',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 == b, b == c, d == e, b == s, d == t,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f(a, g(d)) != f(b, g(e)))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Congruence rule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5C1F5-D480-6543-8DC7-6F0639BF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do we actually mean by saying a function f is “uninterpreted”?</a:t>
            </a:r>
          </a:p>
          <a:p>
            <a:pPr lvl="1"/>
            <a:r>
              <a:rPr kumimoji="1" lang="en-US" altLang="zh-CN" b="0" dirty="0"/>
              <a:t>The congruence rule:</a:t>
            </a:r>
          </a:p>
          <a:p>
            <a:pPr marL="457200" lvl="1" indent="0">
              <a:buNone/>
            </a:pPr>
            <a:endParaRPr kumimoji="1" lang="en-US" altLang="zh-CN" b="0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b="0" dirty="0"/>
          </a:p>
          <a:p>
            <a:pPr lvl="1"/>
            <a:r>
              <a:rPr kumimoji="1" lang="en-US" altLang="zh-CN" dirty="0"/>
              <a:t>Compare with interpreted functions:</a:t>
            </a:r>
          </a:p>
          <a:p>
            <a:pPr lvl="2"/>
            <a:r>
              <a:rPr kumimoji="1" lang="en-US" altLang="zh-CN" b="0" dirty="0"/>
              <a:t>+(1, 4) = +(2, 3)</a:t>
            </a:r>
          </a:p>
          <a:p>
            <a:pPr lvl="1"/>
            <a:r>
              <a:rPr kumimoji="1" lang="en-US" altLang="zh-CN" b="0" dirty="0"/>
              <a:t>An abstraction! (mor</a:t>
            </a:r>
            <a:r>
              <a:rPr kumimoji="1" lang="en-US" altLang="zh-CN" dirty="0"/>
              <a:t>e to say later)</a:t>
            </a:r>
            <a:endParaRPr kumimoji="1" lang="en-US" altLang="zh-CN" b="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40C50D7-EE5D-674C-968B-0CD5598EAD47}"/>
              </a:ext>
            </a:extLst>
          </p:cNvPr>
          <p:cNvCxnSpPr>
            <a:cxnSpLocks/>
          </p:cNvCxnSpPr>
          <p:nvPr/>
        </p:nvCxnSpPr>
        <p:spPr>
          <a:xfrm>
            <a:off x="990600" y="4184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9EAAB8-B63F-B145-89C3-1495453CF45E}"/>
                  </a:ext>
                </a:extLst>
              </p:cNvPr>
              <p:cNvSpPr txBox="1"/>
              <p:nvPr/>
            </p:nvSpPr>
            <p:spPr>
              <a:xfrm>
                <a:off x="2057400" y="43550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9EAAB8-B63F-B145-89C3-1495453C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355068"/>
                <a:ext cx="3429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DFECF9-B4D4-B44D-B189-7A2BCF5647B9}"/>
                  </a:ext>
                </a:extLst>
              </p:cNvPr>
              <p:cNvSpPr txBox="1"/>
              <p:nvPr/>
            </p:nvSpPr>
            <p:spPr>
              <a:xfrm>
                <a:off x="6172200" y="3985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DFECF9-B4D4-B44D-B189-7A2BCF56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857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E5F669-3E61-1142-BF45-0B61A52B8934}"/>
                  </a:ext>
                </a:extLst>
              </p:cNvPr>
              <p:cNvSpPr txBox="1"/>
              <p:nvPr/>
            </p:nvSpPr>
            <p:spPr>
              <a:xfrm>
                <a:off x="1275139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E5F669-3E61-1142-BF45-0B61A52B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39" y="36576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2FF145-6B61-4C42-A449-D019389847DA}"/>
                  </a:ext>
                </a:extLst>
              </p:cNvPr>
              <p:cNvSpPr txBox="1"/>
              <p:nvPr/>
            </p:nvSpPr>
            <p:spPr>
              <a:xfrm>
                <a:off x="4415589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2FF145-6B61-4C42-A449-D01938984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89" y="36576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56F77C-5F17-2447-B65D-5C7E91E1AD25}"/>
                  </a:ext>
                </a:extLst>
              </p:cNvPr>
              <p:cNvSpPr txBox="1"/>
              <p:nvPr/>
            </p:nvSpPr>
            <p:spPr>
              <a:xfrm>
                <a:off x="28194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56F77C-5F17-2447-B65D-5C7E91E1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E544DC-9DAF-EA4B-97AB-E3AF4503B470}"/>
              </a:ext>
            </a:extLst>
          </p:cNvPr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7239000" y="3505200"/>
            <a:ext cx="866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g(d)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1BC6000-8720-E244-ABB6-608E3C405D18}"/>
              </a:ext>
            </a:extLst>
          </p:cNvPr>
          <p:cNvSpPr/>
          <p:nvPr/>
        </p:nvSpPr>
        <p:spPr>
          <a:xfrm>
            <a:off x="8221662" y="3505200"/>
            <a:ext cx="8858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g(e)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4F247-E690-EF48-A49C-338CE6E007E7}"/>
              </a:ext>
            </a:extLst>
          </p:cNvPr>
          <p:cNvSpPr txBox="1"/>
          <p:nvPr/>
        </p:nvSpPr>
        <p:spPr>
          <a:xfrm>
            <a:off x="7467600" y="2590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Also list all sub-terms!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9C87B4-1F5C-864C-970A-B147964CC02E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7672387" y="3237131"/>
            <a:ext cx="519113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50F2E5C-C881-1A42-AB0F-8DB8C2E04E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91500" y="3237131"/>
            <a:ext cx="433387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7239000" y="3505200"/>
            <a:ext cx="866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g(d)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1BC6000-8720-E244-ABB6-608E3C405D18}"/>
              </a:ext>
            </a:extLst>
          </p:cNvPr>
          <p:cNvSpPr/>
          <p:nvPr/>
        </p:nvSpPr>
        <p:spPr>
          <a:xfrm>
            <a:off x="8221662" y="3505200"/>
            <a:ext cx="8858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7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g(d), g(e)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7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g(d), g(e)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g(d)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g(e)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</a:rPr>
              <a:t>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6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g(d), g(e)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3886200" y="4419600"/>
            <a:ext cx="33051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g(d)</a:t>
            </a:r>
            <a:r>
              <a:rPr kumimoji="1" lang="en-US" altLang="zh-CN" dirty="0"/>
              <a:t>), f(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g(e)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</a:rPr>
              <a:t>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354468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 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Q)</a:t>
                          </a:r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 structures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354468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175862" r="-130496" b="-7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66667" r="-130496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00000" r="-130496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4691" t="-200000" r="-127160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568966" r="-130496" b="-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646667" r="-130496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772414" r="-130496" b="-1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 structures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</a:t>
            </a:r>
            <a:r>
              <a:rPr kumimoji="1" lang="en-US" altLang="zh-CN" sz="2400" dirty="0">
                <a:solidFill>
                  <a:srgbClr val="FF0000"/>
                </a:solidFill>
              </a:rPr>
              <a:t>f(a, g(d))!=f(b, g(e))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g(d), g(e)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3886200" y="4419600"/>
            <a:ext cx="33051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f(a, g(d)), f(b, g(e))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0274542-F89A-2D4D-A785-E78750741C91}"/>
              </a:ext>
            </a:extLst>
          </p:cNvPr>
          <p:cNvSpPr txBox="1"/>
          <p:nvPr/>
        </p:nvSpPr>
        <p:spPr>
          <a:xfrm>
            <a:off x="2971800" y="548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21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Congruence closure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688B48-BC3C-284C-90DE-276064E9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congruenceClosure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“x=y”)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…;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stillChanging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closure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if(s1=t1,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union(f(s1,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f(t1,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“x!=y”)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…;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5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EUF theory applications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394545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4648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E2EA0-BB8D-884E-9C70-DA198FD91CDF}"/>
              </a:ext>
            </a:extLst>
          </p:cNvPr>
          <p:cNvSpPr txBox="1"/>
          <p:nvPr/>
        </p:nvSpPr>
        <p:spPr>
          <a:xfrm>
            <a:off x="2590800" y="48006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two programs should be equivalent. But how do we prove that fact?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the implication of uninterpreted functions?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out_a_0 = in;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unrool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SSA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out_a_1 = out_a_0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out_a_2 = out_a_1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out_a_2;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4648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BE2EA0-BB8D-884E-9C70-DA198FD91CDF}"/>
                  </a:ext>
                </a:extLst>
              </p:cNvPr>
              <p:cNvSpPr txBox="1"/>
              <p:nvPr/>
            </p:nvSpPr>
            <p:spPr>
              <a:xfrm>
                <a:off x="457200" y="5141893"/>
                <a:ext cx="472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out_a_0 = in /\</a:t>
                </a: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out_a_1 = f(out_a_0, in) /\</a:t>
                </a: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BE2EA0-BB8D-884E-9C70-DA198FD9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41893"/>
                <a:ext cx="4724400" cy="923330"/>
              </a:xfrm>
              <a:prstGeom prst="rect">
                <a:avLst/>
              </a:prstGeom>
              <a:blipFill>
                <a:blip r:embed="rId2"/>
                <a:stretch>
                  <a:fillRect l="-1075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F55C54-AB81-294E-B449-B823E3188E7E}"/>
                  </a:ext>
                </a:extLst>
              </p:cNvPr>
              <p:cNvSpPr txBox="1"/>
              <p:nvPr/>
            </p:nvSpPr>
            <p:spPr>
              <a:xfrm>
                <a:off x="4648200" y="4218563"/>
                <a:ext cx="4295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F55C54-AB81-294E-B449-B823E318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18563"/>
                <a:ext cx="4295775" cy="369332"/>
              </a:xfrm>
              <a:prstGeom prst="rect">
                <a:avLst/>
              </a:prstGeom>
              <a:blipFill>
                <a:blip r:embed="rId3"/>
                <a:stretch>
                  <a:fillRect l="-1180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B5EC269-355A-B84F-8263-6C0105077A36}"/>
              </a:ext>
            </a:extLst>
          </p:cNvPr>
          <p:cNvSpPr txBox="1"/>
          <p:nvPr/>
        </p:nvSpPr>
        <p:spPr>
          <a:xfrm>
            <a:off x="2667000" y="63328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66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#2: Translation </a:t>
            </a:r>
            <a:r>
              <a:rPr kumimoji="1"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source code: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(x1 + y1)*(x2 + y2);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4648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3-address 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x1 + y1;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x2 + y2;</a:t>
            </a: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2E4311-02E3-5540-ADC6-7B1542000C12}"/>
                  </a:ext>
                </a:extLst>
              </p:cNvPr>
              <p:cNvSpPr txBox="1"/>
              <p:nvPr/>
            </p:nvSpPr>
            <p:spPr>
              <a:xfrm>
                <a:off x="304800" y="4238616"/>
                <a:ext cx="358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z = g(f(x1, y1),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2E4311-02E3-5540-ADC6-7B1542000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38616"/>
                <a:ext cx="3581400" cy="646331"/>
              </a:xfrm>
              <a:prstGeom prst="rect">
                <a:avLst/>
              </a:prstGeom>
              <a:blipFill>
                <a:blip r:embed="rId2"/>
                <a:stretch>
                  <a:fillRect l="-1418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1AB5FD-911B-064F-83F0-182906282F5F}"/>
                  </a:ext>
                </a:extLst>
              </p:cNvPr>
              <p:cNvSpPr txBox="1"/>
              <p:nvPr/>
            </p:nvSpPr>
            <p:spPr>
              <a:xfrm>
                <a:off x="4648200" y="4218563"/>
                <a:ext cx="4295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t1 = f(x1, y1) /\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t2 = f(x2, y2) /\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1AB5FD-911B-064F-83F0-18290628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18563"/>
                <a:ext cx="4295775" cy="923330"/>
              </a:xfrm>
              <a:prstGeom prst="rect">
                <a:avLst/>
              </a:prstGeom>
              <a:blipFill>
                <a:blip r:embed="rId3"/>
                <a:stretch>
                  <a:fillRect l="-1180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0EEB94D-72FD-464F-A47B-94893C4791E0}"/>
              </a:ext>
            </a:extLst>
          </p:cNvPr>
          <p:cNvSpPr txBox="1"/>
          <p:nvPr/>
        </p:nvSpPr>
        <p:spPr>
          <a:xfrm>
            <a:off x="2667000" y="63328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z=z2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7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986919-D5F5-084E-BBD2-C0A60A5A373E}"/>
              </a:ext>
            </a:extLst>
          </p:cNvPr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8262D-F21C-3048-B817-DF0CDBF3E9AA}"/>
                </a:ext>
              </a:extLst>
            </p:cNvPr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B9C6E068-C7EC-C740-848C-35B46D0A2460}"/>
                </a:ext>
              </a:extLst>
            </p:cNvPr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92E68A-CFDB-BD40-8428-9DC5075115B1}"/>
              </a:ext>
            </a:extLst>
          </p:cNvPr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F6D270F0-5E66-5649-8C83-651840A7B236}"/>
                </a:ext>
              </a:extLst>
            </p:cNvPr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>
              <a:extLst>
                <a:ext uri="{FF2B5EF4-FFF2-40B4-BE49-F238E27FC236}">
                  <a16:creationId xmlns:a16="http://schemas.microsoft.com/office/drawing/2014/main" id="{5C2DFC29-8636-2D43-8220-FD6C5F0A8FE6}"/>
                </a:ext>
              </a:extLst>
            </p:cNvPr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375029-C810-F547-9705-33E16DA8990A}"/>
              </a:ext>
            </a:extLst>
          </p:cNvPr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158FAC-2CA7-BA4C-A35A-FAB8CF3504D6}"/>
                </a:ext>
              </a:extLst>
            </p:cNvPr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>
              <a:extLst>
                <a:ext uri="{FF2B5EF4-FFF2-40B4-BE49-F238E27FC236}">
                  <a16:creationId xmlns:a16="http://schemas.microsoft.com/office/drawing/2014/main" id="{C4E38546-0802-6141-94F8-3DD25727EDF0}"/>
                </a:ext>
              </a:extLst>
            </p:cNvPr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B8DEBF-35A5-3A41-A993-E0753EDA3235}"/>
              </a:ext>
            </a:extLst>
          </p:cNvPr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>
              <a:extLst>
                <a:ext uri="{FF2B5EF4-FFF2-40B4-BE49-F238E27FC236}">
                  <a16:creationId xmlns:a16="http://schemas.microsoft.com/office/drawing/2014/main" id="{E28E4ECC-0E6E-184A-BD1F-C9EE32296AE3}"/>
                </a:ext>
              </a:extLst>
            </p:cNvPr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>
              <a:extLst>
                <a:ext uri="{FF2B5EF4-FFF2-40B4-BE49-F238E27FC236}">
                  <a16:creationId xmlns:a16="http://schemas.microsoft.com/office/drawing/2014/main" id="{A0385D88-A7D1-8446-88AE-BAD5DD7A396C}"/>
                </a:ext>
              </a:extLst>
            </p:cNvPr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4B990-A264-2F47-AA14-AB77F0E7E9BF}"/>
              </a:ext>
            </a:extLst>
          </p:cNvPr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3184D0-7708-2743-9B2E-606F6CAAE1D5}"/>
                </a:ext>
              </a:extLst>
            </p:cNvPr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84DAC0-F0DA-184C-8557-5413A0F6716B}"/>
                </a:ext>
              </a:extLst>
            </p:cNvPr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811247D-5EDD-9841-8855-4B2DCB5A65AD}"/>
              </a:ext>
            </a:extLst>
          </p:cNvPr>
          <p:cNvSpPr txBox="1">
            <a:spLocks/>
          </p:cNvSpPr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Equality + UF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Arithmetic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Bit-vectors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Is this proposition satisfiable?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First 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equality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theory, to get: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uninterpreted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function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array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8CF5-8D99-5143-8EE6-40010474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F4DE9-CBED-0142-842E-4DA1FCCA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 theories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separately</a:t>
            </a:r>
          </a:p>
          <a:p>
            <a:pPr lvl="1"/>
            <a:r>
              <a:rPr kumimoji="1" lang="en-US" altLang="zh-CN" dirty="0"/>
              <a:t>Various applications</a:t>
            </a:r>
          </a:p>
          <a:p>
            <a:r>
              <a:rPr kumimoji="1" lang="en-US" altLang="zh-CN" dirty="0"/>
              <a:t>Then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6151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Theory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Equality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Uninterpreted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Functions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(EUF)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Equality theory: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23738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43200" y="2340233"/>
            <a:ext cx="2286000" cy="2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Relations are only = or !=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conjunction fragment.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438400" y="3657600"/>
            <a:ext cx="2590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F364D26-DC96-1644-A8BF-29D0655D808C}"/>
              </a:ext>
            </a:extLst>
          </p:cNvPr>
          <p:cNvCxnSpPr>
            <a:cxnSpLocks/>
          </p:cNvCxnSpPr>
          <p:nvPr/>
        </p:nvCxnSpPr>
        <p:spPr>
          <a:xfrm flipH="1" flipV="1">
            <a:off x="3276600" y="2827358"/>
            <a:ext cx="1792288" cy="30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2BB82-24FD-314F-A424-8BD1799F8BDB}"/>
                  </a:ext>
                </a:extLst>
              </p:cNvPr>
              <p:cNvSpPr txBox="1"/>
              <p:nvPr/>
            </p:nvSpPr>
            <p:spPr>
              <a:xfrm>
                <a:off x="609600" y="3962400"/>
                <a:ext cx="7351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r>
                  <a:rPr kumimoji="1" lang="en-US" altLang="zh-CN" sz="2000" dirty="0">
                    <a:solidFill>
                      <a:srgbClr val="0432FF"/>
                    </a:solidFill>
                  </a:rPr>
                  <a:t>a = b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b = c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d = e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b = s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d = t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a!= e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a!=s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2BB82-24FD-314F-A424-8BD1799F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7351712" cy="707886"/>
              </a:xfrm>
              <a:prstGeom prst="rect">
                <a:avLst/>
              </a:prstGeom>
              <a:blipFill>
                <a:blip r:embed="rId3"/>
                <a:stretch>
                  <a:fillRect l="-864" t="-53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A09DB8F-4B50-0B4A-8C81-CA44B1231D03}"/>
              </a:ext>
            </a:extLst>
          </p:cNvPr>
          <p:cNvSpPr txBox="1"/>
          <p:nvPr/>
        </p:nvSpPr>
        <p:spPr>
          <a:xfrm>
            <a:off x="609601" y="4642009"/>
            <a:ext cx="83343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# or in Z3: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('S')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d, e, s,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 b c d e s t',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 == b, b == c, d == e, b == s, d == t, a != e,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 != s)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E544DC-9DAF-EA4B-97AB-E3AF4503B470}"/>
              </a:ext>
            </a:extLst>
          </p:cNvPr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8999</TotalTime>
  <Words>2310</Words>
  <Application>Microsoft Macintosh PowerPoint</Application>
  <PresentationFormat>全屏显示(4:3)</PresentationFormat>
  <Paragraphs>352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Arial</vt:lpstr>
      <vt:lpstr>Cambria Math</vt:lpstr>
      <vt:lpstr>Courier New</vt:lpstr>
      <vt:lpstr>Symbol</vt:lpstr>
      <vt:lpstr>Tahoma</vt:lpstr>
      <vt:lpstr>Wingdings</vt:lpstr>
      <vt:lpstr>Blends</vt:lpstr>
      <vt:lpstr>Equality and uninterpreted functions theory</vt:lpstr>
      <vt:lpstr>Motivation: SAT</vt:lpstr>
      <vt:lpstr>Motivation: theory</vt:lpstr>
      <vt:lpstr>Satisfiability modulo theory (SMT)</vt:lpstr>
      <vt:lpstr>Theory combination</vt:lpstr>
      <vt:lpstr>Roadmap</vt:lpstr>
      <vt:lpstr> </vt:lpstr>
      <vt:lpstr>Equality theory: the syntax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Naïve algorithm</vt:lpstr>
      <vt:lpstr>Motivation: union-find</vt:lpstr>
      <vt:lpstr>Motivation: union-find</vt:lpstr>
      <vt:lpstr>Equality theory with uninterpreted functions</vt:lpstr>
      <vt:lpstr>Congruence rule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Congruence closure</vt:lpstr>
      <vt:lpstr> </vt:lpstr>
      <vt:lpstr>#1: Program equivalence</vt:lpstr>
      <vt:lpstr>#1: Program equivalence</vt:lpstr>
      <vt:lpstr>#2: Translation validation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3034</cp:revision>
  <cp:lastPrinted>1601-01-01T00:00:00Z</cp:lastPrinted>
  <dcterms:created xsi:type="dcterms:W3CDTF">1601-01-01T00:00:00Z</dcterms:created>
  <dcterms:modified xsi:type="dcterms:W3CDTF">2020-11-13T11:56:47Z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