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7"/>
  </p:handoutMasterIdLst>
  <p:sldIdLst>
    <p:sldId id="256" r:id="rId3"/>
    <p:sldId id="363" r:id="rId4"/>
    <p:sldId id="375" r:id="rId5"/>
    <p:sldId id="321" r:id="rId6"/>
    <p:sldId id="442" r:id="rId7"/>
    <p:sldId id="428" r:id="rId8"/>
    <p:sldId id="429" r:id="rId9"/>
    <p:sldId id="323" r:id="rId10"/>
    <p:sldId id="430" r:id="rId11"/>
    <p:sldId id="431" r:id="rId12"/>
    <p:sldId id="432" r:id="rId13"/>
    <p:sldId id="435" r:id="rId14"/>
    <p:sldId id="434" r:id="rId15"/>
    <p:sldId id="433" r:id="rId16"/>
    <p:sldId id="408" r:id="rId17"/>
    <p:sldId id="402" r:id="rId18"/>
    <p:sldId id="439" r:id="rId19"/>
    <p:sldId id="436" r:id="rId20"/>
    <p:sldId id="443" r:id="rId21"/>
    <p:sldId id="437" r:id="rId22"/>
    <p:sldId id="445" r:id="rId23"/>
    <p:sldId id="444" r:id="rId24"/>
    <p:sldId id="446" r:id="rId25"/>
    <p:sldId id="447" r:id="rId26"/>
    <p:sldId id="448" r:id="rId27"/>
    <p:sldId id="438" r:id="rId28"/>
    <p:sldId id="440" r:id="rId29"/>
    <p:sldId id="441" r:id="rId30"/>
    <p:sldId id="404" r:id="rId31"/>
    <p:sldId id="405" r:id="rId32"/>
    <p:sldId id="406" r:id="rId33"/>
    <p:sldId id="398" r:id="rId34"/>
    <p:sldId id="367" r:id="rId35"/>
    <p:sldId id="424" r:id="rId36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2"/>
    <p:restoredTop sz="94696"/>
  </p:normalViewPr>
  <p:slideViewPr>
    <p:cSldViewPr>
      <p:cViewPr varScale="1">
        <p:scale>
          <a:sx n="105" d="100"/>
          <a:sy n="105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Vectors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  <a:endParaRPr lang="en-US" altLang="zh-CN" sz="3600" dirty="0"/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  <a:endParaRPr lang="en-US" altLang="zh-CN" sz="2800" dirty="0"/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b:</a:t>
                </a: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33400" y="5537537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Example (for l=8):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&lt;11001000&gt;U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200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&lt;11001000&gt;S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-56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modulo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important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realize: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mirrored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domains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1800" dirty="0">
                    <a:solidFill>
                      <a:srgbClr val="0432FF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sz="1800" dirty="0">
                    <a:solidFill>
                      <a:srgbClr val="0432FF"/>
                    </a:solidFill>
                  </a:rPr>
                  <a:t>mod</a:t>
                </a:r>
                <a:r>
                  <a:rPr kumimoji="1" lang="zh-CN" altLang="en-US" sz="18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1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1800" dirty="0"/>
              </a:p>
              <a:p>
                <a:pPr lvl="1"/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operands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should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/>
                  <a:t>mapped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Z.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BitVecs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(‘x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y’,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8)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solve(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x+y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1024)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#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Z3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output: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[x=0,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y=0]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6400800" y="3352800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BV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8001000" y="3372853"/>
            <a:ext cx="762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endCxn id="5" idx="2"/>
          </p:cNvCxnSpPr>
          <p:nvPr/>
        </p:nvCxnSpPr>
        <p:spPr>
          <a:xfrm>
            <a:off x="7162800" y="4305300"/>
            <a:ext cx="838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239000" y="38100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3810000"/>
                <a:ext cx="609600" cy="369332"/>
              </a:xfrm>
              <a:prstGeom prst="rect">
                <a:avLst/>
              </a:prstGeom>
              <a:blipFill rotWithShape="1">
                <a:blip r:embed="rId2"/>
                <a:stretch>
                  <a:fillRect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Standard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modulo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arithmetic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Comparison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normal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language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(promotion)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semantics:</a:t>
                </a:r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marL="0" indent="0" algn="ctr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9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</a:t>
            </a:r>
            <a:r>
              <a:rPr lang="zh-CN" altLang="en-US" i="1" dirty="0"/>
              <a:t> </a:t>
            </a:r>
            <a:r>
              <a:rPr lang="en-US" altLang="zh-CN" i="1" dirty="0"/>
              <a:t>for</a:t>
            </a:r>
            <a:r>
              <a:rPr lang="zh-CN" altLang="en-US" i="1" dirty="0"/>
              <a:t> </a:t>
            </a:r>
            <a:r>
              <a:rPr lang="en-US" altLang="zh-CN" i="1" dirty="0"/>
              <a:t>bit</a:t>
            </a:r>
            <a:r>
              <a:rPr lang="zh-CN" altLang="en-US" i="1" dirty="0"/>
              <a:t> </a:t>
            </a:r>
            <a:r>
              <a:rPr lang="en-US" altLang="zh-CN" i="1" dirty="0"/>
              <a:t>vectors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3 bit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c: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a=1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b=2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&amp;b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satisfiable?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Intuitively: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⟺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…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    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kumimoji="1" lang="zh-CN" alt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⟺</m:t>
                          </m:r>
                          <m:r>
                            <m:rPr>
                              <m:nor/>
                            </m:rPr>
                            <a:rPr kumimoji="1"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¬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       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&amp;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=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⟺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…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0432FF"/>
                  </a:solidFill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4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2667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b="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b="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2667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520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520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2953544" y="3810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2953544" y="38100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520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本框 6"/>
          <p:cNvSpPr txBox="1"/>
          <p:nvPr/>
        </p:nvSpPr>
        <p:spPr>
          <a:xfrm>
            <a:off x="6906816" y="260830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9120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34200" y="3135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34200" y="3821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corresponding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</a:t>
            </a:r>
            <a:endParaRPr kumimoji="1" lang="en-US" altLang="zh-CN" dirty="0"/>
          </a:p>
          <a:p>
            <a:r>
              <a:rPr kumimoji="1" lang="en-US" altLang="zh-CN" dirty="0"/>
              <a:t>Bit vector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equivalent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constraints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en-US" altLang="zh-CN" dirty="0"/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bit-blasting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a set of all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generated 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two main passes: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1. blast each proposition;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2. generate constrains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convert the proposition to atomic bools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generate 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endParaRPr kumimoji="1" lang="zh-CN" altLang="en-US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pass #1: blasting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blastProp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each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proposition P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// expressions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P2){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trivial recursion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7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  <a:endParaRPr kumimoji="1"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Q</m:t>
                              </m:r>
                            </m:oMath>
                          </a14:m>
                          <a:r>
                            <a:rPr lang="en-US" altLang="zh-CN" dirty="0"/>
                            <a:t>)</a:t>
                          </a:r>
                          <a:endParaRPr lang="en-US" altLang="zh-CN" dirty="0"/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/>
                    <a:gridCol w="1905000"/>
                    <a:gridCol w="2743200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7340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  <a:endParaRPr lang="en-US" altLang="zh-CN" dirty="0"/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4127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pass #1: blasting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genCons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will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constraints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a vector of </a:t>
            </a:r>
            <a:r>
              <a:rPr kumimoji="1"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boolean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);  </a:t>
            </a: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attach to e1+e2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other cases are similar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Blasting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to blast the following propositions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=1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tree structure: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68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336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0200" y="535543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71056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61221" y="536733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75596" y="60960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768600" y="44592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93184" y="5410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391400" y="53959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580188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391400" y="38084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327232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47021" y="315912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6" idx="3"/>
            <a:endCxn id="4" idx="0"/>
          </p:cNvCxnSpPr>
          <p:nvPr/>
        </p:nvCxnSpPr>
        <p:spPr>
          <a:xfrm flipH="1">
            <a:off x="1409700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5"/>
            <a:endCxn id="5" idx="0"/>
          </p:cNvCxnSpPr>
          <p:nvPr/>
        </p:nvCxnSpPr>
        <p:spPr>
          <a:xfrm>
            <a:off x="2185567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3"/>
            <a:endCxn id="6" idx="0"/>
          </p:cNvCxnSpPr>
          <p:nvPr/>
        </p:nvCxnSpPr>
        <p:spPr>
          <a:xfrm flipH="1">
            <a:off x="1943100" y="4914572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0" idx="5"/>
            <a:endCxn id="8" idx="1"/>
          </p:cNvCxnSpPr>
          <p:nvPr/>
        </p:nvCxnSpPr>
        <p:spPr>
          <a:xfrm>
            <a:off x="3353967" y="4914572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6" idx="3"/>
            <a:endCxn id="10" idx="7"/>
          </p:cNvCxnSpPr>
          <p:nvPr/>
        </p:nvCxnSpPr>
        <p:spPr>
          <a:xfrm flipH="1">
            <a:off x="3353967" y="3614411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6" idx="5"/>
            <a:endCxn id="14" idx="2"/>
          </p:cNvCxnSpPr>
          <p:nvPr/>
        </p:nvCxnSpPr>
        <p:spPr>
          <a:xfrm>
            <a:off x="5332388" y="3614411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8" idx="3"/>
            <a:endCxn id="7" idx="0"/>
          </p:cNvCxnSpPr>
          <p:nvPr/>
        </p:nvCxnSpPr>
        <p:spPr>
          <a:xfrm flipH="1">
            <a:off x="3713956" y="5822623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8" idx="5"/>
            <a:endCxn id="9" idx="0"/>
          </p:cNvCxnSpPr>
          <p:nvPr/>
        </p:nvCxnSpPr>
        <p:spPr>
          <a:xfrm>
            <a:off x="4646588" y="5822623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1" idx="0"/>
          </p:cNvCxnSpPr>
          <p:nvPr/>
        </p:nvCxnSpPr>
        <p:spPr>
          <a:xfrm flipH="1">
            <a:off x="6136084" y="5015379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3" idx="5"/>
            <a:endCxn id="12" idx="0"/>
          </p:cNvCxnSpPr>
          <p:nvPr/>
        </p:nvCxnSpPr>
        <p:spPr>
          <a:xfrm>
            <a:off x="7165555" y="5015379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4" idx="3"/>
            <a:endCxn id="13" idx="7"/>
          </p:cNvCxnSpPr>
          <p:nvPr/>
        </p:nvCxnSpPr>
        <p:spPr>
          <a:xfrm flipH="1">
            <a:off x="7165555" y="4263698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4" idx="5"/>
            <a:endCxn id="15" idx="1"/>
          </p:cNvCxnSpPr>
          <p:nvPr/>
        </p:nvCxnSpPr>
        <p:spPr>
          <a:xfrm>
            <a:off x="7976767" y="4263698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52400" y="5810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19373" y="571607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308946" y="650323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423321" y="637595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745162" y="587482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09272" y="592296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575673" y="426646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940255" y="418091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6" grpId="0"/>
      <p:bldP spid="57" grpId="0"/>
      <p:bldP spid="59" grpId="0"/>
      <p:bldP spid="60" grpId="0"/>
      <p:bldP spid="61" grpId="0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step #2: generating </a:t>
            </a:r>
            <a:r>
              <a:rPr kumimoji="1" lang="en-US" altLang="zh-CN" dirty="0" err="1"/>
              <a:t>constr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genConsProp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generate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constraints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algorithm:</a:t>
            </a:r>
            <a:br>
              <a:rPr kumimoji="1" lang="en-US" altLang="zh-CN" dirty="0"/>
            </a:br>
            <a:r>
              <a:rPr kumimoji="1" lang="en-US" altLang="zh-CN" dirty="0"/>
              <a:t>step #2: generating </a:t>
            </a:r>
            <a:r>
              <a:rPr kumimoji="1" lang="en-US" altLang="zh-CN" dirty="0" err="1"/>
              <a:t>constr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will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generate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constraints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exp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19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 generation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to blast the following propositions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=1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tree structure: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4" name="椭圆 3"/>
          <p:cNvSpPr/>
          <p:nvPr/>
        </p:nvSpPr>
        <p:spPr>
          <a:xfrm>
            <a:off x="10668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133600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1600200" y="5355431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3371056" y="60594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061221" y="5367338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775596" y="60960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768600" y="4459287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5793184" y="5410200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7391400" y="53959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6580188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&amp;</a:t>
            </a:r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7391400" y="3808413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327232" y="4560094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4747021" y="3159126"/>
            <a:ext cx="6858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∧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6" idx="3"/>
            <a:endCxn id="4" idx="0"/>
          </p:cNvCxnSpPr>
          <p:nvPr/>
        </p:nvCxnSpPr>
        <p:spPr>
          <a:xfrm flipH="1">
            <a:off x="1409700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/>
          <p:cNvCxnSpPr>
            <a:stCxn id="6" idx="5"/>
            <a:endCxn id="5" idx="0"/>
          </p:cNvCxnSpPr>
          <p:nvPr/>
        </p:nvCxnSpPr>
        <p:spPr>
          <a:xfrm>
            <a:off x="2185567" y="5810716"/>
            <a:ext cx="290933" cy="248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/>
          <p:cNvCxnSpPr>
            <a:stCxn id="10" idx="3"/>
            <a:endCxn id="6" idx="0"/>
          </p:cNvCxnSpPr>
          <p:nvPr/>
        </p:nvCxnSpPr>
        <p:spPr>
          <a:xfrm flipH="1">
            <a:off x="1943100" y="4914572"/>
            <a:ext cx="925933" cy="44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10" idx="5"/>
            <a:endCxn id="8" idx="1"/>
          </p:cNvCxnSpPr>
          <p:nvPr/>
        </p:nvCxnSpPr>
        <p:spPr>
          <a:xfrm>
            <a:off x="3353967" y="4914572"/>
            <a:ext cx="807687" cy="53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/>
          <p:cNvCxnSpPr>
            <a:stCxn id="16" idx="3"/>
            <a:endCxn id="10" idx="7"/>
          </p:cNvCxnSpPr>
          <p:nvPr/>
        </p:nvCxnSpPr>
        <p:spPr>
          <a:xfrm flipH="1">
            <a:off x="3353967" y="3614411"/>
            <a:ext cx="1493487" cy="922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箭头连接符 31"/>
          <p:cNvCxnSpPr>
            <a:stCxn id="16" idx="5"/>
            <a:endCxn id="14" idx="2"/>
          </p:cNvCxnSpPr>
          <p:nvPr/>
        </p:nvCxnSpPr>
        <p:spPr>
          <a:xfrm>
            <a:off x="5332388" y="3614411"/>
            <a:ext cx="2059012" cy="460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8" idx="3"/>
            <a:endCxn id="7" idx="0"/>
          </p:cNvCxnSpPr>
          <p:nvPr/>
        </p:nvCxnSpPr>
        <p:spPr>
          <a:xfrm flipH="1">
            <a:off x="3713956" y="5822623"/>
            <a:ext cx="447698" cy="236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/>
          <p:cNvCxnSpPr>
            <a:stCxn id="8" idx="5"/>
            <a:endCxn id="9" idx="0"/>
          </p:cNvCxnSpPr>
          <p:nvPr/>
        </p:nvCxnSpPr>
        <p:spPr>
          <a:xfrm>
            <a:off x="4646588" y="5822623"/>
            <a:ext cx="471908" cy="27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/>
          <p:cNvCxnSpPr>
            <a:stCxn id="13" idx="3"/>
            <a:endCxn id="11" idx="0"/>
          </p:cNvCxnSpPr>
          <p:nvPr/>
        </p:nvCxnSpPr>
        <p:spPr>
          <a:xfrm flipH="1">
            <a:off x="6136084" y="5015379"/>
            <a:ext cx="544537" cy="394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/>
          <p:cNvCxnSpPr>
            <a:stCxn id="13" idx="5"/>
            <a:endCxn id="12" idx="0"/>
          </p:cNvCxnSpPr>
          <p:nvPr/>
        </p:nvCxnSpPr>
        <p:spPr>
          <a:xfrm>
            <a:off x="7165555" y="5015379"/>
            <a:ext cx="568745" cy="380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/>
          <p:cNvCxnSpPr>
            <a:stCxn id="14" idx="3"/>
            <a:endCxn id="13" idx="7"/>
          </p:cNvCxnSpPr>
          <p:nvPr/>
        </p:nvCxnSpPr>
        <p:spPr>
          <a:xfrm flipH="1">
            <a:off x="7165555" y="4263698"/>
            <a:ext cx="32627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/>
          <p:cNvCxnSpPr>
            <a:stCxn id="14" idx="5"/>
            <a:endCxn id="15" idx="1"/>
          </p:cNvCxnSpPr>
          <p:nvPr/>
        </p:nvCxnSpPr>
        <p:spPr>
          <a:xfrm>
            <a:off x="7976767" y="4263698"/>
            <a:ext cx="450898" cy="37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152400" y="5810716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54" name="文本框 53"/>
          <p:cNvSpPr txBox="1"/>
          <p:nvPr/>
        </p:nvSpPr>
        <p:spPr>
          <a:xfrm>
            <a:off x="2419373" y="571607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c0, …, </a:t>
            </a:r>
            <a:r>
              <a:rPr kumimoji="1" lang="en-US" altLang="zh-CN" dirty="0" err="1"/>
              <a:t>cn</a:t>
            </a:r>
            <a:endParaRPr kumimoji="1" lang="zh-CN" altLang="en-US" dirty="0"/>
          </a:p>
        </p:txBody>
      </p:sp>
      <p:sp>
        <p:nvSpPr>
          <p:cNvPr id="56" name="文本框 55"/>
          <p:cNvSpPr txBox="1"/>
          <p:nvPr/>
        </p:nvSpPr>
        <p:spPr>
          <a:xfrm>
            <a:off x="3308946" y="650323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5423321" y="637595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e0, …, </a:t>
            </a:r>
            <a:r>
              <a:rPr kumimoji="1" lang="en-US" altLang="zh-CN" dirty="0" err="1"/>
              <a:t>en</a:t>
            </a:r>
            <a:endParaRPr kumimoji="1"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5745162" y="587482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b0, …, </a:t>
            </a:r>
            <a:r>
              <a:rPr kumimoji="1" lang="en-US" altLang="zh-CN" dirty="0" err="1"/>
              <a:t>bn</a:t>
            </a:r>
            <a:endParaRPr kumimoji="1"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7509272" y="592296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d0, …, </a:t>
            </a:r>
            <a:r>
              <a:rPr kumimoji="1" lang="en-US" altLang="zh-CN" dirty="0" err="1"/>
              <a:t>dn</a:t>
            </a:r>
            <a:endParaRPr kumimoji="1"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575673" y="4266467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f0, …, </a:t>
            </a:r>
            <a:r>
              <a:rPr kumimoji="1" lang="en-US" altLang="zh-CN" dirty="0" err="1"/>
              <a:t>fn</a:t>
            </a:r>
            <a:endParaRPr kumimoji="1"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7940255" y="418091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g0, …, </a:t>
            </a:r>
            <a:r>
              <a:rPr kumimoji="1" lang="en-US" altLang="zh-CN" dirty="0" err="1"/>
              <a:t>gn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400300" y="5422055"/>
            <a:ext cx="1761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c0=T,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706413" y="4902983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b0=c0,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bn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cn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423668" y="6175076"/>
            <a:ext cx="265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e0=F, e1=T,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873548" y="4969289"/>
            <a:ext cx="217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d0=e0,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dn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en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800600" y="4050268"/>
            <a:ext cx="28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f0=b0∧d0,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bn∧dn</a:t>
            </a:r>
            <a:endParaRPr kumimoji="1"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7393061" y="4988719"/>
            <a:ext cx="175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g0=T,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r>
              <a:rPr kumimoji="1" lang="en-US" altLang="zh-CN" dirty="0">
                <a:solidFill>
                  <a:srgbClr val="FF0000"/>
                </a:solidFill>
              </a:rPr>
              <a:t>=F</a:t>
            </a:r>
            <a:endParaRPr kumimoji="1"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6801221" y="3358817"/>
            <a:ext cx="206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f0=g0, …, </a:t>
            </a:r>
            <a:r>
              <a:rPr kumimoji="1" lang="en-US" altLang="zh-CN" dirty="0" err="1">
                <a:solidFill>
                  <a:srgbClr val="FF0000"/>
                </a:solidFill>
              </a:rPr>
              <a:t>fn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en-US" altLang="zh-CN" dirty="0" err="1">
                <a:solidFill>
                  <a:srgbClr val="FF0000"/>
                </a:solidFill>
              </a:rPr>
              <a:t>gn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0" grpId="0"/>
      <p:bldP spid="42" grpId="0"/>
      <p:bldP spid="43" grpId="0"/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 generation 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to blast the following propositions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y=2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=1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linear form: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c0=T,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=F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b0=c0,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=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e0=F,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=F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d0=e0,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en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f0=b0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g0=T,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=F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f0=g0, …,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fn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gn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//This set of constraints are sent to SAT solvers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9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genExpCons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()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generates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constraints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exp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…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191413"/>
            <a:ext cx="4871510" cy="26332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Bit-blasting algorithm,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genExpCons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(z!=0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z+r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r&lt;z);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</a:t>
                </a:r>
                <a:r>
                  <a:rPr kumimoji="1" lang="en-US" altLang="zh-CN" sz="2000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// similar</a:t>
                </a:r>
                <a:endParaRPr kumimoji="1" lang="en-US" altLang="zh-CN" sz="2000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Incremental</a:t>
            </a:r>
            <a:r>
              <a:rPr lang="zh-CN" altLang="en-US" i="1" dirty="0"/>
              <a:t> </a:t>
            </a:r>
            <a:r>
              <a:rPr lang="en-US" altLang="zh-CN" i="1" dirty="0"/>
              <a:t>Bit</a:t>
            </a:r>
            <a:r>
              <a:rPr lang="zh-CN" altLang="en-US" i="1" dirty="0"/>
              <a:t> </a:t>
            </a:r>
            <a:r>
              <a:rPr lang="en-US" altLang="zh-CN" i="1" dirty="0"/>
              <a:t>Blasting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Consider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complexity:</a:t>
                </a:r>
                <a:endParaRPr lang="en-US" altLang="zh-CN" dirty="0"/>
              </a:p>
              <a:p>
                <a:pPr lvl="1"/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x&amp;y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=x0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y0, x1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y1, …, 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xn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yn</a:t>
                </a:r>
                <a:endParaRPr kumimoji="1" lang="en-US" altLang="zh-CN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 props, for n conjunctions</a:t>
                </a:r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031" y="3657601"/>
            <a:ext cx="5779769" cy="3124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660" y="57912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>
                <a:solidFill>
                  <a:srgbClr val="0432FF"/>
                </a:solidFill>
                <a:latin typeface="Courier New" panose="02070409020205090404" pitchFamily="49" charset="0"/>
                <a:ea typeface="+mn-ea"/>
                <a:cs typeface="Courier New" panose="02070409020205090404" pitchFamily="49" charset="0"/>
              </a:rPr>
              <a:t>x*y =</a:t>
            </a:r>
            <a:endParaRPr kumimoji="1" lang="en-US" altLang="zh-CN" sz="2800" b="1" dirty="0">
              <a:solidFill>
                <a:srgbClr val="0432FF"/>
              </a:solidFill>
              <a:latin typeface="Courier New" panose="02070409020205090404" pitchFamily="49" charset="0"/>
              <a:ea typeface="+mn-ea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676400" y="5911410"/>
                <a:ext cx="179381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kumimoji="1" lang="en-US" altLang="zh-CN" sz="2800" b="1" i="0" dirty="0" smtClean="0">
                              <a:solidFill>
                                <a:srgbClr val="0432FF"/>
                              </a:solidFill>
                              <a:latin typeface="Courier New" panose="02070409020205090404" pitchFamily="49" charset="0"/>
                              <a:ea typeface="宋体"/>
                              <a:cs typeface="Courier New" panose="02070409020205090404" pitchFamily="49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409020205090404" pitchFamily="49" charset="0"/>
                              <a:ea typeface="宋体"/>
                              <a:cs typeface="Courier New" panose="02070409020205090404" pitchFamily="49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0" dirty="0" smtClean="0">
                              <a:solidFill>
                                <a:srgbClr val="0432FF"/>
                              </a:solidFill>
                              <a:latin typeface="Courier New" panose="02070409020205090404" pitchFamily="49" charset="0"/>
                              <a:ea typeface="宋体"/>
                              <a:cs typeface="Courier New" panose="02070409020205090404" pitchFamily="49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kumimoji="1" lang="en-US" altLang="zh-CN" sz="2800" b="1" dirty="0">
                              <a:solidFill>
                                <a:srgbClr val="0432FF"/>
                              </a:solidFill>
                              <a:latin typeface="Courier New" panose="02070409020205090404" pitchFamily="49" charset="0"/>
                              <a:ea typeface="宋体"/>
                              <a:cs typeface="Courier New" panose="02070409020205090404" pitchFamily="49" charset="0"/>
                            </a:rPr>
                            <m:t>+…+</m:t>
                          </m:r>
                          <m:r>
                            <m:rPr>
                              <m:nor/>
                            </m:rPr>
                            <a:rPr kumimoji="1" lang="en-US" altLang="zh-CN" sz="2800" b="1" i="0" dirty="0" smtClean="0">
                              <a:solidFill>
                                <a:srgbClr val="0432FF"/>
                              </a:solidFill>
                              <a:latin typeface="Courier New" panose="02070409020205090404" pitchFamily="49" charset="0"/>
                              <a:ea typeface="宋体"/>
                              <a:cs typeface="Courier New" panose="02070409020205090404" pitchFamily="49" charset="0"/>
                            </a:rPr>
                            <m:t>x</m:t>
                          </m:r>
                        </m:e>
                      </m:groupCh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911410"/>
                <a:ext cx="1793810" cy="430887"/>
              </a:xfrm>
              <a:prstGeom prst="rect">
                <a:avLst/>
              </a:prstGeom>
              <a:blipFill rotWithShape="1">
                <a:blip r:embed="rId3"/>
                <a:stretch>
                  <a:fillRect t="-45" r="32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2438400" y="6446696"/>
            <a:ext cx="6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/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/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  <a:endParaRPr lang="en-US" sz="3400" kern="1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/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/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/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8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8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/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  <a:endParaRPr lang="en-US" sz="2800" kern="1200" dirty="0"/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  <a:endParaRPr lang="en-US" sz="2800" kern="12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/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8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8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/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/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8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8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/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  <a:endParaRPr lang="en-US" sz="3400" kern="1200" dirty="0"/>
            </a:p>
          </p:txBody>
        </p:sp>
      </p:grpSp>
      <p:sp>
        <p:nvSpPr>
          <p:cNvPr id="22" name="Text Placeholder 2"/>
          <p:cNvSpPr txBox="1"/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Equality + UF</a:t>
            </a:r>
            <a:endParaRPr lang="en-US" sz="3100" dirty="0">
              <a:solidFill>
                <a:prstClr val="black"/>
              </a:solidFill>
              <a:sym typeface="Symbol"/>
            </a:endParaRPr>
          </a:p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Arithmetic</a:t>
            </a:r>
            <a:endParaRPr lang="en-US" sz="3100" dirty="0">
              <a:solidFill>
                <a:prstClr val="black"/>
              </a:solidFill>
              <a:sym typeface="Symbol"/>
            </a:endParaRPr>
          </a:p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Bit-vectors</a:t>
            </a:r>
            <a:endParaRPr lang="en-US" sz="3100" dirty="0">
              <a:solidFill>
                <a:prstClr val="black"/>
              </a:solidFill>
              <a:sym typeface="Symbol"/>
            </a:endParaRPr>
          </a:p>
          <a:p>
            <a:pPr marL="384810" indent="-384810" defTabSz="913765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1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And consider:</a:t>
                </a:r>
                <a:endParaRPr lang="en-US" altLang="zh-CN" dirty="0"/>
              </a:p>
              <a:p>
                <a:pPr lvl="1"/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a*b=c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b*a!=c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y=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x&amp;z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y!=</a:t>
                </a:r>
                <a:r>
                  <a:rPr kumimoji="1" lang="en-US" altLang="zh-CN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x&amp;z</a:t>
                </a:r>
                <a:endParaRPr kumimoji="1" lang="en-US" altLang="zh-CN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lvl="1"/>
                <a:r>
                  <a:rPr lang="en-US" altLang="zh-CN" dirty="0">
                    <a:cs typeface="+mn-cs"/>
                  </a:rPr>
                  <a:t>Direct encoding of the formula will generate more than 10000 Boolean </a:t>
                </a:r>
                <a:r>
                  <a:rPr lang="en-US" altLang="zh-CN" dirty="0" err="1">
                    <a:cs typeface="+mn-cs"/>
                  </a:rPr>
                  <a:t>vars</a:t>
                </a:r>
                <a:r>
                  <a:rPr lang="en-US" altLang="zh-CN" dirty="0">
                    <a:cs typeface="+mn-cs"/>
                  </a:rPr>
                  <a:t>, </a:t>
                </a:r>
                <a:endParaRPr lang="en-US" altLang="zh-CN" dirty="0">
                  <a:cs typeface="+mn-cs"/>
                </a:endParaRPr>
              </a:p>
              <a:p>
                <a:pPr lvl="2"/>
                <a:r>
                  <a:rPr lang="en-US" altLang="zh-CN" dirty="0">
                    <a:cs typeface="+mn-cs"/>
                  </a:rPr>
                  <a:t>problematic for state-of-the-art SAT solvers</a:t>
                </a:r>
                <a:endParaRPr lang="en-US" altLang="zh-CN" dirty="0">
                  <a:cs typeface="+mn-cs"/>
                </a:endParaRPr>
              </a:p>
              <a:p>
                <a:pPr lvl="1"/>
                <a:r>
                  <a:rPr lang="en-US" altLang="zh-CN" dirty="0">
                    <a:cs typeface="+mn-cs"/>
                  </a:rPr>
                  <a:t>What’s the problem here? How to fix?</a:t>
                </a:r>
                <a:endParaRPr lang="zh-CN" altLang="en-US" dirty="0">
                  <a:cs typeface="+mn-cs"/>
                </a:endParaRPr>
              </a:p>
            </p:txBody>
          </p:sp>
        </mc:Choice>
        <mc:Fallback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Incremental Algorithm</a:t>
            </a:r>
            <a:endParaRPr kumimoji="1"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1295400" y="26670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Analyze the “easier” part</a:t>
            </a:r>
            <a:endParaRPr kumimoji="1" lang="zh-CN" altLang="en-US" dirty="0"/>
          </a:p>
        </p:txBody>
      </p:sp>
      <p:sp>
        <p:nvSpPr>
          <p:cNvPr id="7" name="下箭头 6"/>
          <p:cNvSpPr/>
          <p:nvPr/>
        </p:nvSpPr>
        <p:spPr>
          <a:xfrm>
            <a:off x="2057400" y="20574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1295400" y="41148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</a:t>
            </a:r>
            <a:endParaRPr kumimoji="1" lang="zh-CN" altLang="en-US" dirty="0"/>
          </a:p>
        </p:txBody>
      </p:sp>
      <p:sp>
        <p:nvSpPr>
          <p:cNvPr id="9" name="下箭头 8"/>
          <p:cNvSpPr/>
          <p:nvPr/>
        </p:nvSpPr>
        <p:spPr>
          <a:xfrm>
            <a:off x="2057400" y="35052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2057400" y="4953000"/>
            <a:ext cx="381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286000" y="501396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1828800" y="5650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finished</a:t>
            </a:r>
            <a:endParaRPr kumimoji="1"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3962400" y="4114800"/>
            <a:ext cx="1905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Analyze the “hard” part</a:t>
            </a:r>
            <a:endParaRPr kumimoji="1" lang="zh-CN" altLang="en-US" dirty="0"/>
          </a:p>
        </p:txBody>
      </p:sp>
      <p:sp>
        <p:nvSpPr>
          <p:cNvPr id="15" name="右箭头 14"/>
          <p:cNvSpPr/>
          <p:nvPr/>
        </p:nvSpPr>
        <p:spPr>
          <a:xfrm>
            <a:off x="3200400" y="44196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肘形连接符 16"/>
          <p:cNvCxnSpPr>
            <a:stCxn id="13" idx="0"/>
          </p:cNvCxnSpPr>
          <p:nvPr/>
        </p:nvCxnSpPr>
        <p:spPr>
          <a:xfrm rot="16200000" flipV="1">
            <a:off x="3478083" y="2677983"/>
            <a:ext cx="397134" cy="2476500"/>
          </a:xfrm>
          <a:prstGeom prst="bentConnector2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4114800" y="2057400"/>
                <a:ext cx="4800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a*b=c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b*a!=c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y=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x&amp;z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∧ y!=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x&amp;z</a:t>
                </a:r>
                <a:endParaRPr kumimoji="1" lang="en-US" altLang="zh-CN" sz="2000" b="1" dirty="0">
                  <a:solidFill>
                    <a:srgbClr val="FF0000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057400"/>
                <a:ext cx="4800600" cy="400110"/>
              </a:xfrm>
              <a:prstGeom prst="rect">
                <a:avLst/>
              </a:prstGeom>
              <a:blipFill rotWithShape="1">
                <a:blip r:embed="rId1"/>
                <a:stretch>
                  <a:fillRect b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3276600" y="4114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057899" y="2895600"/>
            <a:ext cx="28575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This is called an incremental algorithm. Essentially a </a:t>
            </a:r>
            <a:r>
              <a:rPr kumimoji="1" lang="en-US" altLang="zh-CN" sz="2000" dirty="0">
                <a:solidFill>
                  <a:srgbClr val="0432FF"/>
                </a:solidFill>
              </a:rPr>
              <a:t>lazy</a:t>
            </a:r>
            <a:r>
              <a:rPr kumimoji="1" lang="en-US" altLang="zh-CN" sz="2000" dirty="0"/>
              <a:t> strategy.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Bit-vectors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applications</a:t>
            </a:r>
            <a:endParaRPr kumimoji="1" lang="zh-CN" altLang="en-US" i="1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Fermat‘s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Solver()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BitVecs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(‘a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c’,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64)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0xffffffffffff0000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c&amp;magic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0)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# for simple case: n=3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c)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solver.check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4"/>
              <p:cNvSpPr txBox="1"/>
              <p:nvPr/>
            </p:nvSpPr>
            <p:spPr bwMode="auto">
              <a:xfrm>
                <a:off x="4648200" y="2057400"/>
                <a:ext cx="4267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Fermat’s last theorem:</a:t>
                </a: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The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equation</a:t>
                </a: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+</m:t>
                          </m:r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sz="2000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40902020509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</m:ctrlPr>
                        </m:sSupPr>
                        <m:e>
                          <m:r>
                            <a:rPr lang="en-US" altLang="zh-CN" sz="2000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409020205090404" pitchFamily="49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sz="2000" b="1" kern="0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has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no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solutions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for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≥</m:t>
                    </m:r>
                    <m:r>
                      <a:rPr lang="en-US" altLang="zh-CN" sz="2000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𝟑</m:t>
                    </m:r>
                    <m:r>
                      <a:rPr lang="en-US" altLang="zh-CN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.</m:t>
                    </m:r>
                  </m:oMath>
                </a14:m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Proposed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by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Fermat,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1637.</a:t>
                </a: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Proved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by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Wiles,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1995.</a:t>
                </a: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Question: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why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we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don’t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just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use</a:t>
                </a:r>
                <a:r>
                  <a:rPr lang="zh-CN" altLang="en-US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sz="2000" b="1" kern="0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integers?</a:t>
                </a:r>
                <a:endParaRPr lang="en-US" altLang="zh-CN" sz="2000" b="1" kern="0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7" name="内容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057400"/>
                <a:ext cx="4267200" cy="41148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abstraction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fixed-width numbers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integers,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reals</a:t>
            </a:r>
            <a:endParaRPr kumimoji="1" lang="en-US" altLang="zh-CN" dirty="0"/>
          </a:p>
          <a:p>
            <a:r>
              <a:rPr kumimoji="1" lang="en-US" altLang="zh-CN" dirty="0"/>
              <a:t>Thus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convenient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03312" y="1752600"/>
            <a:ext cx="7840663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A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notorious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bug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in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early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JDK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(reported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in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2006, </a:t>
            </a:r>
            <a:endParaRPr kumimoji="1" lang="en-US" altLang="zh-CN" sz="18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existed in JDK for nearly 10 years).</a:t>
            </a:r>
            <a:endParaRPr kumimoji="1" lang="en-US" altLang="zh-CN" sz="18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The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standard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binary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search</a:t>
            </a:r>
            <a:r>
              <a:rPr kumimoji="1" lang="zh-CN" altLang="en-US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kumimoji="1" lang="en-US" altLang="zh-CN" sz="18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java.util.Arrays</a:t>
            </a: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):</a:t>
            </a:r>
            <a:endParaRPr kumimoji="1" lang="en-US" altLang="zh-CN" sz="18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By Joshua Bloch.</a:t>
            </a:r>
            <a:endParaRPr kumimoji="1" lang="en-US" altLang="zh-CN" sz="18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binarySearch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[]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target){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low = 0, high = arr.length-1;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while(low &lt;= high)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middle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low+high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)/2;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[middle]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target)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middle;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if(</a:t>
            </a:r>
            <a:r>
              <a:rPr kumimoji="1" lang="en-US" altLang="zh-CN" sz="16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[middle]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</a:t>
            </a: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target)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high = middle - 1;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low = middle + 1;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}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-1;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6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1" lang="en-US" altLang="zh-CN" sz="16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2017713"/>
            <a:ext cx="88026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Isn’t this the standard textbook algorithm?</a:t>
            </a:r>
            <a:endParaRPr kumimoji="1"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binarySearch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[]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target){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low = 0, high = arr.length-1;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while(low &lt;= high)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middle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</a:t>
            </a:r>
            <a:r>
              <a:rPr kumimoji="1" lang="en-US" altLang="zh-CN" sz="1800" b="1" dirty="0" err="1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low+high</a:t>
            </a:r>
            <a:r>
              <a:rPr kumimoji="1" lang="en-US" altLang="zh-CN" sz="1800" b="1" dirty="0">
                <a:solidFill>
                  <a:srgbClr val="FF0000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)/2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[middle]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target)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middle;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if(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arr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[middle]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&gt;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target)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high = middle - 1;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zh-CN" altLang="en-US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else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  low = middle + 1;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}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return -1;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kumimoji="1" lang="en-US" altLang="zh-CN" sz="18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5486400" y="3429000"/>
                <a:ext cx="31242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int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]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429000"/>
                <a:ext cx="3124200" cy="41529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”Integers”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“reals”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different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those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–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&gt;0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↔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x&gt;y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is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true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in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math,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but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not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in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CS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zh-CN" dirty="0">
                    <a:sym typeface="Wingdings" panose="05000000000000000000" pitchFamily="2" charset="2"/>
                  </a:rPr>
                  <a:t>E.g.,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200+100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!=</a:t>
                </a:r>
                <a:r>
                  <a:rPr kumimoji="1" lang="zh-CN" altLang="en-US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300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may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true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bit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vectors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lvl="1"/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reason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representations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 properties 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fix-width numbers in CS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-9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vector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sequence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1: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anose="05000000000000000000" pitchFamily="2" charset="2"/>
                  </a:rPr>
                  <a:t> is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the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most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significant</a:t>
                </a:r>
                <a:r>
                  <a:rPr kumimoji="1" lang="zh-CN" altLang="en-US" dirty="0">
                    <a:sym typeface="Wingdings" panose="05000000000000000000" pitchFamily="2" charset="2"/>
                  </a:rPr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bit</a:t>
                </a:r>
                <a:endParaRPr kumimoji="1" lang="en-US" altLang="zh-CN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significant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bit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following,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length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predefined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constant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𝑙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−</m:t>
                                  </m:r>
                                  <m:r>
                                    <a:rPr kumimoji="1" lang="en-US" altLang="zh-CN" sz="2400" b="0" i="1" smtClean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zh-CN" sz="2400" dirty="0">
                              <a:solidFill>
                                <a:srgbClr val="0432FF"/>
                              </a:solidFill>
                              <a:sym typeface="Wingdings" panose="05000000000000000000" pitchFamily="2" charset="2"/>
                            </a:rPr>
                            <a:t> 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𝑙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−</m:t>
                                    </m:r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2926160" y="3200400"/>
              <a:ext cx="4285456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71364"/>
                    <a:gridCol w="1071364"/>
                    <a:gridCol w="1071364"/>
                    <a:gridCol w="1071364"/>
                  </a:tblGrid>
                  <a:tr h="5200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…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en-US" altLang="zh-CN" sz="2400" dirty="0"/>
                  <a:t> ::= + | - | </a:t>
                </a:r>
                <a:r>
                  <a:rPr kumimoji="1" lang="zh-CN" altLang="en-US" sz="2400" dirty="0"/>
                  <a:t>*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/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&lt;&lt;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&gt;&gt;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&gt;&gt;&gt; | &amp;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 err="1"/>
                  <a:t>xor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~E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E&lt;=E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E&lt;E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nor/>
                      </m:rPr>
                      <a:rPr kumimoji="1" lang="zh-CN" altLang="en-US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029200" y="2602468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 operators</a:t>
            </a:r>
            <a:endParaRPr kumimoji="1" lang="zh-CN" altLang="en-US" dirty="0"/>
          </a:p>
        </p:txBody>
      </p:sp>
      <p:cxnSp>
        <p:nvCxnSpPr>
          <p:cNvPr id="8" name="直线箭头连接符 7"/>
          <p:cNvCxnSpPr>
            <a:stCxn id="7" idx="1"/>
          </p:cNvCxnSpPr>
          <p:nvPr/>
        </p:nvCxnSpPr>
        <p:spPr>
          <a:xfrm flipH="1" flipV="1">
            <a:off x="1447800" y="2438400"/>
            <a:ext cx="35814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1182688" y="4414745"/>
                <a:ext cx="6361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  <a:endParaRPr kumimoji="1"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zh-CN" altLang="en-US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r>
                  <a:rPr kumimoji="1" lang="en-US" altLang="zh-CN" sz="2000" dirty="0"/>
                  <a:t>UNSAT!</a:t>
                </a:r>
                <a:endParaRPr kumimoji="1" lang="en-US" altLang="zh-CN" sz="20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414745"/>
                <a:ext cx="6361112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5" t="-2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182688" y="5613737"/>
            <a:ext cx="6361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Examples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Z3:</a:t>
            </a:r>
            <a:endParaRPr kumimoji="1" lang="en-US" altLang="zh-CN" sz="2000" dirty="0"/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BitVecs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(‘x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y’,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32)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solve(x==1,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y==3,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x&amp;y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==0)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bitwise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easy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straightforward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Extensions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single-bit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operations</a:t>
            </a:r>
            <a:endParaRPr kumimoji="1"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209800" y="3931384"/>
                <a:ext cx="411480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x&amp;y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409020205090404" pitchFamily="49" charset="0"/>
                      </a:rPr>
                      <m:t>⋀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&amp;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x|y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xor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xor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y[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~x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~x[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]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409020205090404" pitchFamily="49" charset="0"/>
                    <a:cs typeface="Courier New" panose="02070409020205090404" pitchFamily="49" charset="0"/>
                  </a:rPr>
                  <a:t>…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3931384"/>
                <a:ext cx="4114800" cy="1631216"/>
              </a:xfrm>
              <a:prstGeom prst="rect">
                <a:avLst/>
              </a:prstGeom>
              <a:blipFill rotWithShape="1">
                <a:blip r:embed="rId1"/>
                <a:stretch>
                  <a:fillRect t="-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8086</Words>
  <Application>WPS 文字</Application>
  <PresentationFormat>全屏显示(4:3)</PresentationFormat>
  <Paragraphs>579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4" baseType="lpstr">
      <vt:lpstr>Arial</vt:lpstr>
      <vt:lpstr>方正书宋_GBK</vt:lpstr>
      <vt:lpstr>Wingdings</vt:lpstr>
      <vt:lpstr>Tahoma</vt:lpstr>
      <vt:lpstr>宋体</vt:lpstr>
      <vt:lpstr>汉仪书宋二KW</vt:lpstr>
      <vt:lpstr>Cambria Math</vt:lpstr>
      <vt:lpstr>Kingsoft Math</vt:lpstr>
      <vt:lpstr>Symbol</vt:lpstr>
      <vt:lpstr>Kingsoft Sign</vt:lpstr>
      <vt:lpstr>Courier New</vt:lpstr>
      <vt:lpstr>宋体</vt:lpstr>
      <vt:lpstr>微软雅黑</vt:lpstr>
      <vt:lpstr>汉仪旗黑</vt:lpstr>
      <vt:lpstr>宋体</vt:lpstr>
      <vt:lpstr>Arial Unicode MS</vt:lpstr>
      <vt:lpstr>Calibri</vt:lpstr>
      <vt:lpstr>Helvetica Neue</vt:lpstr>
      <vt:lpstr>宋体-简</vt:lpstr>
      <vt:lpstr>Blends</vt:lpstr>
      <vt:lpstr>Bit Vectors</vt:lpstr>
      <vt:lpstr>Motivation: theory</vt:lpstr>
      <vt:lpstr>Satisfiability modulo theory (SMT)</vt:lpstr>
      <vt:lpstr>Motivation</vt:lpstr>
      <vt:lpstr>Motivation</vt:lpstr>
      <vt:lpstr>Bit vector</vt:lpstr>
      <vt:lpstr>Bit vector, cont’</vt:lpstr>
      <vt:lpstr>Bit vectors: the syntax</vt:lpstr>
      <vt:lpstr>Semantics: bitwise operations</vt:lpstr>
      <vt:lpstr>Semantics: arithmetic operations</vt:lpstr>
      <vt:lpstr>Semantics: arithmetic operations</vt:lpstr>
      <vt:lpstr>Semantics: arithmetic operations</vt:lpstr>
      <vt:lpstr>Semantics: arithmetic operations</vt:lpstr>
      <vt:lpstr>Semantics: arithmetic operations</vt:lpstr>
      <vt:lpstr> </vt:lpstr>
      <vt:lpstr>Motivation</vt:lpstr>
      <vt:lpstr>Motivation</vt:lpstr>
      <vt:lpstr>Bit-blasting algorithm</vt:lpstr>
      <vt:lpstr>Bit-blasting algorithm: pass #1: blasting</vt:lpstr>
      <vt:lpstr>Bit-blasting algorithm: pass #1: blasting</vt:lpstr>
      <vt:lpstr>Blasting example</vt:lpstr>
      <vt:lpstr>Bit-blasting algorithm: step #2: generating constr’</vt:lpstr>
      <vt:lpstr>Bit-blasting algorithm: step #2: generating constr’</vt:lpstr>
      <vt:lpstr>Constraint generation example</vt:lpstr>
      <vt:lpstr>Constraint generation example</vt:lpstr>
      <vt:lpstr>Bit-blasting algorithm, cont’</vt:lpstr>
      <vt:lpstr>Bit-blasting algorithm, cont’</vt:lpstr>
      <vt:lpstr> </vt:lpstr>
      <vt:lpstr>Motivation: the complexity</vt:lpstr>
      <vt:lpstr>Motivation</vt:lpstr>
      <vt:lpstr>Incremental Algorithm</vt:lpstr>
      <vt:lpstr> </vt:lpstr>
      <vt:lpstr>#1: Fermat‘s last theorem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hbj</cp:lastModifiedBy>
  <cp:revision>4404</cp:revision>
  <cp:lastPrinted>2021-06-15T06:49:13Z</cp:lastPrinted>
  <dcterms:created xsi:type="dcterms:W3CDTF">2021-06-15T06:49:13Z</dcterms:created>
  <dcterms:modified xsi:type="dcterms:W3CDTF">2021-06-15T06:49:13Z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2052-3.6.0.5672</vt:lpwstr>
  </property>
</Properties>
</file>