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8"/>
  </p:handoutMasterIdLst>
  <p:sldIdLst>
    <p:sldId id="256" r:id="rId2"/>
    <p:sldId id="455" r:id="rId3"/>
    <p:sldId id="473" r:id="rId4"/>
    <p:sldId id="474" r:id="rId5"/>
    <p:sldId id="456" r:id="rId6"/>
    <p:sldId id="490" r:id="rId7"/>
    <p:sldId id="485" r:id="rId8"/>
    <p:sldId id="457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94" r:id="rId19"/>
    <p:sldId id="495" r:id="rId20"/>
    <p:sldId id="496" r:id="rId21"/>
    <p:sldId id="497" r:id="rId22"/>
    <p:sldId id="498" r:id="rId23"/>
    <p:sldId id="486" r:id="rId24"/>
    <p:sldId id="487" r:id="rId25"/>
    <p:sldId id="475" r:id="rId26"/>
    <p:sldId id="458" r:id="rId27"/>
    <p:sldId id="488" r:id="rId28"/>
    <p:sldId id="489" r:id="rId29"/>
    <p:sldId id="459" r:id="rId30"/>
    <p:sldId id="491" r:id="rId31"/>
    <p:sldId id="460" r:id="rId32"/>
    <p:sldId id="461" r:id="rId33"/>
    <p:sldId id="492" r:id="rId34"/>
    <p:sldId id="493" r:id="rId35"/>
    <p:sldId id="463" r:id="rId36"/>
    <p:sldId id="424" r:id="rId3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/>
    <p:restoredTop sz="94696"/>
  </p:normalViewPr>
  <p:slideViewPr>
    <p:cSldViewPr>
      <p:cViewPr varScale="1">
        <p:scale>
          <a:sx n="105" d="100"/>
          <a:sy n="105" d="100"/>
        </p:scale>
        <p:origin x="20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43274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0D89E38-D829-4D4D-BEEA-9C50C33F0C91}"/>
              </a:ext>
            </a:extLst>
          </p:cNvPr>
          <p:cNvCxnSpPr>
            <a:cxnSpLocks/>
          </p:cNvCxnSpPr>
          <p:nvPr/>
        </p:nvCxnSpPr>
        <p:spPr>
          <a:xfrm flipV="1">
            <a:off x="7291386" y="4333240"/>
            <a:ext cx="328614" cy="65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5E2DE09-0191-9D4F-A913-729487719B95}"/>
              </a:ext>
            </a:extLst>
          </p:cNvPr>
          <p:cNvSpPr txBox="1"/>
          <p:nvPr/>
        </p:nvSpPr>
        <p:spPr>
          <a:xfrm>
            <a:off x="6019799" y="4992469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 formulae.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corresponding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15213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desired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checked,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corresponding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86990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#3: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17097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6513019" y="4665485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5504163" y="5641607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7351219" y="5641607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6195470" y="5105000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952722" y="5068087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5046963" y="5197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7180563" y="5145084"/>
            <a:ext cx="18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5473875" y="6107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6246" y="5257800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46" y="5257800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471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A19E8DA6-B806-2940-A1D3-FB8E0B93CB5B}"/>
              </a:ext>
            </a:extLst>
          </p:cNvPr>
          <p:cNvSpPr txBox="1"/>
          <p:nvPr/>
        </p:nvSpPr>
        <p:spPr>
          <a:xfrm>
            <a:off x="184631" y="5638800"/>
            <a:ext cx="486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Essentially,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 formulae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satisfiable (SAT)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obligation!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#4: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Z3),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satisfiability: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57448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8286" y="5348978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6" y="5348978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471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001439B-9137-9245-89FA-074EA12577DF}"/>
              </a:ext>
            </a:extLst>
          </p:cNvPr>
          <p:cNvSpPr txBox="1"/>
          <p:nvPr/>
        </p:nvSpPr>
        <p:spPr>
          <a:xfrm>
            <a:off x="228600" y="5879068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#5: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solver,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28900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32467289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32467289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CA5E1BA-3DA7-A34E-B6B8-95FB4E3A17BC}"/>
                  </a:ext>
                </a:extLst>
              </p:cNvPr>
              <p:cNvSpPr txBox="1"/>
              <p:nvPr/>
            </p:nvSpPr>
            <p:spPr>
              <a:xfrm>
                <a:off x="238286" y="5348978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CA5E1BA-3DA7-A34E-B6B8-95FB4E3A1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6" y="5348978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471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454C19DE-9929-1D48-AA04-27A7D1EF5C68}"/>
              </a:ext>
            </a:extLst>
          </p:cNvPr>
          <p:cNvSpPr txBox="1"/>
          <p:nvPr/>
        </p:nvSpPr>
        <p:spPr>
          <a:xfrm>
            <a:off x="228600" y="5879068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8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FE81-F250-B74D-8CD8-B01DFE0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3767781-B157-4049-BCB7-5F17666786F1}"/>
              </a:ext>
            </a:extLst>
          </p:cNvPr>
          <p:cNvSpPr/>
          <p:nvPr/>
        </p:nvSpPr>
        <p:spPr>
          <a:xfrm>
            <a:off x="1905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0F9ACAD-1A1F-424B-90EE-EB751E576BA0}"/>
              </a:ext>
            </a:extLst>
          </p:cNvPr>
          <p:cNvCxnSpPr>
            <a:endCxn id="4" idx="0"/>
          </p:cNvCxnSpPr>
          <p:nvPr/>
        </p:nvCxnSpPr>
        <p:spPr>
          <a:xfrm>
            <a:off x="2819400" y="2438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AB9FE6DE-A05B-1448-BC04-9922F9AFA937}"/>
              </a:ext>
            </a:extLst>
          </p:cNvPr>
          <p:cNvSpPr/>
          <p:nvPr/>
        </p:nvSpPr>
        <p:spPr>
          <a:xfrm>
            <a:off x="4419600" y="4267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704E6-C80F-D849-92DB-71AA540A7BD5}"/>
              </a:ext>
            </a:extLst>
          </p:cNvPr>
          <p:cNvSpPr txBox="1"/>
          <p:nvPr/>
        </p:nvSpPr>
        <p:spPr>
          <a:xfrm>
            <a:off x="22860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8F0718D-97D8-1946-8548-08817CFA0832}"/>
              </a:ext>
            </a:extLst>
          </p:cNvPr>
          <p:cNvCxnSpPr/>
          <p:nvPr/>
        </p:nvCxnSpPr>
        <p:spPr>
          <a:xfrm>
            <a:off x="2819400" y="3645932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EFBC3-EB08-D344-BA57-4994B523089D}"/>
              </a:ext>
            </a:extLst>
          </p:cNvPr>
          <p:cNvSpPr txBox="1"/>
          <p:nvPr/>
        </p:nvSpPr>
        <p:spPr>
          <a:xfrm>
            <a:off x="2209800" y="4142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path conditions/obligations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FB774CF-2BBA-CE46-8CEE-C8F54EE31F4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3505200" y="4603990"/>
            <a:ext cx="914400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5FC9B0-73E0-BA43-929B-5240F3BDD62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334000" y="3499366"/>
            <a:ext cx="0" cy="76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92BF16-4AE8-6B45-AFF7-460651F0278E}"/>
              </a:ext>
            </a:extLst>
          </p:cNvPr>
          <p:cNvSpPr txBox="1"/>
          <p:nvPr/>
        </p:nvSpPr>
        <p:spPr>
          <a:xfrm>
            <a:off x="4876800" y="31300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5951958-1ED2-174A-B780-10A6F541F9B2}"/>
              </a:ext>
            </a:extLst>
          </p:cNvPr>
          <p:cNvCxnSpPr>
            <a:cxnSpLocks/>
          </p:cNvCxnSpPr>
          <p:nvPr/>
        </p:nvCxnSpPr>
        <p:spPr>
          <a:xfrm>
            <a:off x="5638800" y="3330833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A0D8238-4C72-934E-B577-7D0B96B762AF}"/>
              </a:ext>
            </a:extLst>
          </p:cNvPr>
          <p:cNvSpPr/>
          <p:nvPr/>
        </p:nvSpPr>
        <p:spPr>
          <a:xfrm>
            <a:off x="6858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concrete</a:t>
            </a:r>
          </a:p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9688B17-6044-6F47-8B44-2E85832B04A8}"/>
              </a:ext>
            </a:extLst>
          </p:cNvPr>
          <p:cNvCxnSpPr/>
          <p:nvPr/>
        </p:nvCxnSpPr>
        <p:spPr>
          <a:xfrm>
            <a:off x="7766384" y="3624241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C555C02-E996-084C-8471-12F58068EC84}"/>
              </a:ext>
            </a:extLst>
          </p:cNvPr>
          <p:cNvSpPr txBox="1"/>
          <p:nvPr/>
        </p:nvSpPr>
        <p:spPr>
          <a:xfrm>
            <a:off x="7156783" y="4120634"/>
            <a:ext cx="178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triggered?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36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Conceptually, the path conditions accumulate: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if(b1)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if(b2)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if(…)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AB474-848C-174C-A1B2-CAE97B6BBDBB}"/>
              </a:ext>
            </a:extLst>
          </p:cNvPr>
          <p:cNvSpPr txBox="1"/>
          <p:nvPr/>
        </p:nvSpPr>
        <p:spPr>
          <a:xfrm>
            <a:off x="26670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/>
              <p:nvPr/>
            </p:nvSpPr>
            <p:spPr>
              <a:xfrm>
                <a:off x="2819400" y="3135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35868"/>
                <a:ext cx="2514600" cy="369332"/>
              </a:xfrm>
              <a:prstGeom prst="rect">
                <a:avLst/>
              </a:prstGeom>
              <a:blipFill>
                <a:blip r:embed="rId2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/>
              <p:nvPr/>
            </p:nvSpPr>
            <p:spPr>
              <a:xfrm>
                <a:off x="2971800" y="3516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16868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/>
              <p:nvPr/>
            </p:nvSpPr>
            <p:spPr>
              <a:xfrm>
                <a:off x="3429000" y="3897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897868"/>
                <a:ext cx="2514600" cy="369332"/>
              </a:xfrm>
              <a:prstGeom prst="rect">
                <a:avLst/>
              </a:prstGeom>
              <a:blipFill>
                <a:blip r:embed="rId4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/>
              <p:nvPr/>
            </p:nvSpPr>
            <p:spPr>
              <a:xfrm>
                <a:off x="4572000" y="4278868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78868"/>
                <a:ext cx="3657600" cy="369332"/>
              </a:xfrm>
              <a:prstGeom prst="rect">
                <a:avLst/>
              </a:prstGeom>
              <a:blipFill>
                <a:blip r:embed="rId5"/>
                <a:stretch>
                  <a:fillRect l="-1389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E86442F-CA93-A545-BDD4-158DD9EBC318}"/>
                  </a:ext>
                </a:extLst>
              </p:cNvPr>
              <p:cNvSpPr txBox="1"/>
              <p:nvPr/>
            </p:nvSpPr>
            <p:spPr>
              <a:xfrm>
                <a:off x="3581400" y="4608513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E86442F-CA93-A545-BDD4-158DD9EBC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608513"/>
                <a:ext cx="2514600" cy="369332"/>
              </a:xfrm>
              <a:prstGeom prst="rect">
                <a:avLst/>
              </a:prstGeom>
              <a:blipFill>
                <a:blip r:embed="rId6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F185D7-C6AB-2247-AE60-A8E05673C313}"/>
                  </a:ext>
                </a:extLst>
              </p:cNvPr>
              <p:cNvSpPr txBox="1"/>
              <p:nvPr/>
            </p:nvSpPr>
            <p:spPr>
              <a:xfrm>
                <a:off x="3276600" y="49646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bn-1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F185D7-C6AB-2247-AE60-A8E05673C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64668"/>
                <a:ext cx="2514600" cy="369332"/>
              </a:xfrm>
              <a:prstGeom prst="rect">
                <a:avLst/>
              </a:prstGeom>
              <a:blipFill>
                <a:blip r:embed="rId7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1F7C04-FEFB-AF46-BB6D-49F649E1DD3E}"/>
                  </a:ext>
                </a:extLst>
              </p:cNvPr>
              <p:cNvSpPr txBox="1"/>
              <p:nvPr/>
            </p:nvSpPr>
            <p:spPr>
              <a:xfrm>
                <a:off x="2971800" y="5309992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1F7C04-FEFB-AF46-BB6D-49F649E1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309992"/>
                <a:ext cx="2514600" cy="369332"/>
              </a:xfrm>
              <a:prstGeom prst="rect">
                <a:avLst/>
              </a:prstGeom>
              <a:blipFill>
                <a:blip r:embed="rId8"/>
                <a:stretch>
                  <a:fillRect l="-2010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DF83A29-BB17-DB44-A6CC-FE9DF32250E6}"/>
                  </a:ext>
                </a:extLst>
              </p:cNvPr>
              <p:cNvSpPr txBox="1"/>
              <p:nvPr/>
            </p:nvSpPr>
            <p:spPr>
              <a:xfrm>
                <a:off x="3914274" y="5686981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DF83A29-BB17-DB44-A6CC-FE9DF3225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274" y="5686981"/>
                <a:ext cx="2514600" cy="369332"/>
              </a:xfrm>
              <a:prstGeom prst="rect">
                <a:avLst/>
              </a:prstGeom>
              <a:blipFill>
                <a:blip r:embed="rId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5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if(e12)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130597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597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3125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r="-267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r="-105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罐形 9">
            <a:extLst>
              <a:ext uri="{FF2B5EF4-FFF2-40B4-BE49-F238E27FC236}">
                <a16:creationId xmlns:a16="http://schemas.microsoft.com/office/drawing/2014/main" id="{D9EEA5FA-04D9-8743-8923-DF0247BDB691}"/>
              </a:ext>
            </a:extLst>
          </p:cNvPr>
          <p:cNvSpPr/>
          <p:nvPr/>
        </p:nvSpPr>
        <p:spPr>
          <a:xfrm>
            <a:off x="5406300" y="1792232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0D9972-8173-C648-9930-00C5CB32C05C}"/>
              </a:ext>
            </a:extLst>
          </p:cNvPr>
          <p:cNvSpPr txBox="1"/>
          <p:nvPr/>
        </p:nvSpPr>
        <p:spPr>
          <a:xfrm>
            <a:off x="6370212" y="1295400"/>
            <a:ext cx="201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56D1CBC-3625-B241-9BFB-A1C56020E1CA}"/>
              </a:ext>
            </a:extLst>
          </p:cNvPr>
          <p:cNvCxnSpPr>
            <a:stCxn id="11" idx="1"/>
          </p:cNvCxnSpPr>
          <p:nvPr/>
        </p:nvCxnSpPr>
        <p:spPr>
          <a:xfrm flipH="1">
            <a:off x="5791200" y="1480066"/>
            <a:ext cx="579012" cy="31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罐形 35">
            <a:extLst>
              <a:ext uri="{FF2B5EF4-FFF2-40B4-BE49-F238E27FC236}">
                <a16:creationId xmlns:a16="http://schemas.microsoft.com/office/drawing/2014/main" id="{4C76E2A5-884C-B24E-AD2B-ECC4B2BB7679}"/>
              </a:ext>
            </a:extLst>
          </p:cNvPr>
          <p:cNvSpPr/>
          <p:nvPr/>
        </p:nvSpPr>
        <p:spPr>
          <a:xfrm>
            <a:off x="5270625" y="2776978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42C16AE-3040-A84A-951A-A3DDDE1A25BC}"/>
              </a:ext>
            </a:extLst>
          </p:cNvPr>
          <p:cNvSpPr txBox="1"/>
          <p:nvPr/>
        </p:nvSpPr>
        <p:spPr>
          <a:xfrm>
            <a:off x="4122976" y="2035290"/>
            <a:ext cx="11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fork()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768E83F-747C-AA41-8DDD-AFE50AFC9454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813425" y="2334256"/>
            <a:ext cx="643160" cy="4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罐形 43">
            <a:extLst>
              <a:ext uri="{FF2B5EF4-FFF2-40B4-BE49-F238E27FC236}">
                <a16:creationId xmlns:a16="http://schemas.microsoft.com/office/drawing/2014/main" id="{4B89934D-0468-D643-976B-1EF806A9735D}"/>
              </a:ext>
            </a:extLst>
          </p:cNvPr>
          <p:cNvSpPr/>
          <p:nvPr/>
        </p:nvSpPr>
        <p:spPr>
          <a:xfrm>
            <a:off x="6701700" y="2782832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EB6DE71-0DBD-6443-AB79-7BDBD9050BC9}"/>
              </a:ext>
            </a:extLst>
          </p:cNvPr>
          <p:cNvSpPr txBox="1"/>
          <p:nvPr/>
        </p:nvSpPr>
        <p:spPr>
          <a:xfrm>
            <a:off x="7665612" y="2286000"/>
            <a:ext cx="201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fork()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5511DE6-F01A-5841-ADCC-D8DDB494F6B7}"/>
              </a:ext>
            </a:extLst>
          </p:cNvPr>
          <p:cNvCxnSpPr>
            <a:stCxn id="45" idx="1"/>
          </p:cNvCxnSpPr>
          <p:nvPr/>
        </p:nvCxnSpPr>
        <p:spPr>
          <a:xfrm flipH="1">
            <a:off x="7086600" y="2470666"/>
            <a:ext cx="579012" cy="31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罐形 46">
            <a:extLst>
              <a:ext uri="{FF2B5EF4-FFF2-40B4-BE49-F238E27FC236}">
                <a16:creationId xmlns:a16="http://schemas.microsoft.com/office/drawing/2014/main" id="{47FCD915-C5B8-1D42-B129-4FFAC3A4C6F4}"/>
              </a:ext>
            </a:extLst>
          </p:cNvPr>
          <p:cNvSpPr/>
          <p:nvPr/>
        </p:nvSpPr>
        <p:spPr>
          <a:xfrm>
            <a:off x="4292086" y="3530379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A35074B-9EBD-6948-BBB5-D6554EC37A69}"/>
              </a:ext>
            </a:extLst>
          </p:cNvPr>
          <p:cNvSpPr txBox="1"/>
          <p:nvPr/>
        </p:nvSpPr>
        <p:spPr>
          <a:xfrm>
            <a:off x="3144437" y="2788691"/>
            <a:ext cx="11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fork()</a:t>
            </a:r>
            <a:endParaRPr kumimoji="1" lang="zh-CN" altLang="en-US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5BD78910-265D-A546-834E-3059BC4F145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834886" y="3087657"/>
            <a:ext cx="643160" cy="4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A3E9B58-4175-9B41-90CB-8D0ACE52BE98}"/>
              </a:ext>
            </a:extLst>
          </p:cNvPr>
          <p:cNvSpPr txBox="1"/>
          <p:nvPr/>
        </p:nvSpPr>
        <p:spPr>
          <a:xfrm>
            <a:off x="2350082" y="5733187"/>
            <a:ext cx="495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forking,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multi-threading,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8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  <p:bldP spid="10" grpId="0" animBg="1"/>
      <p:bldP spid="11" grpId="0"/>
      <p:bldP spid="36" grpId="0" animBg="1"/>
      <p:bldP spid="42" grpId="0"/>
      <p:bldP spid="44" grpId="0" animBg="1"/>
      <p:bldP spid="45" grpId="0"/>
      <p:bldP spid="47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BF906E-11AD-654A-87CC-89AE5F8E7A00}"/>
              </a:ext>
            </a:extLst>
          </p:cNvPr>
          <p:cNvSpPr txBox="1"/>
          <p:nvPr/>
        </p:nvSpPr>
        <p:spPr>
          <a:xfrm>
            <a:off x="6019799" y="4992469"/>
            <a:ext cx="254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assertion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fail?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56CED9B-4113-BE41-9C59-AABCC4FDEDA7}"/>
              </a:ext>
            </a:extLst>
          </p:cNvPr>
          <p:cNvCxnSpPr/>
          <p:nvPr/>
        </p:nvCxnSpPr>
        <p:spPr>
          <a:xfrm flipH="1" flipV="1">
            <a:off x="4419600" y="5140622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15741"/>
              </p:ext>
            </p:extLst>
          </p:nvPr>
        </p:nvGraphicFramePr>
        <p:xfrm>
          <a:off x="6096000" y="240284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8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90D53-744C-F049-BD12-36467E0F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2E6188-1647-5145-85E6-FAA20DE63886}"/>
              </a:ext>
            </a:extLst>
          </p:cNvPr>
          <p:cNvSpPr txBox="1"/>
          <p:nvPr/>
        </p:nvSpPr>
        <p:spPr>
          <a:xfrm>
            <a:off x="5047456" y="4480225"/>
            <a:ext cx="21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Today’s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2BED9D8-E1E3-2A45-B513-C33272D6531D}"/>
              </a:ext>
            </a:extLst>
          </p:cNvPr>
          <p:cNvCxnSpPr/>
          <p:nvPr/>
        </p:nvCxnSpPr>
        <p:spPr>
          <a:xfrm flipH="1" flipV="1">
            <a:off x="4495800" y="4267200"/>
            <a:ext cx="762000" cy="2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15817"/>
              </p:ext>
            </p:extLst>
          </p:nvPr>
        </p:nvGraphicFramePr>
        <p:xfrm>
          <a:off x="6324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EA7AE-34AF-F34C-9EBD-E4A45FD4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00318"/>
              </p:ext>
            </p:extLst>
          </p:nvPr>
        </p:nvGraphicFramePr>
        <p:xfrm>
          <a:off x="5047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71777D-3652-F948-9A18-7D6089338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46635"/>
              </p:ext>
            </p:extLst>
          </p:nvPr>
        </p:nvGraphicFramePr>
        <p:xfrm>
          <a:off x="7467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5502018-EA49-A64C-9D30-2B0708A2E425}"/>
              </a:ext>
            </a:extLst>
          </p:cNvPr>
          <p:cNvCxnSpPr>
            <a:endCxn id="9" idx="0"/>
          </p:cNvCxnSpPr>
          <p:nvPr/>
        </p:nvCxnSpPr>
        <p:spPr>
          <a:xfrm flipH="1">
            <a:off x="5657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58A3F9-5BB8-6F41-ACF8-D66360CFE70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6934200" y="1847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54C91-1C89-034A-8258-C0B955FC68A4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a==0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B1005E-3F20-3245-8A2F-E1D10FDECBDB}"/>
              </a:ext>
            </a:extLst>
          </p:cNvPr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a!=0</a:t>
            </a:r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1E2E24-A6FA-AC49-BE8F-46AB3880C5E6}"/>
              </a:ext>
            </a:extLst>
          </p:cNvPr>
          <p:cNvSpPr txBox="1"/>
          <p:nvPr/>
        </p:nvSpPr>
        <p:spPr>
          <a:xfrm>
            <a:off x="7543800" y="3894157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1-0==0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22B430-8AC9-4D4C-AB0B-5F0E9F6CA114}"/>
              </a:ext>
            </a:extLst>
          </p:cNvPr>
          <p:cNvSpPr txBox="1"/>
          <p:nvPr/>
        </p:nvSpPr>
        <p:spPr>
          <a:xfrm>
            <a:off x="7543800" y="4807803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EA7AE-34AF-F34C-9EBD-E4A45FD4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62961"/>
              </p:ext>
            </p:extLst>
          </p:nvPr>
        </p:nvGraphicFramePr>
        <p:xfrm>
          <a:off x="5047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71777D-3652-F948-9A18-7D6089338BD4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5502018-EA49-A64C-9D30-2B0708A2E425}"/>
              </a:ext>
            </a:extLst>
          </p:cNvPr>
          <p:cNvCxnSpPr>
            <a:endCxn id="9" idx="0"/>
          </p:cNvCxnSpPr>
          <p:nvPr/>
        </p:nvCxnSpPr>
        <p:spPr>
          <a:xfrm flipH="1">
            <a:off x="5657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58A3F9-5BB8-6F41-ACF8-D66360CFE70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6934200" y="1847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54C91-1C89-034A-8258-C0B955FC68A4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a==0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B1005E-3F20-3245-8A2F-E1D10FDECBDB}"/>
              </a:ext>
            </a:extLst>
          </p:cNvPr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a!=0</a:t>
            </a:r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1E2E24-A6FA-AC49-BE8F-46AB3880C5E6}"/>
              </a:ext>
            </a:extLst>
          </p:cNvPr>
          <p:cNvSpPr txBox="1"/>
          <p:nvPr/>
        </p:nvSpPr>
        <p:spPr>
          <a:xfrm>
            <a:off x="7543800" y="3894157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1-0==0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22B430-8AC9-4D4C-AB0B-5F0E9F6CA114}"/>
              </a:ext>
            </a:extLst>
          </p:cNvPr>
          <p:cNvSpPr txBox="1"/>
          <p:nvPr/>
        </p:nvSpPr>
        <p:spPr>
          <a:xfrm>
            <a:off x="7543800" y="4807803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951F13F-1BC3-254E-855B-DE01FEEAD39A}"/>
              </a:ext>
            </a:extLst>
          </p:cNvPr>
          <p:cNvCxnSpPr/>
          <p:nvPr/>
        </p:nvCxnSpPr>
        <p:spPr>
          <a:xfrm flipH="1">
            <a:off x="4361656" y="3752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45453B9-F5EC-E744-95ED-7D89302B8CDB}"/>
              </a:ext>
            </a:extLst>
          </p:cNvPr>
          <p:cNvCxnSpPr>
            <a:cxnSpLocks/>
          </p:cNvCxnSpPr>
          <p:nvPr/>
        </p:nvCxnSpPr>
        <p:spPr>
          <a:xfrm>
            <a:off x="5638800" y="3752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51AF04-9708-8549-88D6-9038992215C6}"/>
              </a:ext>
            </a:extLst>
          </p:cNvPr>
          <p:cNvSpPr txBox="1"/>
          <p:nvPr/>
        </p:nvSpPr>
        <p:spPr>
          <a:xfrm>
            <a:off x="6400800" y="3752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b!=0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815DB2-FA02-8542-B716-6DD419A6D31D}"/>
              </a:ext>
            </a:extLst>
          </p:cNvPr>
          <p:cNvSpPr txBox="1"/>
          <p:nvPr/>
        </p:nvSpPr>
        <p:spPr>
          <a:xfrm>
            <a:off x="4267200" y="3773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b==0</a:t>
            </a:r>
            <a:endParaRPr kumimoji="1" lang="zh-CN" altLang="en-US" sz="1200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899E1C9-0B96-C045-AD2F-32AF9143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25950"/>
              </p:ext>
            </p:extLst>
          </p:nvPr>
        </p:nvGraphicFramePr>
        <p:xfrm>
          <a:off x="3752056" y="412373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19DC949-18EF-DC4C-A149-19F688B8A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919"/>
              </p:ext>
            </p:extLst>
          </p:nvPr>
        </p:nvGraphicFramePr>
        <p:xfrm>
          <a:off x="6172200" y="414185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6CB39BE-CED4-3C49-AF2E-0BFBB72A1801}"/>
              </a:ext>
            </a:extLst>
          </p:cNvPr>
          <p:cNvSpPr txBox="1"/>
          <p:nvPr/>
        </p:nvSpPr>
        <p:spPr>
          <a:xfrm>
            <a:off x="6172200" y="5667355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1-4==0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A05E05-105D-8944-AB16-A10929CC1444}"/>
              </a:ext>
            </a:extLst>
          </p:cNvPr>
          <p:cNvSpPr txBox="1"/>
          <p:nvPr/>
        </p:nvSpPr>
        <p:spPr>
          <a:xfrm>
            <a:off x="6172200" y="6581001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EA7AE-34AF-F34C-9EBD-E4A45FD4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59547"/>
              </p:ext>
            </p:extLst>
          </p:nvPr>
        </p:nvGraphicFramePr>
        <p:xfrm>
          <a:off x="5047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71777D-3652-F948-9A18-7D6089338BD4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5502018-EA49-A64C-9D30-2B0708A2E425}"/>
              </a:ext>
            </a:extLst>
          </p:cNvPr>
          <p:cNvCxnSpPr>
            <a:endCxn id="9" idx="0"/>
          </p:cNvCxnSpPr>
          <p:nvPr/>
        </p:nvCxnSpPr>
        <p:spPr>
          <a:xfrm flipH="1">
            <a:off x="5657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58A3F9-5BB8-6F41-ACF8-D66360CFE70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6934200" y="1847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54C91-1C89-034A-8258-C0B955FC68A4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a==0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B1005E-3F20-3245-8A2F-E1D10FDECBDB}"/>
              </a:ext>
            </a:extLst>
          </p:cNvPr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a!=0</a:t>
            </a:r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1E2E24-A6FA-AC49-BE8F-46AB3880C5E6}"/>
              </a:ext>
            </a:extLst>
          </p:cNvPr>
          <p:cNvSpPr txBox="1"/>
          <p:nvPr/>
        </p:nvSpPr>
        <p:spPr>
          <a:xfrm>
            <a:off x="7543800" y="3894157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1-0==0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22B430-8AC9-4D4C-AB0B-5F0E9F6CA114}"/>
              </a:ext>
            </a:extLst>
          </p:cNvPr>
          <p:cNvSpPr txBox="1"/>
          <p:nvPr/>
        </p:nvSpPr>
        <p:spPr>
          <a:xfrm>
            <a:off x="7543800" y="4807803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951F13F-1BC3-254E-855B-DE01FEEAD39A}"/>
              </a:ext>
            </a:extLst>
          </p:cNvPr>
          <p:cNvCxnSpPr/>
          <p:nvPr/>
        </p:nvCxnSpPr>
        <p:spPr>
          <a:xfrm flipH="1">
            <a:off x="4361656" y="3752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45453B9-F5EC-E744-95ED-7D89302B8CDB}"/>
              </a:ext>
            </a:extLst>
          </p:cNvPr>
          <p:cNvCxnSpPr>
            <a:cxnSpLocks/>
          </p:cNvCxnSpPr>
          <p:nvPr/>
        </p:nvCxnSpPr>
        <p:spPr>
          <a:xfrm>
            <a:off x="5638800" y="3752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51AF04-9708-8549-88D6-9038992215C6}"/>
              </a:ext>
            </a:extLst>
          </p:cNvPr>
          <p:cNvSpPr txBox="1"/>
          <p:nvPr/>
        </p:nvSpPr>
        <p:spPr>
          <a:xfrm>
            <a:off x="6400800" y="3752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b!=0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815DB2-FA02-8542-B716-6DD419A6D31D}"/>
              </a:ext>
            </a:extLst>
          </p:cNvPr>
          <p:cNvSpPr txBox="1"/>
          <p:nvPr/>
        </p:nvSpPr>
        <p:spPr>
          <a:xfrm>
            <a:off x="4267200" y="3773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b==0</a:t>
            </a:r>
            <a:endParaRPr kumimoji="1" lang="zh-CN" altLang="en-US" sz="1200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899E1C9-0B96-C045-AD2F-32AF9143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16198"/>
              </p:ext>
            </p:extLst>
          </p:nvPr>
        </p:nvGraphicFramePr>
        <p:xfrm>
          <a:off x="3752056" y="4123734"/>
          <a:ext cx="14295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5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74880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1200" dirty="0" err="1">
                          <a:solidFill>
                            <a:srgbClr val="FF0000"/>
                          </a:solidFill>
                        </a:rPr>
                        <a:t>a+b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19DC949-18EF-DC4C-A149-19F688B8A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89937"/>
              </p:ext>
            </p:extLst>
          </p:nvPr>
        </p:nvGraphicFramePr>
        <p:xfrm>
          <a:off x="6172200" y="414185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6CB39BE-CED4-3C49-AF2E-0BFBB72A1801}"/>
              </a:ext>
            </a:extLst>
          </p:cNvPr>
          <p:cNvSpPr txBox="1"/>
          <p:nvPr/>
        </p:nvSpPr>
        <p:spPr>
          <a:xfrm>
            <a:off x="6172200" y="5667355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1-4==0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A05E05-105D-8944-AB16-A10929CC1444}"/>
              </a:ext>
            </a:extLst>
          </p:cNvPr>
          <p:cNvSpPr txBox="1"/>
          <p:nvPr/>
        </p:nvSpPr>
        <p:spPr>
          <a:xfrm>
            <a:off x="6172200" y="6581001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15F09E-85F0-1244-B7C4-80A4A61C0D8E}"/>
              </a:ext>
            </a:extLst>
          </p:cNvPr>
          <p:cNvSpPr txBox="1"/>
          <p:nvPr/>
        </p:nvSpPr>
        <p:spPr>
          <a:xfrm>
            <a:off x="3789308" y="5638800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2</a:t>
            </a:r>
            <a:r>
              <a:rPr kumimoji="1" lang="zh-CN" altLang="en-US" sz="1200" dirty="0">
                <a:solidFill>
                  <a:srgbClr val="0432FF"/>
                </a:solidFill>
              </a:rPr>
              <a:t>*</a:t>
            </a:r>
            <a:r>
              <a:rPr kumimoji="1" lang="en-US" altLang="zh-CN" sz="1200" dirty="0">
                <a:solidFill>
                  <a:srgbClr val="0432FF"/>
                </a:solidFill>
              </a:rPr>
              <a:t>(</a:t>
            </a:r>
            <a:r>
              <a:rPr kumimoji="1" lang="en-US" altLang="zh-CN" sz="1200" dirty="0" err="1">
                <a:solidFill>
                  <a:srgbClr val="0432FF"/>
                </a:solidFill>
              </a:rPr>
              <a:t>a+b</a:t>
            </a:r>
            <a:r>
              <a:rPr kumimoji="1" lang="en-US" altLang="zh-CN" sz="1200" dirty="0">
                <a:solidFill>
                  <a:srgbClr val="0432FF"/>
                </a:solidFill>
              </a:rPr>
              <a:t>)-4==0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9B3892-A74C-D34E-B168-B48CA77ADCCA}"/>
              </a:ext>
            </a:extLst>
          </p:cNvPr>
          <p:cNvSpPr txBox="1"/>
          <p:nvPr/>
        </p:nvSpPr>
        <p:spPr>
          <a:xfrm>
            <a:off x="3789308" y="6552446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[a=2,</a:t>
            </a:r>
            <a:r>
              <a:rPr kumimoji="1" lang="zh-CN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</a:rPr>
              <a:t>b=0]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2AD399-119A-BC45-B5E4-5782A10493F5}"/>
                  </a:ext>
                </a:extLst>
              </p:cNvPr>
              <p:cNvSpPr txBox="1"/>
              <p:nvPr/>
            </p:nvSpPr>
            <p:spPr>
              <a:xfrm>
                <a:off x="76200" y="6091535"/>
                <a:ext cx="3048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Send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this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formulae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to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Z3:</a:t>
                </a:r>
              </a:p>
              <a:p>
                <a:r>
                  <a:rPr kumimoji="1" lang="en-US" altLang="zh-CN" sz="1400" dirty="0">
                    <a:solidFill>
                      <a:srgbClr val="0432FF"/>
                    </a:solidFill>
                  </a:rPr>
                  <a:t>a!=0 ∧ b==0</a:t>
                </a:r>
                <a:r>
                  <a:rPr kumimoji="1" lang="zh-CN" altLang="en-US" sz="14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1400" dirty="0">
                    <a:solidFill>
                      <a:srgbClr val="0432FF"/>
                    </a:solidFill>
                  </a:rPr>
                  <a:t>2</a:t>
                </a:r>
                <a:r>
                  <a:rPr kumimoji="1" lang="zh-CN" altLang="en-US" sz="1400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sz="1400" dirty="0">
                    <a:solidFill>
                      <a:srgbClr val="0432FF"/>
                    </a:solidFill>
                  </a:rPr>
                  <a:t>(</a:t>
                </a:r>
                <a:r>
                  <a:rPr kumimoji="1" lang="en-US" altLang="zh-CN" sz="1400" dirty="0" err="1">
                    <a:solidFill>
                      <a:srgbClr val="0432FF"/>
                    </a:solidFill>
                  </a:rPr>
                  <a:t>a+b</a:t>
                </a:r>
                <a:r>
                  <a:rPr kumimoji="1" lang="en-US" altLang="zh-CN" sz="1400" dirty="0">
                    <a:solidFill>
                      <a:srgbClr val="0432FF"/>
                    </a:solidFill>
                  </a:rPr>
                  <a:t>)-4==0</a:t>
                </a:r>
                <a:endParaRPr kumimoji="1" lang="zh-CN" altLang="en-US" sz="1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2AD399-119A-BC45-B5E4-5782A104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091535"/>
                <a:ext cx="3048000" cy="523220"/>
              </a:xfrm>
              <a:prstGeom prst="rect">
                <a:avLst/>
              </a:prstGeom>
              <a:blipFill>
                <a:blip r:embed="rId2"/>
                <a:stretch>
                  <a:fillRect l="-415" t="-4878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任意形状 3">
            <a:extLst>
              <a:ext uri="{FF2B5EF4-FFF2-40B4-BE49-F238E27FC236}">
                <a16:creationId xmlns:a16="http://schemas.microsoft.com/office/drawing/2014/main" id="{7535E057-DF53-1440-8747-9DC5AFC2685F}"/>
              </a:ext>
            </a:extLst>
          </p:cNvPr>
          <p:cNvSpPr/>
          <p:nvPr/>
        </p:nvSpPr>
        <p:spPr>
          <a:xfrm>
            <a:off x="5412828" y="1807779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AF30293F-8156-5D44-BC6B-9E0654BF63A6}"/>
              </a:ext>
            </a:extLst>
          </p:cNvPr>
          <p:cNvSpPr/>
          <p:nvPr/>
        </p:nvSpPr>
        <p:spPr>
          <a:xfrm>
            <a:off x="4191000" y="3631324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0" name="任意形状 29">
            <a:extLst>
              <a:ext uri="{FF2B5EF4-FFF2-40B4-BE49-F238E27FC236}">
                <a16:creationId xmlns:a16="http://schemas.microsoft.com/office/drawing/2014/main" id="{0E31B6C5-D026-AA40-8070-7231D7CF4263}"/>
              </a:ext>
            </a:extLst>
          </p:cNvPr>
          <p:cNvSpPr/>
          <p:nvPr/>
        </p:nvSpPr>
        <p:spPr>
          <a:xfrm>
            <a:off x="3962400" y="6069724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3F16601-B36B-5D47-BE9B-A706A1AAFF0C}"/>
                  </a:ext>
                </a:extLst>
              </p:cNvPr>
              <p:cNvSpPr txBox="1"/>
              <p:nvPr/>
            </p:nvSpPr>
            <p:spPr>
              <a:xfrm>
                <a:off x="3789308" y="601782"/>
                <a:ext cx="2223984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possibility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only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fuzz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program!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3F16601-B36B-5D47-BE9B-A706A1AAF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08" y="601782"/>
                <a:ext cx="2223984" cy="1037463"/>
              </a:xfrm>
              <a:prstGeom prst="rect">
                <a:avLst/>
              </a:prstGeom>
              <a:blipFill>
                <a:blip r:embed="rId3"/>
                <a:stretch>
                  <a:fillRect l="-1705" t="-1205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1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4" grpId="0" animBg="1"/>
      <p:bldP spid="29" grpId="0" animBg="1"/>
      <p:bldP spid="30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Practical Issues with Symbolic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5617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1E0E9-1173-A145-9EAE-68F01434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 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A02E0-DBE4-2549-997D-39A830D7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 explosion</a:t>
            </a:r>
          </a:p>
          <a:p>
            <a:r>
              <a:rPr kumimoji="1" lang="en-US" altLang="zh-CN" dirty="0"/>
              <a:t>Loops and recursions</a:t>
            </a:r>
          </a:p>
          <a:p>
            <a:r>
              <a:rPr kumimoji="1" lang="en-US" altLang="zh-CN" dirty="0"/>
              <a:t>Heap modeling</a:t>
            </a:r>
          </a:p>
          <a:p>
            <a:r>
              <a:rPr kumimoji="1" lang="en-US" altLang="zh-CN" dirty="0"/>
              <a:t>Environment modeling</a:t>
            </a:r>
          </a:p>
          <a:p>
            <a:r>
              <a:rPr kumimoji="1" lang="en-US" altLang="zh-CN" dirty="0"/>
              <a:t>Constraint solving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82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r="-267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7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D9FE-F439-6A49-9DBB-B634541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BF09-4B98-D942-BD79-7E35113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Approach #1: randomly select some path when branching</a:t>
            </a:r>
          </a:p>
          <a:p>
            <a:pPr lvl="1"/>
            <a:r>
              <a:rPr kumimoji="1" lang="en-US" altLang="zh-CN" dirty="0"/>
              <a:t>sacrifice completeness, but still better than ad-hoc testing/fuzzing</a:t>
            </a:r>
          </a:p>
          <a:p>
            <a:r>
              <a:rPr kumimoji="1" lang="en-US" altLang="zh-CN" dirty="0"/>
              <a:t>Approach #2: select path according to coverage info’</a:t>
            </a:r>
          </a:p>
          <a:p>
            <a:r>
              <a:rPr kumimoji="1" lang="en-US" altLang="zh-CN" dirty="0"/>
              <a:t>Approach #3: combine symbolic execution with testing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0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31220" y="2910078"/>
            <a:ext cx="452949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4286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420058" y="3414522"/>
            <a:ext cx="117220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20597" y="2877915"/>
            <a:ext cx="466648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589670" y="2841002"/>
            <a:ext cx="774179" cy="2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5797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95EEC447-8970-4541-B749-3CD998892BEB}"/>
              </a:ext>
            </a:extLst>
          </p:cNvPr>
          <p:cNvSpPr/>
          <p:nvPr/>
        </p:nvSpPr>
        <p:spPr>
          <a:xfrm>
            <a:off x="3657600" y="4252722"/>
            <a:ext cx="10385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D881620-F5FF-5547-A626-52D7E9EA7822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4544030" y="388620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5B06E46-6675-9A47-A3C5-AFBE3EDF7072}"/>
              </a:ext>
            </a:extLst>
          </p:cNvPr>
          <p:cNvSpPr/>
          <p:nvPr/>
        </p:nvSpPr>
        <p:spPr>
          <a:xfrm>
            <a:off x="5991956" y="428545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2F59D97-F92A-4147-B782-FA0498CFD71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099893" y="3886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/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0+1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blipFill>
                <a:blip r:embed="rId4"/>
                <a:stretch>
                  <a:fillRect l="-3261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3C89395-EFFC-CB4A-95A4-F0FF20503B86}"/>
              </a:ext>
            </a:extLst>
          </p:cNvPr>
          <p:cNvSpPr txBox="1"/>
          <p:nvPr/>
        </p:nvSpPr>
        <p:spPr>
          <a:xfrm>
            <a:off x="3657600" y="3883390"/>
            <a:ext cx="13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BF9897-E4D3-7448-B6A5-7E3F9FD5F280}"/>
              </a:ext>
            </a:extLst>
          </p:cNvPr>
          <p:cNvCxnSpPr>
            <a:cxnSpLocks/>
          </p:cNvCxnSpPr>
          <p:nvPr/>
        </p:nvCxnSpPr>
        <p:spPr>
          <a:xfrm flipH="1">
            <a:off x="3857402" y="471415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闪电形 35">
            <a:extLst>
              <a:ext uri="{FF2B5EF4-FFF2-40B4-BE49-F238E27FC236}">
                <a16:creationId xmlns:a16="http://schemas.microsoft.com/office/drawing/2014/main" id="{242FE372-ED56-A242-9676-84AD73A6EB54}"/>
              </a:ext>
            </a:extLst>
          </p:cNvPr>
          <p:cNvSpPr/>
          <p:nvPr/>
        </p:nvSpPr>
        <p:spPr>
          <a:xfrm>
            <a:off x="3476402" y="518582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AEA7A3-A897-BE48-B753-50C2445BAABC}"/>
              </a:ext>
            </a:extLst>
          </p:cNvPr>
          <p:cNvSpPr txBox="1"/>
          <p:nvPr/>
        </p:nvSpPr>
        <p:spPr>
          <a:xfrm>
            <a:off x="3124200" y="4733587"/>
            <a:ext cx="1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0+1+2&lt;=n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/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err="1"/>
                  <a:t>i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/>
                  <a:t> 0+1+2</a:t>
                </a:r>
              </a:p>
              <a:p>
                <a:r>
                  <a:rPr kumimoji="1" lang="en-US" altLang="zh-CN" sz="1400" dirty="0"/>
                  <a:t>s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/>
                  <a:t> 0+0+(0+1)</a:t>
                </a:r>
              </a:p>
              <a:p>
                <a:r>
                  <a:rPr kumimoji="1" lang="en-US" altLang="zh-CN" sz="1400" dirty="0"/>
                  <a:t>n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/>
                  <a:t>n</a:t>
                </a:r>
                <a:endParaRPr kumimoji="1" lang="zh-CN" altLang="en-US" sz="14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blipFill>
                <a:blip r:embed="rId5"/>
                <a:stretch>
                  <a:fillRect l="-64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329B451-21E5-D647-9518-894867F2BF50}"/>
              </a:ext>
            </a:extLst>
          </p:cNvPr>
          <p:cNvCxnSpPr>
            <a:cxnSpLocks/>
          </p:cNvCxnSpPr>
          <p:nvPr/>
        </p:nvCxnSpPr>
        <p:spPr>
          <a:xfrm>
            <a:off x="4518576" y="4648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5E596844-45C6-114F-B333-D7BB9EB35971}"/>
              </a:ext>
            </a:extLst>
          </p:cNvPr>
          <p:cNvSpPr/>
          <p:nvPr/>
        </p:nvSpPr>
        <p:spPr>
          <a:xfrm>
            <a:off x="54864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6AD190-11D9-2A41-B5CF-64351729FC83}"/>
              </a:ext>
            </a:extLst>
          </p:cNvPr>
          <p:cNvSpPr/>
          <p:nvPr/>
        </p:nvSpPr>
        <p:spPr>
          <a:xfrm>
            <a:off x="7293694" y="2993600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7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1D89-38B8-1448-A0F7-0C550D9B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385428"/>
          </a:xfrm>
        </p:spPr>
        <p:txBody>
          <a:bodyPr/>
          <a:lstStyle/>
          <a:p>
            <a:r>
              <a:rPr kumimoji="1" lang="en-US" altLang="zh-CN" dirty="0"/>
              <a:t>Bounded symbolic execution</a:t>
            </a:r>
          </a:p>
          <a:p>
            <a:pPr lvl="1"/>
            <a:r>
              <a:rPr kumimoji="1" lang="en-US" altLang="zh-CN" dirty="0"/>
              <a:t>finitize the loops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9EC47E-5FF2-4F44-9EBF-C22F39085E7A}"/>
              </a:ext>
            </a:extLst>
          </p:cNvPr>
          <p:cNvSpPr txBox="1">
            <a:spLocks/>
          </p:cNvSpPr>
          <p:nvPr/>
        </p:nvSpPr>
        <p:spPr bwMode="auto">
          <a:xfrm>
            <a:off x="414881" y="3657600"/>
            <a:ext cx="354751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Original: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while(e){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987E9BF-373B-8740-B17B-336F197B649F}"/>
              </a:ext>
            </a:extLst>
          </p:cNvPr>
          <p:cNvSpPr txBox="1">
            <a:spLocks/>
          </p:cNvSpPr>
          <p:nvPr/>
        </p:nvSpPr>
        <p:spPr bwMode="auto">
          <a:xfrm>
            <a:off x="5047456" y="3641558"/>
            <a:ext cx="354751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New: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52B9623-5D54-0644-B7DA-2488555594B2}"/>
              </a:ext>
            </a:extLst>
          </p:cNvPr>
          <p:cNvSpPr/>
          <p:nvPr/>
        </p:nvSpPr>
        <p:spPr>
          <a:xfrm>
            <a:off x="3581400" y="4895057"/>
            <a:ext cx="1487488" cy="28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C9DA9-9D88-E54B-BA02-CF9B3D2A0FE4}"/>
              </a:ext>
            </a:extLst>
          </p:cNvPr>
          <p:cNvSpPr txBox="1"/>
          <p:nvPr/>
        </p:nvSpPr>
        <p:spPr>
          <a:xfrm>
            <a:off x="3514601" y="4280810"/>
            <a:ext cx="155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One possible conversion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3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not 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exception?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Suppose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testing/fuzzing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strategy (to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inputs):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276C27-217A-784A-91AA-F5BEFD31597B}"/>
                  </a:ext>
                </a:extLst>
              </p:cNvPr>
              <p:cNvSpPr txBox="1"/>
              <p:nvPr/>
            </p:nvSpPr>
            <p:spPr>
              <a:xfrm>
                <a:off x="4876800" y="3783734"/>
                <a:ext cx="18288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276C27-217A-784A-91AA-F5BEFD31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783734"/>
                <a:ext cx="1828800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4D2139B-F209-1343-938B-13F60F7A9E28}"/>
              </a:ext>
            </a:extLst>
          </p:cNvPr>
          <p:cNvCxnSpPr/>
          <p:nvPr/>
        </p:nvCxnSpPr>
        <p:spPr>
          <a:xfrm flipH="1" flipV="1">
            <a:off x="3810000" y="4008087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BF906E-11AD-654A-87CC-89AE5F8E7A00}"/>
                  </a:ext>
                </a:extLst>
              </p:cNvPr>
              <p:cNvSpPr txBox="1"/>
              <p:nvPr/>
            </p:nvSpPr>
            <p:spPr>
              <a:xfrm>
                <a:off x="3886200" y="4698134"/>
                <a:ext cx="129540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1-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BF906E-11AD-654A-87CC-89AE5F8E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98134"/>
                <a:ext cx="1295400" cy="483466"/>
              </a:xfrm>
              <a:prstGeom prst="rect">
                <a:avLst/>
              </a:prstGeom>
              <a:blipFill>
                <a:blip r:embed="rId3"/>
                <a:stretch>
                  <a:fillRect l="-3883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56CED9B-4113-BE41-9C59-AABCC4FDEDA7}"/>
              </a:ext>
            </a:extLst>
          </p:cNvPr>
          <p:cNvCxnSpPr/>
          <p:nvPr/>
        </p:nvCxnSpPr>
        <p:spPr>
          <a:xfrm flipH="1" flipV="1">
            <a:off x="2286000" y="4846287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4B84CC-D0F5-E345-A805-510B27CFEE89}"/>
                  </a:ext>
                </a:extLst>
              </p:cNvPr>
              <p:cNvSpPr txBox="1"/>
              <p:nvPr/>
            </p:nvSpPr>
            <p:spPr>
              <a:xfrm>
                <a:off x="4343400" y="4315798"/>
                <a:ext cx="18288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4B84CC-D0F5-E345-A805-510B27CF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315798"/>
                <a:ext cx="1828800" cy="61093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1A0B0DC-5FE4-2D41-86CD-46526487AA2F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4463951"/>
            <a:ext cx="1371600" cy="15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Heap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a[2] = {0};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 || j&gt;1)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5;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assert(a[j] != 5);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4D15C6-F2FE-8D4E-86A7-6B8A02FCFA93}"/>
              </a:ext>
            </a:extLst>
          </p:cNvPr>
          <p:cNvSpPr txBox="1"/>
          <p:nvPr/>
        </p:nvSpPr>
        <p:spPr>
          <a:xfrm>
            <a:off x="3505200" y="4876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What values of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and j to make the assert() fail?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095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Heap modeling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Option #1: full symbolic heap</a:t>
                </a:r>
              </a:p>
              <a:p>
                <a:pPr lvl="1"/>
                <a:r>
                  <a:rPr kumimoji="1" lang="en-US" altLang="zh-CN" dirty="0"/>
                  <a:t>modeling the heap: </a:t>
                </a:r>
              </a:p>
              <a:p>
                <a:pPr lvl="2"/>
                <a:r>
                  <a:rPr kumimoji="1" lang="en-US" altLang="zh-CN" dirty="0"/>
                  <a:t>H: l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symValue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heap accesses incur state duplications</a:t>
                </a:r>
              </a:p>
              <a:p>
                <a:r>
                  <a:rPr kumimoji="1" lang="en-US" altLang="zh-CN" dirty="0"/>
                  <a:t>Option #2: use theory of arrays and pointers</a:t>
                </a:r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as we discussed in previous lectures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25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1D89-38B8-1448-A0F7-0C550D9B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software components must interact with the external environments</a:t>
            </a:r>
          </a:p>
          <a:p>
            <a:pPr lvl="1"/>
            <a:r>
              <a:rPr kumimoji="1" lang="en-US" altLang="zh-CN" dirty="0"/>
              <a:t>invoke libraries, system calls, </a:t>
            </a:r>
            <a:r>
              <a:rPr kumimoji="1" lang="en-US" altLang="zh-CN" dirty="0" err="1"/>
              <a:t>env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vars</a:t>
            </a:r>
            <a:r>
              <a:rPr kumimoji="1" lang="en-US" altLang="zh-CN" dirty="0"/>
              <a:t>, …</a:t>
            </a:r>
          </a:p>
          <a:p>
            <a:r>
              <a:rPr kumimoji="1" lang="en-US" altLang="zh-CN" dirty="0"/>
              <a:t>The symbolic executor must model the environment</a:t>
            </a:r>
          </a:p>
          <a:p>
            <a:pPr lvl="1"/>
            <a:r>
              <a:rPr kumimoji="1" lang="en-US" altLang="zh-CN" dirty="0"/>
              <a:t>the whole software stack!</a:t>
            </a:r>
          </a:p>
          <a:p>
            <a:pPr lvl="1"/>
            <a:r>
              <a:rPr kumimoji="1" lang="en-US" altLang="zh-CN" dirty="0"/>
              <a:t>tedious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error-prone</a:t>
            </a:r>
          </a:p>
        </p:txBody>
      </p:sp>
    </p:spTree>
    <p:extLst>
      <p:ext uri="{BB962C8B-B14F-4D97-AF65-F5344CB8AC3E}">
        <p14:creationId xmlns:p14="http://schemas.microsoft.com/office/powerpoint/2010/main" val="2885986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1D89-38B8-1448-A0F7-0C550D9B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Option #1: combine concrete execution</a:t>
            </a:r>
          </a:p>
          <a:p>
            <a:pPr lvl="1"/>
            <a:r>
              <a:rPr kumimoji="1" lang="en-US" altLang="zh-CN" dirty="0"/>
              <a:t>thus ignore the current path</a:t>
            </a:r>
          </a:p>
          <a:p>
            <a:r>
              <a:rPr kumimoji="1" lang="en-US" altLang="zh-CN" dirty="0"/>
              <a:t>Option #2: build model</a:t>
            </a:r>
          </a:p>
          <a:p>
            <a:pPr lvl="1"/>
            <a:r>
              <a:rPr kumimoji="1" lang="en-US" altLang="zh-CN" dirty="0"/>
              <a:t>file systems</a:t>
            </a:r>
          </a:p>
          <a:p>
            <a:pPr lvl="1"/>
            <a:r>
              <a:rPr kumimoji="1" lang="en-US" altLang="zh-CN" dirty="0"/>
              <a:t>network stack</a:t>
            </a:r>
          </a:p>
          <a:p>
            <a:pPr lvl="1"/>
            <a:r>
              <a:rPr kumimoji="1" lang="en-US" altLang="zh-CN" dirty="0"/>
              <a:t>…</a:t>
            </a:r>
          </a:p>
          <a:p>
            <a:pPr lvl="1"/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KLEE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3460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 constraint solving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j*j*j;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1/(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4D15C6-F2FE-8D4E-86A7-6B8A02FCFA93}"/>
              </a:ext>
            </a:extLst>
          </p:cNvPr>
          <p:cNvSpPr txBox="1"/>
          <p:nvPr/>
        </p:nvSpPr>
        <p:spPr>
          <a:xfrm>
            <a:off x="2133600" y="44196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generated obligation is:</a:t>
            </a:r>
          </a:p>
          <a:p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*j*j==0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/>
              <a:t>which may be beyond the capability of some SMT solvers (recall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theory, in theory, is undecidable).</a:t>
            </a:r>
          </a:p>
        </p:txBody>
      </p:sp>
    </p:spTree>
    <p:extLst>
      <p:ext uri="{BB962C8B-B14F-4D97-AF65-F5344CB8AC3E}">
        <p14:creationId xmlns:p14="http://schemas.microsoft.com/office/powerpoint/2010/main" val="153039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 constraint solving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1D89-38B8-1448-A0F7-0C550D9B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Option #1: constraint simplification</a:t>
            </a:r>
          </a:p>
          <a:p>
            <a:pPr lvl="1"/>
            <a:r>
              <a:rPr kumimoji="1" lang="en-US" altLang="zh-CN" dirty="0"/>
              <a:t>optimize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online</a:t>
            </a:r>
          </a:p>
          <a:p>
            <a:pPr lvl="2"/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 optimizations in traditional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compilers</a:t>
            </a:r>
          </a:p>
          <a:p>
            <a:r>
              <a:rPr kumimoji="1" lang="en-US" altLang="zh-CN" dirty="0"/>
              <a:t>Option #2: solver caching and reuse</a:t>
            </a:r>
          </a:p>
          <a:p>
            <a:pPr lvl="1"/>
            <a:r>
              <a:rPr kumimoji="1" lang="en-US" altLang="zh-CN" dirty="0"/>
              <a:t>incremental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solving</a:t>
            </a:r>
          </a:p>
        </p:txBody>
      </p:sp>
    </p:spTree>
    <p:extLst>
      <p:ext uri="{BB962C8B-B14F-4D97-AF65-F5344CB8AC3E}">
        <p14:creationId xmlns:p14="http://schemas.microsoft.com/office/powerpoint/2010/main" val="897159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Symbolic execution is a powerful infrastructure for program 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 testcase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</a:p>
          <a:p>
            <a:r>
              <a:rPr kumimoji="1" lang="en-US" altLang="zh-CN" dirty="0"/>
              <a:t>But the direct implementation is non-trivial:</a:t>
            </a:r>
          </a:p>
          <a:p>
            <a:pPr lvl="1"/>
            <a:r>
              <a:rPr kumimoji="1" lang="en-US" altLang="zh-CN" dirty="0"/>
              <a:t>we’ll discuss further improvements (variants) for symbolic executors</a:t>
            </a:r>
          </a:p>
          <a:p>
            <a:pPr lvl="1"/>
            <a:r>
              <a:rPr kumimoji="1" lang="en-US" altLang="zh-CN" dirty="0"/>
              <a:t>may </a:t>
            </a:r>
            <a:r>
              <a:rPr kumimoji="1" lang="en-US" altLang="zh-CN"/>
              <a:t>be more practical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strategy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testing/fuzzing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BF906E-11AD-654A-87CC-89AE5F8E7A00}"/>
              </a:ext>
            </a:extLst>
          </p:cNvPr>
          <p:cNvSpPr txBox="1"/>
          <p:nvPr/>
        </p:nvSpPr>
        <p:spPr>
          <a:xfrm>
            <a:off x="6019799" y="4992469"/>
            <a:ext cx="254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assertion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fail?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56CED9B-4113-BE41-9C59-AABCC4FDEDA7}"/>
              </a:ext>
            </a:extLst>
          </p:cNvPr>
          <p:cNvCxnSpPr/>
          <p:nvPr/>
        </p:nvCxnSpPr>
        <p:spPr>
          <a:xfrm flipH="1" flipV="1">
            <a:off x="4419600" y="5140622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6843BB-0061-5F4C-A948-C561DF73B06B}"/>
              </a:ext>
            </a:extLst>
          </p:cNvPr>
          <p:cNvSpPr txBox="1"/>
          <p:nvPr/>
        </p:nvSpPr>
        <p:spPr>
          <a:xfrm>
            <a:off x="4953000" y="237883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a=0,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b=0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64727E-62F9-AB4D-A122-3747FB4ADE59}"/>
              </a:ext>
            </a:extLst>
          </p:cNvPr>
          <p:cNvSpPr txBox="1"/>
          <p:nvPr/>
        </p:nvSpPr>
        <p:spPr>
          <a:xfrm>
            <a:off x="7209422" y="237883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725BF2-776D-BF42-B7E6-0E0149BE2255}"/>
              </a:ext>
            </a:extLst>
          </p:cNvPr>
          <p:cNvSpPr txBox="1"/>
          <p:nvPr/>
        </p:nvSpPr>
        <p:spPr>
          <a:xfrm>
            <a:off x="4953000" y="280482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b=0</a:t>
            </a:r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EAFEA66D-901F-3446-BE34-1D109831FFCE}"/>
              </a:ext>
            </a:extLst>
          </p:cNvPr>
          <p:cNvSpPr/>
          <p:nvPr/>
        </p:nvSpPr>
        <p:spPr>
          <a:xfrm>
            <a:off x="1282683" y="2466474"/>
            <a:ext cx="1869591" cy="3236494"/>
          </a:xfrm>
          <a:custGeom>
            <a:avLst/>
            <a:gdLst>
              <a:gd name="connsiteX0" fmla="*/ 1869591 w 1869591"/>
              <a:gd name="connsiteY0" fmla="*/ 0 h 3236494"/>
              <a:gd name="connsiteX1" fmla="*/ 606275 w 1869591"/>
              <a:gd name="connsiteY1" fmla="*/ 553452 h 3236494"/>
              <a:gd name="connsiteX2" fmla="*/ 449864 w 1869591"/>
              <a:gd name="connsiteY2" fmla="*/ 1022684 h 3236494"/>
              <a:gd name="connsiteX3" fmla="*/ 4696 w 1869591"/>
              <a:gd name="connsiteY3" fmla="*/ 2021305 h 3236494"/>
              <a:gd name="connsiteX4" fmla="*/ 762685 w 1869591"/>
              <a:gd name="connsiteY4" fmla="*/ 3236494 h 3236494"/>
              <a:gd name="connsiteX5" fmla="*/ 762685 w 1869591"/>
              <a:gd name="connsiteY5" fmla="*/ 3236494 h 32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9591" h="3236494">
                <a:moveTo>
                  <a:pt x="1869591" y="0"/>
                </a:moveTo>
                <a:cubicBezTo>
                  <a:pt x="1356243" y="191502"/>
                  <a:pt x="842896" y="383005"/>
                  <a:pt x="606275" y="553452"/>
                </a:cubicBezTo>
                <a:cubicBezTo>
                  <a:pt x="369654" y="723899"/>
                  <a:pt x="550127" y="778042"/>
                  <a:pt x="449864" y="1022684"/>
                </a:cubicBezTo>
                <a:cubicBezTo>
                  <a:pt x="349601" y="1267326"/>
                  <a:pt x="-47441" y="1652337"/>
                  <a:pt x="4696" y="2021305"/>
                </a:cubicBezTo>
                <a:cubicBezTo>
                  <a:pt x="56833" y="2390273"/>
                  <a:pt x="762685" y="3236494"/>
                  <a:pt x="762685" y="3236494"/>
                </a:cubicBezTo>
                <a:lnTo>
                  <a:pt x="762685" y="3236494"/>
                </a:ln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047382E1-48E5-5143-91C3-784B3263B218}"/>
              </a:ext>
            </a:extLst>
          </p:cNvPr>
          <p:cNvSpPr/>
          <p:nvPr/>
        </p:nvSpPr>
        <p:spPr>
          <a:xfrm>
            <a:off x="2546549" y="2538663"/>
            <a:ext cx="810262" cy="3128211"/>
          </a:xfrm>
          <a:custGeom>
            <a:avLst/>
            <a:gdLst>
              <a:gd name="connsiteX0" fmla="*/ 810262 w 810262"/>
              <a:gd name="connsiteY0" fmla="*/ 0 h 3128211"/>
              <a:gd name="connsiteX1" fmla="*/ 16177 w 810262"/>
              <a:gd name="connsiteY1" fmla="*/ 709863 h 3128211"/>
              <a:gd name="connsiteX2" fmla="*/ 292904 w 810262"/>
              <a:gd name="connsiteY2" fmla="*/ 1540042 h 3128211"/>
              <a:gd name="connsiteX3" fmla="*/ 497440 w 810262"/>
              <a:gd name="connsiteY3" fmla="*/ 1925053 h 3128211"/>
              <a:gd name="connsiteX4" fmla="*/ 172588 w 810262"/>
              <a:gd name="connsiteY4" fmla="*/ 3128211 h 3128211"/>
              <a:gd name="connsiteX5" fmla="*/ 172588 w 810262"/>
              <a:gd name="connsiteY5" fmla="*/ 3128211 h 31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0262" h="3128211">
                <a:moveTo>
                  <a:pt x="810262" y="0"/>
                </a:moveTo>
                <a:cubicBezTo>
                  <a:pt x="456332" y="226594"/>
                  <a:pt x="102403" y="453189"/>
                  <a:pt x="16177" y="709863"/>
                </a:cubicBezTo>
                <a:cubicBezTo>
                  <a:pt x="-70049" y="966537"/>
                  <a:pt x="212694" y="1337510"/>
                  <a:pt x="292904" y="1540042"/>
                </a:cubicBezTo>
                <a:cubicBezTo>
                  <a:pt x="373114" y="1742574"/>
                  <a:pt x="517493" y="1660358"/>
                  <a:pt x="497440" y="1925053"/>
                </a:cubicBezTo>
                <a:cubicBezTo>
                  <a:pt x="477387" y="2189748"/>
                  <a:pt x="172588" y="3128211"/>
                  <a:pt x="172588" y="3128211"/>
                </a:cubicBezTo>
                <a:lnTo>
                  <a:pt x="172588" y="31282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32AB7F-387E-0142-B992-6B34A6C76057}"/>
              </a:ext>
            </a:extLst>
          </p:cNvPr>
          <p:cNvSpPr txBox="1"/>
          <p:nvPr/>
        </p:nvSpPr>
        <p:spPr>
          <a:xfrm>
            <a:off x="7200900" y="28310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x=2,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y=4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91055F-0ADA-8D46-9A77-0912653D3D3F}"/>
              </a:ext>
            </a:extLst>
          </p:cNvPr>
          <p:cNvSpPr txBox="1"/>
          <p:nvPr/>
        </p:nvSpPr>
        <p:spPr>
          <a:xfrm>
            <a:off x="4953000" y="3212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b=1</a:t>
            </a:r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5C74F724-5931-6E45-B0F5-ABC6A2F1FB0C}"/>
              </a:ext>
            </a:extLst>
          </p:cNvPr>
          <p:cNvSpPr/>
          <p:nvPr/>
        </p:nvSpPr>
        <p:spPr>
          <a:xfrm>
            <a:off x="2010216" y="2526632"/>
            <a:ext cx="1226279" cy="3143421"/>
          </a:xfrm>
          <a:custGeom>
            <a:avLst/>
            <a:gdLst>
              <a:gd name="connsiteX0" fmla="*/ 1226279 w 1226279"/>
              <a:gd name="connsiteY0" fmla="*/ 0 h 3143421"/>
              <a:gd name="connsiteX1" fmla="*/ 191563 w 1226279"/>
              <a:gd name="connsiteY1" fmla="*/ 745957 h 3143421"/>
              <a:gd name="connsiteX2" fmla="*/ 107342 w 1226279"/>
              <a:gd name="connsiteY2" fmla="*/ 1203157 h 3143421"/>
              <a:gd name="connsiteX3" fmla="*/ 47184 w 1226279"/>
              <a:gd name="connsiteY3" fmla="*/ 1540042 h 3143421"/>
              <a:gd name="connsiteX4" fmla="*/ 23121 w 1226279"/>
              <a:gd name="connsiteY4" fmla="*/ 2382252 h 3143421"/>
              <a:gd name="connsiteX5" fmla="*/ 396100 w 1226279"/>
              <a:gd name="connsiteY5" fmla="*/ 3080084 h 3143421"/>
              <a:gd name="connsiteX6" fmla="*/ 396100 w 1226279"/>
              <a:gd name="connsiteY6" fmla="*/ 3068052 h 314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6279" h="3143421">
                <a:moveTo>
                  <a:pt x="1226279" y="0"/>
                </a:moveTo>
                <a:cubicBezTo>
                  <a:pt x="802165" y="272715"/>
                  <a:pt x="378052" y="545431"/>
                  <a:pt x="191563" y="745957"/>
                </a:cubicBezTo>
                <a:cubicBezTo>
                  <a:pt x="5073" y="946483"/>
                  <a:pt x="131405" y="1070810"/>
                  <a:pt x="107342" y="1203157"/>
                </a:cubicBezTo>
                <a:cubicBezTo>
                  <a:pt x="83279" y="1335504"/>
                  <a:pt x="61221" y="1343526"/>
                  <a:pt x="47184" y="1540042"/>
                </a:cubicBezTo>
                <a:cubicBezTo>
                  <a:pt x="33147" y="1736558"/>
                  <a:pt x="-35032" y="2125578"/>
                  <a:pt x="23121" y="2382252"/>
                </a:cubicBezTo>
                <a:cubicBezTo>
                  <a:pt x="81274" y="2638926"/>
                  <a:pt x="333937" y="2965784"/>
                  <a:pt x="396100" y="3080084"/>
                </a:cubicBezTo>
                <a:cubicBezTo>
                  <a:pt x="458263" y="3194384"/>
                  <a:pt x="427181" y="3131218"/>
                  <a:pt x="396100" y="306805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912D6F-E76F-F347-8CA8-7156BF2F101B}"/>
              </a:ext>
            </a:extLst>
          </p:cNvPr>
          <p:cNvSpPr txBox="1"/>
          <p:nvPr/>
        </p:nvSpPr>
        <p:spPr>
          <a:xfrm>
            <a:off x="7200900" y="32120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y=4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6377D8-B5D6-7244-B82F-55F910EADD35}"/>
              </a:ext>
            </a:extLst>
          </p:cNvPr>
          <p:cNvSpPr txBox="1"/>
          <p:nvPr/>
        </p:nvSpPr>
        <p:spPr>
          <a:xfrm>
            <a:off x="4952999" y="36399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1" grpId="0"/>
      <p:bldP spid="12" grpId="0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4B7145-D3F7-A04C-9127-070AD5ED4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3848100" cy="2882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1EE6EB-871F-4D4C-8DDC-CB94BA497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60625"/>
            <a:ext cx="4191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589D1D-F8BA-FC47-B2F5-834DB20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program,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automatically?</a:t>
            </a:r>
          </a:p>
          <a:p>
            <a:pPr lvl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effectively?</a:t>
            </a:r>
          </a:p>
          <a:p>
            <a:pPr lvl="1"/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lecture,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symbolic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368780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Symbolic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6762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Brief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3992-C8F2-2844-808F-3ED1AC5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1976:</a:t>
            </a:r>
            <a:r>
              <a:rPr lang="zh-CN" altLang="en-US" sz="2800" dirty="0"/>
              <a:t> </a:t>
            </a:r>
            <a:r>
              <a:rPr lang="en-US" altLang="zh-CN" sz="2800" dirty="0"/>
              <a:t>A system to generate test data and symbolically execute programs (Lori Clarke) </a:t>
            </a:r>
          </a:p>
          <a:p>
            <a:r>
              <a:rPr lang="en-US" altLang="zh-CN" sz="2800" dirty="0"/>
              <a:t>1976: Symbolic execution and program testing (James King)</a:t>
            </a:r>
          </a:p>
          <a:p>
            <a:r>
              <a:rPr lang="en-US" altLang="zh-CN" sz="2800" dirty="0"/>
              <a:t>2005-present: practical symbolic execution</a:t>
            </a:r>
          </a:p>
          <a:p>
            <a:pPr lvl="1"/>
            <a:r>
              <a:rPr lang="en-US" altLang="zh-CN" sz="2400" dirty="0"/>
              <a:t>Using </a:t>
            </a:r>
            <a:r>
              <a:rPr lang="en-US" altLang="zh-CN" sz="2400" dirty="0">
                <a:solidFill>
                  <a:srgbClr val="0432FF"/>
                </a:solidFill>
              </a:rPr>
              <a:t>SMT</a:t>
            </a:r>
            <a:r>
              <a:rPr lang="en-US" altLang="zh-CN" sz="2400" dirty="0"/>
              <a:t> solvers</a:t>
            </a:r>
          </a:p>
          <a:p>
            <a:pPr lvl="1"/>
            <a:r>
              <a:rPr lang="en-US" altLang="zh-CN" sz="2400" dirty="0"/>
              <a:t>Heuristics to control exponential explosion</a:t>
            </a:r>
          </a:p>
          <a:p>
            <a:pPr lvl="1"/>
            <a:r>
              <a:rPr lang="en-US" altLang="zh-CN" sz="2400" dirty="0"/>
              <a:t>Heap modeling and reasoning about pointers</a:t>
            </a:r>
          </a:p>
          <a:p>
            <a:pPr lvl="1"/>
            <a:r>
              <a:rPr lang="en-US" altLang="zh-CN" sz="2400" dirty="0"/>
              <a:t>Environment modeling</a:t>
            </a:r>
          </a:p>
          <a:p>
            <a:pPr lvl="1"/>
            <a:r>
              <a:rPr lang="en-US" altLang="zh-CN" sz="2400" dirty="0"/>
              <a:t>Dealing with solver limitation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82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”symbolic”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85491"/>
              </p:ext>
            </p:extLst>
          </p:nvPr>
        </p:nvGraphicFramePr>
        <p:xfrm>
          <a:off x="6096000" y="243840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31241</TotalTime>
  <Words>2589</Words>
  <Application>Microsoft Macintosh PowerPoint</Application>
  <PresentationFormat>全屏显示(4:3)</PresentationFormat>
  <Paragraphs>698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宋体</vt:lpstr>
      <vt:lpstr>Arial</vt:lpstr>
      <vt:lpstr>Cambria Math</vt:lpstr>
      <vt:lpstr>Courier New</vt:lpstr>
      <vt:lpstr>Tahoma</vt:lpstr>
      <vt:lpstr>Wingdings</vt:lpstr>
      <vt:lpstr>Blends</vt:lpstr>
      <vt:lpstr>Symbolic execution</vt:lpstr>
      <vt:lpstr>Spectrum of program validation methods</vt:lpstr>
      <vt:lpstr>Why program testing may not work?</vt:lpstr>
      <vt:lpstr>Does white box strategy work?</vt:lpstr>
      <vt:lpstr>Program testing in general</vt:lpstr>
      <vt:lpstr>Automatic test generation</vt:lpstr>
      <vt:lpstr> </vt:lpstr>
      <vt:lpstr>Brief History</vt:lpstr>
      <vt:lpstr>Symbolic execution</vt:lpstr>
      <vt:lpstr>Symbolic execution</vt:lpstr>
      <vt:lpstr>Symbolic execution</vt:lpstr>
      <vt:lpstr>Symbolic execution</vt:lpstr>
      <vt:lpstr>Symbolic execution</vt:lpstr>
      <vt:lpstr>Symbolic execution</vt:lpstr>
      <vt:lpstr>Symbolic execution</vt:lpstr>
      <vt:lpstr>Architecture</vt:lpstr>
      <vt:lpstr>The general form</vt:lpstr>
      <vt:lpstr>Process &amp; Forking</vt:lpstr>
      <vt:lpstr>Example</vt:lpstr>
      <vt:lpstr>Example</vt:lpstr>
      <vt:lpstr>Example</vt:lpstr>
      <vt:lpstr>Example</vt:lpstr>
      <vt:lpstr> </vt:lpstr>
      <vt:lpstr>Practical issues</vt:lpstr>
      <vt:lpstr>#1: Path explosion</vt:lpstr>
      <vt:lpstr>#1: Path explosion</vt:lpstr>
      <vt:lpstr>#2: Loops and recursions</vt:lpstr>
      <vt:lpstr>#2: Loops and recursions</vt:lpstr>
      <vt:lpstr>#2: Loops and recursion</vt:lpstr>
      <vt:lpstr>#3: Heap modeling</vt:lpstr>
      <vt:lpstr>#3: Heap modeling</vt:lpstr>
      <vt:lpstr>#4: Environment modeling</vt:lpstr>
      <vt:lpstr>#4: Environment modeling</vt:lpstr>
      <vt:lpstr>#5: constraint solving</vt:lpstr>
      <vt:lpstr>#5: constraint solving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5266</cp:revision>
  <cp:lastPrinted>1601-01-01T00:00:00Z</cp:lastPrinted>
  <dcterms:created xsi:type="dcterms:W3CDTF">1601-01-01T00:00:00Z</dcterms:created>
  <dcterms:modified xsi:type="dcterms:W3CDTF">2021-01-04T03:57:08Z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