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81" r:id="rId4"/>
    <p:sldId id="284" r:id="rId5"/>
    <p:sldId id="314" r:id="rId6"/>
    <p:sldId id="315" r:id="rId7"/>
    <p:sldId id="316" r:id="rId8"/>
    <p:sldId id="317" r:id="rId9"/>
    <p:sldId id="321" r:id="rId10"/>
    <p:sldId id="287" r:id="rId11"/>
    <p:sldId id="322" r:id="rId12"/>
    <p:sldId id="323" r:id="rId13"/>
    <p:sldId id="324" r:id="rId14"/>
    <p:sldId id="325" r:id="rId15"/>
    <p:sldId id="326" r:id="rId16"/>
    <p:sldId id="331" r:id="rId17"/>
    <p:sldId id="327" r:id="rId18"/>
    <p:sldId id="328" r:id="rId19"/>
    <p:sldId id="338" r:id="rId20"/>
    <p:sldId id="339" r:id="rId21"/>
    <p:sldId id="320" r:id="rId22"/>
    <p:sldId id="329" r:id="rId23"/>
    <p:sldId id="337" r:id="rId24"/>
    <p:sldId id="334" r:id="rId25"/>
    <p:sldId id="335" r:id="rId26"/>
    <p:sldId id="336" r:id="rId27"/>
    <p:sldId id="332" r:id="rId28"/>
    <p:sldId id="341" r:id="rId29"/>
    <p:sldId id="330" r:id="rId30"/>
    <p:sldId id="333" r:id="rId31"/>
    <p:sldId id="342" r:id="rId32"/>
    <p:sldId id="343" r:id="rId33"/>
    <p:sldId id="318" r:id="rId34"/>
    <p:sldId id="312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CC3300"/>
    <a:srgbClr val="2E75B6"/>
    <a:srgbClr val="B2B2B2"/>
    <a:srgbClr val="202020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91" autoAdjust="0"/>
    <p:restoredTop sz="94660"/>
  </p:normalViewPr>
  <p:slideViewPr>
    <p:cSldViewPr snapToGrid="0" showGuides="1">
      <p:cViewPr varScale="1">
        <p:scale>
          <a:sx n="224" d="100"/>
          <a:sy n="224" d="100"/>
        </p:scale>
        <p:origin x="1024" y="176"/>
      </p:cViewPr>
      <p:guideLst>
        <p:guide orient="horz" pos="2136"/>
        <p:guide pos="389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24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10.png"/><Relationship Id="rId7" Type="http://schemas.openxmlformats.org/officeDocument/2006/relationships/image" Target="../media/image90.png"/><Relationship Id="rId12" Type="http://schemas.openxmlformats.org/officeDocument/2006/relationships/image" Target="../media/image14.png"/><Relationship Id="rId2" Type="http://schemas.openxmlformats.org/officeDocument/2006/relationships/image" Target="../media/image410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13.png"/><Relationship Id="rId5" Type="http://schemas.openxmlformats.org/officeDocument/2006/relationships/image" Target="../media/image72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6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63.png"/><Relationship Id="rId5" Type="http://schemas.openxmlformats.org/officeDocument/2006/relationships/image" Target="../media/image59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" altLang="en-US" sz="4800" dirty="0"/>
              <a:t>Formal Method 2020-Autumn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" altLang="zh-CN" sz="2400" dirty="0"/>
          </a:p>
          <a:p>
            <a:endParaRPr lang="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7354825-A2C0-BC47-8696-85BF50EF2A51}"/>
              </a:ext>
            </a:extLst>
          </p:cNvPr>
          <p:cNvSpPr/>
          <p:nvPr/>
        </p:nvSpPr>
        <p:spPr>
          <a:xfrm>
            <a:off x="1558456" y="2592125"/>
            <a:ext cx="6208685" cy="3713260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C55CE71-6A88-6245-A24F-4DCC1C559EAF}"/>
              </a:ext>
            </a:extLst>
          </p:cNvPr>
          <p:cNvSpPr/>
          <p:nvPr/>
        </p:nvSpPr>
        <p:spPr>
          <a:xfrm>
            <a:off x="5756744" y="2592125"/>
            <a:ext cx="6011186" cy="365362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7C54B9-3BD1-D847-9B82-495D1B5764F0}"/>
              </a:ext>
            </a:extLst>
          </p:cNvPr>
          <p:cNvSpPr txBox="1"/>
          <p:nvPr/>
        </p:nvSpPr>
        <p:spPr>
          <a:xfrm>
            <a:off x="9311676" y="3713980"/>
            <a:ext cx="17532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不可判断问题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Undecidable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lang="zh-CN" altLang="en-US" sz="1400" dirty="0">
                <a:sym typeface="+mn-ea"/>
              </a:rPr>
              <a:t>停机问题</a:t>
            </a:r>
            <a:endParaRPr lang="en-US" altLang="zh-CN" sz="1400" dirty="0">
              <a:sym typeface="+mn-ea"/>
            </a:endParaRPr>
          </a:p>
          <a:p>
            <a:pPr marL="285750" indent="-285750">
              <a:buFontTx/>
              <a:buChar char="-"/>
            </a:pPr>
            <a:r>
              <a:rPr kumimoji="1" lang="zh-CN" altLang="en-US" sz="1400" dirty="0"/>
              <a:t>谓词逻辑的</a:t>
            </a:r>
            <a:r>
              <a:rPr kumimoji="1" lang="en-US" altLang="zh-CN" sz="1400" dirty="0"/>
              <a:t>SAT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1428EC-E7AB-5348-88D3-B0D48277C328}"/>
              </a:ext>
            </a:extLst>
          </p:cNvPr>
          <p:cNvSpPr txBox="1"/>
          <p:nvPr/>
        </p:nvSpPr>
        <p:spPr>
          <a:xfrm>
            <a:off x="7747325" y="2665460"/>
            <a:ext cx="259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 </a:t>
            </a:r>
            <a:r>
              <a:rPr kumimoji="1" lang="en-US" altLang="zh-CN" sz="2400" dirty="0"/>
              <a:t>NP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Hard</a:t>
            </a:r>
            <a:r>
              <a:rPr kumimoji="1" lang="zh-CN" altLang="en-US" sz="2400" dirty="0"/>
              <a:t> 问题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5EFAD7D-ADA1-B648-B72E-EC7C9CB5F395}"/>
              </a:ext>
            </a:extLst>
          </p:cNvPr>
          <p:cNvSpPr txBox="1"/>
          <p:nvPr/>
        </p:nvSpPr>
        <p:spPr>
          <a:xfrm>
            <a:off x="4132048" y="2650089"/>
            <a:ext cx="1753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NP</a:t>
            </a:r>
            <a:r>
              <a:rPr kumimoji="1" lang="zh-CN" altLang="en-US" sz="2400" dirty="0"/>
              <a:t> 问题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4B6A3E9-AC13-F24B-85AE-808EE46E6E4C}"/>
              </a:ext>
            </a:extLst>
          </p:cNvPr>
          <p:cNvSpPr txBox="1"/>
          <p:nvPr/>
        </p:nvSpPr>
        <p:spPr>
          <a:xfrm>
            <a:off x="6037606" y="4125589"/>
            <a:ext cx="1827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NPC</a:t>
            </a:r>
            <a:r>
              <a:rPr kumimoji="1" lang="zh-CN" altLang="en-US" dirty="0"/>
              <a:t>问题</a:t>
            </a:r>
            <a:endParaRPr kumimoji="1" lang="en-US" altLang="zh-CN" dirty="0"/>
          </a:p>
          <a:p>
            <a:r>
              <a:rPr kumimoji="1" lang="en-US" altLang="zh-CN" dirty="0"/>
              <a:t>- </a:t>
            </a:r>
            <a:r>
              <a:rPr kumimoji="1" lang="zh-CN" altLang="en-US" sz="1400" dirty="0"/>
              <a:t>命题逻辑的 </a:t>
            </a:r>
            <a:r>
              <a:rPr kumimoji="1" lang="en-US" altLang="zh-CN" sz="1400" dirty="0"/>
              <a:t>SAT</a:t>
            </a:r>
            <a:endParaRPr kumimoji="1"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9348787-DE7D-C046-A4B0-A7174E820854}"/>
              </a:ext>
            </a:extLst>
          </p:cNvPr>
          <p:cNvSpPr/>
          <p:nvPr/>
        </p:nvSpPr>
        <p:spPr>
          <a:xfrm>
            <a:off x="2117499" y="3741795"/>
            <a:ext cx="1762738" cy="1712800"/>
          </a:xfrm>
          <a:prstGeom prst="ellipse">
            <a:avLst/>
          </a:prstGeom>
          <a:solidFill>
            <a:srgbClr val="2E75B6">
              <a:alpha val="5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848874C-753C-704F-A8A9-791A33A105EC}"/>
              </a:ext>
            </a:extLst>
          </p:cNvPr>
          <p:cNvSpPr txBox="1"/>
          <p:nvPr/>
        </p:nvSpPr>
        <p:spPr>
          <a:xfrm>
            <a:off x="2587535" y="4335363"/>
            <a:ext cx="85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问题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BB34B3A-0EDC-5D4E-9121-00AA7611E51C}"/>
              </a:ext>
            </a:extLst>
          </p:cNvPr>
          <p:cNvSpPr txBox="1"/>
          <p:nvPr/>
        </p:nvSpPr>
        <p:spPr>
          <a:xfrm>
            <a:off x="6037606" y="2075503"/>
            <a:ext cx="1069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!= NP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5528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是否有一组解使得特定命题逻辑为真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497A6-E5D7-834D-911A-95FFA691B824}"/>
              </a:ext>
            </a:extLst>
          </p:cNvPr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C65776-ED9E-494F-B9ED-569CDA8704F1}"/>
              </a:ext>
            </a:extLst>
          </p:cNvPr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E1351-55F4-8646-AEAB-D5137BB77C2C}"/>
              </a:ext>
            </a:extLst>
          </p:cNvPr>
          <p:cNvSpPr txBox="1"/>
          <p:nvPr/>
        </p:nvSpPr>
        <p:spPr>
          <a:xfrm>
            <a:off x="480721" y="3604790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范式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NNF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268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是否有一组解使得特定命题逻辑为真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497A6-E5D7-834D-911A-95FFA691B824}"/>
              </a:ext>
            </a:extLst>
          </p:cNvPr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C65776-ED9E-494F-B9ED-569CDA8704F1}"/>
              </a:ext>
            </a:extLst>
          </p:cNvPr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E1351-55F4-8646-AEAB-D5137BB77C2C}"/>
              </a:ext>
            </a:extLst>
          </p:cNvPr>
          <p:cNvSpPr txBox="1"/>
          <p:nvPr/>
        </p:nvSpPr>
        <p:spPr>
          <a:xfrm>
            <a:off x="480721" y="3604790"/>
            <a:ext cx="1377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范式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NNF</a:t>
            </a:r>
          </a:p>
          <a:p>
            <a:pPr marL="800100" lvl="1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93BEAE8-CA0C-564C-8A8E-52A9CAF105E8}"/>
              </a:ext>
            </a:extLst>
          </p:cNvPr>
          <p:cNvSpPr/>
          <p:nvPr/>
        </p:nvSpPr>
        <p:spPr>
          <a:xfrm>
            <a:off x="2563110" y="3900361"/>
            <a:ext cx="2462446" cy="248840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B5D5823-1093-814C-B8D2-2CE757C82A46}"/>
              </a:ext>
            </a:extLst>
          </p:cNvPr>
          <p:cNvSpPr/>
          <p:nvPr/>
        </p:nvSpPr>
        <p:spPr>
          <a:xfrm>
            <a:off x="6135660" y="3900361"/>
            <a:ext cx="2262009" cy="2244294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C5C0BDA-14D9-8B4F-834D-EA409D722C13}"/>
                  </a:ext>
                </a:extLst>
              </p:cNvPr>
              <p:cNvSpPr/>
              <p:nvPr/>
            </p:nvSpPr>
            <p:spPr>
              <a:xfrm>
                <a:off x="9600134" y="4062922"/>
                <a:ext cx="1798659" cy="178457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 xmlns=""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7C5C0BDA-14D9-8B4F-834D-EA409D722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134" y="4062922"/>
                <a:ext cx="1798659" cy="1784573"/>
              </a:xfrm>
              <a:prstGeom prst="ellipse">
                <a:avLst/>
              </a:prstGeom>
              <a:blipFill>
                <a:blip r:embed="rId2"/>
                <a:stretch>
                  <a:fillRect r="-265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837920-149D-F542-BED3-00F660F9FA8F}"/>
                  </a:ext>
                </a:extLst>
              </p:cNvPr>
              <p:cNvSpPr txBox="1"/>
              <p:nvPr/>
            </p:nvSpPr>
            <p:spPr>
              <a:xfrm>
                <a:off x="6464773" y="4406955"/>
                <a:ext cx="1603781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837920-149D-F542-BED3-00F660F9F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773" y="4406955"/>
                <a:ext cx="1603781" cy="12311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9F585F-1600-2D42-A510-06A006B46B47}"/>
                  </a:ext>
                </a:extLst>
              </p:cNvPr>
              <p:cNvSpPr txBox="1"/>
              <p:nvPr/>
            </p:nvSpPr>
            <p:spPr>
              <a:xfrm>
                <a:off x="2968125" y="4406955"/>
                <a:ext cx="1603781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C9F585F-1600-2D42-A510-06A006B4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125" y="4406955"/>
                <a:ext cx="1603781" cy="1508105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E68F637-6929-524A-9EB9-57B8198F0324}"/>
              </a:ext>
            </a:extLst>
          </p:cNvPr>
          <p:cNvSpPr txBox="1"/>
          <p:nvPr/>
        </p:nvSpPr>
        <p:spPr>
          <a:xfrm>
            <a:off x="2856636" y="6392914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22BAE44-9028-EB4A-BBAA-BF501AD41D3A}"/>
              </a:ext>
            </a:extLst>
          </p:cNvPr>
          <p:cNvSpPr txBox="1"/>
          <p:nvPr/>
        </p:nvSpPr>
        <p:spPr>
          <a:xfrm>
            <a:off x="6464773" y="6188710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7E03DD9-FCF9-F343-A425-8C85342ACEE6}"/>
              </a:ext>
            </a:extLst>
          </p:cNvPr>
          <p:cNvSpPr txBox="1"/>
          <p:nvPr/>
        </p:nvSpPr>
        <p:spPr>
          <a:xfrm>
            <a:off x="9600134" y="5847495"/>
            <a:ext cx="1603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endParaRPr kumimoji="1" lang="zh-CN" altLang="en-US" dirty="0"/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9D1256BC-F487-8847-A178-C859A22A3C9E}"/>
              </a:ext>
            </a:extLst>
          </p:cNvPr>
          <p:cNvSpPr/>
          <p:nvPr/>
        </p:nvSpPr>
        <p:spPr>
          <a:xfrm>
            <a:off x="5251731" y="4406955"/>
            <a:ext cx="695915" cy="144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>
            <a:extLst>
              <a:ext uri="{FF2B5EF4-FFF2-40B4-BE49-F238E27FC236}">
                <a16:creationId xmlns:a16="http://schemas.microsoft.com/office/drawing/2014/main" id="{45BD9165-A9C4-FC47-B5F4-284489161D68}"/>
              </a:ext>
            </a:extLst>
          </p:cNvPr>
          <p:cNvSpPr/>
          <p:nvPr/>
        </p:nvSpPr>
        <p:spPr>
          <a:xfrm>
            <a:off x="8650944" y="4389059"/>
            <a:ext cx="695915" cy="144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56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007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 \/ p))</a:t>
            </a:r>
            <a:r>
              <a:rPr lang="zh-CN" altLang="en-US" sz="2000" dirty="0">
                <a:solidFill>
                  <a:srgbClr val="C00000"/>
                </a:solidFill>
              </a:rPr>
              <a:t> ？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2F64562-BFAD-D745-9180-61F2CC1C32C1}"/>
              </a:ext>
            </a:extLst>
          </p:cNvPr>
          <p:cNvSpPr/>
          <p:nvPr/>
        </p:nvSpPr>
        <p:spPr>
          <a:xfrm>
            <a:off x="1153717" y="3899687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1E16CA-5645-3744-99E0-C7FAD1371776}"/>
              </a:ext>
            </a:extLst>
          </p:cNvPr>
          <p:cNvSpPr/>
          <p:nvPr/>
        </p:nvSpPr>
        <p:spPr>
          <a:xfrm>
            <a:off x="577983" y="4568887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3F80CC3-E43A-DF4E-B914-788C0AD27E75}"/>
              </a:ext>
            </a:extLst>
          </p:cNvPr>
          <p:cNvSpPr/>
          <p:nvPr/>
        </p:nvSpPr>
        <p:spPr>
          <a:xfrm>
            <a:off x="1780251" y="4544763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C624F0EC-F835-C048-A79E-29A0AC4C2C54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35205" y="4348106"/>
            <a:ext cx="547936" cy="2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1C5DAEB-E5C6-D949-B406-2AB11D1EC81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383141" y="4348106"/>
            <a:ext cx="625710" cy="19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EAFF174-C1E0-AB4F-8750-B77BCC856698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667371" y="4991572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B28C3466-236B-964D-9AEF-602B7F145E1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002262" y="497783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7BB6499A-30C5-6843-8FB4-493CDD568887}"/>
              </a:ext>
            </a:extLst>
          </p:cNvPr>
          <p:cNvSpPr/>
          <p:nvPr/>
        </p:nvSpPr>
        <p:spPr>
          <a:xfrm>
            <a:off x="1380199" y="5438380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BB76192B-786A-7B40-8832-C94A44E0D214}"/>
              </a:ext>
            </a:extLst>
          </p:cNvPr>
          <p:cNvSpPr/>
          <p:nvPr/>
        </p:nvSpPr>
        <p:spPr>
          <a:xfrm>
            <a:off x="2137728" y="547265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53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E62F-C7B2-A641-BEE3-D334DDD65FC8}"/>
              </a:ext>
            </a:extLst>
          </p:cNvPr>
          <p:cNvSpPr txBox="1"/>
          <p:nvPr/>
        </p:nvSpPr>
        <p:spPr>
          <a:xfrm>
            <a:off x="480721" y="2623302"/>
            <a:ext cx="834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393421-F829-514F-9FD4-8EF46D5DAFE0}"/>
              </a:ext>
            </a:extLst>
          </p:cNvPr>
          <p:cNvSpPr/>
          <p:nvPr/>
        </p:nvSpPr>
        <p:spPr>
          <a:xfrm>
            <a:off x="1153717" y="3899687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89E8C1F-5063-0F46-B8F7-224667F67608}"/>
              </a:ext>
            </a:extLst>
          </p:cNvPr>
          <p:cNvSpPr/>
          <p:nvPr/>
        </p:nvSpPr>
        <p:spPr>
          <a:xfrm>
            <a:off x="577983" y="4568887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E5498AA-839D-804A-BEF4-1251977C7BF3}"/>
              </a:ext>
            </a:extLst>
          </p:cNvPr>
          <p:cNvSpPr/>
          <p:nvPr/>
        </p:nvSpPr>
        <p:spPr>
          <a:xfrm>
            <a:off x="1780251" y="4544763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1268359D-E9F8-7F4E-805E-C8F9528D665F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835205" y="4348106"/>
            <a:ext cx="547936" cy="220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29227489-E6C4-2E43-81CF-79CA8212A6AC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383141" y="4348106"/>
            <a:ext cx="625710" cy="196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5669494-0221-6B4E-B78D-C7D2C8BA5B1B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1667371" y="4991572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992BBEF-C947-8D48-B4F7-6EEC96BD40E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002262" y="497783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CC93D546-A89C-CE46-A55B-74D4C7034BAD}"/>
              </a:ext>
            </a:extLst>
          </p:cNvPr>
          <p:cNvSpPr/>
          <p:nvPr/>
        </p:nvSpPr>
        <p:spPr>
          <a:xfrm>
            <a:off x="1380199" y="5438380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6BD104B-7664-9B43-BAC1-155494DE0EAA}"/>
              </a:ext>
            </a:extLst>
          </p:cNvPr>
          <p:cNvSpPr/>
          <p:nvPr/>
        </p:nvSpPr>
        <p:spPr>
          <a:xfrm>
            <a:off x="2137728" y="547265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D6848EB5-B28A-6249-921A-3AE930FE8E55}"/>
              </a:ext>
            </a:extLst>
          </p:cNvPr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CCEA7B40-82D7-5F48-8331-5C526B1CA763}"/>
              </a:ext>
            </a:extLst>
          </p:cNvPr>
          <p:cNvSpPr/>
          <p:nvPr/>
        </p:nvSpPr>
        <p:spPr>
          <a:xfrm>
            <a:off x="5805333" y="4551132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96CB123-F79B-6444-B208-92C4BCC0D35F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 flipH="1">
            <a:off x="6062555" y="4256990"/>
            <a:ext cx="1249039" cy="294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F3B5BC1F-098B-7C4B-BD08-DE0DC5244B2C}"/>
              </a:ext>
            </a:extLst>
          </p:cNvPr>
          <p:cNvCxnSpPr>
            <a:cxnSpLocks/>
            <a:stCxn id="47" idx="4"/>
            <a:endCxn id="53" idx="0"/>
          </p:cNvCxnSpPr>
          <p:nvPr/>
        </p:nvCxnSpPr>
        <p:spPr>
          <a:xfrm>
            <a:off x="7311594" y="4256990"/>
            <a:ext cx="1491299" cy="3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椭圆 52">
            <a:extLst>
              <a:ext uri="{FF2B5EF4-FFF2-40B4-BE49-F238E27FC236}">
                <a16:creationId xmlns:a16="http://schemas.microsoft.com/office/drawing/2014/main" id="{5D541BD7-1056-794D-A09F-A1384CB46396}"/>
              </a:ext>
            </a:extLst>
          </p:cNvPr>
          <p:cNvSpPr/>
          <p:nvPr/>
        </p:nvSpPr>
        <p:spPr>
          <a:xfrm>
            <a:off x="8528925" y="4616866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0F3AC302-119B-4543-A095-3CCA429F06E2}"/>
              </a:ext>
            </a:extLst>
          </p:cNvPr>
          <p:cNvSpPr/>
          <p:nvPr/>
        </p:nvSpPr>
        <p:spPr>
          <a:xfrm>
            <a:off x="5190548" y="5307676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F4D9ECFA-FF61-6340-A2B8-A47BA98C0D8B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5077668" y="5754485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A80F302D-CE76-A946-9B07-8522EEAEDC4D}"/>
              </a:ext>
            </a:extLst>
          </p:cNvPr>
          <p:cNvCxnSpPr>
            <a:cxnSpLocks/>
          </p:cNvCxnSpPr>
          <p:nvPr/>
        </p:nvCxnSpPr>
        <p:spPr>
          <a:xfrm>
            <a:off x="5412559" y="5740744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8616A703-4D56-2646-B62F-81E730BDE4E3}"/>
              </a:ext>
            </a:extLst>
          </p:cNvPr>
          <p:cNvSpPr/>
          <p:nvPr/>
        </p:nvSpPr>
        <p:spPr>
          <a:xfrm>
            <a:off x="4701473" y="621828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B42CC3B9-2D0F-9146-A63D-FC5FD50E0038}"/>
              </a:ext>
            </a:extLst>
          </p:cNvPr>
          <p:cNvSpPr/>
          <p:nvPr/>
        </p:nvSpPr>
        <p:spPr>
          <a:xfrm>
            <a:off x="6624970" y="5337565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B5A73AEA-4FC4-B145-B5EC-3484B7EB6EA3}"/>
              </a:ext>
            </a:extLst>
          </p:cNvPr>
          <p:cNvCxnSpPr>
            <a:cxnSpLocks/>
            <a:stCxn id="59" idx="4"/>
          </p:cNvCxnSpPr>
          <p:nvPr/>
        </p:nvCxnSpPr>
        <p:spPr>
          <a:xfrm flipH="1">
            <a:off x="6512090" y="5784374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8A29E828-84F1-AB4D-8912-66454111D666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6846981" y="5770633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椭圆 62">
            <a:extLst>
              <a:ext uri="{FF2B5EF4-FFF2-40B4-BE49-F238E27FC236}">
                <a16:creationId xmlns:a16="http://schemas.microsoft.com/office/drawing/2014/main" id="{6DAC98CD-7B25-F84F-AA1B-95EFFC0C1951}"/>
              </a:ext>
            </a:extLst>
          </p:cNvPr>
          <p:cNvSpPr/>
          <p:nvPr/>
        </p:nvSpPr>
        <p:spPr>
          <a:xfrm>
            <a:off x="6982447" y="6265460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82400A6-79A6-304C-9C85-E3B4B4617DB8}"/>
              </a:ext>
            </a:extLst>
          </p:cNvPr>
          <p:cNvSpPr/>
          <p:nvPr/>
        </p:nvSpPr>
        <p:spPr>
          <a:xfrm>
            <a:off x="8030765" y="5351256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E3B33E35-C30C-DC45-983F-E9DE19629B04}"/>
              </a:ext>
            </a:extLst>
          </p:cNvPr>
          <p:cNvCxnSpPr>
            <a:cxnSpLocks/>
            <a:stCxn id="64" idx="4"/>
          </p:cNvCxnSpPr>
          <p:nvPr/>
        </p:nvCxnSpPr>
        <p:spPr>
          <a:xfrm flipH="1">
            <a:off x="7917885" y="5798065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3F79DFD2-C6A6-6148-BBE3-8DC00BEC9977}"/>
              </a:ext>
            </a:extLst>
          </p:cNvPr>
          <p:cNvCxnSpPr>
            <a:cxnSpLocks/>
          </p:cNvCxnSpPr>
          <p:nvPr/>
        </p:nvCxnSpPr>
        <p:spPr>
          <a:xfrm>
            <a:off x="8252776" y="5784324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AAFD64C-F19A-8740-BF41-385E39BB32A3}"/>
              </a:ext>
            </a:extLst>
          </p:cNvPr>
          <p:cNvSpPr/>
          <p:nvPr/>
        </p:nvSpPr>
        <p:spPr>
          <a:xfrm>
            <a:off x="7630713" y="6244873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C8D072E3-5C72-4A45-9847-0D68970F1209}"/>
              </a:ext>
            </a:extLst>
          </p:cNvPr>
          <p:cNvSpPr/>
          <p:nvPr/>
        </p:nvSpPr>
        <p:spPr>
          <a:xfrm>
            <a:off x="9436560" y="5374917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85D8CBAA-569F-8B46-AB51-6C0946A12C5C}"/>
              </a:ext>
            </a:extLst>
          </p:cNvPr>
          <p:cNvCxnSpPr>
            <a:cxnSpLocks/>
            <a:stCxn id="69" idx="4"/>
          </p:cNvCxnSpPr>
          <p:nvPr/>
        </p:nvCxnSpPr>
        <p:spPr>
          <a:xfrm flipH="1">
            <a:off x="9323680" y="5821726"/>
            <a:ext cx="341480" cy="45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39F924B4-4DEC-DC42-9D66-5DB19BB3B2D5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9658571" y="5807985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319E4459-A745-E14D-9BE1-16F2D97B5768}"/>
              </a:ext>
            </a:extLst>
          </p:cNvPr>
          <p:cNvSpPr/>
          <p:nvPr/>
        </p:nvSpPr>
        <p:spPr>
          <a:xfrm>
            <a:off x="9036508" y="6268534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3FE48CC-71B5-5C42-B20A-B66726742850}"/>
              </a:ext>
            </a:extLst>
          </p:cNvPr>
          <p:cNvSpPr/>
          <p:nvPr/>
        </p:nvSpPr>
        <p:spPr>
          <a:xfrm>
            <a:off x="9794037" y="6302812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9626BD0A-3978-8D44-96EB-CEB5840BF181}"/>
              </a:ext>
            </a:extLst>
          </p:cNvPr>
          <p:cNvCxnSpPr>
            <a:cxnSpLocks/>
            <a:stCxn id="48" idx="4"/>
            <a:endCxn id="54" idx="0"/>
          </p:cNvCxnSpPr>
          <p:nvPr/>
        </p:nvCxnSpPr>
        <p:spPr>
          <a:xfrm flipH="1">
            <a:off x="5419148" y="4973818"/>
            <a:ext cx="643407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FE459212-442E-C145-9A95-8E6CF1ECB992}"/>
              </a:ext>
            </a:extLst>
          </p:cNvPr>
          <p:cNvCxnSpPr>
            <a:cxnSpLocks/>
            <a:stCxn id="48" idx="4"/>
            <a:endCxn id="59" idx="0"/>
          </p:cNvCxnSpPr>
          <p:nvPr/>
        </p:nvCxnSpPr>
        <p:spPr>
          <a:xfrm>
            <a:off x="6062555" y="4973818"/>
            <a:ext cx="791015" cy="36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07AB77BB-CB68-BC4E-821C-FA5A8523CB0B}"/>
              </a:ext>
            </a:extLst>
          </p:cNvPr>
          <p:cNvCxnSpPr>
            <a:cxnSpLocks/>
            <a:stCxn id="53" idx="4"/>
            <a:endCxn id="64" idx="0"/>
          </p:cNvCxnSpPr>
          <p:nvPr/>
        </p:nvCxnSpPr>
        <p:spPr>
          <a:xfrm flipH="1">
            <a:off x="8259365" y="5016976"/>
            <a:ext cx="543528" cy="334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61EFDDB8-BC2A-D64F-A170-AD7C029EEA5D}"/>
              </a:ext>
            </a:extLst>
          </p:cNvPr>
          <p:cNvCxnSpPr>
            <a:cxnSpLocks/>
            <a:stCxn id="53" idx="4"/>
            <a:endCxn id="69" idx="0"/>
          </p:cNvCxnSpPr>
          <p:nvPr/>
        </p:nvCxnSpPr>
        <p:spPr>
          <a:xfrm>
            <a:off x="8802893" y="5016976"/>
            <a:ext cx="862267" cy="35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椭圆 90">
            <a:extLst>
              <a:ext uri="{FF2B5EF4-FFF2-40B4-BE49-F238E27FC236}">
                <a16:creationId xmlns:a16="http://schemas.microsoft.com/office/drawing/2014/main" id="{DFB6D28B-85DF-134E-A233-2ACA2E6A1CDD}"/>
              </a:ext>
            </a:extLst>
          </p:cNvPr>
          <p:cNvSpPr/>
          <p:nvPr/>
        </p:nvSpPr>
        <p:spPr>
          <a:xfrm>
            <a:off x="5450568" y="6248175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A127CC7-3C70-C441-9E8D-1A0CC1761D8F}"/>
              </a:ext>
            </a:extLst>
          </p:cNvPr>
          <p:cNvSpPr/>
          <p:nvPr/>
        </p:nvSpPr>
        <p:spPr>
          <a:xfrm>
            <a:off x="6185511" y="625681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A533FC4F-42A0-B84C-8DB2-0205C451DAC9}"/>
              </a:ext>
            </a:extLst>
          </p:cNvPr>
          <p:cNvSpPr/>
          <p:nvPr/>
        </p:nvSpPr>
        <p:spPr>
          <a:xfrm>
            <a:off x="8278979" y="6267427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7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C1BA70-550B-A64B-AF88-C62132C967BD}"/>
              </a:ext>
            </a:extLst>
          </p:cNvPr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E62F-C7B2-A641-BEE3-D334DDD65FC8}"/>
              </a:ext>
            </a:extLst>
          </p:cNvPr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7248F-33A1-9245-A14A-FE213A5F17E1}"/>
              </a:ext>
            </a:extLst>
          </p:cNvPr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477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C1BA70-550B-A64B-AF88-C62132C967BD}"/>
              </a:ext>
            </a:extLst>
          </p:cNvPr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A4E62F-C7B2-A641-BEE3-D334DDD65FC8}"/>
              </a:ext>
            </a:extLst>
          </p:cNvPr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57248F-33A1-9245-A14A-FE213A5F17E1}"/>
              </a:ext>
            </a:extLst>
          </p:cNvPr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A47FCF-20C4-7243-BF16-3DE378BC9787}"/>
              </a:ext>
            </a:extLst>
          </p:cNvPr>
          <p:cNvSpPr txBox="1"/>
          <p:nvPr/>
        </p:nvSpPr>
        <p:spPr>
          <a:xfrm>
            <a:off x="480721" y="3833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实现中，二叉树似乎不太适合描述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5C860627-E2F3-8444-8029-C38B1D7EE180}"/>
              </a:ext>
            </a:extLst>
          </p:cNvPr>
          <p:cNvSpPr txBox="1"/>
          <p:nvPr/>
        </p:nvSpPr>
        <p:spPr>
          <a:xfrm>
            <a:off x="480721" y="44583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Flatten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D27BC8A-7B3C-534B-BA8D-BBBE9C24996C}"/>
              </a:ext>
            </a:extLst>
          </p:cNvPr>
          <p:cNvSpPr/>
          <p:nvPr/>
        </p:nvSpPr>
        <p:spPr>
          <a:xfrm>
            <a:off x="2783271" y="4717936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B8A93347-8B18-DE40-9979-DF2620BEF1E9}"/>
              </a:ext>
            </a:extLst>
          </p:cNvPr>
          <p:cNvSpPr/>
          <p:nvPr/>
        </p:nvSpPr>
        <p:spPr>
          <a:xfrm>
            <a:off x="1902611" y="5434479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B19C5A7E-BE2D-4F47-A9D8-295C9C263679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 flipH="1">
            <a:off x="2159833" y="5166355"/>
            <a:ext cx="852862" cy="2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159E038-B941-B643-AF52-8353CB3F7E0D}"/>
              </a:ext>
            </a:extLst>
          </p:cNvPr>
          <p:cNvCxnSpPr>
            <a:cxnSpLocks/>
            <a:stCxn id="62" idx="4"/>
            <a:endCxn id="79" idx="0"/>
          </p:cNvCxnSpPr>
          <p:nvPr/>
        </p:nvCxnSpPr>
        <p:spPr>
          <a:xfrm>
            <a:off x="3012695" y="5166355"/>
            <a:ext cx="11740" cy="3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4B5F7DA2-5374-2145-8911-DCF0FF0DC990}"/>
              </a:ext>
            </a:extLst>
          </p:cNvPr>
          <p:cNvCxnSpPr>
            <a:cxnSpLocks/>
            <a:stCxn id="62" idx="4"/>
            <a:endCxn id="81" idx="0"/>
          </p:cNvCxnSpPr>
          <p:nvPr/>
        </p:nvCxnSpPr>
        <p:spPr>
          <a:xfrm>
            <a:off x="3012695" y="5166355"/>
            <a:ext cx="825064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>
            <a:extLst>
              <a:ext uri="{FF2B5EF4-FFF2-40B4-BE49-F238E27FC236}">
                <a16:creationId xmlns:a16="http://schemas.microsoft.com/office/drawing/2014/main" id="{B870BBFC-1ADA-474E-B4EE-ED8CDB023745}"/>
              </a:ext>
            </a:extLst>
          </p:cNvPr>
          <p:cNvSpPr/>
          <p:nvPr/>
        </p:nvSpPr>
        <p:spPr>
          <a:xfrm>
            <a:off x="2750467" y="5473465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7A991B64-1FD1-454A-A8D1-72FFCB164DAC}"/>
              </a:ext>
            </a:extLst>
          </p:cNvPr>
          <p:cNvSpPr/>
          <p:nvPr/>
        </p:nvSpPr>
        <p:spPr>
          <a:xfrm>
            <a:off x="3563791" y="5500213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B436D16B-BA5F-A943-8206-27219135B1AF}"/>
              </a:ext>
            </a:extLst>
          </p:cNvPr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988919-7535-4A45-93FC-15DCA778ECD6}"/>
              </a:ext>
            </a:extLst>
          </p:cNvPr>
          <p:cNvSpPr/>
          <p:nvPr/>
        </p:nvSpPr>
        <p:spPr>
          <a:xfrm>
            <a:off x="5319568" y="468397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7B1D081-E5E1-C647-8078-9A3D2AC2F00C}"/>
              </a:ext>
            </a:extLst>
          </p:cNvPr>
          <p:cNvCxnSpPr>
            <a:cxnSpLocks/>
            <a:stCxn id="88" idx="4"/>
            <a:endCxn id="94" idx="0"/>
          </p:cNvCxnSpPr>
          <p:nvPr/>
        </p:nvCxnSpPr>
        <p:spPr>
          <a:xfrm flipH="1">
            <a:off x="4965985" y="5130783"/>
            <a:ext cx="582183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9AE084BF-046D-3443-A95A-16E58D65BF2F}"/>
              </a:ext>
            </a:extLst>
          </p:cNvPr>
          <p:cNvCxnSpPr>
            <a:cxnSpLocks/>
            <a:stCxn id="88" idx="4"/>
            <a:endCxn id="112" idx="0"/>
          </p:cNvCxnSpPr>
          <p:nvPr/>
        </p:nvCxnSpPr>
        <p:spPr>
          <a:xfrm>
            <a:off x="5548168" y="5130783"/>
            <a:ext cx="185851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>
            <a:extLst>
              <a:ext uri="{FF2B5EF4-FFF2-40B4-BE49-F238E27FC236}">
                <a16:creationId xmlns:a16="http://schemas.microsoft.com/office/drawing/2014/main" id="{16808916-CD00-DC4B-8332-C81295880301}"/>
              </a:ext>
            </a:extLst>
          </p:cNvPr>
          <p:cNvSpPr/>
          <p:nvPr/>
        </p:nvSpPr>
        <p:spPr>
          <a:xfrm>
            <a:off x="4610442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5BFBED29-E0CF-224E-9D89-2426B7BB1DC1}"/>
              </a:ext>
            </a:extLst>
          </p:cNvPr>
          <p:cNvSpPr/>
          <p:nvPr/>
        </p:nvSpPr>
        <p:spPr>
          <a:xfrm>
            <a:off x="6512393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线箭头连接符 95">
            <a:extLst>
              <a:ext uri="{FF2B5EF4-FFF2-40B4-BE49-F238E27FC236}">
                <a16:creationId xmlns:a16="http://schemas.microsoft.com/office/drawing/2014/main" id="{10349403-882A-F247-80FF-B92B62D1FD40}"/>
              </a:ext>
            </a:extLst>
          </p:cNvPr>
          <p:cNvCxnSpPr>
            <a:cxnSpLocks/>
            <a:stCxn id="95" idx="4"/>
          </p:cNvCxnSpPr>
          <p:nvPr/>
        </p:nvCxnSpPr>
        <p:spPr>
          <a:xfrm flipH="1">
            <a:off x="6448159" y="5210733"/>
            <a:ext cx="292834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>
            <a:extLst>
              <a:ext uri="{FF2B5EF4-FFF2-40B4-BE49-F238E27FC236}">
                <a16:creationId xmlns:a16="http://schemas.microsoft.com/office/drawing/2014/main" id="{E27DF776-AC11-4448-9066-81909AF08D8D}"/>
              </a:ext>
            </a:extLst>
          </p:cNvPr>
          <p:cNvCxnSpPr>
            <a:cxnSpLocks/>
          </p:cNvCxnSpPr>
          <p:nvPr/>
        </p:nvCxnSpPr>
        <p:spPr>
          <a:xfrm>
            <a:off x="6756492" y="520544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>
            <a:extLst>
              <a:ext uri="{FF2B5EF4-FFF2-40B4-BE49-F238E27FC236}">
                <a16:creationId xmlns:a16="http://schemas.microsoft.com/office/drawing/2014/main" id="{F018FB63-341B-9E4E-9EA9-4387B93F7EE5}"/>
              </a:ext>
            </a:extLst>
          </p:cNvPr>
          <p:cNvSpPr/>
          <p:nvPr/>
        </p:nvSpPr>
        <p:spPr>
          <a:xfrm>
            <a:off x="6902599" y="5717497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FE82F695-9811-7B4E-BBD0-784509D034DE}"/>
              </a:ext>
            </a:extLst>
          </p:cNvPr>
          <p:cNvSpPr/>
          <p:nvPr/>
        </p:nvSpPr>
        <p:spPr>
          <a:xfrm>
            <a:off x="7766475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线箭头连接符 99">
            <a:extLst>
              <a:ext uri="{FF2B5EF4-FFF2-40B4-BE49-F238E27FC236}">
                <a16:creationId xmlns:a16="http://schemas.microsoft.com/office/drawing/2014/main" id="{F9E8BE1B-398B-434A-8D8B-B207F0C99B4E}"/>
              </a:ext>
            </a:extLst>
          </p:cNvPr>
          <p:cNvCxnSpPr>
            <a:cxnSpLocks/>
            <a:stCxn id="99" idx="4"/>
          </p:cNvCxnSpPr>
          <p:nvPr/>
        </p:nvCxnSpPr>
        <p:spPr>
          <a:xfrm flipH="1">
            <a:off x="7763467" y="5210733"/>
            <a:ext cx="231608" cy="46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EFA4BDE3-40F7-3440-8C12-5A85FB17BAE6}"/>
              </a:ext>
            </a:extLst>
          </p:cNvPr>
          <p:cNvCxnSpPr>
            <a:cxnSpLocks/>
            <a:stCxn id="99" idx="4"/>
            <a:endCxn id="114" idx="0"/>
          </p:cNvCxnSpPr>
          <p:nvPr/>
        </p:nvCxnSpPr>
        <p:spPr>
          <a:xfrm>
            <a:off x="7995075" y="5210733"/>
            <a:ext cx="476097" cy="48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>
            <a:extLst>
              <a:ext uri="{FF2B5EF4-FFF2-40B4-BE49-F238E27FC236}">
                <a16:creationId xmlns:a16="http://schemas.microsoft.com/office/drawing/2014/main" id="{7C4BA0E9-F4C3-114D-AC1D-90D0425BB024}"/>
              </a:ext>
            </a:extLst>
          </p:cNvPr>
          <p:cNvSpPr/>
          <p:nvPr/>
        </p:nvSpPr>
        <p:spPr>
          <a:xfrm>
            <a:off x="7492507" y="567934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F035B1F5-F930-D34A-91D9-2752190A7550}"/>
              </a:ext>
            </a:extLst>
          </p:cNvPr>
          <p:cNvSpPr/>
          <p:nvPr/>
        </p:nvSpPr>
        <p:spPr>
          <a:xfrm>
            <a:off x="9207960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71510B4-C6E2-D54E-84D3-07BCFA221266}"/>
              </a:ext>
            </a:extLst>
          </p:cNvPr>
          <p:cNvCxnSpPr>
            <a:cxnSpLocks/>
            <a:stCxn id="103" idx="4"/>
            <a:endCxn id="106" idx="0"/>
          </p:cNvCxnSpPr>
          <p:nvPr/>
        </p:nvCxnSpPr>
        <p:spPr>
          <a:xfrm flipH="1">
            <a:off x="9143560" y="5210733"/>
            <a:ext cx="293000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DF9213AF-45B3-0A4D-B942-8E4146582037}"/>
              </a:ext>
            </a:extLst>
          </p:cNvPr>
          <p:cNvCxnSpPr>
            <a:cxnSpLocks/>
            <a:stCxn id="103" idx="4"/>
            <a:endCxn id="107" idx="0"/>
          </p:cNvCxnSpPr>
          <p:nvPr/>
        </p:nvCxnSpPr>
        <p:spPr>
          <a:xfrm>
            <a:off x="9436560" y="5210733"/>
            <a:ext cx="379388" cy="5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>
            <a:extLst>
              <a:ext uri="{FF2B5EF4-FFF2-40B4-BE49-F238E27FC236}">
                <a16:creationId xmlns:a16="http://schemas.microsoft.com/office/drawing/2014/main" id="{01A5F6C1-AF79-694C-A4BE-C9BE6DE0F4A7}"/>
              </a:ext>
            </a:extLst>
          </p:cNvPr>
          <p:cNvSpPr/>
          <p:nvPr/>
        </p:nvSpPr>
        <p:spPr>
          <a:xfrm>
            <a:off x="8869592" y="569342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8701556F-7EFE-2540-BF72-AFFDBCB56914}"/>
              </a:ext>
            </a:extLst>
          </p:cNvPr>
          <p:cNvSpPr/>
          <p:nvPr/>
        </p:nvSpPr>
        <p:spPr>
          <a:xfrm>
            <a:off x="9541980" y="572769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837E841E-4C14-174D-81C8-1E8CC17630F5}"/>
              </a:ext>
            </a:extLst>
          </p:cNvPr>
          <p:cNvCxnSpPr>
            <a:cxnSpLocks/>
            <a:stCxn id="82" idx="4"/>
            <a:endCxn id="88" idx="0"/>
          </p:cNvCxnSpPr>
          <p:nvPr/>
        </p:nvCxnSpPr>
        <p:spPr>
          <a:xfrm flipH="1">
            <a:off x="5548168" y="4256990"/>
            <a:ext cx="1763426" cy="4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0BA5D7B4-E086-FB47-A1CC-19958C4F8E15}"/>
              </a:ext>
            </a:extLst>
          </p:cNvPr>
          <p:cNvCxnSpPr>
            <a:cxnSpLocks/>
            <a:stCxn id="82" idx="4"/>
            <a:endCxn id="95" idx="0"/>
          </p:cNvCxnSpPr>
          <p:nvPr/>
        </p:nvCxnSpPr>
        <p:spPr>
          <a:xfrm flipH="1">
            <a:off x="6740993" y="4256990"/>
            <a:ext cx="57060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C0E9E803-A360-0E48-9609-59AE7416CC87}"/>
              </a:ext>
            </a:extLst>
          </p:cNvPr>
          <p:cNvCxnSpPr>
            <a:cxnSpLocks/>
            <a:stCxn id="82" idx="4"/>
            <a:endCxn id="99" idx="0"/>
          </p:cNvCxnSpPr>
          <p:nvPr/>
        </p:nvCxnSpPr>
        <p:spPr>
          <a:xfrm>
            <a:off x="7311594" y="4256990"/>
            <a:ext cx="68348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6A38313C-A443-CA44-BC14-5C10FE4AFF49}"/>
              </a:ext>
            </a:extLst>
          </p:cNvPr>
          <p:cNvCxnSpPr>
            <a:cxnSpLocks/>
            <a:stCxn id="82" idx="4"/>
            <a:endCxn id="103" idx="0"/>
          </p:cNvCxnSpPr>
          <p:nvPr/>
        </p:nvCxnSpPr>
        <p:spPr>
          <a:xfrm>
            <a:off x="7311594" y="4256990"/>
            <a:ext cx="2124966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>
            <a:extLst>
              <a:ext uri="{FF2B5EF4-FFF2-40B4-BE49-F238E27FC236}">
                <a16:creationId xmlns:a16="http://schemas.microsoft.com/office/drawing/2014/main" id="{62CA40F1-BEDF-3E4D-B622-86A98331A1BD}"/>
              </a:ext>
            </a:extLst>
          </p:cNvPr>
          <p:cNvSpPr/>
          <p:nvPr/>
        </p:nvSpPr>
        <p:spPr>
          <a:xfrm>
            <a:off x="5378476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D5993763-6454-C049-947B-0D5CA5C466E0}"/>
              </a:ext>
            </a:extLst>
          </p:cNvPr>
          <p:cNvSpPr/>
          <p:nvPr/>
        </p:nvSpPr>
        <p:spPr>
          <a:xfrm>
            <a:off x="6121689" y="568702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8154157A-03F1-D246-9778-7FFE1FF40097}"/>
              </a:ext>
            </a:extLst>
          </p:cNvPr>
          <p:cNvSpPr/>
          <p:nvPr/>
        </p:nvSpPr>
        <p:spPr>
          <a:xfrm>
            <a:off x="8115629" y="570026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6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0EB16D-DDDE-224F-8F58-06384C6E5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550"/>
            <a:ext cx="7411838" cy="24224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64A2376-B7D1-F04E-8154-A67FD409674B}"/>
              </a:ext>
            </a:extLst>
          </p:cNvPr>
          <p:cNvSpPr txBox="1"/>
          <p:nvPr/>
        </p:nvSpPr>
        <p:spPr>
          <a:xfrm>
            <a:off x="724166" y="3672689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BCP(</a:t>
            </a:r>
            <a:r>
              <a:rPr lang="en" altLang="zh-CN" dirty="0"/>
              <a:t>Boolean constraint propagation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369E506-725F-B748-9732-14020B20CEFE}"/>
              </a:ext>
            </a:extLst>
          </p:cNvPr>
          <p:cNvCxnSpPr>
            <a:cxnSpLocks/>
          </p:cNvCxnSpPr>
          <p:nvPr/>
        </p:nvCxnSpPr>
        <p:spPr>
          <a:xfrm>
            <a:off x="1593574" y="4729359"/>
            <a:ext cx="2751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C6AB597-BB58-6743-B8EB-95BA0662C644}"/>
              </a:ext>
            </a:extLst>
          </p:cNvPr>
          <p:cNvSpPr txBox="1"/>
          <p:nvPr/>
        </p:nvSpPr>
        <p:spPr>
          <a:xfrm>
            <a:off x="2295985" y="48163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dirty="0"/>
              <a:t>C(False)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5DA723-D1EF-6A44-8E3F-EDD0E3F3A143}"/>
                  </a:ext>
                </a:extLst>
              </p:cNvPr>
              <p:cNvSpPr txBox="1"/>
              <p:nvPr/>
            </p:nvSpPr>
            <p:spPr>
              <a:xfrm>
                <a:off x="1302320" y="43298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65DA723-D1EF-6A44-8E3F-EDD0E3F3A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20" y="432984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C72C99-2352-D147-81B2-CF7F822474F1}"/>
                  </a:ext>
                </a:extLst>
              </p:cNvPr>
              <p:cNvSpPr txBox="1"/>
              <p:nvPr/>
            </p:nvSpPr>
            <p:spPr>
              <a:xfrm>
                <a:off x="2675813" y="43298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2C72C99-2352-D147-81B2-CF7F82247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813" y="432984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DD8B3D-BB35-A242-99DD-B6AF9C43547D}"/>
                  </a:ext>
                </a:extLst>
              </p:cNvPr>
              <p:cNvSpPr/>
              <p:nvPr/>
            </p:nvSpPr>
            <p:spPr>
              <a:xfrm>
                <a:off x="4999695" y="4544693"/>
                <a:ext cx="32808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是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原子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命题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即</m:t>
                      </m:r>
                      <m:r>
                        <a:rPr kumimoji="1" lang="zh-CN" altLang="en-US" i="1" smtClean="0"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或者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E3DD8B3D-BB35-A242-99DD-B6AF9C43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695" y="4544693"/>
                <a:ext cx="328089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752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2BA41F-B4A2-4E42-8CD3-D5CF61EAA4F1}"/>
              </a:ext>
            </a:extLst>
          </p:cNvPr>
          <p:cNvSpPr txBox="1"/>
          <p:nvPr/>
        </p:nvSpPr>
        <p:spPr>
          <a:xfrm>
            <a:off x="428832" y="1480641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BCP(</a:t>
            </a:r>
            <a:r>
              <a:rPr lang="en" altLang="zh-CN" dirty="0"/>
              <a:t>Boolean constraint propagation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D8EEB4-3E49-3A47-9E0F-98340B75B86B}"/>
              </a:ext>
            </a:extLst>
          </p:cNvPr>
          <p:cNvSpPr/>
          <p:nvPr/>
        </p:nvSpPr>
        <p:spPr>
          <a:xfrm>
            <a:off x="876613" y="2000523"/>
            <a:ext cx="2813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</a:rPr>
              <a:t> p /\ (~p /\ q) /\ (r \/ ~q \/ s)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682CB2-34D6-7E4A-8733-3D21B9BDD92C}"/>
              </a:ext>
            </a:extLst>
          </p:cNvPr>
          <p:cNvSpPr txBox="1"/>
          <p:nvPr/>
        </p:nvSpPr>
        <p:spPr>
          <a:xfrm>
            <a:off x="876613" y="246002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- 1.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找到原子命题，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A59842-3305-FE44-B253-D4A9DECC3344}"/>
              </a:ext>
            </a:extLst>
          </p:cNvPr>
          <p:cNvSpPr txBox="1"/>
          <p:nvPr/>
        </p:nvSpPr>
        <p:spPr>
          <a:xfrm>
            <a:off x="876612" y="3006259"/>
            <a:ext cx="5676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- 2.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在其它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And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项中寻找原子命题的逆命题，</a:t>
            </a:r>
            <a:r>
              <a:rPr lang="en" altLang="zh-CN" sz="2000" dirty="0">
                <a:solidFill>
                  <a:srgbClr val="C00000"/>
                </a:solidFill>
              </a:rPr>
              <a:t>~p 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09738ED-D51D-2D4F-A795-0058026AF3A1}"/>
              </a:ext>
            </a:extLst>
          </p:cNvPr>
          <p:cNvCxnSpPr>
            <a:cxnSpLocks/>
          </p:cNvCxnSpPr>
          <p:nvPr/>
        </p:nvCxnSpPr>
        <p:spPr>
          <a:xfrm>
            <a:off x="1883229" y="3894875"/>
            <a:ext cx="27512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FF7D699-9567-A040-8226-F3EA632C4C4C}"/>
              </a:ext>
            </a:extLst>
          </p:cNvPr>
          <p:cNvSpPr txBox="1"/>
          <p:nvPr/>
        </p:nvSpPr>
        <p:spPr>
          <a:xfrm>
            <a:off x="2875561" y="39856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dirty="0"/>
              <a:t>q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2BAA58-1EB5-D846-A891-29C784066FBA}"/>
                  </a:ext>
                </a:extLst>
              </p:cNvPr>
              <p:cNvSpPr txBox="1"/>
              <p:nvPr/>
            </p:nvSpPr>
            <p:spPr>
              <a:xfrm>
                <a:off x="1591975" y="349536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2BAA58-1EB5-D846-A891-29C784066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975" y="3495363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36F2B0DF-F458-6D4A-85F5-0CE34481FFA1}"/>
              </a:ext>
            </a:extLst>
          </p:cNvPr>
          <p:cNvSpPr txBox="1"/>
          <p:nvPr/>
        </p:nvSpPr>
        <p:spPr>
          <a:xfrm>
            <a:off x="3039302" y="34953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zh-CN" altLang="en-US" dirty="0"/>
              <a:t>    </a:t>
            </a:r>
            <a:r>
              <a:rPr lang="en" altLang="zh-CN" dirty="0">
                <a:solidFill>
                  <a:srgbClr val="C00000"/>
                </a:solidFill>
              </a:rPr>
              <a:t>(~p /\ q)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3BA1BF-D209-3646-84D8-D8CDBB04ABD6}"/>
              </a:ext>
            </a:extLst>
          </p:cNvPr>
          <p:cNvSpPr txBox="1"/>
          <p:nvPr/>
        </p:nvSpPr>
        <p:spPr>
          <a:xfrm>
            <a:off x="851927" y="4591573"/>
            <a:ext cx="54104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- 3.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原命题简化为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" altLang="zh-CN" sz="2000" dirty="0">
                <a:solidFill>
                  <a:srgbClr val="C00000"/>
                </a:solidFill>
              </a:rPr>
              <a:t>q /\ (r \/ ~q \/ s),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" sz="2000" dirty="0"/>
              <a:t>继续</a:t>
            </a:r>
            <a:r>
              <a:rPr lang="en-US" altLang="zh-CN" sz="2000" dirty="0"/>
              <a:t>BCP</a:t>
            </a:r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7CB6D4-F51A-C24C-8CDE-A0D81E580650}"/>
              </a:ext>
            </a:extLst>
          </p:cNvPr>
          <p:cNvSpPr txBox="1"/>
          <p:nvPr/>
        </p:nvSpPr>
        <p:spPr>
          <a:xfrm>
            <a:off x="876613" y="515874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- 4.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找到原子命题，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q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5ECE17-FCC7-7648-8692-615655BF524E}"/>
              </a:ext>
            </a:extLst>
          </p:cNvPr>
          <p:cNvSpPr txBox="1"/>
          <p:nvPr/>
        </p:nvSpPr>
        <p:spPr>
          <a:xfrm>
            <a:off x="909507" y="6086413"/>
            <a:ext cx="2545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- 5.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简化为：</a:t>
            </a:r>
            <a:r>
              <a:rPr lang="en" altLang="zh-CN" sz="2000" dirty="0">
                <a:solidFill>
                  <a:srgbClr val="C00000"/>
                </a:solidFill>
              </a:rPr>
              <a:t> r \/ 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8302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8DCE78A-D914-7B48-B706-E795762E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8550"/>
            <a:ext cx="7411838" cy="242248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42CD72B-C00E-384E-AF9A-1AE070DCBDE5}"/>
              </a:ext>
            </a:extLst>
          </p:cNvPr>
          <p:cNvSpPr txBox="1"/>
          <p:nvPr/>
        </p:nvSpPr>
        <p:spPr>
          <a:xfrm>
            <a:off x="724166" y="3672689"/>
            <a:ext cx="2839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分支变量选择问题：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endParaRPr kumimoji="1" lang="zh-CN" altLang="en-US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5B19E89-097E-7140-9288-BC16731AF970}"/>
              </a:ext>
            </a:extLst>
          </p:cNvPr>
          <p:cNvSpPr txBox="1"/>
          <p:nvPr/>
        </p:nvSpPr>
        <p:spPr>
          <a:xfrm>
            <a:off x="1001515" y="4069307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选择在现有命题中既有 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出现，也有 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～</a:t>
            </a:r>
            <a:r>
              <a:rPr kumimoji="1" lang="en-US" altLang="zh-CN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出现的命题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F104E1-D640-1C4E-8411-4367A9BFC67F}"/>
              </a:ext>
            </a:extLst>
          </p:cNvPr>
          <p:cNvSpPr txBox="1"/>
          <p:nvPr/>
        </p:nvSpPr>
        <p:spPr>
          <a:xfrm>
            <a:off x="1001515" y="4622650"/>
            <a:ext cx="7237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当命题中的变量只有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 ～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时候，我们可以直接给值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BBBC0A8-EFAE-0747-A9FE-E71A6DB3F23D}"/>
              </a:ext>
            </a:extLst>
          </p:cNvPr>
          <p:cNvSpPr txBox="1"/>
          <p:nvPr/>
        </p:nvSpPr>
        <p:spPr>
          <a:xfrm>
            <a:off x="1477457" y="5082081"/>
            <a:ext cx="6224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如：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en" altLang="zh-CN" sz="2000" dirty="0">
                <a:solidFill>
                  <a:srgbClr val="C00000"/>
                </a:solidFill>
              </a:rPr>
              <a:t> r \/ ~s) /\ r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，可以直接另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r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True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，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s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False</a:t>
            </a:r>
            <a:endParaRPr kumimoji="1" lang="zh-CN" altLang="en-US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46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C3300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SAT回顾与作业讲解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谓词逻辑回顾与作业讲解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EUF理论回顾与作业讲解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" altLang="en-US" sz="2800" dirty="0"/>
              <a:t>疑问解答</a:t>
            </a:r>
            <a:endParaRPr lang="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484EC-772E-1F4F-9F03-40F48DDB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518" y="2253159"/>
            <a:ext cx="9537700" cy="3124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27EB140-7220-1B4F-8B4A-9EB9A7153B4E}"/>
              </a:ext>
            </a:extLst>
          </p:cNvPr>
          <p:cNvSpPr txBox="1"/>
          <p:nvPr/>
        </p:nvSpPr>
        <p:spPr>
          <a:xfrm>
            <a:off x="428832" y="148064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该选择哪个变量进行分支？</a:t>
            </a:r>
          </a:p>
        </p:txBody>
      </p:sp>
    </p:spTree>
    <p:extLst>
      <p:ext uri="{BB962C8B-B14F-4D97-AF65-F5344CB8AC3E}">
        <p14:creationId xmlns:p14="http://schemas.microsoft.com/office/powerpoint/2010/main" val="309764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SAT回顾与作业讲解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谓词逻辑回顾与作业讲解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EUF理论回顾与作业讲解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2395844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回顾：谓词逻辑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F2AE8AD-F437-574B-80ED-15FEF514C462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592482" y="1006379"/>
                <a:ext cx="5146040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>
                    <a:sym typeface="+mn-ea"/>
                  </a:rPr>
                  <a:t>谓词</a:t>
                </a:r>
                <a:r>
                  <a:rPr lang="en-US" altLang="en-US" dirty="0" err="1"/>
                  <a:t>逻辑</a:t>
                </a:r>
                <a:r>
                  <a:rPr lang="en-US" altLang="en-US" dirty="0"/>
                  <a:t> ( </a:t>
                </a:r>
                <a:r>
                  <a:rPr lang="" altLang="en-US" dirty="0"/>
                  <a:t>Predicate </a:t>
                </a:r>
                <a:r>
                  <a:rPr lang="en-US" altLang="en-US" dirty="0"/>
                  <a:t>Logic) </a:t>
                </a:r>
                <a:r>
                  <a:rPr lang="en-US" altLang="en-US" dirty="0" err="1"/>
                  <a:t>语法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r>
                  <a:rPr kumimoji="1" lang="zh-CN" altLang="en-US" dirty="0"/>
                  <a:t>  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dirty="0"/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F2AE8AD-F437-574B-80ED-15FEF514C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82" y="1006379"/>
                <a:ext cx="5146040" cy="5414010"/>
              </a:xfrm>
              <a:prstGeom prst="rect">
                <a:avLst/>
              </a:prstGeom>
              <a:blipFill>
                <a:blip r:embed="rId2"/>
                <a:stretch>
                  <a:fillRect l="-1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B9AC28-648C-B249-9F94-BA4ABA5158B9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8060402020202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8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" altLang="en-US" dirty="0"/>
                  <a:t>证明系统：自然演绎 （natural deduction）</a:t>
                </a:r>
              </a:p>
              <a:p>
                <a:endParaRPr lang="" altLang="en-US" dirty="0"/>
              </a:p>
              <a:p>
                <a:r>
                  <a:rPr lang="" altLang="en-US" dirty="0"/>
                  <a:t>推导规则</a:t>
                </a:r>
              </a:p>
              <a:p>
                <a:pPr marL="0" indent="0">
                  <a:buNone/>
                </a:pPr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endParaRPr lang="" altLang="en-US" dirty="0"/>
              </a:p>
              <a:p>
                <a:r>
                  <a:rPr lang="" altLang="en-US" dirty="0"/>
                  <a:t>语义（Semantics）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/>
                      <m:t>interpretation</m:t>
                    </m:r>
                    <m:r>
                      <m:rPr>
                        <m:nor/>
                      </m:rPr>
                      <a:rPr kumimoji="1" lang="zh-CN" altLang="en-US" dirty="0"/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V</m:t>
                    </m:r>
                  </m:oMath>
                </a14:m>
                <a:r>
                  <a:rPr lang="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FB9AC28-648C-B249-9F94-BA4ABA515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  <a:blipFill>
                <a:blip r:embed="rId3"/>
                <a:stretch>
                  <a:fillRect l="-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4D3646F0-36F0-534F-AAB3-3EA023730A15}"/>
              </a:ext>
            </a:extLst>
          </p:cNvPr>
          <p:cNvCxnSpPr>
            <a:cxnSpLocks/>
          </p:cNvCxnSpPr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82F963-E173-9643-BDF6-0DCEFDD7C5B5}"/>
                  </a:ext>
                </a:extLst>
              </p:cNvPr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82F963-E173-9643-BDF6-0DCEFDD7C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CB381-6C1D-7D44-B3AF-DA83E298EF35}"/>
                  </a:ext>
                </a:extLst>
              </p:cNvPr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F4CB381-6C1D-7D44-B3AF-DA83E298E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C1D7A1-453D-D542-A0C8-AC80EF7A605D}"/>
                  </a:ext>
                </a:extLst>
              </p:cNvPr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C1D7A1-453D-D542-A0C8-AC80EF7A6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4C7696-6640-2C4E-A631-4F568ACA2CF2}"/>
                  </a:ext>
                </a:extLst>
              </p:cNvPr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34C7696-6640-2C4E-A631-4F568ACA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0FB1A4-467A-9F46-90BF-23DD0C1B9417}"/>
                  </a:ext>
                </a:extLst>
              </p:cNvPr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40FB1A4-467A-9F46-90BF-23DD0C1B9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8CD74F0-DFBE-2846-B49A-12D55397B391}"/>
                  </a:ext>
                </a:extLst>
              </p:cNvPr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8CD74F0-DFBE-2846-B49A-12D55397B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B836005D-9FF7-C24F-9573-C40792E976B6}"/>
              </a:ext>
            </a:extLst>
          </p:cNvPr>
          <p:cNvCxnSpPr>
            <a:cxnSpLocks/>
          </p:cNvCxnSpPr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37689653-2EF3-224F-8CE5-32A3685EC8B0}"/>
              </a:ext>
            </a:extLst>
          </p:cNvPr>
          <p:cNvCxnSpPr>
            <a:cxnSpLocks/>
          </p:cNvCxnSpPr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88E59653-2DC9-CA4C-8A82-31C38AA438DB}"/>
              </a:ext>
            </a:extLst>
          </p:cNvPr>
          <p:cNvCxnSpPr>
            <a:cxnSpLocks/>
          </p:cNvCxnSpPr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CE32D7-49CF-2447-B23D-E919B65A5BF8}"/>
                  </a:ext>
                </a:extLst>
              </p:cNvPr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ECE32D7-49CF-2447-B23D-E919B65A5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7D0D9CF-9049-6F44-9FE0-356FB46B921A}"/>
                  </a:ext>
                </a:extLst>
              </p:cNvPr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7D0D9CF-9049-6F44-9FE0-356FB46B9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43D7736-2956-5A42-8FBB-0C681DF8CBAF}"/>
                  </a:ext>
                </a:extLst>
              </p:cNvPr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43D7736-2956-5A42-8FBB-0C681DF8C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EBAC43-A173-744E-A375-A1500CE0B31A}"/>
                  </a:ext>
                </a:extLst>
              </p:cNvPr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EBAC43-A173-744E-A375-A1500CE0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7CAE43-C34A-C246-9366-7E618C0531D5}"/>
                  </a:ext>
                </a:extLst>
              </p:cNvPr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C7CAE43-C34A-C246-9366-7E618C053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BD86CE-B8C4-664A-A65C-9B8C301AA7AB}"/>
                  </a:ext>
                </a:extLst>
              </p:cNvPr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3BD86CE-B8C4-664A-A65C-9B8C301A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024F7D7-6753-2E4B-A47A-6E47CFF92281}"/>
                  </a:ext>
                </a:extLst>
              </p:cNvPr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024F7D7-6753-2E4B-A47A-6E47CFF92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12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回顾：谓词逻辑</a:t>
            </a:r>
          </a:p>
        </p:txBody>
      </p:sp>
      <p:cxnSp>
        <p:nvCxnSpPr>
          <p:cNvPr id="24" name="直线连接符 3">
            <a:extLst>
              <a:ext uri="{FF2B5EF4-FFF2-40B4-BE49-F238E27FC236}">
                <a16:creationId xmlns:a16="http://schemas.microsoft.com/office/drawing/2014/main" id="{D98A09F3-4E49-46E9-99A0-A974D1BE5A70}"/>
              </a:ext>
            </a:extLst>
          </p:cNvPr>
          <p:cNvCxnSpPr>
            <a:cxnSpLocks/>
          </p:cNvCxnSpPr>
          <p:nvPr/>
        </p:nvCxnSpPr>
        <p:spPr>
          <a:xfrm>
            <a:off x="650146" y="2114710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387AAA1-EDC2-4FF6-82A3-C25DCD8BEE1F}"/>
                  </a:ext>
                </a:extLst>
              </p:cNvPr>
              <p:cNvSpPr txBox="1"/>
              <p:nvPr/>
            </p:nvSpPr>
            <p:spPr>
              <a:xfrm>
                <a:off x="1259746" y="228536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387AAA1-EDC2-4FF6-82A3-C25DCD8B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46" y="2285366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C86D23-53E0-495B-B171-8D449A954021}"/>
                  </a:ext>
                </a:extLst>
              </p:cNvPr>
              <p:cNvSpPr txBox="1"/>
              <p:nvPr/>
            </p:nvSpPr>
            <p:spPr>
              <a:xfrm>
                <a:off x="1183546" y="158789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 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0C86D23-53E0-495B-B171-8D449A95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546" y="158789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425B7A-5307-4AC9-AEE5-EFF05002346A}"/>
                  </a:ext>
                </a:extLst>
              </p:cNvPr>
              <p:cNvSpPr txBox="1"/>
              <p:nvPr/>
            </p:nvSpPr>
            <p:spPr>
              <a:xfrm>
                <a:off x="5831746" y="19145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A425B7A-5307-4AC9-AEE5-EFF050023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746" y="191451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9ED7167-6BA6-47F9-8145-4F6277FF73D3}"/>
                  </a:ext>
                </a:extLst>
              </p:cNvPr>
              <p:cNvSpPr txBox="1"/>
              <p:nvPr/>
            </p:nvSpPr>
            <p:spPr>
              <a:xfrm>
                <a:off x="2879790" y="159591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9ED7167-6BA6-47F9-8145-4F6277FF7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90" y="159591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76F44-FF5B-4E23-8AE8-900FFEF54F29}"/>
                  </a:ext>
                </a:extLst>
              </p:cNvPr>
              <p:cNvSpPr txBox="1"/>
              <p:nvPr/>
            </p:nvSpPr>
            <p:spPr>
              <a:xfrm>
                <a:off x="4460146" y="15813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76F44-FF5B-4E23-8AE8-900FFEF54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146" y="158130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742114-E0D1-46F8-B244-8DFD980FA202}"/>
                  </a:ext>
                </a:extLst>
              </p:cNvPr>
              <p:cNvSpPr txBox="1"/>
              <p:nvPr/>
            </p:nvSpPr>
            <p:spPr>
              <a:xfrm>
                <a:off x="545982" y="2822061"/>
                <a:ext cx="9789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假设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只有两种取值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zh-CN" altLang="en-US" dirty="0"/>
                  <a:t>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zh-CN" altLang="en-US" dirty="0"/>
                  <a:t>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等价于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\/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   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0742114-E0D1-46F8-B244-8DFD980FA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982" y="2822061"/>
                <a:ext cx="9789255" cy="369332"/>
              </a:xfrm>
              <a:prstGeom prst="rect">
                <a:avLst/>
              </a:prstGeom>
              <a:blipFill>
                <a:blip r:embed="rId7"/>
                <a:stretch>
                  <a:fillRect t="-1311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连接符 3">
            <a:extLst>
              <a:ext uri="{FF2B5EF4-FFF2-40B4-BE49-F238E27FC236}">
                <a16:creationId xmlns:a16="http://schemas.microsoft.com/office/drawing/2014/main" id="{45658EB5-3632-49B0-B7D3-604A8018E2F0}"/>
              </a:ext>
            </a:extLst>
          </p:cNvPr>
          <p:cNvCxnSpPr>
            <a:cxnSpLocks/>
          </p:cNvCxnSpPr>
          <p:nvPr/>
        </p:nvCxnSpPr>
        <p:spPr>
          <a:xfrm>
            <a:off x="785768" y="4078347"/>
            <a:ext cx="5696744" cy="32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16B74F-53DF-4CC7-9DB2-A56F9F1F16F2}"/>
                  </a:ext>
                </a:extLst>
              </p:cNvPr>
              <p:cNvSpPr txBox="1"/>
              <p:nvPr/>
            </p:nvSpPr>
            <p:spPr>
              <a:xfrm>
                <a:off x="1395368" y="42490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816B74F-53DF-4CC7-9DB2-A56F9F1F1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368" y="4249003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669953A-27C8-4E4F-ABAD-6AADB74FF41E}"/>
                  </a:ext>
                </a:extLst>
              </p:cNvPr>
              <p:cNvSpPr txBox="1"/>
              <p:nvPr/>
            </p:nvSpPr>
            <p:spPr>
              <a:xfrm>
                <a:off x="895253" y="3541652"/>
                <a:ext cx="2153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\/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669953A-27C8-4E4F-ABAD-6AADB74FF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53" y="3541652"/>
                <a:ext cx="2153444" cy="369332"/>
              </a:xfrm>
              <a:prstGeom prst="rect">
                <a:avLst/>
              </a:prstGeom>
              <a:blipFill>
                <a:blip r:embed="rId9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6703AD-E52C-4FB1-B174-F846DD53EC41}"/>
                  </a:ext>
                </a:extLst>
              </p:cNvPr>
              <p:cNvSpPr txBox="1"/>
              <p:nvPr/>
            </p:nvSpPr>
            <p:spPr>
              <a:xfrm>
                <a:off x="5967368" y="387814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36703AD-E52C-4FB1-B174-F846DD53E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368" y="3878147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354154-0CF2-4465-A58A-AB468F078D3F}"/>
                  </a:ext>
                </a:extLst>
              </p:cNvPr>
              <p:cNvSpPr txBox="1"/>
              <p:nvPr/>
            </p:nvSpPr>
            <p:spPr>
              <a:xfrm>
                <a:off x="3015412" y="355955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F3354154-0CF2-4465-A58A-AB468F078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12" y="3559556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BC8C79B-3F0D-454E-B6E3-E3F7603E7638}"/>
                  </a:ext>
                </a:extLst>
              </p:cNvPr>
              <p:cNvSpPr txBox="1"/>
              <p:nvPr/>
            </p:nvSpPr>
            <p:spPr>
              <a:xfrm>
                <a:off x="4595768" y="35449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BC8C79B-3F0D-454E-B6E3-E3F7603E7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768" y="3544946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97AB111-DE6A-479A-871B-1BE247AC0455}"/>
                  </a:ext>
                </a:extLst>
              </p:cNvPr>
              <p:cNvSpPr txBox="1"/>
              <p:nvPr/>
            </p:nvSpPr>
            <p:spPr>
              <a:xfrm>
                <a:off x="480722" y="5077415"/>
                <a:ext cx="9789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如果 我们假设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是使得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成立的变量呢？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zh-CN" altLang="en-US" dirty="0"/>
                  <a:t>中能有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吗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？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97AB111-DE6A-479A-871B-1BE247AC0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2" y="5077415"/>
                <a:ext cx="9789255" cy="369332"/>
              </a:xfrm>
              <a:prstGeom prst="rect">
                <a:avLst/>
              </a:prstGeom>
              <a:blipFill>
                <a:blip r:embed="rId13"/>
                <a:stretch>
                  <a:fillRect l="-560" t="-1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310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回顾：谓词逻辑</a:t>
            </a:r>
          </a:p>
        </p:txBody>
      </p:sp>
      <p:cxnSp>
        <p:nvCxnSpPr>
          <p:cNvPr id="28" name="直线连接符 3">
            <a:extLst>
              <a:ext uri="{FF2B5EF4-FFF2-40B4-BE49-F238E27FC236}">
                <a16:creationId xmlns:a16="http://schemas.microsoft.com/office/drawing/2014/main" id="{B4467757-D228-48FB-A360-CDA2558B1D58}"/>
              </a:ext>
            </a:extLst>
          </p:cNvPr>
          <p:cNvCxnSpPr>
            <a:cxnSpLocks/>
          </p:cNvCxnSpPr>
          <p:nvPr/>
        </p:nvCxnSpPr>
        <p:spPr>
          <a:xfrm>
            <a:off x="4466541" y="5347232"/>
            <a:ext cx="408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66BE9F-7A9C-4CA2-838E-9EFBCF450705}"/>
                  </a:ext>
                </a:extLst>
              </p:cNvPr>
              <p:cNvSpPr txBox="1"/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66BE9F-7A9C-4CA2-838E-9EFBCF45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888E0C-4D71-4642-B650-F99D496A2AD6}"/>
                  </a:ext>
                </a:extLst>
              </p:cNvPr>
              <p:cNvSpPr txBox="1"/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888E0C-4D71-4642-B650-F99D496A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1B28FD9-BD93-4D10-AD3C-6C562FC88C91}"/>
              </a:ext>
            </a:extLst>
          </p:cNvPr>
          <p:cNvCxnSpPr>
            <a:cxnSpLocks/>
          </p:cNvCxnSpPr>
          <p:nvPr/>
        </p:nvCxnSpPr>
        <p:spPr>
          <a:xfrm>
            <a:off x="4437778" y="4808988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>
            <a:extLst>
              <a:ext uri="{FF2B5EF4-FFF2-40B4-BE49-F238E27FC236}">
                <a16:creationId xmlns:a16="http://schemas.microsoft.com/office/drawing/2014/main" id="{B0934CA8-A387-46F4-B20B-57B65BE8AAB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46062" y="420933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C01AAA-1915-413D-9657-6E40E964F23F}"/>
                  </a:ext>
                </a:extLst>
              </p:cNvPr>
              <p:cNvSpPr txBox="1"/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C01AAA-1915-413D-9657-6E40E964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993B9A-A1E9-48D6-87E3-AB6DB5EC3A20}"/>
                  </a:ext>
                </a:extLst>
              </p:cNvPr>
              <p:cNvSpPr txBox="1"/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993B9A-A1E9-48D6-87E3-AB6DB5EC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704CBB3-F47C-4C7A-B19A-197711101141}"/>
                  </a:ext>
                </a:extLst>
              </p:cNvPr>
              <p:cNvSpPr txBox="1"/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704CBB3-F47C-4C7A-B19A-197711101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D0AA76A-2D18-448D-AD64-088EFFA840A6}"/>
                  </a:ext>
                </a:extLst>
              </p:cNvPr>
              <p:cNvSpPr txBox="1"/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D0AA76A-2D18-448D-AD64-088EFFA84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3CFABE-224B-4267-B220-1B90413CDE6C}"/>
                  </a:ext>
                </a:extLst>
              </p:cNvPr>
              <p:cNvSpPr txBox="1"/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3CFABE-224B-4267-B220-1B90413CD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D58FD53-CF70-4F31-BC15-D4FAE3B4BC2C}"/>
                  </a:ext>
                </a:extLst>
              </p:cNvPr>
              <p:cNvSpPr txBox="1"/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D58FD53-CF70-4F31-BC15-D4FAE3B4B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blipFill>
                <a:blip r:embed="rId9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连接符 24">
            <a:extLst>
              <a:ext uri="{FF2B5EF4-FFF2-40B4-BE49-F238E27FC236}">
                <a16:creationId xmlns:a16="http://schemas.microsoft.com/office/drawing/2014/main" id="{A77E9BA7-AF9F-4029-A70F-DBD3774CCFC6}"/>
              </a:ext>
            </a:extLst>
          </p:cNvPr>
          <p:cNvCxnSpPr>
            <a:cxnSpLocks/>
          </p:cNvCxnSpPr>
          <p:nvPr/>
        </p:nvCxnSpPr>
        <p:spPr>
          <a:xfrm>
            <a:off x="318782" y="3303359"/>
            <a:ext cx="7894042" cy="9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6A321A-A229-49A2-9312-61954D0093B1}"/>
                  </a:ext>
                </a:extLst>
              </p:cNvPr>
              <p:cNvSpPr txBox="1"/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06A321A-A229-49A2-9312-61954D00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blipFill>
                <a:blip r:embed="rId10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2C62686-AD46-496F-988B-6EFD2583F903}"/>
                  </a:ext>
                </a:extLst>
              </p:cNvPr>
              <p:cNvSpPr txBox="1"/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2C62686-AD46-496F-988B-6EFD2583F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blipFill>
                <a:blip r:embed="rId11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28">
            <a:extLst>
              <a:ext uri="{FF2B5EF4-FFF2-40B4-BE49-F238E27FC236}">
                <a16:creationId xmlns:a16="http://schemas.microsoft.com/office/drawing/2014/main" id="{8409DA53-AC2F-41F7-9BC8-0B36386EB2EE}"/>
              </a:ext>
            </a:extLst>
          </p:cNvPr>
          <p:cNvCxnSpPr>
            <a:cxnSpLocks/>
          </p:cNvCxnSpPr>
          <p:nvPr/>
        </p:nvCxnSpPr>
        <p:spPr>
          <a:xfrm>
            <a:off x="228600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31">
            <a:extLst>
              <a:ext uri="{FF2B5EF4-FFF2-40B4-BE49-F238E27FC236}">
                <a16:creationId xmlns:a16="http://schemas.microsoft.com/office/drawing/2014/main" id="{1797CD80-C50E-4C6A-A19B-0DBFF56B3AE2}"/>
              </a:ext>
            </a:extLst>
          </p:cNvPr>
          <p:cNvCxnSpPr>
            <a:cxnSpLocks/>
          </p:cNvCxnSpPr>
          <p:nvPr/>
        </p:nvCxnSpPr>
        <p:spPr>
          <a:xfrm>
            <a:off x="8913391" y="221552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2">
            <a:extLst>
              <a:ext uri="{FF2B5EF4-FFF2-40B4-BE49-F238E27FC236}">
                <a16:creationId xmlns:a16="http://schemas.microsoft.com/office/drawing/2014/main" id="{C637B23B-5F06-43EA-A51B-5679A416C569}"/>
              </a:ext>
            </a:extLst>
          </p:cNvPr>
          <p:cNvCxnSpPr>
            <a:cxnSpLocks/>
          </p:cNvCxnSpPr>
          <p:nvPr/>
        </p:nvCxnSpPr>
        <p:spPr>
          <a:xfrm>
            <a:off x="8913391" y="324723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F5650A3-19B2-4FAF-A14A-C10057107118}"/>
                  </a:ext>
                </a:extLst>
              </p:cNvPr>
              <p:cNvSpPr txBox="1"/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F5650A3-19B2-4FAF-A14A-C10057107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2B23CC9-E6AB-466E-878A-081B78D05ECA}"/>
                  </a:ext>
                </a:extLst>
              </p:cNvPr>
              <p:cNvSpPr txBox="1"/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2B23CC9-E6AB-466E-878A-081B78D0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D399611-96EC-445C-AD6B-358ED02B0737}"/>
                  </a:ext>
                </a:extLst>
              </p:cNvPr>
              <p:cNvSpPr txBox="1"/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D399611-96EC-445C-AD6B-358ED02B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blipFill>
                <a:blip r:embed="rId14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E20F0DC-FFD5-452B-9200-096146768DB5}"/>
                  </a:ext>
                </a:extLst>
              </p:cNvPr>
              <p:cNvSpPr txBox="1"/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5E20F0DC-FFD5-452B-9200-096146768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blipFill>
                <a:blip r:embed="rId1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线连接符 28">
            <a:extLst>
              <a:ext uri="{FF2B5EF4-FFF2-40B4-BE49-F238E27FC236}">
                <a16:creationId xmlns:a16="http://schemas.microsoft.com/office/drawing/2014/main" id="{430EEA88-AFFE-4104-98C8-AF1380C1D34E}"/>
              </a:ext>
            </a:extLst>
          </p:cNvPr>
          <p:cNvCxnSpPr>
            <a:cxnSpLocks/>
          </p:cNvCxnSpPr>
          <p:nvPr/>
        </p:nvCxnSpPr>
        <p:spPr>
          <a:xfrm>
            <a:off x="4603461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22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回顾：谓词逻辑</a:t>
            </a:r>
          </a:p>
        </p:txBody>
      </p:sp>
      <p:cxnSp>
        <p:nvCxnSpPr>
          <p:cNvPr id="28" name="直线连接符 3">
            <a:extLst>
              <a:ext uri="{FF2B5EF4-FFF2-40B4-BE49-F238E27FC236}">
                <a16:creationId xmlns:a16="http://schemas.microsoft.com/office/drawing/2014/main" id="{B4467757-D228-48FB-A360-CDA2558B1D58}"/>
              </a:ext>
            </a:extLst>
          </p:cNvPr>
          <p:cNvCxnSpPr>
            <a:cxnSpLocks/>
          </p:cNvCxnSpPr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66BE9F-7A9C-4CA2-838E-9EFBCF450705}"/>
                  </a:ext>
                </a:extLst>
              </p:cNvPr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66BE9F-7A9C-4CA2-838E-9EFBCF45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>
                <a:blip r:embed="rId2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888E0C-4D71-4642-B650-F99D496A2AD6}"/>
                  </a:ext>
                </a:extLst>
              </p:cNvPr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888E0C-4D71-4642-B650-F99D496A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1B28FD9-BD93-4D10-AD3C-6C562FC88C91}"/>
              </a:ext>
            </a:extLst>
          </p:cNvPr>
          <p:cNvCxnSpPr>
            <a:cxnSpLocks/>
          </p:cNvCxnSpPr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>
            <a:extLst>
              <a:ext uri="{FF2B5EF4-FFF2-40B4-BE49-F238E27FC236}">
                <a16:creationId xmlns:a16="http://schemas.microsoft.com/office/drawing/2014/main" id="{B0934CA8-A387-46F4-B20B-57B65BE8AAB3}"/>
              </a:ext>
            </a:extLst>
          </p:cNvPr>
          <p:cNvCxnSpPr>
            <a:cxnSpLocks/>
          </p:cNvCxnSpPr>
          <p:nvPr/>
        </p:nvCxnSpPr>
        <p:spPr>
          <a:xfrm>
            <a:off x="4874003" y="3722039"/>
            <a:ext cx="6389707" cy="43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C01AAA-1915-413D-9657-6E40E964F23F}"/>
                  </a:ext>
                </a:extLst>
              </p:cNvPr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C01AAA-1915-413D-9657-6E40E964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993B9A-A1E9-48D6-87E3-AB6DB5EC3A20}"/>
                  </a:ext>
                </a:extLst>
              </p:cNvPr>
              <p:cNvSpPr txBox="1"/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6993B9A-A1E9-48D6-87E3-AB6DB5EC3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线连接符 28">
            <a:extLst>
              <a:ext uri="{FF2B5EF4-FFF2-40B4-BE49-F238E27FC236}">
                <a16:creationId xmlns:a16="http://schemas.microsoft.com/office/drawing/2014/main" id="{8409DA53-AC2F-41F7-9BC8-0B36386EB2EE}"/>
              </a:ext>
            </a:extLst>
          </p:cNvPr>
          <p:cNvCxnSpPr>
            <a:cxnSpLocks/>
          </p:cNvCxnSpPr>
          <p:nvPr/>
        </p:nvCxnSpPr>
        <p:spPr>
          <a:xfrm>
            <a:off x="277751" y="3679642"/>
            <a:ext cx="3689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D5E221-59C5-4163-BFD6-39C0F9438EA0}"/>
                  </a:ext>
                </a:extLst>
              </p:cNvPr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D5E221-59C5-4163-BFD6-39C0F943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01E38CB-F1A5-4E05-9A54-50D1ED14598E}"/>
                  </a:ext>
                </a:extLst>
              </p:cNvPr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01E38CB-F1A5-4E05-9A54-50D1ED14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连接符 3">
            <a:extLst>
              <a:ext uri="{FF2B5EF4-FFF2-40B4-BE49-F238E27FC236}">
                <a16:creationId xmlns:a16="http://schemas.microsoft.com/office/drawing/2014/main" id="{870AECAA-B786-4BBE-BA21-9535F43F2E52}"/>
              </a:ext>
            </a:extLst>
          </p:cNvPr>
          <p:cNvCxnSpPr>
            <a:cxnSpLocks/>
          </p:cNvCxnSpPr>
          <p:nvPr/>
        </p:nvCxnSpPr>
        <p:spPr>
          <a:xfrm>
            <a:off x="4077050" y="5071794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95AD151-A310-49A3-9C50-C90CD94C57C0}"/>
                  </a:ext>
                </a:extLst>
              </p:cNvPr>
              <p:cNvSpPr txBox="1"/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95AD151-A310-49A3-9C50-C90CD94C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6A85CDD-1583-4C5F-B7A2-779AF7A05C3D}"/>
                  </a:ext>
                </a:extLst>
              </p:cNvPr>
              <p:cNvSpPr txBox="1"/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86A85CDD-1583-4C5F-B7A2-779AF7A05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52113F-73D8-4064-AE1F-C9DA9CC42DEF}"/>
                  </a:ext>
                </a:extLst>
              </p:cNvPr>
              <p:cNvSpPr txBox="1"/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52113F-73D8-4064-AE1F-C9DA9CC42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6AF048-FD90-47D1-84AE-2EA8498253D3}"/>
                  </a:ext>
                </a:extLst>
              </p:cNvPr>
              <p:cNvSpPr txBox="1"/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6AF048-FD90-47D1-84AE-2EA8498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8760AFD-4FD3-4B0F-8F11-D41FC7B97260}"/>
                  </a:ext>
                </a:extLst>
              </p:cNvPr>
              <p:cNvSpPr txBox="1"/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8760AFD-4FD3-4B0F-8F11-D41FC7B97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线连接符 11">
            <a:extLst>
              <a:ext uri="{FF2B5EF4-FFF2-40B4-BE49-F238E27FC236}">
                <a16:creationId xmlns:a16="http://schemas.microsoft.com/office/drawing/2014/main" id="{84F42809-54B3-45A1-8E72-C2791F7ABC24}"/>
              </a:ext>
            </a:extLst>
          </p:cNvPr>
          <p:cNvCxnSpPr>
            <a:cxnSpLocks/>
          </p:cNvCxnSpPr>
          <p:nvPr/>
        </p:nvCxnSpPr>
        <p:spPr>
          <a:xfrm>
            <a:off x="367601" y="443582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DCEC9A0-8406-4E82-ABC2-7D99095A1F41}"/>
                  </a:ext>
                </a:extLst>
              </p:cNvPr>
              <p:cNvSpPr txBox="1"/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DCEC9A0-8406-4E82-ABC2-7D99095A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F426B06-A254-4BC4-91E3-9A7817654D00}"/>
                  </a:ext>
                </a:extLst>
              </p:cNvPr>
              <p:cNvSpPr txBox="1"/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DF426B06-A254-4BC4-91E3-9A7817654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blipFill>
                <a:blip r:embed="rId14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77B4F8B-409B-4691-B945-51FBC33D11F8}"/>
                  </a:ext>
                </a:extLst>
              </p:cNvPr>
              <p:cNvSpPr txBox="1"/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77B4F8B-409B-4691-B945-51FBC33D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665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回顾：谓词逻辑</a:t>
            </a:r>
          </a:p>
        </p:txBody>
      </p:sp>
      <p:cxnSp>
        <p:nvCxnSpPr>
          <p:cNvPr id="28" name="直线连接符 3">
            <a:extLst>
              <a:ext uri="{FF2B5EF4-FFF2-40B4-BE49-F238E27FC236}">
                <a16:creationId xmlns:a16="http://schemas.microsoft.com/office/drawing/2014/main" id="{B4467757-D228-48FB-A360-CDA2558B1D58}"/>
              </a:ext>
            </a:extLst>
          </p:cNvPr>
          <p:cNvCxnSpPr>
            <a:cxnSpLocks/>
          </p:cNvCxnSpPr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66BE9F-7A9C-4CA2-838E-9EFBCF450705}"/>
                  </a:ext>
                </a:extLst>
              </p:cNvPr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66BE9F-7A9C-4CA2-838E-9EFBCF45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>
                <a:blip r:embed="rId2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888E0C-4D71-4642-B650-F99D496A2AD6}"/>
                  </a:ext>
                </a:extLst>
              </p:cNvPr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CC888E0C-4D71-4642-B650-F99D496A2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1B28FD9-BD93-4D10-AD3C-6C562FC88C91}"/>
              </a:ext>
            </a:extLst>
          </p:cNvPr>
          <p:cNvCxnSpPr>
            <a:cxnSpLocks/>
          </p:cNvCxnSpPr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>
            <a:extLst>
              <a:ext uri="{FF2B5EF4-FFF2-40B4-BE49-F238E27FC236}">
                <a16:creationId xmlns:a16="http://schemas.microsoft.com/office/drawing/2014/main" id="{B0934CA8-A387-46F4-B20B-57B65BE8AAB3}"/>
              </a:ext>
            </a:extLst>
          </p:cNvPr>
          <p:cNvCxnSpPr>
            <a:cxnSpLocks/>
          </p:cNvCxnSpPr>
          <p:nvPr/>
        </p:nvCxnSpPr>
        <p:spPr>
          <a:xfrm>
            <a:off x="258544" y="5013845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C01AAA-1915-413D-9657-6E40E964F23F}"/>
                  </a:ext>
                </a:extLst>
              </p:cNvPr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3C01AAA-1915-413D-9657-6E40E964F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线连接符 24">
            <a:extLst>
              <a:ext uri="{FF2B5EF4-FFF2-40B4-BE49-F238E27FC236}">
                <a16:creationId xmlns:a16="http://schemas.microsoft.com/office/drawing/2014/main" id="{A77E9BA7-AF9F-4029-A70F-DBD3774CCFC6}"/>
              </a:ext>
            </a:extLst>
          </p:cNvPr>
          <p:cNvCxnSpPr>
            <a:cxnSpLocks/>
          </p:cNvCxnSpPr>
          <p:nvPr/>
        </p:nvCxnSpPr>
        <p:spPr>
          <a:xfrm flipV="1">
            <a:off x="258544" y="4063895"/>
            <a:ext cx="3004773" cy="11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2B23CC9-E6AB-466E-878A-081B78D05ECA}"/>
                  </a:ext>
                </a:extLst>
              </p:cNvPr>
              <p:cNvSpPr txBox="1"/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2B23CC9-E6AB-466E-878A-081B78D05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D5E221-59C5-4163-BFD6-39C0F9438EA0}"/>
                  </a:ext>
                </a:extLst>
              </p:cNvPr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BD5E221-59C5-4163-BFD6-39C0F9438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01E38CB-F1A5-4E05-9A54-50D1ED14598E}"/>
                  </a:ext>
                </a:extLst>
              </p:cNvPr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A01E38CB-F1A5-4E05-9A54-50D1ED145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>
                <a:blip r:embed="rId7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52113F-73D8-4064-AE1F-C9DA9CC42DEF}"/>
                  </a:ext>
                </a:extLst>
              </p:cNvPr>
              <p:cNvSpPr txBox="1"/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3952113F-73D8-4064-AE1F-C9DA9CC42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6AF048-FD90-47D1-84AE-2EA8498253D3}"/>
                  </a:ext>
                </a:extLst>
              </p:cNvPr>
              <p:cNvSpPr txBox="1"/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06AF048-FD90-47D1-84AE-2EA8498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blipFill>
                <a:blip r:embed="rId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2F1728B-D497-4FC6-9610-3655AE3C7898}"/>
                  </a:ext>
                </a:extLst>
              </p:cNvPr>
              <p:cNvSpPr txBox="1"/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2F1728B-D497-4FC6-9610-3655AE3C7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线连接符 9">
            <a:extLst>
              <a:ext uri="{FF2B5EF4-FFF2-40B4-BE49-F238E27FC236}">
                <a16:creationId xmlns:a16="http://schemas.microsoft.com/office/drawing/2014/main" id="{F13DF2B3-40BC-4E00-AE58-400F5F0A7790}"/>
              </a:ext>
            </a:extLst>
          </p:cNvPr>
          <p:cNvCxnSpPr>
            <a:cxnSpLocks/>
          </p:cNvCxnSpPr>
          <p:nvPr/>
        </p:nvCxnSpPr>
        <p:spPr>
          <a:xfrm>
            <a:off x="5890470" y="4139267"/>
            <a:ext cx="525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0E8772-5D45-4358-B8C3-B38310DFE7FB}"/>
                  </a:ext>
                </a:extLst>
              </p:cNvPr>
              <p:cNvSpPr txBox="1"/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B0E8772-5D45-4358-B8C3-B38310DFE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D4DCE60-8B54-436E-B850-767269065E89}"/>
                  </a:ext>
                </a:extLst>
              </p:cNvPr>
              <p:cNvSpPr txBox="1"/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D4DCE60-8B54-436E-B850-767269065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blipFill>
                <a:blip r:embed="rId12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线连接符 9">
            <a:extLst>
              <a:ext uri="{FF2B5EF4-FFF2-40B4-BE49-F238E27FC236}">
                <a16:creationId xmlns:a16="http://schemas.microsoft.com/office/drawing/2014/main" id="{B70871D2-B30D-439E-8C4A-81F01CD06421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682767" y="3174509"/>
            <a:ext cx="7465060" cy="72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6C1E3B5-D809-4A28-BB5A-D39437BC3197}"/>
                  </a:ext>
                </a:extLst>
              </p:cNvPr>
              <p:cNvSpPr txBox="1"/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6C1E3B5-D809-4A28-BB5A-D39437BC3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7D72BCC-7980-4F89-9584-17A93F28BF7A}"/>
                  </a:ext>
                </a:extLst>
              </p:cNvPr>
              <p:cNvSpPr txBox="1"/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B7D72BCC-7980-4F89-9584-17A93F28B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B40A2E4-D8FB-41BA-BA24-91A7EAED247F}"/>
                  </a:ext>
                </a:extLst>
              </p:cNvPr>
              <p:cNvSpPr txBox="1"/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B40A2E4-D8FB-41BA-BA24-91A7EAED2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11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回顾：谓词逻辑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03D518-B0BB-48DE-A5C1-A3366D6D91D9}"/>
                  </a:ext>
                </a:extLst>
              </p:cNvPr>
              <p:cNvSpPr txBox="1"/>
              <p:nvPr/>
            </p:nvSpPr>
            <p:spPr>
              <a:xfrm>
                <a:off x="480721" y="1480641"/>
                <a:ext cx="1136453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自由变量：作用域内使用却未在该作用域内定义的变量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绑定变量：作用域内定义的变量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绑定：自由变量被转换为绑定变量 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替换：作用域内的变量被替换成表达式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捕获：做变量替换时表达式中有变量与作用域内变量重名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无捕获替换（</a:t>
                </a:r>
                <a:r>
                  <a:rPr lang="en-US" altLang="zh-CN" sz="2000" b="1" i="0" dirty="0">
                    <a:solidFill>
                      <a:srgbClr val="333333"/>
                    </a:solidFill>
                    <a:effectLst/>
                    <a:latin typeface="Play"/>
                  </a:rPr>
                  <a:t> Capture-Avoiding Substitution</a:t>
                </a:r>
                <a:r>
                  <a:rPr kumimoji="1"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）</a:t>
                </a: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r>
                  <a:rPr kumimoji="1" lang="en-US" altLang="zh-CN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/>
                  <a:t>renaming</a:t>
                </a:r>
                <a:endParaRPr kumimoji="1" lang="zh-CN" altLang="en-US" sz="2000" dirty="0">
                  <a:ea typeface="SimHei" panose="02010609060101010101" pitchFamily="49" charset="-122"/>
                </a:endParaRPr>
              </a:p>
              <a:p>
                <a:pPr marL="342900" indent="-342900">
                  <a:buFontTx/>
                  <a:buChar char="-"/>
                </a:pPr>
                <a:endParaRPr kumimoji="1"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F03D518-B0BB-48DE-A5C1-A3366D6D9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21" y="1480641"/>
                <a:ext cx="11364534" cy="4401205"/>
              </a:xfrm>
              <a:prstGeom prst="rect">
                <a:avLst/>
              </a:prstGeom>
              <a:blipFill>
                <a:blip r:embed="rId2"/>
                <a:stretch>
                  <a:fillRect l="-376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96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SAT回顾与作业讲解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谓词逻辑回顾与作业讲解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EUF理论回顾与作业讲解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252222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回顾：EUF理论回顾与作业讲解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5404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谓词逻辑的可满足性是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Undecided Problem</a:t>
            </a:r>
            <a:endParaRPr kumimoji="1" lang="en-US" altLang="zh-CN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3CB070-025D-4A7A-9BB5-19BE8571CE26}"/>
              </a:ext>
            </a:extLst>
          </p:cNvPr>
          <p:cNvSpPr txBox="1"/>
          <p:nvPr/>
        </p:nvSpPr>
        <p:spPr>
          <a:xfrm>
            <a:off x="480722" y="2288901"/>
            <a:ext cx="4378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理论（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Theory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）是谓词逻辑的子集</a:t>
            </a:r>
            <a:endParaRPr kumimoji="1" lang="en-US" altLang="zh-CN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C583F1-AE97-49C7-BE4A-00DBD96EEF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85145" y="3867081"/>
                <a:ext cx="3778714" cy="206385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 |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f(E, …, 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DCC583F1-AE97-49C7-BE4A-00DBD96EE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85145" y="3867081"/>
                <a:ext cx="3778714" cy="2063857"/>
              </a:xfrm>
              <a:blipFill>
                <a:blip r:embed="rId2"/>
                <a:stretch>
                  <a:fillRect l="-2581" t="-3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E8CF499-3E90-49D0-8BEE-1BAF24868AA4}"/>
              </a:ext>
            </a:extLst>
          </p:cNvPr>
          <p:cNvSpPr txBox="1"/>
          <p:nvPr/>
        </p:nvSpPr>
        <p:spPr>
          <a:xfrm>
            <a:off x="480722" y="3768879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语法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(Syntax)</a:t>
            </a:r>
            <a:endParaRPr kumimoji="1" lang="en-US" altLang="zh-CN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3A5B4F-DD4E-48DB-ABC0-62CDB8172856}"/>
              </a:ext>
            </a:extLst>
          </p:cNvPr>
          <p:cNvSpPr txBox="1"/>
          <p:nvPr/>
        </p:nvSpPr>
        <p:spPr>
          <a:xfrm>
            <a:off x="480722" y="3028890"/>
            <a:ext cx="3608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EUF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等式与未解释函数理论</a:t>
            </a:r>
            <a:endParaRPr kumimoji="1" lang="en-US" altLang="zh-CN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3022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  <p:extLst>
      <p:ext uri="{BB962C8B-B14F-4D97-AF65-F5344CB8AC3E}">
        <p14:creationId xmlns:p14="http://schemas.microsoft.com/office/powerpoint/2010/main" val="11164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回顾：EUF理论回顾与作业讲解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149DF8D9-047E-414B-86FB-AE2750D17C3D}"/>
              </a:ext>
            </a:extLst>
          </p:cNvPr>
          <p:cNvCxnSpPr>
            <a:cxnSpLocks/>
          </p:cNvCxnSpPr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4DB7DD-458D-4B2D-A0A3-DF768D9A9A91}"/>
                  </a:ext>
                </a:extLst>
              </p:cNvPr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4DB7DD-458D-4B2D-A0A3-DF768D9A9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ADE225-F993-40BC-A8D0-2F5822DC9260}"/>
                  </a:ext>
                </a:extLst>
              </p:cNvPr>
              <p:cNvSpPr txBox="1"/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4ADE225-F993-40BC-A8D0-2F5822DC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4A3F63-1683-4793-879C-7EF078CACFBD}"/>
                  </a:ext>
                </a:extLst>
              </p:cNvPr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4A3F63-1683-4793-879C-7EF078CAC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A260A8-052D-4664-9E58-8B77DD612EE3}"/>
                  </a:ext>
                </a:extLst>
              </p:cNvPr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A260A8-052D-4664-9E58-8B77DD61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EAF2A0-EF03-4D44-8B2B-2004990AA49C}"/>
                  </a:ext>
                </a:extLst>
              </p:cNvPr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EAF2A0-EF03-4D44-8B2B-2004990AA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CBFC1154-12D2-4090-9F5D-CC4DE02DE4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2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回顾：EUF理论回顾与作业讲解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E8C81A-00DC-46C2-BE73-54BE41C04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09" y="1218794"/>
            <a:ext cx="10056498" cy="519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224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回顾：EUF理论回顾与作业讲解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34DD05-9298-4F14-8519-25FE24106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92" y="3883422"/>
            <a:ext cx="8058564" cy="245757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DDAA2F-01CD-4B99-BFAD-67854BE427DD}"/>
              </a:ext>
            </a:extLst>
          </p:cNvPr>
          <p:cNvSpPr txBox="1"/>
          <p:nvPr/>
        </p:nvSpPr>
        <p:spPr>
          <a:xfrm>
            <a:off x="480722" y="1480641"/>
            <a:ext cx="73276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使用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EUF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理论证明算法等价和翻译验证中，最后都需要去证明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		P1 /\</a:t>
            </a:r>
            <a:r>
              <a:rPr kumimoji="1"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P2</a:t>
            </a:r>
            <a:r>
              <a:rPr kumimoji="1" lang="zh-CN" altLang="en-US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4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-&gt; out_1 == out_2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728C44-3C5D-4BE3-B2DF-73F4555A4FC4}"/>
              </a:ext>
            </a:extLst>
          </p:cNvPr>
          <p:cNvSpPr txBox="1"/>
          <p:nvPr/>
        </p:nvSpPr>
        <p:spPr>
          <a:xfrm>
            <a:off x="614946" y="2774523"/>
            <a:ext cx="56605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如果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P1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或者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P2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为 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False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该式子也成立，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这样还能证明算法等价或者进行翻译验证吗？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896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SAT回顾与作业讲解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谓词逻辑回顾与作业讲解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EUF理论回顾与作业讲解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" altLang="en-US" sz="2800" dirty="0">
                <a:solidFill>
                  <a:srgbClr val="C00000"/>
                </a:solidFill>
              </a:rPr>
              <a:t>疑问解答</a:t>
            </a:r>
            <a:endParaRPr lang="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430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" sz="4800" dirty="0"/>
              <a:t>谢谢</a:t>
            </a:r>
            <a:r>
              <a:rPr lang="zh-CN" altLang="en-US" sz="4800" dirty="0"/>
              <a:t>，周末愉快！</a:t>
            </a:r>
            <a:endParaRPr lang="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7954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  <p:extLst>
      <p:ext uri="{BB962C8B-B14F-4D97-AF65-F5344CB8AC3E}">
        <p14:creationId xmlns:p14="http://schemas.microsoft.com/office/powerpoint/2010/main" val="2580229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05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62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871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" altLang="en-US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chemeClr val="tx1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>
                <a:solidFill>
                  <a:srgbClr val="C00000"/>
                </a:solidFill>
              </a:rPr>
              <a:t>SAT回顾与作业讲解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谓词逻辑回顾与作业讲解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457200" indent="-457200">
              <a:buAutoNum type="arabicPeriod"/>
            </a:pPr>
            <a:r>
              <a:rPr lang="" altLang="en-US" sz="2800" dirty="0"/>
              <a:t>EUF理论回顾与作业讲解</a:t>
            </a:r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en-US" altLang="zh-CN" sz="2800" dirty="0"/>
              <a:t>5.</a:t>
            </a:r>
            <a:r>
              <a:rPr lang="zh-CN" altLang="en-US" sz="2800" dirty="0"/>
              <a:t> </a:t>
            </a:r>
            <a:r>
              <a:rPr lang="" altLang="en-US" sz="2800" dirty="0"/>
              <a:t>疑问解答</a:t>
            </a:r>
            <a:endParaRPr lang="" altLang="en-US" dirty="0"/>
          </a:p>
        </p:txBody>
      </p:sp>
    </p:spTree>
    <p:extLst>
      <p:ext uri="{BB962C8B-B14F-4D97-AF65-F5344CB8AC3E}">
        <p14:creationId xmlns:p14="http://schemas.microsoft.com/office/powerpoint/2010/main" val="64669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</a:t>
            </a:r>
            <a:endParaRPr lang="" altLang="en-US" sz="4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F5256-BB5C-CF40-9EBE-38718A84119D}"/>
              </a:ext>
            </a:extLst>
          </p:cNvPr>
          <p:cNvSpPr txBox="1"/>
          <p:nvPr/>
        </p:nvSpPr>
        <p:spPr>
          <a:xfrm>
            <a:off x="480722" y="1558881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是否有一组解使得特定命题逻辑为真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ED497A6-E5D7-834D-911A-95FFA691B824}"/>
              </a:ext>
            </a:extLst>
          </p:cNvPr>
          <p:cNvSpPr txBox="1"/>
          <p:nvPr/>
        </p:nvSpPr>
        <p:spPr>
          <a:xfrm>
            <a:off x="480722" y="2189018"/>
            <a:ext cx="3331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Valid(P)  &lt;==&gt;  </a:t>
            </a:r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(~P)</a:t>
            </a:r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C65776-ED9E-494F-B9ED-569CDA8704F1}"/>
              </a:ext>
            </a:extLst>
          </p:cNvPr>
          <p:cNvSpPr txBox="1"/>
          <p:nvPr/>
        </p:nvSpPr>
        <p:spPr>
          <a:xfrm>
            <a:off x="480721" y="2896904"/>
            <a:ext cx="40911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第一个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en-US" altLang="zh-CN" sz="2000" dirty="0"/>
              <a:t>NPC </a:t>
            </a:r>
            <a:r>
              <a:rPr kumimoji="1" lang="zh-CN" altLang="en-US" sz="2000" dirty="0"/>
              <a:t>问题 （命题逻辑）</a:t>
            </a:r>
            <a:endParaRPr kumimoji="1" lang="en-US" altLang="zh-CN" sz="2000" dirty="0"/>
          </a:p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168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2058</Words>
  <Application>Microsoft Macintosh PowerPoint</Application>
  <PresentationFormat>宽屏</PresentationFormat>
  <Paragraphs>428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SimHei</vt:lpstr>
      <vt:lpstr>宋体</vt:lpstr>
      <vt:lpstr>Play</vt:lpstr>
      <vt:lpstr>Arial</vt:lpstr>
      <vt:lpstr>Arial Black</vt:lpstr>
      <vt:lpstr>Calibri</vt:lpstr>
      <vt:lpstr>Cambria Math</vt:lpstr>
      <vt:lpstr>Office 主题​​</vt:lpstr>
      <vt:lpstr>Formal Method 2020-Autumn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习题回顾课程内容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</vt:lpstr>
      <vt:lpstr>习题回顾课程内容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</vt:lpstr>
      <vt:lpstr>习题回顾课程内容</vt:lpstr>
      <vt:lpstr>回顾：EUF理论回顾与作业讲解</vt:lpstr>
      <vt:lpstr>回顾：EUF理论回顾与作业讲解</vt:lpstr>
      <vt:lpstr>回顾：EUF理论回顾与作业讲解</vt:lpstr>
      <vt:lpstr>回顾：EUF理论回顾与作业讲解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潘 志中</cp:lastModifiedBy>
  <cp:revision>104</cp:revision>
  <dcterms:created xsi:type="dcterms:W3CDTF">2020-05-21T16:24:42Z</dcterms:created>
  <dcterms:modified xsi:type="dcterms:W3CDTF">2020-11-20T05:34:15Z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