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9"/>
  </p:notesMasterIdLst>
  <p:handoutMasterIdLst>
    <p:handoutMasterId r:id="rId60"/>
  </p:handoutMasterIdLst>
  <p:sldIdLst>
    <p:sldId id="256" r:id="rId2"/>
    <p:sldId id="474" r:id="rId3"/>
    <p:sldId id="500" r:id="rId4"/>
    <p:sldId id="501" r:id="rId5"/>
    <p:sldId id="502" r:id="rId6"/>
    <p:sldId id="504" r:id="rId7"/>
    <p:sldId id="503" r:id="rId8"/>
    <p:sldId id="486" r:id="rId9"/>
    <p:sldId id="487" r:id="rId10"/>
    <p:sldId id="488" r:id="rId11"/>
    <p:sldId id="489" r:id="rId12"/>
    <p:sldId id="505" r:id="rId13"/>
    <p:sldId id="506" r:id="rId14"/>
    <p:sldId id="507" r:id="rId15"/>
    <p:sldId id="508" r:id="rId16"/>
    <p:sldId id="509" r:id="rId17"/>
    <p:sldId id="496" r:id="rId18"/>
    <p:sldId id="480" r:id="rId19"/>
    <p:sldId id="545" r:id="rId20"/>
    <p:sldId id="475" r:id="rId21"/>
    <p:sldId id="492" r:id="rId22"/>
    <p:sldId id="493" r:id="rId23"/>
    <p:sldId id="494" r:id="rId24"/>
    <p:sldId id="497" r:id="rId25"/>
    <p:sldId id="498" r:id="rId26"/>
    <p:sldId id="499" r:id="rId27"/>
    <p:sldId id="510" r:id="rId28"/>
    <p:sldId id="511" r:id="rId29"/>
    <p:sldId id="513" r:id="rId30"/>
    <p:sldId id="514" r:id="rId31"/>
    <p:sldId id="515" r:id="rId32"/>
    <p:sldId id="516" r:id="rId33"/>
    <p:sldId id="517" r:id="rId34"/>
    <p:sldId id="518" r:id="rId35"/>
    <p:sldId id="519" r:id="rId36"/>
    <p:sldId id="520" r:id="rId37"/>
    <p:sldId id="521" r:id="rId38"/>
    <p:sldId id="522" r:id="rId39"/>
    <p:sldId id="523" r:id="rId40"/>
    <p:sldId id="524" r:id="rId41"/>
    <p:sldId id="540" r:id="rId42"/>
    <p:sldId id="526" r:id="rId43"/>
    <p:sldId id="527" r:id="rId44"/>
    <p:sldId id="541" r:id="rId45"/>
    <p:sldId id="542" r:id="rId46"/>
    <p:sldId id="530" r:id="rId47"/>
    <p:sldId id="531" r:id="rId48"/>
    <p:sldId id="532" r:id="rId49"/>
    <p:sldId id="543" r:id="rId50"/>
    <p:sldId id="533" r:id="rId51"/>
    <p:sldId id="534" r:id="rId52"/>
    <p:sldId id="535" r:id="rId53"/>
    <p:sldId id="536" r:id="rId54"/>
    <p:sldId id="537" r:id="rId55"/>
    <p:sldId id="538" r:id="rId56"/>
    <p:sldId id="539" r:id="rId57"/>
    <p:sldId id="544" r:id="rId5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1217BE9-48D7-617D-1FAD-06CE69EE010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9349700-11C0-90FF-7B6D-47D5A771BF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8468F45-9515-A811-20A2-2EFCF396AAC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E59E170-19B6-E7F1-B0F0-578B02D89AB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AC18526-12E7-F74D-BF9A-1CF0AC4590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695C325-DCE1-3586-E697-EC81AEB0A4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507D451-9F39-E82A-E5DD-10076DBE1D4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53EBA48B-7EC6-3503-4355-1347DC30F8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246127D1-762D-124A-E090-DC0E0B91A6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E5FA8D95-1E80-2941-6952-B357CCCB101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F6F85719-E2B4-C0CE-3BA5-E8D227D73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A29F125-6926-5042-B8D7-35D152A7DA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6688ABC-245C-C00F-F315-A450004A9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3B38F8C-FFC8-4243-8779-D61DD94B75FF}" type="slidenum">
              <a:rPr lang="en-US" altLang="zh-CN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E21F52B-FFF9-7438-979C-72E00FB07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BB82D77-5B6A-E65A-21D8-88720B83B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96D1A7-C7BE-770B-53FC-916D1AD6E67C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A1B86C3-E0A4-AC32-406E-8CD5EA88D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1FD3CFF-965B-FD3E-3266-E13A486A8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0D5DE24D-950F-F5D3-1633-65DA20564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23D8D1A1-48C2-DF63-215B-AF11A4BDB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8F2354A-4EC9-EC6F-8E53-63AF2BEDA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80CECC1-F06C-AF4F-9E3C-1064D06C2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1B8F34F-2307-2793-4FCD-2F69780F2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5EE69E6-4A22-977F-4A4C-82D645C7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AC18B623-C1E2-B989-75BF-DDC815CA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E28AE007-97EE-AFDA-3C0E-0C96EEF7F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A68F45BB-A6DA-FC84-20D5-5E32E1F25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8A8508A-0EFD-A735-FA0C-645B437BFC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2C5640-F974-3040-B23C-369B965FA0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32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C908B3-6E25-884D-DCBC-180EC251BA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EA0705-B71F-2C24-E782-C5E17CCAA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D017CB-E3E1-72E9-310D-70B8379CAF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952D35-BFAE-074E-95A5-B8140D581A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66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09D1D24-D46D-5D17-785B-59321DC31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A94DE05-2224-5AE1-69C7-FF6F8C7B89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71077BC-2D00-AC5C-4929-D6586251F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5C7FD-AE3E-7F40-ADB3-AC1FDB933A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17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CE2B09-D42E-4038-C6F3-CE9CDBA161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4AF41A-AB4F-AD17-5404-F40FD907B1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0B2FAC-68B5-F00F-555A-7301AE7864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72E88-C8C0-5D4E-A572-9FE5927CDB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32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10BE740-5F9C-DD0B-3EFD-9FAFC7DB9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6212186-A3A5-4F38-243E-C32F27B78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8BD09DB-2F7F-1276-5DF0-B23202DF5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5B2C67-125A-8A49-9720-409D06BBAA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73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FD16C96-58B4-1497-A3DC-AA82E5617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3597D50-8678-6031-41B4-B1314A826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5386E5-8FD0-3104-6D03-2111E80D5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7C0A3-28A6-A749-8F41-40DA9773C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6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AFCE701-42ED-199F-6F48-EE84AAA75F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18A350F-D9A3-B442-FADA-A356491BA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4F9C013-4BA9-48C4-0B10-CCC2503A86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C8F658-5335-1043-BCE5-90CACA0EA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33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A21680F-7CFA-423F-9F5D-98A8B1762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A94B99B-3AC0-FEE1-60CB-18DEA95D3A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EB12A485-0D68-8E69-9777-41CC6F9D24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423E0-2BD1-AE43-8A9B-C7870A2EBE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53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E6F493D-823A-6865-23E1-EFBD2F445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34BC63D-A121-F4C1-C6FC-DD74403D4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9F2AB6F-C582-9247-32FB-F1D74B616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FF746-C8B9-1547-8FC4-F71523078D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7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2E14CAC-D393-96A0-0138-A90E23A25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3B2C327-BFB7-5E74-E010-7848C8A99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787C612-4A5C-EA7C-BAE9-27D282E47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58EA3-13FF-7A48-9B69-10E2892931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2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47230C7-E1A3-2756-938D-0D2A03A793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2BB7F90-D7F5-4670-5EDB-FF4351B60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C299CB8-E8E1-D0B1-5653-6114A5366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E296-ECB6-2642-AE88-EDD43DD00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8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ED5EA9C-1C4E-5FAF-A658-BE92F66861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8A9FE8F-95DE-9127-CF7F-74A056F005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0F1E8E4-44B8-397C-39A5-0EAD4F7DA0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DC04A47-1240-8816-486A-A3790B3B5EC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7ADFB70-8D03-380C-604F-3E8361EC626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ADB9F72-DD4E-A593-3D99-09B40D7CF7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905606-307F-B02A-D068-27A73469CF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B8E04E0B-A870-8F11-B2AB-5F8EA5CE7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6668262-2A70-C37D-0E2C-3A89E49837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A76174D-9B0D-0AB2-454A-FE10D6B9DD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5D81D8BA-A17A-F0DB-725F-9CD9EFF29F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82F9D73-0FD5-6FF0-CDA7-FD298A7273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9C94744-D4D7-D04D-A45B-BCD7E178E4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4D86EA-0811-07F7-E296-1DC1A5C19C5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E31D22A-76A7-9EC0-F78B-C352FF6599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8E06387-DDED-D729-D5BA-C4061AA1F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usage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2FE8F1B-684B-8F12-DB7A-1928BEA3E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Should value reside in caller-save or callee-save registers?</a:t>
            </a:r>
          </a:p>
          <a:p>
            <a:pPr lvl="1" eaLnBrk="1" hangingPunct="1"/>
            <a:r>
              <a:rPr lang="en-US" altLang="zh-CN" sz="2400" dirty="0"/>
              <a:t>not so easy to determine</a:t>
            </a:r>
          </a:p>
          <a:p>
            <a:pPr lvl="1" eaLnBrk="1" hangingPunct="1"/>
            <a:r>
              <a:rPr lang="en-US" altLang="zh-CN" sz="2400" dirty="0"/>
              <a:t>and no general rules</a:t>
            </a:r>
          </a:p>
          <a:p>
            <a:pPr lvl="1" eaLnBrk="1" hangingPunct="1"/>
            <a:r>
              <a:rPr lang="en-US" altLang="zh-CN" sz="2400" dirty="0"/>
              <a:t>must be very careful with language features such as </a:t>
            </a:r>
            <a:r>
              <a:rPr lang="en-US" altLang="zh-CN" sz="2400" dirty="0" err="1"/>
              <a:t>longjmp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, or exceptions</a:t>
            </a:r>
          </a:p>
          <a:p>
            <a:pPr eaLnBrk="1" hangingPunct="1"/>
            <a:r>
              <a:rPr lang="en-US" altLang="zh-CN" sz="2800" dirty="0"/>
              <a:t>We</a:t>
            </a:r>
            <a:r>
              <a:rPr lang="zh-CN" altLang="en-US" sz="2800" dirty="0">
                <a:latin typeface="Arial" panose="020B0604020202020204" pitchFamily="34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</a:rPr>
              <a:t>woul</a:t>
            </a:r>
            <a:r>
              <a:rPr lang="en-US" altLang="zh-CN" sz="2800" dirty="0"/>
              <a:t>d come back to this issue later in register allocation part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A2B5C3D-2D3D-7027-EBDC-7295AEE0A7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CISC vs RISC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5DD6CBB-47A1-DB67-89E1-87C36146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regs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(16):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rcx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 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r8, r9, r10, r11, 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r12, r13, r14, r15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callee saved: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r12,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r13,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r14,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r15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B820058-CAD7-D6BA-17F9-22A498591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2057400"/>
            <a:ext cx="4837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AArch64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regs: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r0-r11,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r12, r13(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), r14(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br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), r15(pc)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callee saved: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r4-r11,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r13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24137D0-156D-216A-A3C1-999EC1CBC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Escape variables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1591584-D782-F322-A3FE-E6CB1FD10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variable is said to be </a:t>
            </a:r>
            <a:r>
              <a:rPr lang="en-US" altLang="zh-CN" dirty="0">
                <a:solidFill>
                  <a:srgbClr val="0432FF"/>
                </a:solidFill>
              </a:rPr>
              <a:t>escape</a:t>
            </a:r>
            <a:r>
              <a:rPr lang="en-US" altLang="zh-CN" dirty="0"/>
              <a:t> if: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&amp;</a:t>
            </a:r>
            <a:r>
              <a:rPr lang="en-US" altLang="zh-CN" dirty="0"/>
              <a:t> operator applied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accessed in inner functions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call-by-reference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Escape variables should be put in memory, 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 registers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better in heap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see the next example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12AAF81-5DFC-18CC-75F5-CDD7B7FF6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Escape variables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0E23C74-C01B-A252-889B-4600ACFA2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code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long 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long *y = &amp;x;</a:t>
            </a:r>
          </a:p>
          <a:p>
            <a:pPr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C0D94B4-239E-F333-8BA2-BA192CF4A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 code: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subq</a:t>
            </a:r>
            <a:r>
              <a:rPr lang="en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$32, %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endParaRPr lang="en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$9, -24(%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r>
              <a:rPr lang="en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leaq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-24(%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r>
              <a:rPr lang="en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-16(%</a:t>
            </a:r>
            <a:r>
              <a:rPr lang="en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r>
              <a:rPr lang="en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15365" name="Line 12">
            <a:extLst>
              <a:ext uri="{FF2B5EF4-FFF2-40B4-BE49-F238E27FC236}">
                <a16:creationId xmlns:a16="http://schemas.microsoft.com/office/drawing/2014/main" id="{ED2E0255-8DB3-5EEF-D49F-99E0B99DC3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450691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Box 5">
            <a:extLst>
              <a:ext uri="{FF2B5EF4-FFF2-40B4-BE49-F238E27FC236}">
                <a16:creationId xmlns:a16="http://schemas.microsoft.com/office/drawing/2014/main" id="{A9E0C0E2-AB38-D11E-1250-CFF877FF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268912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</a:t>
            </a:r>
            <a:endParaRPr lang="zh-CN" altLang="en-US"/>
          </a:p>
        </p:txBody>
      </p:sp>
      <p:sp>
        <p:nvSpPr>
          <p:cNvPr id="15367" name="Line 12">
            <a:extLst>
              <a:ext uri="{FF2B5EF4-FFF2-40B4-BE49-F238E27FC236}">
                <a16:creationId xmlns:a16="http://schemas.microsoft.com/office/drawing/2014/main" id="{96CD22DC-7A60-30DF-92E7-C8D22D8CD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26891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TextBox 7">
            <a:extLst>
              <a:ext uri="{FF2B5EF4-FFF2-40B4-BE49-F238E27FC236}">
                <a16:creationId xmlns:a16="http://schemas.microsoft.com/office/drawing/2014/main" id="{0D780679-3A5C-80BA-46FE-332E2001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030912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691222B-B879-309C-2683-35E6E40FE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1675E22-75D4-4BDC-B499-09510F205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Design a frame (activation record) data structure, to maintain:</a:t>
            </a:r>
          </a:p>
          <a:p>
            <a:pPr lvl="1"/>
            <a:r>
              <a:rPr lang="en-US" altLang="zh-CN"/>
              <a:t>the frame size,</a:t>
            </a:r>
          </a:p>
          <a:p>
            <a:pPr lvl="1"/>
            <a:r>
              <a:rPr lang="en-US" altLang="zh-CN"/>
              <a:t>detailed layout,</a:t>
            </a:r>
          </a:p>
          <a:p>
            <a:pPr lvl="1"/>
            <a:r>
              <a:rPr lang="en-US" altLang="zh-CN"/>
              <a:t>garbage collection info,</a:t>
            </a:r>
          </a:p>
          <a:p>
            <a:pPr lvl="1"/>
            <a:r>
              <a:rPr lang="en-US" altLang="zh-CN"/>
              <a:t>synchronization, etc.</a:t>
            </a:r>
          </a:p>
          <a:p>
            <a:r>
              <a:rPr lang="en-US" altLang="zh-CN"/>
              <a:t>Thus, capsulate the machine-related details</a:t>
            </a:r>
          </a:p>
          <a:p>
            <a:pPr lvl="1"/>
            <a:r>
              <a:rPr lang="en-US" altLang="zh-CN"/>
              <a:t>good for retargeting the compiler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21E79F9-7D43-03ED-3ECC-F75421976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Interface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7339139-170F-B76B-467C-BF492FFFD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63000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FRAME_H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FRAME_H</a:t>
            </a: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...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allocate “bytes” space for a variable in this frame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Frame_allocVar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numBytes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create a new frame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current size of the frame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Frame_size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Frame_t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71EE564-9AAD-3F2B-7586-2E216634C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ED130F2-3026-B295-1FF8-BA2803224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Calling conventions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74CD227-A308-91B4-EC98-81BE7A2EA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Where to pass parameters?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24F5A0E-7759-6651-0EE8-1F795013E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Typical calling conventions:</a:t>
            </a:r>
          </a:p>
          <a:p>
            <a:pPr lvl="1" eaLnBrk="1" hangingPunct="1"/>
            <a:r>
              <a:rPr lang="en-US" altLang="zh-CN" dirty="0"/>
              <a:t>pass them in </a:t>
            </a:r>
            <a:r>
              <a:rPr lang="en-US" altLang="zh-CN" dirty="0">
                <a:solidFill>
                  <a:srgbClr val="0432FF"/>
                </a:solidFill>
              </a:rPr>
              <a:t>registers</a:t>
            </a:r>
          </a:p>
          <a:p>
            <a:pPr lvl="1" eaLnBrk="1" hangingPunct="1"/>
            <a:r>
              <a:rPr lang="en-US" altLang="zh-CN" dirty="0"/>
              <a:t>pass them via </a:t>
            </a:r>
            <a:r>
              <a:rPr lang="en-US" altLang="zh-CN" dirty="0">
                <a:solidFill>
                  <a:srgbClr val="0432FF"/>
                </a:solidFill>
              </a:rPr>
              <a:t>stack</a:t>
            </a:r>
            <a:r>
              <a:rPr lang="en-US" altLang="zh-CN" dirty="0"/>
              <a:t> (typically: the call stack)</a:t>
            </a:r>
          </a:p>
          <a:p>
            <a:pPr lvl="1" eaLnBrk="1" hangingPunct="1"/>
            <a:r>
              <a:rPr lang="en-US" altLang="zh-CN" dirty="0"/>
              <a:t>a combination of the two schemes</a:t>
            </a:r>
          </a:p>
          <a:p>
            <a:pPr lvl="2" eaLnBrk="1" hangingPunct="1"/>
            <a:r>
              <a:rPr lang="en-US" altLang="zh-CN" dirty="0"/>
              <a:t>parts in registers, parts on the stack</a:t>
            </a:r>
          </a:p>
          <a:p>
            <a:pPr eaLnBrk="1" hangingPunct="1"/>
            <a:r>
              <a:rPr lang="en-US" altLang="zh-CN" dirty="0"/>
              <a:t>This involves not only the ISA, but also the languages</a:t>
            </a:r>
          </a:p>
        </p:txBody>
      </p:sp>
    </p:spTree>
    <p:extLst>
      <p:ext uri="{BB962C8B-B14F-4D97-AF65-F5344CB8AC3E}">
        <p14:creationId xmlns:p14="http://schemas.microsoft.com/office/powerpoint/2010/main" val="1625693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3CFB06C-162D-63DD-EC86-C77A0B4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Sample Calling Conventions:</a:t>
            </a:r>
            <a:r>
              <a:rPr lang="zh-CN" altLang="en-US" dirty="0"/>
              <a:t> </a:t>
            </a:r>
            <a:r>
              <a:rPr lang="en-US" altLang="zh-CN" dirty="0"/>
              <a:t>x64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70C772-4D6F-F42E-5B06-2FF5C991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5" y="1981200"/>
            <a:ext cx="879049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3CFB06C-162D-63DD-EC86-C77A0B465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Sample Calling Conventions:</a:t>
            </a:r>
            <a:r>
              <a:rPr lang="zh-CN" altLang="en-US" dirty="0"/>
              <a:t> </a:t>
            </a:r>
            <a:r>
              <a:rPr lang="en-US" altLang="zh-CN" dirty="0"/>
              <a:t>AArch64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5D22C0-99D3-C503-DFA3-C6EB0A395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905000"/>
            <a:ext cx="7772400" cy="47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E81775F-2D10-20F2-A260-DE7E07325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E8C59D54-FAB4-55A3-51AE-882CFA208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E5FE485E-C596-D280-D573-390D0AF3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5198F639-DFDC-C813-5ABA-76D0E5933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FFDB0467-59BE-4F60-9BCF-5BBF5D6C8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2305A038-6D5A-5012-CDA2-7D3257F9B1D6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1779B1EB-2086-4C43-194A-89CB1C742D64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8727AD7A-DD44-A2D0-CF5A-5F01D2DF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C8E0D23A-D2E6-8B85-3416-190CF74A5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CCC95FF4-4904-01D5-3C42-4F23091DC536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8508D102-6C3A-039C-A55A-528446AB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5F42C4B4-F0B0-931C-B2BE-82232D5D888D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120155AA-454B-0906-666B-4079F50D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5961082E-0AF9-30AB-1C67-E747C17F385E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9116BF40-0217-7873-D649-5D6FAFBCC003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8">
            <a:extLst>
              <a:ext uri="{FF2B5EF4-FFF2-40B4-BE49-F238E27FC236}">
                <a16:creationId xmlns:a16="http://schemas.microsoft.com/office/drawing/2014/main" id="{5DAF1AFD-62EE-C606-B82C-3A0A832BF4FF}"/>
              </a:ext>
            </a:extLst>
          </p:cNvPr>
          <p:cNvCxnSpPr>
            <a:cxnSpLocks noChangeShapeType="1"/>
            <a:stCxn id="4106" idx="3"/>
            <a:endCxn id="4110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9">
            <a:extLst>
              <a:ext uri="{FF2B5EF4-FFF2-40B4-BE49-F238E27FC236}">
                <a16:creationId xmlns:a16="http://schemas.microsoft.com/office/drawing/2014/main" id="{354F593F-B76A-78E7-D21D-56FA8323723D}"/>
              </a:ext>
            </a:extLst>
          </p:cNvPr>
          <p:cNvCxnSpPr>
            <a:cxnSpLocks noChangeShapeType="1"/>
            <a:stCxn id="4101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20">
            <a:extLst>
              <a:ext uri="{FF2B5EF4-FFF2-40B4-BE49-F238E27FC236}">
                <a16:creationId xmlns:a16="http://schemas.microsoft.com/office/drawing/2014/main" id="{544202EC-6B30-C70D-28EC-3B5F4DD45C0E}"/>
              </a:ext>
            </a:extLst>
          </p:cNvPr>
          <p:cNvCxnSpPr>
            <a:cxnSpLocks noChangeShapeType="1"/>
            <a:stCxn id="4108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6" name="Line 21">
            <a:extLst>
              <a:ext uri="{FF2B5EF4-FFF2-40B4-BE49-F238E27FC236}">
                <a16:creationId xmlns:a16="http://schemas.microsoft.com/office/drawing/2014/main" id="{77DFDE79-4ED4-B9E7-058F-961E53134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7AF9A51-4689-C9AD-69ED-D58AC89FC797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B7D0C4DC-71AB-2223-79FA-E052CA71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Calling convention: x64 vs AArch64</a:t>
            </a:r>
            <a:endParaRPr lang="zh-CN" altLang="en-US" dirty="0"/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1C0A589F-E99F-9A8B-1A8D-B6B34198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819400"/>
            <a:ext cx="36941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$2,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$3,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$4,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rcx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$5,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%r8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$6,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$9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$7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call  f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E286288-13F1-AD3B-D87F-661135C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2088" y="2057400"/>
            <a:ext cx="4837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AArch64: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x0, 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 x0,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x7, 8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x6, 7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x5, 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x4,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x3, 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x2, 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x1, 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mov x0,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bl 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1DBC23-4863-A246-9C00-38E50CE2F2BE}"/>
              </a:ext>
            </a:extLst>
          </p:cNvPr>
          <p:cNvSpPr txBox="1"/>
          <p:nvPr/>
        </p:nvSpPr>
        <p:spPr>
          <a:xfrm>
            <a:off x="304800" y="20574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f(1,2,3,4,5,6,7,8,9);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B59FE5C-BC07-0CC5-CB58-D935BAE74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CA0A1E0-2511-0D49-6379-CA5C21E9F9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code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main(void){ 	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f(100)+1;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f(long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g(x);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g(long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x+3;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4DC82842-3344-B4B4-E222-14534634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main: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$100,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call  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incq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xorq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F5C1F7F-6BA5-02C6-27D1-22ECBEF42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7E77B404-F32D-A4E9-2E08-29F36FAA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main: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$100,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call  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incq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xorq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5BC992D-9496-5166-8B78-878464C1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int main(void){ 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	f(100)+1;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0;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long f(long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g(x);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long g(long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x+3;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C7556E-D4AF-C634-EA4C-FF854A20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%</a:t>
            </a:r>
            <a:r>
              <a:rPr lang="en-US" altLang="zh-CN" sz="2000" dirty="0" err="1"/>
              <a:t>rbp</a:t>
            </a:r>
            <a:endParaRPr lang="en-US" altLang="zh-CN" sz="20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C4134A5-5FBE-1B48-5505-A00FDEB7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895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1EB40DF-7F26-93F7-EF2D-557542C5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172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%</a:t>
            </a:r>
            <a:r>
              <a:rPr lang="en-US" altLang="zh-CN" sz="2000" dirty="0" err="1"/>
              <a:t>rsp</a:t>
            </a:r>
            <a:endParaRPr lang="en-US" altLang="zh-CN" sz="2000" dirty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ED306C7-ED5A-E13C-FBAE-7162747C4B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181600"/>
            <a:ext cx="1371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A920CC6F-B1DD-A10E-4B4F-242B0524351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57800" y="5638800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E01FA82-C958-287A-494B-67EE6E65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8927A59-14B5-91CB-015C-6AC9E42C9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0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…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DFBEB0B2-1211-0A11-DA32-A465C770D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ret-addr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BF8231C-3069-B0B2-FA20-2EB2DD01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724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old </a:t>
            </a:r>
            <a:r>
              <a:rPr lang="en-US" altLang="zh-CN" sz="2000" dirty="0" err="1"/>
              <a:t>rbp</a:t>
            </a:r>
            <a:endParaRPr lang="en-US" altLang="zh-CN" sz="2000" dirty="0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019E44-58D8-CEC6-CBE8-F07E8C4C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181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…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6933B8-D92F-18A6-9083-8B4A2E44E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0555F59-4689-E4F1-1FA1-2CBE4B17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09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656EFC76-06E6-B33C-87C1-A7BDDBAB3A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312420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90721CE-547C-F0AF-5465-EF3E71C258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6BE7EDC1-4AFB-3868-8119-6BF278FC8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rbp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$3,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leave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19AE11B-3935-BEEC-DF59-9E73F93D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int main(void){ 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	f(100)+1;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0;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long f(long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g(x);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long g(long x){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x+3;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A04D195-F9D2-B464-0868-185AE7F4D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AEC5D2-6D7D-6E34-CBAF-462E16B95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code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main(void){ 	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f(100)+1;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f(long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g(x);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g(long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x+3;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F07C2982-1FAB-AB07-7546-71EF401A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419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AArch64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main: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x29, x30,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-16]!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mov x29,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mov x0, 100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bl 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mov w0,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x29, x30,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68543A2-4F58-5A66-2628-DA6C0B2F4D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Putting together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0F82B6BB-4A1D-D67A-8B5F-B7B22FAC2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81200"/>
            <a:ext cx="419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AArch64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x29, x30,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-32]!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mov x29,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 x0,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bl 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x29, x30,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], 32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46E5BB-5573-7D1C-ED80-74B16194E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main(void){ 	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f(100)+1;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f(long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g(x);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g(long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x+3;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4A982CA-827A-EF5B-B248-8C07FC18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2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DEE57B-2095-12EF-F388-93A211FFE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2895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E8176D1-347D-CAE3-D424-200C931669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56112" y="44958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4AB50A2-91CE-E264-D474-02E34E94E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3352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0B56ED-DEA7-34D0-DB19-C1176BFCF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3810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6516F84-64E1-34EA-15F1-72AFD8692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4267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err="1"/>
              <a:t>br</a:t>
            </a:r>
            <a:endParaRPr lang="en-US" altLang="zh-CN" sz="2000" dirty="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CD787C7-DC35-53BC-59DE-56206D61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4724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FD4589C2-4CEC-EF72-F2C4-2EB08A31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5181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3D4336F-1DFC-B035-1692-00B8AD8B2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5638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A8AE720-E998-9D3F-B9D7-C841444EB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2" y="609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5706ED3A-7D07-385F-5CC9-60E760FFF8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8800" y="2895600"/>
            <a:ext cx="1484312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75763D5-1152-C80C-0157-C01AF0C82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together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91C0F59B-5D72-01E6-FBDB-D444C5490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AArch64 code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sub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#16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str x0,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ldr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x0,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add x0, x0, 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add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78C585-0C67-2C49-C21F-96E42AA49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 code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main(void){ 	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f(100)+1;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f(long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g(x);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long g(long x){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x+3;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4CBCB14-18C6-FB2D-001E-AEBE986DC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3D82078-BF57-9EE9-FAA3-1A781152C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More on Parameter Passing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CE2251C4-B728-5B08-F19C-C3AB2656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Parameter passing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6AF0CB63-93B3-5118-23D3-AE906902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so-far discussed parameter passing strategy is called </a:t>
            </a:r>
            <a:r>
              <a:rPr lang="en-US" altLang="zh-CN">
                <a:solidFill>
                  <a:srgbClr val="3333CC"/>
                </a:solidFill>
              </a:rPr>
              <a:t>call-by-value</a:t>
            </a:r>
          </a:p>
          <a:p>
            <a:pPr lvl="1"/>
            <a:r>
              <a:rPr lang="en-US" altLang="zh-CN"/>
              <a:t>always copy from caller to callee</a:t>
            </a:r>
          </a:p>
          <a:p>
            <a:pPr lvl="2"/>
            <a:r>
              <a:rPr lang="en-US" altLang="zh-CN"/>
              <a:t>even for aggregate values (say, structs)</a:t>
            </a:r>
          </a:p>
          <a:p>
            <a:pPr lvl="1"/>
            <a:r>
              <a:rPr lang="en-US" altLang="zh-CN"/>
              <a:t>callee is free to modify its own copies</a:t>
            </a:r>
          </a:p>
          <a:p>
            <a:pPr lvl="1"/>
            <a:r>
              <a:rPr lang="en-US" altLang="zh-CN"/>
              <a:t>Used in mainstream like C, Java, ML, etc..</a:t>
            </a:r>
          </a:p>
          <a:p>
            <a:r>
              <a:rPr lang="en-US" altLang="zh-CN"/>
              <a:t>Also other strategies:</a:t>
            </a:r>
          </a:p>
          <a:p>
            <a:pPr lvl="1"/>
            <a:r>
              <a:rPr lang="en-US" altLang="zh-CN"/>
              <a:t> call-by-reference, -by-name, -by-need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CBA5A1C-B03D-4BD4-2177-E43D2031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Call-by-reference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CE2CAC1-EE7E-35E7-ACE4-091A74E328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r>
              <a:rPr lang="en-US" altLang="zh-CN" sz="2800" dirty="0"/>
              <a:t>Arguments are escaped in some languages (e.g., C++)</a:t>
            </a:r>
          </a:p>
          <a:p>
            <a:pPr lvl="1"/>
            <a:r>
              <a:rPr lang="en-US" altLang="zh-CN" sz="2400" dirty="0"/>
              <a:t>actual arguments and formal parameters are aliases</a:t>
            </a:r>
          </a:p>
        </p:txBody>
      </p:sp>
      <p:sp>
        <p:nvSpPr>
          <p:cNvPr id="250884" name="Rectangle 4">
            <a:extLst>
              <a:ext uri="{FF2B5EF4-FFF2-40B4-BE49-F238E27FC236}">
                <a16:creationId xmlns:a16="http://schemas.microsoft.com/office/drawing/2014/main" id="{5E560597-9F9F-BDCE-EB28-0E50994D1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C++ style reference: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call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ACF06D9-0A19-3427-C170-093DD02BB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Function, </a:t>
            </a:r>
            <a:br>
              <a:rPr lang="en-US" altLang="zh-CN"/>
            </a:br>
            <a:r>
              <a:rPr lang="en-US" altLang="zh-CN"/>
              <a:t>or Procedure, or method, or 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95CADB6-889C-170E-E002-BA84A3A72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High-level abstraction of code</a:t>
            </a:r>
          </a:p>
          <a:p>
            <a:pPr lvl="1"/>
            <a:r>
              <a:rPr lang="en-US" altLang="zh-CN" sz="2400"/>
              <a:t>logically-grouped </a:t>
            </a:r>
          </a:p>
          <a:p>
            <a:r>
              <a:rPr lang="en-US" altLang="zh-CN" sz="2800"/>
              <a:t>Good for engineering:</a:t>
            </a:r>
          </a:p>
          <a:p>
            <a:pPr lvl="1"/>
            <a:r>
              <a:rPr lang="en-US" altLang="zh-CN" sz="2400"/>
              <a:t>design and abstraction</a:t>
            </a:r>
          </a:p>
          <a:p>
            <a:pPr lvl="1"/>
            <a:r>
              <a:rPr lang="en-US" altLang="zh-CN" sz="2400"/>
              <a:t>develop, testing, maintain and evolve </a:t>
            </a:r>
          </a:p>
          <a:p>
            <a:pPr lvl="1"/>
            <a:r>
              <a:rPr lang="en-US" altLang="zh-CN" sz="2400"/>
              <a:t>…</a:t>
            </a:r>
          </a:p>
          <a:p>
            <a:r>
              <a:rPr lang="en-US" altLang="zh-CN" sz="2800"/>
              <a:t>Implementation?</a:t>
            </a:r>
          </a:p>
          <a:p>
            <a:pPr lvl="1"/>
            <a:r>
              <a:rPr lang="en-US" altLang="zh-CN" sz="2400"/>
              <a:t>we start with C-style functions</a:t>
            </a:r>
          </a:p>
          <a:p>
            <a:pPr lvl="1"/>
            <a:r>
              <a:rPr lang="en-US" altLang="zh-CN" sz="2400"/>
              <a:t>and deal with more advanced forms later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E069D44-73A8-9E44-2FC9-8D4A8E200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call-by-reference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F5A7EB8-144C-68D1-29D7-ABC2A7DC0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C++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&amp;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E1DEBD41-01A6-0F18-9BC0-935795E5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*x,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*x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f(&amp;a, b);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E115553-765E-37BE-5676-8F31293B1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FCB37E-AFE7-FEF5-93FD-C5D1CB61F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Call-by-reference is widely considered a bad design of C++</a:t>
            </a:r>
          </a:p>
          <a:p>
            <a:pPr lvl="1"/>
            <a:r>
              <a:rPr lang="en-US" altLang="zh-CN" dirty="0"/>
              <a:t>the code is inherently inefficient!</a:t>
            </a:r>
          </a:p>
          <a:p>
            <a:pPr lvl="1"/>
            <a:r>
              <a:rPr lang="en-US" altLang="zh-CN" dirty="0"/>
              <a:t>the code is ambiguous in nature</a:t>
            </a:r>
          </a:p>
          <a:p>
            <a:pPr lvl="2"/>
            <a:r>
              <a:rPr lang="en-US" altLang="zh-CN" dirty="0"/>
              <a:t>x = 4; (?)</a:t>
            </a:r>
          </a:p>
          <a:p>
            <a:r>
              <a:rPr lang="en-US" altLang="zh-CN" dirty="0"/>
              <a:t>A variant of this is the so-called call-by-value/result</a:t>
            </a:r>
          </a:p>
          <a:p>
            <a:pPr lvl="1"/>
            <a:r>
              <a:rPr lang="en-US" altLang="zh-CN" dirty="0"/>
              <a:t>call-by-value, but write back the result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C6DEDCD-4256-747D-D491-1A92B49C0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Call-by-value/result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D14BD55-5A30-C70D-1D34-B40E02A58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Upon call, the actual arguments is copied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But callee only modifies a local version 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Upon exit, callee copies the local version to actual arguments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and formal parameters are aliases</a:t>
            </a:r>
          </a:p>
        </p:txBody>
      </p:sp>
      <p:sp>
        <p:nvSpPr>
          <p:cNvPr id="254980" name="Rectangle 4">
            <a:extLst>
              <a:ext uri="{FF2B5EF4-FFF2-40B4-BE49-F238E27FC236}">
                <a16:creationId xmlns:a16="http://schemas.microsoft.com/office/drawing/2014/main" id="{CDA9C730-ED44-584C-5D2A-B330321E8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992781D-68D9-708D-E2B6-67DD1206D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call-by-value/result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B4708D2-6CAE-CB92-7BCE-DF721BA18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x = 3;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BA0B118F-3246-4158-7DC4-48FF6E071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*x,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temp = *x;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temp = 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y = 4;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*x = temp;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f(&amp;a, b);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FDF279F-E18E-C44D-4BC4-290A6BC4A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41CB15A-272B-2B7D-D7E6-1F2190991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the difference between call-by-value and call-by-value-result?</a:t>
            </a:r>
          </a:p>
          <a:p>
            <a:r>
              <a:rPr lang="en-US" altLang="zh-CN" dirty="0"/>
              <a:t>Is call-by-value/result more efficient than call-by-reference? Why or why not?</a:t>
            </a:r>
          </a:p>
          <a:p>
            <a:r>
              <a:rPr lang="en-US" altLang="zh-CN" dirty="0"/>
              <a:t>We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d come back to a more interesting optimization called </a:t>
            </a:r>
            <a:r>
              <a:rPr lang="en-US" altLang="zh-CN" dirty="0">
                <a:solidFill>
                  <a:srgbClr val="0432FF"/>
                </a:solidFill>
              </a:rPr>
              <a:t>register promotion </a:t>
            </a:r>
          </a:p>
          <a:p>
            <a:pPr lvl="1"/>
            <a:r>
              <a:rPr lang="en-US" altLang="zh-CN" dirty="0"/>
              <a:t>same idea to pull values into registers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C87D1B3-6B39-D31C-C086-5BA486B6F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Call-by-name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85D2728-AC89-9AE0-799F-87DF5D3653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Some languages use call-by-name (e.g., Algo60 and Haskell)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Arguments are not evaluated, until they are really needed in the callee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For each argument, create a function, called a </a:t>
            </a:r>
            <a:r>
              <a:rPr lang="en-US" altLang="zh-CN" sz="2800" dirty="0" err="1">
                <a:solidFill>
                  <a:srgbClr val="0432FF"/>
                </a:solidFill>
              </a:rPr>
              <a:t>thunk</a:t>
            </a:r>
            <a:endParaRPr lang="en-US" altLang="zh-CN" sz="2800" dirty="0">
              <a:solidFill>
                <a:srgbClr val="0432FF"/>
              </a:solidFill>
            </a:endParaRPr>
          </a:p>
        </p:txBody>
      </p:sp>
      <p:sp>
        <p:nvSpPr>
          <p:cNvPr id="258052" name="Rectangle 4">
            <a:extLst>
              <a:ext uri="{FF2B5EF4-FFF2-40B4-BE49-F238E27FC236}">
                <a16:creationId xmlns:a16="http://schemas.microsoft.com/office/drawing/2014/main" id="{43DE1B93-5F7E-5F7B-A01D-1620E58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981200"/>
            <a:ext cx="403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call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BE8D10D-F3E6-BA5C-5139-F686DB8FC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call-by-name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B5BA4B3-1A11-E811-7C50-C2B832350F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57400"/>
            <a:ext cx="4114800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if(y)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F035D782-A563-B1DC-89C0-D7F8B9728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 unit-&gt;int,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lambda()=&gt;a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b);</a:t>
            </a:r>
          </a:p>
        </p:txBody>
      </p:sp>
      <p:sp>
        <p:nvSpPr>
          <p:cNvPr id="259077" name="Line 5">
            <a:extLst>
              <a:ext uri="{FF2B5EF4-FFF2-40B4-BE49-F238E27FC236}">
                <a16:creationId xmlns:a16="http://schemas.microsoft.com/office/drawing/2014/main" id="{BBB47449-D4DB-4157-55CD-A183ACE032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52578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406BD0D4-5AE5-A1F0-5E9D-106A93406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426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this function is called a </a:t>
            </a:r>
            <a:r>
              <a:rPr lang="en-US" altLang="zh-CN" sz="2000">
                <a:solidFill>
                  <a:srgbClr val="3333CC"/>
                </a:solidFill>
              </a:rPr>
              <a:t>lambda</a:t>
            </a:r>
            <a:r>
              <a:rPr lang="en-US" altLang="zh-CN" sz="20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A8B816F-C221-661B-77A7-28C05D5A6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52AEFCF-2C9F-449D-A355-1A2B0A574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serious problem with call-by-name, is that the arguments may be evaluated many times</a:t>
            </a:r>
          </a:p>
          <a:p>
            <a:r>
              <a:rPr lang="en-US" altLang="zh-CN" dirty="0"/>
              <a:t>A better solution is to </a:t>
            </a:r>
            <a:r>
              <a:rPr lang="en-US" altLang="zh-CN" dirty="0" err="1">
                <a:solidFill>
                  <a:srgbClr val="0432FF"/>
                </a:solidFill>
              </a:rPr>
              <a:t>memoize</a:t>
            </a:r>
            <a:r>
              <a:rPr lang="en-US" altLang="zh-CN" dirty="0"/>
              <a:t> the evaluation result, and reuse the result</a:t>
            </a:r>
          </a:p>
          <a:p>
            <a:r>
              <a:rPr lang="en-US" altLang="zh-CN" dirty="0"/>
              <a:t>This method is called </a:t>
            </a:r>
            <a:r>
              <a:rPr lang="en-US" altLang="zh-CN" dirty="0">
                <a:solidFill>
                  <a:srgbClr val="0432FF"/>
                </a:solidFill>
              </a:rPr>
              <a:t>call-by-need</a:t>
            </a:r>
            <a:r>
              <a:rPr lang="en-US" altLang="zh-CN" dirty="0"/>
              <a:t>, or sometimes </a:t>
            </a:r>
            <a:r>
              <a:rPr lang="en-US" altLang="zh-CN" dirty="0">
                <a:solidFill>
                  <a:srgbClr val="0432FF"/>
                </a:solidFill>
              </a:rPr>
              <a:t>lazy-evaluation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9C4C282-7864-751E-1ACF-8410300FE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Simulating call-by-need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F73CE95-2EAF-C650-92C1-56C7279B8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114800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original code: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need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x, int y){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x +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call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f(a, b);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1AE4AFD0-175F-B056-D0D8-AEA7257F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828800"/>
            <a:ext cx="4724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simulated: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 unit-&gt;int,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if(y)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tX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 becomes: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val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xMemoize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ref NONE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fn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 =&gt;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case !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xMemoize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of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NONE =&gt;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xMemoize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:=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SOME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a; a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| SOME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=&gt;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b);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4104DB43-DA95-13BE-71BE-98776C396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A1CF6FC-A847-7DDD-43BC-6D8A9CB06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Nested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3FFE56-8E01-5767-AAE2-4460F6457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&amp; ABI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3FC64D4-97AD-BC9B-B733-0F9085B92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u="sng"/>
              <a:t>A</a:t>
            </a:r>
            <a:r>
              <a:rPr lang="en-US" altLang="zh-CN" sz="2800"/>
              <a:t>pplication </a:t>
            </a:r>
            <a:r>
              <a:rPr lang="en-US" altLang="zh-CN" sz="2800" u="sng"/>
              <a:t>P</a:t>
            </a:r>
            <a:r>
              <a:rPr lang="en-US" altLang="zh-CN" sz="2800"/>
              <a:t>rogramming </a:t>
            </a:r>
            <a:r>
              <a:rPr lang="en-US" altLang="zh-CN" sz="2800" u="sng"/>
              <a:t>I</a:t>
            </a:r>
            <a:r>
              <a:rPr lang="en-US" altLang="zh-CN" sz="2800"/>
              <a:t>nterface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between source programs</a:t>
            </a:r>
          </a:p>
          <a:p>
            <a:pPr>
              <a:lnSpc>
                <a:spcPct val="90000"/>
              </a:lnSpc>
            </a:pPr>
            <a:r>
              <a:rPr lang="en-US" altLang="zh-CN" sz="2800" u="sng"/>
              <a:t>A</a:t>
            </a:r>
            <a:r>
              <a:rPr lang="en-US" altLang="zh-CN" sz="2800"/>
              <a:t>pplication </a:t>
            </a:r>
            <a:r>
              <a:rPr lang="en-US" altLang="zh-CN" sz="2800" u="sng"/>
              <a:t>B</a:t>
            </a:r>
            <a:r>
              <a:rPr lang="en-US" altLang="zh-CN" sz="2800"/>
              <a:t>inary </a:t>
            </a:r>
            <a:r>
              <a:rPr lang="en-US" altLang="zh-CN" sz="2800" u="sng"/>
              <a:t>I</a:t>
            </a:r>
            <a:r>
              <a:rPr lang="en-US" altLang="zh-CN" sz="2800"/>
              <a:t>nterface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between binary programs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conventions on low-level details: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how to pass arguments?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how to return values?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how to make use of registers?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we posted the x86 ABI document on course page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0389923-569E-6662-7F3E-D6A3A70DF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Functions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5676990-E213-33CD-8A9A-4D202AAA3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r>
              <a:rPr lang="en-US" altLang="zh-CN" sz="2800" dirty="0"/>
              <a:t>Functions declared in the body of another function</a:t>
            </a:r>
          </a:p>
          <a:p>
            <a:pPr lvl="1"/>
            <a:r>
              <a:rPr lang="en-US" altLang="zh-CN" sz="2400" dirty="0"/>
              <a:t>So the inner one could refer to the variables in the outer ones</a:t>
            </a:r>
          </a:p>
          <a:p>
            <a:pPr lvl="1"/>
            <a:r>
              <a:rPr lang="en-US" altLang="zh-CN" sz="2400" dirty="0"/>
              <a:t>such kind of functions are called </a:t>
            </a:r>
            <a:r>
              <a:rPr lang="en-US" altLang="zh-CN" sz="2400" dirty="0">
                <a:solidFill>
                  <a:srgbClr val="0432FF"/>
                </a:solidFill>
              </a:rPr>
              <a:t>open</a:t>
            </a:r>
          </a:p>
        </p:txBody>
      </p:sp>
      <p:sp>
        <p:nvSpPr>
          <p:cNvPr id="264196" name="Rectangle 4">
            <a:extLst>
              <a:ext uri="{FF2B5EF4-FFF2-40B4-BE49-F238E27FC236}">
                <a16:creationId xmlns:a16="http://schemas.microsoft.com/office/drawing/2014/main" id="{E975F188-FE44-3C48-88A1-FFBBCAA1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BD00E5A-B58B-17F9-E25E-968A24767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2209800" cy="1066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198" name="Rectangle 6">
            <a:extLst>
              <a:ext uri="{FF2B5EF4-FFF2-40B4-BE49-F238E27FC236}">
                <a16:creationId xmlns:a16="http://schemas.microsoft.com/office/drawing/2014/main" id="{F43C3E7E-30A7-4F2C-F98A-CA27D2B46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3048000" cy="2209800"/>
          </a:xfrm>
          <a:prstGeom prst="rect">
            <a:avLst/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4199" name="Line 7">
            <a:extLst>
              <a:ext uri="{FF2B5EF4-FFF2-40B4-BE49-F238E27FC236}">
                <a16:creationId xmlns:a16="http://schemas.microsoft.com/office/drawing/2014/main" id="{03286EE1-658D-3E6A-5F26-3350768F0B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26670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200" name="Line 8">
            <a:extLst>
              <a:ext uri="{FF2B5EF4-FFF2-40B4-BE49-F238E27FC236}">
                <a16:creationId xmlns:a16="http://schemas.microsoft.com/office/drawing/2014/main" id="{FB62F445-DF34-C772-1F97-01CD80CCCF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B41014-74DD-FA4A-A757-95459E471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3581400" cy="3733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4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4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  <p:bldP spid="264197" grpId="0" animBg="1"/>
      <p:bldP spid="26419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67865F6-29D8-CB71-A4EF-EDBDA0F4F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Functions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AA3BDF42-F0F9-E132-973D-E57F8FBA7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1981200"/>
            <a:ext cx="36941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4ABC5FDE-9793-FE13-0494-1859146E3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2209800" cy="1066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527F6216-2886-1D8E-792F-9C0BCB91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3048000" cy="2209800"/>
          </a:xfrm>
          <a:prstGeom prst="rect">
            <a:avLst/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4" name="Line 7">
            <a:extLst>
              <a:ext uri="{FF2B5EF4-FFF2-40B4-BE49-F238E27FC236}">
                <a16:creationId xmlns:a16="http://schemas.microsoft.com/office/drawing/2014/main" id="{BC5B4153-1605-8491-4198-B89FF374FD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24600" y="26670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8">
            <a:extLst>
              <a:ext uri="{FF2B5EF4-FFF2-40B4-BE49-F238E27FC236}">
                <a16:creationId xmlns:a16="http://schemas.microsoft.com/office/drawing/2014/main" id="{53EB2434-F4E1-8100-0E12-BFF479A2F7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2971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6" name="Rectangle 6">
            <a:extLst>
              <a:ext uri="{FF2B5EF4-FFF2-40B4-BE49-F238E27FC236}">
                <a16:creationId xmlns:a16="http://schemas.microsoft.com/office/drawing/2014/main" id="{83005648-480C-8F25-82C1-46908FAD1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81200"/>
            <a:ext cx="3581400" cy="3733800"/>
          </a:xfrm>
          <a:prstGeom prst="rect">
            <a:avLst/>
          </a:prstGeom>
          <a:solidFill>
            <a:srgbClr val="FFFF00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3A14FB8-7085-1817-D6B3-6E828A34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2017713"/>
            <a:ext cx="38465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kern="0" dirty="0">
                <a:latin typeface="+mn-lt"/>
                <a:ea typeface="+mn-ea"/>
              </a:rPr>
              <a:t>How to access those variables in outer functions?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3200" kern="0" dirty="0">
                <a:latin typeface="+mn-lt"/>
                <a:ea typeface="+mn-ea"/>
              </a:rPr>
              <a:t>Three classical methods: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+mn-lt"/>
                <a:ea typeface="+mn-ea"/>
              </a:rPr>
              <a:t>lambda lifting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+mn-lt"/>
                <a:ea typeface="+mn-ea"/>
              </a:rPr>
              <a:t>static link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/>
            </a:pPr>
            <a:r>
              <a:rPr lang="en-US" altLang="zh-CN" sz="2800" kern="0" dirty="0">
                <a:latin typeface="+mn-lt"/>
                <a:ea typeface="+mn-ea"/>
              </a:rPr>
              <a:t>display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ACDD9B9-3387-2AEF-EF42-F0E3E4C97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90D58C6-E881-3054-7664-2B0BAA282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lambda lifting, the program is translated into a form such that all procedures are closed</a:t>
            </a:r>
          </a:p>
          <a:p>
            <a:r>
              <a:rPr lang="en-US" altLang="zh-CN"/>
              <a:t>The translation process starts with the inner-most procedures and works its way outwards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C2F23BF-4384-50C5-C01F-8C0418AB3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 example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66CEC3D4-9711-FA0D-AFD4-F4C26DE07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 int &amp;z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5060" name="Rectangle 8">
            <a:extLst>
              <a:ext uri="{FF2B5EF4-FFF2-40B4-BE49-F238E27FC236}">
                <a16:creationId xmlns:a16="http://schemas.microsoft.com/office/drawing/2014/main" id="{56B1EBB0-88B7-DCAC-2076-11E3CE63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67274" name="Rectangle 10">
            <a:extLst>
              <a:ext uri="{FF2B5EF4-FFF2-40B4-BE49-F238E27FC236}">
                <a16:creationId xmlns:a16="http://schemas.microsoft.com/office/drawing/2014/main" id="{C676A32B-C15C-C6F6-78F7-FCC773BA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2209800" cy="1066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  <p:bldP spid="26727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C0E02A9-E0B1-0398-F36D-4620D49CA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 example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49B98D15-D9D1-E46D-F5E5-8C11D28C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 &amp;m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 int &amp;z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6084" name="Rectangle 8">
            <a:extLst>
              <a:ext uri="{FF2B5EF4-FFF2-40B4-BE49-F238E27FC236}">
                <a16:creationId xmlns:a16="http://schemas.microsoft.com/office/drawing/2014/main" id="{29D09DE5-1FC3-DE96-296D-406492EF0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 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18F8E994-EE71-6BED-A6FA-75445BB08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2438400" cy="2209800"/>
          </a:xfrm>
          <a:prstGeom prst="rect">
            <a:avLst/>
          </a:prstGeom>
          <a:solidFill>
            <a:srgbClr val="FFFF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C503F7C-44D2-B50D-0AB5-C4AA6A436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Lambda lifting example</a:t>
            </a:r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AF84DB33-BAD2-861C-17F3-DDCEB33E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flatten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&amp;m, int &amp;z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8" name="Rectangle 8">
            <a:extLst>
              <a:ext uri="{FF2B5EF4-FFF2-40B4-BE49-F238E27FC236}">
                <a16:creationId xmlns:a16="http://schemas.microsoft.com/office/drawing/2014/main" id="{6EDFF754-D279-47CC-7AEE-97555D94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CF04CC-6894-BA85-D9D4-12D85302E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D2A7374-9950-F387-DAD8-1CC68972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Pros:</a:t>
            </a:r>
            <a:r>
              <a:rPr lang="zh-CN" altLang="en-US" sz="2800" dirty="0"/>
              <a:t> </a:t>
            </a:r>
            <a:r>
              <a:rPr lang="en-US" altLang="zh-CN" sz="2800" dirty="0"/>
              <a:t>easy to implement, source-to-source translations</a:t>
            </a:r>
          </a:p>
          <a:p>
            <a:pPr lvl="1"/>
            <a:r>
              <a:rPr lang="en-US" altLang="zh-CN" sz="2400" dirty="0"/>
              <a:t>even on AST or other IRs</a:t>
            </a:r>
          </a:p>
          <a:p>
            <a:r>
              <a:rPr lang="en-US" altLang="zh-CN" sz="2800" dirty="0"/>
              <a:t>Cons:</a:t>
            </a:r>
            <a:r>
              <a:rPr lang="zh-CN" altLang="en-US" sz="2800" dirty="0"/>
              <a:t> </a:t>
            </a:r>
            <a:r>
              <a:rPr lang="en-US" altLang="zh-CN" sz="2800" dirty="0"/>
              <a:t>all variables are escaped</a:t>
            </a:r>
          </a:p>
          <a:p>
            <a:pPr lvl="1"/>
            <a:r>
              <a:rPr lang="en-US" altLang="zh-CN" sz="2400" dirty="0"/>
              <a:t>Thus must reside in stack</a:t>
            </a:r>
          </a:p>
          <a:p>
            <a:pPr lvl="1"/>
            <a:r>
              <a:rPr lang="en-US" altLang="zh-CN" sz="2400" dirty="0"/>
              <a:t>extra arguments passing</a:t>
            </a:r>
          </a:p>
          <a:p>
            <a:pPr lvl="2"/>
            <a:r>
              <a:rPr lang="en-US" altLang="zh-CN" sz="2000" dirty="0"/>
              <a:t>on some architectures, more arguments are passed in memory, inefficient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CE074B4-4A75-294D-4151-9D1E8894D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B4559F9-0A24-9971-8563-7F49EA9AA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An alternative approach is to add an additional piece of information to the activation records, called the </a:t>
            </a:r>
            <a:r>
              <a:rPr lang="en-US" altLang="zh-CN" i="1">
                <a:solidFill>
                  <a:srgbClr val="0000FF"/>
                </a:solidFill>
              </a:rPr>
              <a:t>static link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The static link is a pointer to the activation record of the enclosing procedure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BF84AAA-9D77-1DFB-7139-14532494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links example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6B63F416-27CA-A808-F5A1-8DD27B891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800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link_f,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link_g,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link_h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link_h-&gt;prev-&gt;m+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link_h-&gt;z;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39126E29-FC2E-2D2A-E021-194F86FB3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694113" cy="411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D34DB5B-4530-CBBE-A4E3-585021675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links example</a:t>
            </a:r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A02994E8-C72C-9FC5-FC55-0A37263D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5257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link_f,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link_g,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link_h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link_h-&gt;prev-&gt;m+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link_h-&gt;z;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 h(&amp;{z=z, prev=link_g}, 33);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g(&amp;{m=m, prev=link_f}, 22);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C044F903-88C5-B023-79E9-B46F967A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x, int y){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m;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g(int z){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h(){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m+z;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h(33);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g(22);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3F3E0C9-66C7-A5F6-4D2C-08D5EBFFE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Space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4EAB44-B2EA-B32B-D23F-5A7CA364E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456112" cy="4114800"/>
          </a:xfrm>
        </p:spPr>
        <p:txBody>
          <a:bodyPr/>
          <a:lstStyle/>
          <a:p>
            <a:r>
              <a:rPr lang="en-US" altLang="zh-CN"/>
              <a:t>Address space is the way how programs use memory</a:t>
            </a:r>
          </a:p>
          <a:p>
            <a:pPr lvl="1"/>
            <a:r>
              <a:rPr lang="en-US" altLang="zh-CN"/>
              <a:t>highly architecture and OS dependent</a:t>
            </a:r>
          </a:p>
          <a:p>
            <a:pPr lvl="1"/>
            <a:r>
              <a:rPr lang="en-US" altLang="zh-CN"/>
              <a:t>right is the typical layout of 32-bit x86/Linux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35C9EBE-721F-D948-5B7D-840F55B3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OS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4D4F66CD-2D79-9709-14D2-EA37AF94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heap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504D86BD-C8E9-8E18-0CA4-3D1339596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95400" cy="60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data</a:t>
            </a:r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C5718070-AC1C-1B0E-7E73-FFD99C7C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953000"/>
            <a:ext cx="1295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text</a:t>
            </a:r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D53F2787-4E20-9C2C-C6CC-1C59FA81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62600"/>
            <a:ext cx="1295400" cy="304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B9342247-71A2-952E-B2A3-AD5210497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12954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BIOS,</a:t>
            </a:r>
          </a:p>
          <a:p>
            <a:pPr algn="ctr" eaLnBrk="1" hangingPunct="1"/>
            <a:r>
              <a:rPr lang="en-US" altLang="zh-CN" sz="2000"/>
              <a:t>VGA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AD7A46B3-CE89-7F07-C76C-0FB67F07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715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0x00100000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1ECFF9D0-701C-595F-9F2C-FA9C66D2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838200"/>
          </a:xfrm>
          <a:prstGeom prst="rect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stack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37C90E53-7BB1-8021-EF48-496133D7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362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0xc00000000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64107735-E962-4055-48D0-ABD0C5D13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0x08048000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C8E79BEF-BE66-DB1B-2FDA-1178D3736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62325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0x00000000</a:t>
            </a:r>
          </a:p>
        </p:txBody>
      </p:sp>
      <p:sp>
        <p:nvSpPr>
          <p:cNvPr id="7183" name="Text Box 15">
            <a:extLst>
              <a:ext uri="{FF2B5EF4-FFF2-40B4-BE49-F238E27FC236}">
                <a16:creationId xmlns:a16="http://schemas.microsoft.com/office/drawing/2014/main" id="{86039249-9B23-43D3-F8F1-DA6708A1B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812925"/>
            <a:ext cx="1600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0xffffffff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518D5628-EBB3-035B-C649-642BD0B96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429000"/>
            <a:ext cx="1295400" cy="3048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7FD9499-7336-DDC7-BA7E-C90CB2578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Pros and cons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1155DDB-6020-5EEC-2C53-7E3CDFF99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Pros:</a:t>
            </a:r>
            <a:r>
              <a:rPr lang="zh-CN" altLang="en-US" dirty="0"/>
              <a:t> </a:t>
            </a:r>
            <a:r>
              <a:rPr lang="en-US" altLang="zh-CN" dirty="0"/>
              <a:t>little extra overhead on parameter passing</a:t>
            </a:r>
          </a:p>
          <a:p>
            <a:pPr lvl="1"/>
            <a:r>
              <a:rPr lang="en-US" altLang="zh-CN" dirty="0"/>
              <a:t>the static link</a:t>
            </a:r>
          </a:p>
          <a:p>
            <a:r>
              <a:rPr lang="en-US" altLang="zh-CN" dirty="0"/>
              <a:t>Cons:</a:t>
            </a:r>
            <a:r>
              <a:rPr lang="zh-CN" altLang="en-US" dirty="0"/>
              <a:t> </a:t>
            </a:r>
            <a:r>
              <a:rPr lang="en-US" altLang="zh-CN" dirty="0"/>
              <a:t>there is still</a:t>
            </a:r>
            <a:r>
              <a:rPr lang="zh-CN" altLang="en-US" dirty="0"/>
              <a:t> </a:t>
            </a:r>
            <a:r>
              <a:rPr lang="en-US" altLang="zh-CN" dirty="0"/>
              <a:t>the overhead to climb up a static link chain to access non-locals</a:t>
            </a:r>
          </a:p>
          <a:p>
            <a:pPr lvl="1"/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deep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402F498-EA7E-BEA1-EEEA-93D992C4F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details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D90028D-0F5D-1354-9236-19AFA67A1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First, each function is annotated with its enclosing depth, hence its variables</a:t>
            </a:r>
          </a:p>
          <a:p>
            <a:r>
              <a:rPr lang="en-US" altLang="zh-CN" dirty="0"/>
              <a:t>When a function at depth 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/>
              <a:t> accesses a variable at depth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</a:p>
          <a:p>
            <a:pPr lvl="1"/>
            <a:r>
              <a:rPr lang="en-US" altLang="zh-CN" dirty="0"/>
              <a:t>emit code to climb up </a:t>
            </a:r>
            <a:r>
              <a:rPr lang="en-US" altLang="zh-CN" i="1" dirty="0">
                <a:solidFill>
                  <a:srgbClr val="0432FF"/>
                </a:solidFill>
              </a:rPr>
              <a:t>n-m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links to visit the appropriate activation record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A10C3BC-45F3-0953-1FA0-D90795F65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details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A532F2E-6955-0FBE-A43E-58CF8128D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When a procedure </a:t>
            </a:r>
            <a:r>
              <a:rPr lang="en-US" altLang="zh-CN" i="1" dirty="0"/>
              <a:t>p</a:t>
            </a:r>
            <a:r>
              <a:rPr lang="en-US" altLang="zh-CN" dirty="0"/>
              <a:t> at depth 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/>
              <a:t>calls a procedure </a:t>
            </a:r>
            <a:r>
              <a:rPr lang="en-US" altLang="zh-CN" i="1" dirty="0"/>
              <a:t>q</a:t>
            </a:r>
            <a:r>
              <a:rPr lang="en-US" altLang="zh-CN" dirty="0"/>
              <a:t> at depth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>
                <a:solidFill>
                  <a:srgbClr val="0432FF"/>
                </a:solidFill>
              </a:rPr>
              <a:t>n </a:t>
            </a:r>
            <a:r>
              <a:rPr lang="en-US" altLang="zh-CN" dirty="0">
                <a:solidFill>
                  <a:srgbClr val="0432FF"/>
                </a:solidFill>
              </a:rPr>
              <a:t>&lt;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/>
              <a:t> (</a:t>
            </a:r>
            <a:r>
              <a:rPr lang="en-US" altLang="zh-CN" dirty="0" err="1"/>
              <a:t>ie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en-US" altLang="zh-CN" dirty="0"/>
              <a:t> is nested within </a:t>
            </a:r>
            <a:r>
              <a:rPr lang="en-US" altLang="zh-CN" i="1" dirty="0"/>
              <a:t>p</a:t>
            </a:r>
            <a:r>
              <a:rPr lang="en-US" altLang="zh-CN" dirty="0"/>
              <a:t>):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note: in first-order languages, </a:t>
            </a:r>
            <a:r>
              <a:rPr lang="en-US" altLang="zh-CN" i="1" dirty="0">
                <a:solidFill>
                  <a:srgbClr val="0432FF"/>
                </a:solidFill>
              </a:rPr>
              <a:t>n+1</a:t>
            </a:r>
            <a:r>
              <a:rPr lang="en-US" altLang="zh-CN" dirty="0">
                <a:solidFill>
                  <a:srgbClr val="0432FF"/>
                </a:solidFill>
              </a:rPr>
              <a:t>=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endParaRPr lang="en-US" altLang="zh-CN" dirty="0">
              <a:solidFill>
                <a:srgbClr val="0432FF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altLang="zh-CN" i="1" dirty="0"/>
              <a:t>q</a:t>
            </a:r>
            <a:r>
              <a:rPr lang="en-US" altLang="zh-CN" dirty="0">
                <a:latin typeface="Verdana" panose="020B0604030504040204" pitchFamily="34" charset="0"/>
              </a:rPr>
              <a:t>’</a:t>
            </a:r>
            <a:r>
              <a:rPr lang="en-US" altLang="zh-CN" dirty="0"/>
              <a:t>s static link = </a:t>
            </a:r>
            <a:r>
              <a:rPr lang="en-US" altLang="zh-CN" i="1" dirty="0"/>
              <a:t>q</a:t>
            </a:r>
            <a:r>
              <a:rPr lang="en-US" altLang="zh-CN" dirty="0">
                <a:latin typeface="Verdana" panose="020B0604030504040204" pitchFamily="34" charset="0"/>
              </a:rPr>
              <a:t>’</a:t>
            </a:r>
            <a:r>
              <a:rPr lang="en-US" altLang="zh-CN" dirty="0"/>
              <a:t>s dynamic link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>
                <a:solidFill>
                  <a:srgbClr val="0432FF"/>
                </a:solidFill>
              </a:rPr>
              <a:t>n </a:t>
            </a:r>
            <a:r>
              <a:rPr lang="en-US" altLang="zh-CN" dirty="0">
                <a:solidFill>
                  <a:srgbClr val="0432FF"/>
                </a:solidFill>
                <a:sym typeface="Symbol" pitchFamily="2" charset="2"/>
              </a:rPr>
              <a:t>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i="1" dirty="0"/>
              <a:t>: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q</a:t>
            </a:r>
            <a:r>
              <a:rPr lang="en-US" altLang="zh-CN" dirty="0">
                <a:latin typeface="Verdana" panose="020B0604030504040204" pitchFamily="34" charset="0"/>
              </a:rPr>
              <a:t>’</a:t>
            </a:r>
            <a:r>
              <a:rPr lang="en-US" altLang="zh-CN" dirty="0"/>
              <a:t>s prelude must follow </a:t>
            </a:r>
            <a:r>
              <a:rPr lang="en-US" altLang="zh-CN" i="1" dirty="0">
                <a:solidFill>
                  <a:srgbClr val="0432FF"/>
                </a:solidFill>
              </a:rPr>
              <a:t>m </a:t>
            </a:r>
            <a:r>
              <a:rPr lang="en-US" altLang="zh-CN" dirty="0">
                <a:solidFill>
                  <a:srgbClr val="0432FF"/>
                </a:solidFill>
              </a:rPr>
              <a:t>-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/>
              <a:t> static links, starting from the caller</a:t>
            </a:r>
            <a:r>
              <a:rPr lang="en-US" altLang="zh-CN" dirty="0">
                <a:latin typeface="Verdana" panose="020B0604030504040204" pitchFamily="34" charset="0"/>
              </a:rPr>
              <a:t>’</a:t>
            </a:r>
            <a:r>
              <a:rPr lang="en-US" altLang="zh-CN" dirty="0"/>
              <a:t>s (</a:t>
            </a:r>
            <a:r>
              <a:rPr lang="en-US" altLang="zh-CN" i="1" dirty="0"/>
              <a:t>p</a:t>
            </a:r>
            <a:r>
              <a:rPr lang="en-US" altLang="zh-CN" dirty="0">
                <a:latin typeface="Verdana" panose="020B0604030504040204" pitchFamily="34" charset="0"/>
              </a:rPr>
              <a:t>’</a:t>
            </a:r>
            <a:r>
              <a:rPr lang="en-US" altLang="zh-CN" dirty="0"/>
              <a:t>s) static link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the result is the static link for </a:t>
            </a:r>
            <a:r>
              <a:rPr lang="en-US" altLang="zh-CN" i="1" dirty="0"/>
              <a:t>q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852D735-A8C6-B5FD-8B0B-A95561229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CC63410-CCBB-7D5F-7948-52A8F5B2A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In theory, static links do</a:t>
            </a:r>
            <a:r>
              <a:rPr lang="zh-CN" altLang="en-US" sz="2800" dirty="0"/>
              <a:t> </a:t>
            </a:r>
            <a:r>
              <a:rPr lang="en-US" altLang="zh-CN" sz="2800" dirty="0"/>
              <a:t>not seem very good</a:t>
            </a:r>
          </a:p>
          <a:p>
            <a:pPr lvl="1"/>
            <a:r>
              <a:rPr lang="en-US" altLang="zh-CN" sz="2400" dirty="0"/>
              <a:t>functions may be deeply nested</a:t>
            </a:r>
          </a:p>
          <a:p>
            <a:r>
              <a:rPr lang="en-US" altLang="zh-CN" sz="2800" dirty="0"/>
              <a:t>However, real programs access mainly local/global variables, </a:t>
            </a:r>
          </a:p>
          <a:p>
            <a:pPr lvl="1"/>
            <a:r>
              <a:rPr lang="en-US" altLang="zh-CN" sz="2400" dirty="0"/>
              <a:t>or occasionally variables just one or several static links away</a:t>
            </a:r>
          </a:p>
          <a:p>
            <a:r>
              <a:rPr lang="en-US" altLang="zh-CN" sz="2800" dirty="0"/>
              <a:t>Still, experiments show that static links are inferior to the lambda-lifting approach</a:t>
            </a:r>
          </a:p>
          <a:p>
            <a:pPr lvl="1"/>
            <a:r>
              <a:rPr lang="en-US" altLang="zh-CN" sz="2400" dirty="0"/>
              <a:t>Personally, I believe static links are infeasible to optimizations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4BB5859-9058-24AE-8910-2A2F6D7B1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Display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C8AEE11-6E4F-94DC-57F0-93C2FC680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The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way to handle nest functions is to use a </a:t>
            </a:r>
            <a:r>
              <a:rPr lang="en-US" altLang="zh-CN" sz="2800" dirty="0">
                <a:solidFill>
                  <a:srgbClr val="0432FF"/>
                </a:solidFill>
              </a:rPr>
              <a:t>display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 display is a small stack of pointers to activation records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The display keeps track of the lexical nesting structure of the program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Essentially, it points to the currently set of activation records that contain accessible variables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4274DE4A-637D-C7D2-B25A-C9272B4A5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62078FE-DA47-4186-640E-C750DB220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Functions may serve more than just being called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can be 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can return as results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can be stored in data structures 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objects! we</a:t>
            </a:r>
            <a:r>
              <a:rPr lang="en-US" altLang="zh-CN" sz="2000" dirty="0">
                <a:latin typeface="Arial" panose="020B0604020202020204" pitchFamily="34" charset="0"/>
              </a:rPr>
              <a:t>’</a:t>
            </a:r>
            <a:r>
              <a:rPr lang="en-US" altLang="zh-CN" sz="2000" dirty="0"/>
              <a:t>d discuss later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If functions do</a:t>
            </a:r>
            <a:r>
              <a:rPr lang="zh-CN" altLang="en-US" sz="2800" dirty="0"/>
              <a:t> </a:t>
            </a:r>
            <a:r>
              <a:rPr lang="en-US" altLang="zh-CN" sz="2800" dirty="0"/>
              <a:t>not nest, then the compiling technique is simple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code address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e.g., the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function pointer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 in C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C9430DE-04EA-1600-5BA3-A8B67F8ED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Nested Higher-order functions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07DB16F-4320-CCDA-00B0-B30B21302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But if higher-order functions do nest, it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much trickier to compile:</a:t>
            </a:r>
          </a:p>
          <a:p>
            <a:pPr lvl="1"/>
            <a:r>
              <a:rPr lang="en-US" altLang="zh-CN" dirty="0"/>
              <a:t>as found in Lisp, ML, or</a:t>
            </a:r>
            <a:r>
              <a:rPr lang="zh-CN" altLang="en-US" dirty="0"/>
              <a:t> </a:t>
            </a:r>
            <a:r>
              <a:rPr lang="en-US" altLang="zh-CN" dirty="0"/>
              <a:t>Scheme</a:t>
            </a:r>
          </a:p>
          <a:p>
            <a:pPr lvl="1"/>
            <a:r>
              <a:rPr lang="en-US" altLang="zh-CN" dirty="0"/>
              <a:t>even lambdas in recent C++, C#, Python, or Java</a:t>
            </a:r>
          </a:p>
          <a:p>
            <a:r>
              <a:rPr lang="en-US" altLang="zh-CN" dirty="0"/>
              <a:t>Later, we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would</a:t>
            </a:r>
            <a:r>
              <a:rPr lang="en-US" altLang="zh-CN" dirty="0"/>
              <a:t> cover more advanced techniques to handle this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3AF6917-BDE0-9CF6-CD44-C6871DE69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74F7DF1-2C50-9BDA-2815-7A13446EA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unnested (first or higher-order), or nested first-order functions:</a:t>
            </a:r>
          </a:p>
          <a:p>
            <a:pPr lvl="1"/>
            <a:r>
              <a:rPr lang="en-US" altLang="zh-CN"/>
              <a:t>compiled to a code pointer</a:t>
            </a:r>
          </a:p>
          <a:p>
            <a:r>
              <a:rPr lang="en-US" altLang="zh-CN"/>
              <a:t>For nested higher-order functions</a:t>
            </a:r>
          </a:p>
          <a:p>
            <a:pPr lvl="1"/>
            <a:r>
              <a:rPr lang="en-US" altLang="zh-CN"/>
              <a:t>compiled to a closure</a:t>
            </a:r>
          </a:p>
          <a:p>
            <a:pPr lvl="1"/>
            <a:r>
              <a:rPr lang="en-US" altLang="zh-CN"/>
              <a:t>to be discussed in future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A993C8-F030-AC48-296B-3CF8ADB8B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Call Stack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AB26950-F12E-C550-18A7-0C82779A4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532312" cy="4114800"/>
          </a:xfrm>
        </p:spPr>
        <p:txBody>
          <a:bodyPr/>
          <a:lstStyle/>
          <a:p>
            <a:r>
              <a:rPr lang="en-US" altLang="zh-CN" dirty="0"/>
              <a:t>A list of </a:t>
            </a:r>
            <a:r>
              <a:rPr lang="en-US" altLang="zh-CN" dirty="0">
                <a:solidFill>
                  <a:srgbClr val="0432FF"/>
                </a:solidFill>
              </a:rPr>
              <a:t>frames</a:t>
            </a:r>
          </a:p>
          <a:p>
            <a:pPr lvl="1"/>
            <a:r>
              <a:rPr lang="en-US" altLang="zh-CN" dirty="0"/>
              <a:t>each for one function invocation</a:t>
            </a:r>
          </a:p>
          <a:p>
            <a:pPr lvl="1"/>
            <a:r>
              <a:rPr lang="en-US" altLang="zh-CN" dirty="0"/>
              <a:t>with two dedicated regs</a:t>
            </a:r>
          </a:p>
          <a:p>
            <a:r>
              <a:rPr lang="en-US" altLang="zh-CN" dirty="0"/>
              <a:t>Grows down to lower address</a:t>
            </a:r>
          </a:p>
          <a:p>
            <a:r>
              <a:rPr lang="en-US" altLang="zh-CN" dirty="0"/>
              <a:t>Frame also called </a:t>
            </a:r>
            <a:r>
              <a:rPr lang="en-US" altLang="zh-CN" dirty="0">
                <a:solidFill>
                  <a:srgbClr val="0432FF"/>
                </a:solidFill>
              </a:rPr>
              <a:t>activation record</a:t>
            </a: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E3BFF39F-2282-7FCF-D6BE-101188278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8197" name="Text Box 6">
            <a:extLst>
              <a:ext uri="{FF2B5EF4-FFF2-40B4-BE49-F238E27FC236}">
                <a16:creationId xmlns:a16="http://schemas.microsoft.com/office/drawing/2014/main" id="{8A9A5A38-95B9-44E8-CA9B-60371E004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362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high address</a:t>
            </a:r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00EBC4D0-5148-F2E0-2621-B2CC72921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114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%ebp</a:t>
            </a:r>
          </a:p>
        </p:txBody>
      </p:sp>
      <p:sp>
        <p:nvSpPr>
          <p:cNvPr id="8199" name="Rectangle 9">
            <a:extLst>
              <a:ext uri="{FF2B5EF4-FFF2-40B4-BE49-F238E27FC236}">
                <a16:creationId xmlns:a16="http://schemas.microsoft.com/office/drawing/2014/main" id="{465B3707-F8F0-E824-B0AA-503EF331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1</a:t>
            </a:r>
          </a:p>
        </p:txBody>
      </p:sp>
      <p:sp>
        <p:nvSpPr>
          <p:cNvPr id="8200" name="Rectangle 10">
            <a:extLst>
              <a:ext uri="{FF2B5EF4-FFF2-40B4-BE49-F238E27FC236}">
                <a16:creationId xmlns:a16="http://schemas.microsoft.com/office/drawing/2014/main" id="{A25A544E-D497-90A2-C067-B9EDB9B0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2</a:t>
            </a:r>
          </a:p>
        </p:txBody>
      </p:sp>
      <p:sp>
        <p:nvSpPr>
          <p:cNvPr id="8201" name="Rectangle 11">
            <a:extLst>
              <a:ext uri="{FF2B5EF4-FFF2-40B4-BE49-F238E27FC236}">
                <a16:creationId xmlns:a16="http://schemas.microsoft.com/office/drawing/2014/main" id="{FFD9BA1E-9821-DF3F-7A89-63B2DD1A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953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%esp</a:t>
            </a:r>
          </a:p>
        </p:txBody>
      </p:sp>
      <p:sp>
        <p:nvSpPr>
          <p:cNvPr id="8202" name="Line 12">
            <a:extLst>
              <a:ext uri="{FF2B5EF4-FFF2-40B4-BE49-F238E27FC236}">
                <a16:creationId xmlns:a16="http://schemas.microsoft.com/office/drawing/2014/main" id="{F51D1629-3A03-4D08-FC71-4EBB98E081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343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13">
            <a:extLst>
              <a:ext uri="{FF2B5EF4-FFF2-40B4-BE49-F238E27FC236}">
                <a16:creationId xmlns:a16="http://schemas.microsoft.com/office/drawing/2014/main" id="{1213D523-6A78-42B7-CDC3-FE5C62EE49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1816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Text Box 14">
            <a:extLst>
              <a:ext uri="{FF2B5EF4-FFF2-40B4-BE49-F238E27FC236}">
                <a16:creationId xmlns:a16="http://schemas.microsoft.com/office/drawing/2014/main" id="{763223FB-BA7C-3432-9B6F-D0B2A694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low address</a:t>
            </a:r>
          </a:p>
        </p:txBody>
      </p:sp>
      <p:sp>
        <p:nvSpPr>
          <p:cNvPr id="8205" name="Line 15">
            <a:extLst>
              <a:ext uri="{FF2B5EF4-FFF2-40B4-BE49-F238E27FC236}">
                <a16:creationId xmlns:a16="http://schemas.microsoft.com/office/drawing/2014/main" id="{C9E0B8EA-F90E-8112-D2F9-BAF861EC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943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5">
            <a:extLst>
              <a:ext uri="{FF2B5EF4-FFF2-40B4-BE49-F238E27FC236}">
                <a16:creationId xmlns:a16="http://schemas.microsoft.com/office/drawing/2014/main" id="{8C796BA2-B9F8-ADA4-686E-93DC25E9F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828800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CD9CE5D-D926-D5B4-97CE-1EB892FF8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 frame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4297C95C-7894-23E0-4783-60E28826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9220" name="Text Box 6">
            <a:extLst>
              <a:ext uri="{FF2B5EF4-FFF2-40B4-BE49-F238E27FC236}">
                <a16:creationId xmlns:a16="http://schemas.microsoft.com/office/drawing/2014/main" id="{5B5F7797-A91E-7A7D-4A14-BC644DEAA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3622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high address</a:t>
            </a:r>
          </a:p>
        </p:txBody>
      </p:sp>
      <p:sp>
        <p:nvSpPr>
          <p:cNvPr id="9221" name="Rectangle 8">
            <a:extLst>
              <a:ext uri="{FF2B5EF4-FFF2-40B4-BE49-F238E27FC236}">
                <a16:creationId xmlns:a16="http://schemas.microsoft.com/office/drawing/2014/main" id="{02313758-473D-917A-8D5C-45A2B2B93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038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9222" name="Rectangle 9">
            <a:extLst>
              <a:ext uri="{FF2B5EF4-FFF2-40B4-BE49-F238E27FC236}">
                <a16:creationId xmlns:a16="http://schemas.microsoft.com/office/drawing/2014/main" id="{CA0D8833-C8A3-CA0A-83A8-11605292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1</a:t>
            </a:r>
          </a:p>
        </p:txBody>
      </p:sp>
      <p:sp>
        <p:nvSpPr>
          <p:cNvPr id="9223" name="Rectangle 10">
            <a:extLst>
              <a:ext uri="{FF2B5EF4-FFF2-40B4-BE49-F238E27FC236}">
                <a16:creationId xmlns:a16="http://schemas.microsoft.com/office/drawing/2014/main" id="{B354AAF7-2B19-E153-32FB-3F0D7E38F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76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2</a:t>
            </a:r>
          </a:p>
          <a:p>
            <a:pPr algn="ctr" eaLnBrk="1" hangingPunct="1"/>
            <a:r>
              <a:rPr lang="en-US" altLang="zh-CN" sz="2000"/>
              <a:t>(f)</a:t>
            </a:r>
          </a:p>
        </p:txBody>
      </p:sp>
      <p:sp>
        <p:nvSpPr>
          <p:cNvPr id="9224" name="Rectangle 11">
            <a:extLst>
              <a:ext uri="{FF2B5EF4-FFF2-40B4-BE49-F238E27FC236}">
                <a16:creationId xmlns:a16="http://schemas.microsoft.com/office/drawing/2014/main" id="{9C63164C-F57E-7C56-7B9C-286EA7D9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029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9225" name="Line 12">
            <a:extLst>
              <a:ext uri="{FF2B5EF4-FFF2-40B4-BE49-F238E27FC236}">
                <a16:creationId xmlns:a16="http://schemas.microsoft.com/office/drawing/2014/main" id="{61F057B8-9579-8327-1F77-F2B31DFC2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42672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13">
            <a:extLst>
              <a:ext uri="{FF2B5EF4-FFF2-40B4-BE49-F238E27FC236}">
                <a16:creationId xmlns:a16="http://schemas.microsoft.com/office/drawing/2014/main" id="{F43BCCA7-F44C-65ED-3060-9F9C3ADB70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33400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Text Box 14">
            <a:extLst>
              <a:ext uri="{FF2B5EF4-FFF2-40B4-BE49-F238E27FC236}">
                <a16:creationId xmlns:a16="http://schemas.microsoft.com/office/drawing/2014/main" id="{7EABD4DC-86CF-17E6-4358-98A42D70C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867400"/>
            <a:ext cx="1676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low address</a:t>
            </a:r>
          </a:p>
        </p:txBody>
      </p:sp>
      <p:sp>
        <p:nvSpPr>
          <p:cNvPr id="9228" name="Line 15">
            <a:extLst>
              <a:ext uri="{FF2B5EF4-FFF2-40B4-BE49-F238E27FC236}">
                <a16:creationId xmlns:a16="http://schemas.microsoft.com/office/drawing/2014/main" id="{3EEEDB96-DC1D-8E33-D5A5-DB2E10981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943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5">
            <a:extLst>
              <a:ext uri="{FF2B5EF4-FFF2-40B4-BE49-F238E27FC236}">
                <a16:creationId xmlns:a16="http://schemas.microsoft.com/office/drawing/2014/main" id="{5190D20F-95A3-007F-E27B-268E587F4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0574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Rectangle 10">
            <a:extLst>
              <a:ext uri="{FF2B5EF4-FFF2-40B4-BE49-F238E27FC236}">
                <a16:creationId xmlns:a16="http://schemas.microsoft.com/office/drawing/2014/main" id="{71250614-45CE-A432-17D8-6EC9353B0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590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argn</a:t>
            </a:r>
          </a:p>
        </p:txBody>
      </p:sp>
      <p:sp>
        <p:nvSpPr>
          <p:cNvPr id="9231" name="Line 12">
            <a:extLst>
              <a:ext uri="{FF2B5EF4-FFF2-40B4-BE49-F238E27FC236}">
                <a16:creationId xmlns:a16="http://schemas.microsoft.com/office/drawing/2014/main" id="{3920F15E-FD4B-645C-96FC-1B1323E91D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876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Rectangle 10">
            <a:extLst>
              <a:ext uri="{FF2B5EF4-FFF2-40B4-BE49-F238E27FC236}">
                <a16:creationId xmlns:a16="http://schemas.microsoft.com/office/drawing/2014/main" id="{0D139E59-F673-78D4-A05D-BD587B5D1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48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9233" name="Rectangle 10">
            <a:extLst>
              <a:ext uri="{FF2B5EF4-FFF2-40B4-BE49-F238E27FC236}">
                <a16:creationId xmlns:a16="http://schemas.microsoft.com/office/drawing/2014/main" id="{7560FE1F-0636-BAB6-388E-E4F946E5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505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arg1</a:t>
            </a:r>
          </a:p>
        </p:txBody>
      </p:sp>
      <p:sp>
        <p:nvSpPr>
          <p:cNvPr id="9234" name="Rectangle 10">
            <a:extLst>
              <a:ext uri="{FF2B5EF4-FFF2-40B4-BE49-F238E27FC236}">
                <a16:creationId xmlns:a16="http://schemas.microsoft.com/office/drawing/2014/main" id="{9537568D-0F77-5F61-5217-09D63F980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62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ret-addr</a:t>
            </a:r>
          </a:p>
        </p:txBody>
      </p:sp>
      <p:sp>
        <p:nvSpPr>
          <p:cNvPr id="9235" name="Rectangle 10">
            <a:extLst>
              <a:ext uri="{FF2B5EF4-FFF2-40B4-BE49-F238E27FC236}">
                <a16:creationId xmlns:a16="http://schemas.microsoft.com/office/drawing/2014/main" id="{E5EE4CBB-357A-1F27-536B-42116D548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19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saved-bp</a:t>
            </a:r>
          </a:p>
        </p:txBody>
      </p:sp>
      <p:sp>
        <p:nvSpPr>
          <p:cNvPr id="9236" name="Rectangle 10">
            <a:extLst>
              <a:ext uri="{FF2B5EF4-FFF2-40B4-BE49-F238E27FC236}">
                <a16:creationId xmlns:a16="http://schemas.microsoft.com/office/drawing/2014/main" id="{DEEC9D15-855C-A138-C618-68C1B69D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76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saved-reg</a:t>
            </a:r>
          </a:p>
        </p:txBody>
      </p:sp>
      <p:sp>
        <p:nvSpPr>
          <p:cNvPr id="9237" name="Rectangle 10">
            <a:extLst>
              <a:ext uri="{FF2B5EF4-FFF2-40B4-BE49-F238E27FC236}">
                <a16:creationId xmlns:a16="http://schemas.microsoft.com/office/drawing/2014/main" id="{95AD8C71-8B8B-8893-8E4C-D2DDEE9E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34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9238" name="TextBox 23">
            <a:extLst>
              <a:ext uri="{FF2B5EF4-FFF2-40B4-BE49-F238E27FC236}">
                <a16:creationId xmlns:a16="http://schemas.microsoft.com/office/drawing/2014/main" id="{94BF12B0-431A-58ED-8719-C58C1D96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int f(int arg1, ..., int argn){...}</a:t>
            </a:r>
            <a:endParaRPr lang="zh-CN" altLang="en-US"/>
          </a:p>
        </p:txBody>
      </p:sp>
      <p:sp>
        <p:nvSpPr>
          <p:cNvPr id="9239" name="Rectangle 10">
            <a:extLst>
              <a:ext uri="{FF2B5EF4-FFF2-40B4-BE49-F238E27FC236}">
                <a16:creationId xmlns:a16="http://schemas.microsoft.com/office/drawing/2014/main" id="{DE647226-7572-3CEC-F884-5BA05F2B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791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spilled-reg</a:t>
            </a:r>
          </a:p>
        </p:txBody>
      </p:sp>
      <p:sp>
        <p:nvSpPr>
          <p:cNvPr id="9240" name="Rectangle 10">
            <a:extLst>
              <a:ext uri="{FF2B5EF4-FFF2-40B4-BE49-F238E27FC236}">
                <a16:creationId xmlns:a16="http://schemas.microsoft.com/office/drawing/2014/main" id="{4C20EEFF-8E1F-8F18-6E01-146CD874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248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9241" name="Line 12">
            <a:extLst>
              <a:ext uri="{FF2B5EF4-FFF2-40B4-BE49-F238E27FC236}">
                <a16:creationId xmlns:a16="http://schemas.microsoft.com/office/drawing/2014/main" id="{7B531544-7401-2C7D-FB7F-8828353806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60198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6B80D0-24F3-ADC8-6244-40E6CE44D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05200"/>
            <a:ext cx="2057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In modern RISC machines (even CISC), several parameters would be passed via registers.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DD6F24C-C77D-AFC9-6586-0EC386A44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F2C920C-C0AD-7F93-C4C3-FC6090510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Registers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9E1A7E9-5F62-1391-AA37-2029C230D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usage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AB3CDA3-5263-31FB-867E-CFD65225A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Must be careful on register usage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</a:rPr>
              <a:t>caller-save</a:t>
            </a:r>
            <a:r>
              <a:rPr lang="en-US" altLang="zh-CN"/>
              <a:t>: Caller to save and restore, callee is free to destroy these registers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Don’t perserve across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olidFill>
                  <a:srgbClr val="0000FF"/>
                </a:solidFill>
              </a:rPr>
              <a:t>callee-save</a:t>
            </a:r>
            <a:r>
              <a:rPr lang="en-US" altLang="zh-CN"/>
              <a:t>: Callee must restore these registers before returning to caller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Preserved across function calls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4767</TotalTime>
  <Words>3406</Words>
  <Application>Microsoft Macintosh PowerPoint</Application>
  <PresentationFormat>全屏显示(4:3)</PresentationFormat>
  <Paragraphs>731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4" baseType="lpstr">
      <vt:lpstr>Arial</vt:lpstr>
      <vt:lpstr>Courier New</vt:lpstr>
      <vt:lpstr>Symbol</vt:lpstr>
      <vt:lpstr>Tahoma</vt:lpstr>
      <vt:lpstr>Verdana</vt:lpstr>
      <vt:lpstr>Wingdings</vt:lpstr>
      <vt:lpstr>Blends</vt:lpstr>
      <vt:lpstr>Functions</vt:lpstr>
      <vt:lpstr>Back-end Structure</vt:lpstr>
      <vt:lpstr>Function,  or Procedure, or method, or …</vt:lpstr>
      <vt:lpstr>API &amp; ABI</vt:lpstr>
      <vt:lpstr>Address Space</vt:lpstr>
      <vt:lpstr>Call Stack</vt:lpstr>
      <vt:lpstr>Stack frame</vt:lpstr>
      <vt:lpstr> </vt:lpstr>
      <vt:lpstr>Register usage</vt:lpstr>
      <vt:lpstr>Register usage</vt:lpstr>
      <vt:lpstr>CISC vs RISC</vt:lpstr>
      <vt:lpstr>Escape variables</vt:lpstr>
      <vt:lpstr>Escape variables</vt:lpstr>
      <vt:lpstr>Implementation</vt:lpstr>
      <vt:lpstr>Interface</vt:lpstr>
      <vt:lpstr> </vt:lpstr>
      <vt:lpstr>Where to pass parameters?</vt:lpstr>
      <vt:lpstr>Sample Calling Conventions: x64</vt:lpstr>
      <vt:lpstr>Sample Calling Conventions: AArch64</vt:lpstr>
      <vt:lpstr>Calling convention: x64 vs AArch64</vt:lpstr>
      <vt:lpstr>Putting together</vt:lpstr>
      <vt:lpstr>Putting together</vt:lpstr>
      <vt:lpstr>Putting together</vt:lpstr>
      <vt:lpstr>Putting together</vt:lpstr>
      <vt:lpstr>Putting together</vt:lpstr>
      <vt:lpstr>Putting together</vt:lpstr>
      <vt:lpstr> </vt:lpstr>
      <vt:lpstr>Parameter passing</vt:lpstr>
      <vt:lpstr>Call-by-reference</vt:lpstr>
      <vt:lpstr>Simulating call-by-reference</vt:lpstr>
      <vt:lpstr>Moral</vt:lpstr>
      <vt:lpstr>Call-by-value/result</vt:lpstr>
      <vt:lpstr>Simulating call-by-value/result</vt:lpstr>
      <vt:lpstr>Moral</vt:lpstr>
      <vt:lpstr>Call-by-name</vt:lpstr>
      <vt:lpstr>Simulating call-by-name</vt:lpstr>
      <vt:lpstr>Moral</vt:lpstr>
      <vt:lpstr>Simulating call-by-need</vt:lpstr>
      <vt:lpstr> </vt:lpstr>
      <vt:lpstr>Nested Functions</vt:lpstr>
      <vt:lpstr>Nested Functions</vt:lpstr>
      <vt:lpstr>Lambda lifting</vt:lpstr>
      <vt:lpstr>Lambda lifting example</vt:lpstr>
      <vt:lpstr>Lambda lifting example</vt:lpstr>
      <vt:lpstr>Lambda lifting example</vt:lpstr>
      <vt:lpstr>Moral</vt:lpstr>
      <vt:lpstr>Static links</vt:lpstr>
      <vt:lpstr>Static links example</vt:lpstr>
      <vt:lpstr>Static links example</vt:lpstr>
      <vt:lpstr>Pros and cons</vt:lpstr>
      <vt:lpstr>Implementation details</vt:lpstr>
      <vt:lpstr>Implementation details</vt:lpstr>
      <vt:lpstr>Moral</vt:lpstr>
      <vt:lpstr>Display</vt:lpstr>
      <vt:lpstr>Higher-order functions</vt:lpstr>
      <vt:lpstr>Nested Higher-order functions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bj.hua@outlook.com</cp:lastModifiedBy>
  <cp:revision>3215</cp:revision>
  <cp:lastPrinted>1601-01-01T00:00:00Z</cp:lastPrinted>
  <dcterms:created xsi:type="dcterms:W3CDTF">1601-01-01T00:00:00Z</dcterms:created>
  <dcterms:modified xsi:type="dcterms:W3CDTF">2024-05-29T14:06:41Z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