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500" r:id="rId3"/>
    <p:sldId id="501" r:id="rId4"/>
    <p:sldId id="515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16" r:id="rId13"/>
    <p:sldId id="524" r:id="rId14"/>
    <p:sldId id="517" r:id="rId15"/>
    <p:sldId id="509" r:id="rId16"/>
    <p:sldId id="518" r:id="rId17"/>
    <p:sldId id="510" r:id="rId18"/>
    <p:sldId id="519" r:id="rId19"/>
    <p:sldId id="520" r:id="rId20"/>
    <p:sldId id="522" r:id="rId21"/>
    <p:sldId id="511" r:id="rId22"/>
    <p:sldId id="523" r:id="rId23"/>
    <p:sldId id="512" r:id="rId24"/>
    <p:sldId id="525" r:id="rId25"/>
    <p:sldId id="526" r:id="rId26"/>
    <p:sldId id="513" r:id="rId27"/>
    <p:sldId id="514" r:id="rId2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3" autoAdjust="0"/>
    <p:restoredTop sz="94720"/>
  </p:normalViewPr>
  <p:slideViewPr>
    <p:cSldViewPr>
      <p:cViewPr varScale="1">
        <p:scale>
          <a:sx n="102" d="100"/>
          <a:sy n="102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C7B1F8C-4498-BBB2-FCB9-FA7BAFEE52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599EECB-4E28-7CF9-002F-8FE02C34ED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51CA012-C9D2-9A74-425D-CB453E1115A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8D7F3F0-F2BE-EA88-54F5-077C235ED39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DCC82D0C-59C7-C94A-AC00-89A9DF16D6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F2236A1-41B9-DDB0-666D-B28008C786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C790088-0606-24EB-29CD-6474CDB899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A7076522-0D52-10DA-5F15-457C41D5BAB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B81E9040-7E54-4411-84C4-AADE8CEE4EF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B0227132-96D9-808B-6D88-23959CFF13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3E2FD969-4928-152A-1C30-1DE8A0E13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E9656B2-BDC3-E94D-90BB-224FAAA69E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0528ED1-0B7E-550B-AADE-B6F75CAA37C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6F9AB160-C069-1CC1-DE09-CEBDC60DEE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BC89A46D-9E7D-B153-AFE4-59B3A2173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10ACB16-921A-F96C-7F75-BAACF12A0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D61E3197-1091-E3FD-17C0-060E1DBFD8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B93636-4CD9-A916-63F3-EE1246549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D09048-F612-A7A1-08B6-8C8A29456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CB5C70C5-01EB-165F-9909-AFBC8602E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4A076364-BFD9-E267-F861-EAEA34C8A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C6F3CBC-FC00-217A-11D7-A25743CB2B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2575A74-35F5-917A-3FA0-F1A6BC89BD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D33A0569-E73A-CC0E-3D46-A5018943AA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03E7E831-F2F9-7CC8-5250-951ADF89BE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B8A6645-E02F-D849-8B2F-1B655E8E4D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7C9424C-00C1-BB98-921F-9893BFC702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5797BB-824D-721D-B629-0F574A7D9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37A9490-AEEA-1BDE-DF9F-2256670A7E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82B1C-CA34-7C41-8E25-3E3F382F45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77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7E5164C-5087-853C-CC75-83FD93443F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B377E52-B9EB-930F-1429-7B9CF87F7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9BA0553-01FF-48C5-2807-67B776AB9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4A6DB-66BE-F844-B85A-2ED2106E78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2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A4FC4B7-19F9-9E17-E493-FB19DE6CF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6436A51-62E6-E06B-4174-9E536AC27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6A4CCF4-6F10-5319-4DDA-086D395C9D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B77AF-A8CF-9F4E-8837-C65DB2DF0A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5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1077948-8FB1-E486-C41D-62ACFF207F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68A0220-4BAE-B191-522C-7C172E83F4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33A6702-F4D2-28B2-FAAC-D1D1A50649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DBE6D-C2F8-2940-A208-E92FD2C624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C2D1D82-1060-4F62-32A6-79A93EF885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2309A4D-9ECA-37EB-41A1-C3CC95C056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DA541C8-D2F4-E261-AA32-E76488720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E18C2-0081-A243-B9BC-60FDEE9B3A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17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212D028-8201-9F00-D13A-E2C5DB622F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8A76007-6DBC-DF6D-5470-B484043696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977ACD4-3421-DF08-CD2D-22B1C91634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DE0411-6A43-CD47-8275-016337CFB0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92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DF3FECD-C04C-D3DB-69A7-B65013CC80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5AABE6C-3A25-6ED1-EB67-D51BA5BFEF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4A65E79-7A76-34EA-1897-8DAA39243F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0B36C-41A8-AF43-9F03-B45FF58A87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88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47C1E04-2250-D63B-CFCA-7EB9AAFA84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3365C7-78EA-8ADF-E788-C29FA2F9C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E4E9965-C631-B81B-F6AE-C8857C791A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C18B7-FD31-F646-A404-64CEBDD5C8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13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3FE650A-D769-6761-E033-5EA72BAA28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9035964-4D33-33F2-81F6-37DAB32F3A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C3E86BF-7FB9-A7FD-1626-15FC76D090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F25810-73A6-BC48-8949-3EF311E04E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34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01983D6-7415-6946-BCC9-EACE5AEA1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BAAEF1-24F4-1C3A-CB13-B7B2B98B45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B3E8854-97CE-043A-71B3-C5F5AC7AB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6C1FA-F83E-C447-BE06-CA4D7E32DE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7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E44A77-85D9-6B30-5E7D-7E0C3F1AF5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39E8A7C-5245-316F-7FCF-75109C9F7F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B4D8366F-BB93-0D03-0274-111259103A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76BCA19-18F7-88A9-3078-BBEA2BF1283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4E7C278-0FAE-7234-31CA-16855B1541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AB714B1-7D0A-46FB-792E-97681EFE61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AB14405C-9609-2C41-43CD-0AF0006279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47C40848-BD6B-C0B2-708F-151BDA300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927898F-331F-7166-AACB-C5CA395D3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0F1B4C00-7370-8C21-1DA2-708E61AE35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1E7CED4-FA4C-CE04-A29F-5B063502CB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4057F51E-CBE9-11CE-5C72-1446B3AD78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6FDB6B-B98D-924D-826C-57957D281F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248864B-2AD8-B828-C18F-8FDF276050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Local Register Allocation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EFD5610-4AAC-4A6A-7055-9E8E9417A6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1742B500-FCC6-1398-73DC-21F32375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6267E20A-7C90-02FC-1A3A-BFA53F5C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 i="1" dirty="0"/>
          </a:p>
          <a:p>
            <a:pPr>
              <a:buFont typeface="Wingdings" pitchFamily="2" charset="0"/>
              <a:buNone/>
            </a:pPr>
            <a:endParaRPr lang="en-US" altLang="zh-CN" i="1" dirty="0"/>
          </a:p>
          <a:p>
            <a:pPr algn="ctr">
              <a:buFont typeface="Wingdings" pitchFamily="2" charset="0"/>
              <a:buNone/>
            </a:pPr>
            <a:r>
              <a:rPr lang="en-US" altLang="zh-CN" i="1" dirty="0"/>
              <a:t>Stack Allocation</a:t>
            </a:r>
            <a:endParaRPr lang="zh-CN" alt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EDC0699D-7724-3C55-A0F4-BA065CA0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Allocation</a:t>
            </a:r>
            <a:endParaRPr lang="zh-CN" altLang="en-US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8014CE57-E818-7F4D-8BAA-A619E6D9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 not allocate any variables to register</a:t>
            </a:r>
          </a:p>
          <a:p>
            <a:pPr lvl="1"/>
            <a:r>
              <a:rPr lang="en-US" altLang="zh-CN" dirty="0"/>
              <a:t>but allocate all variables into memory (the stack</a:t>
            </a:r>
            <a:r>
              <a:rPr lang="zh-CN" altLang="en-US" dirty="0"/>
              <a:t> </a:t>
            </a:r>
            <a:r>
              <a:rPr lang="en-US" altLang="zh-CN" dirty="0"/>
              <a:t>frames),</a:t>
            </a:r>
            <a:r>
              <a:rPr lang="zh-CN" altLang="en-US" dirty="0"/>
              <a:t> </a:t>
            </a:r>
            <a:r>
              <a:rPr lang="en-US" altLang="zh-CN" dirty="0"/>
              <a:t>hence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spilled</a:t>
            </a:r>
          </a:p>
          <a:p>
            <a:pPr lvl="1"/>
            <a:r>
              <a:rPr lang="en-US" altLang="zh-CN" dirty="0"/>
              <a:t>registers are of dedicated usages</a:t>
            </a:r>
          </a:p>
          <a:p>
            <a:pPr lvl="1"/>
            <a:r>
              <a:rPr lang="en-US" altLang="zh-CN" dirty="0"/>
              <a:t>add load/store instructions</a:t>
            </a:r>
          </a:p>
          <a:p>
            <a:r>
              <a:rPr lang="en-US" altLang="zh-CN" dirty="0"/>
              <a:t>Not practical for optimizing compilers</a:t>
            </a:r>
          </a:p>
          <a:p>
            <a:pPr lvl="1"/>
            <a:r>
              <a:rPr lang="en-US" altLang="zh-CN" dirty="0"/>
              <a:t>but a good starting point for explanation</a:t>
            </a:r>
          </a:p>
          <a:p>
            <a:pPr lvl="1"/>
            <a:r>
              <a:rPr lang="en-US" altLang="zh-CN" dirty="0"/>
              <a:t>also a baseline for implementation (-O0, </a:t>
            </a:r>
            <a:r>
              <a:rPr lang="en-US" altLang="zh-CN" dirty="0">
                <a:sym typeface="Wingdings" pitchFamily="2" charset="0"/>
              </a:rPr>
              <a:t>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07EEB7A-0032-751A-6FD4-902F94DC0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Register allocation: </a:t>
            </a:r>
            <a:br>
              <a:rPr lang="en-US" altLang="zh-CN"/>
            </a:br>
            <a:r>
              <a:rPr lang="en-US" altLang="zh-CN"/>
              <a:t>example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53B1984B-B490-8866-DD73-1D1D1CA49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2057400"/>
            <a:ext cx="27035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Allocate each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var to a stack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slot. (Relative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to ‘bp’.)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1137083-70FD-8978-3FC1-FABFAA91C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Suppose we have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5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r0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to r4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(no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%).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7516822-462A-935B-5417-B469EA17B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4478"/>
              </p:ext>
            </p:extLst>
          </p:nvPr>
        </p:nvGraphicFramePr>
        <p:xfrm>
          <a:off x="3544888" y="38100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‘Reg’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-8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-16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-24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-32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18BB969-A91B-F937-7A7B-6151CC7E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0"/>
            <a:ext cx="3048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</a:rPr>
              <a:t>// Code rewriting: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mov</a:t>
            </a:r>
            <a:r>
              <a:rPr lang="zh-CN" altLang="en-US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r3,</a:t>
            </a:r>
            <a:r>
              <a:rPr lang="zh-CN" altLang="en-US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[bp, -8], r3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mov</a:t>
            </a:r>
            <a:r>
              <a:rPr lang="zh-CN" altLang="en-US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r3,</a:t>
            </a:r>
            <a:r>
              <a:rPr lang="zh-CN" altLang="en-US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[bp, -16], r3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r3, [bp, 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[bp, -24], r3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r3, [bp, 16]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[bp, -32], r3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r3, [bp, -8]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r4, [bp, -16]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add r3, r3, r4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[bp, -40], r3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r3, [bp, -24]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r4, [bp, -32]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div r3, r3, r4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[bp, -48], r3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FFC000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1600" b="1" dirty="0">
                <a:solidFill>
                  <a:srgbClr val="FFC000"/>
                </a:solidFill>
                <a:latin typeface="Courier New" panose="02070309020205020404" pitchFamily="49" charset="0"/>
              </a:rPr>
              <a:t> r3, [bp, -48]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mov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r0,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E40911EE-46BA-4D16-8772-EBB1033C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Layout</a:t>
            </a:r>
            <a:endParaRPr lang="zh-CN" altLang="en-US"/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2296584D-5CA5-2D5F-41F6-D976F0AD9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1336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3FABA3F1-9F05-0111-F6CF-D094CAAEB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r1</a:t>
            </a: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EC3BF6-E66A-340A-F940-E432EDB86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dirty="0">
                <a:latin typeface="+mj-lt"/>
              </a:rPr>
              <a:t>x1</a:t>
            </a:r>
            <a:endParaRPr lang="zh-CN" altLang="zh-CN" sz="24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6361F32-3A9E-9649-3C24-02800D828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004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dirty="0">
                <a:latin typeface="+mn-lt"/>
              </a:rPr>
              <a:t>x2</a:t>
            </a:r>
            <a:endParaRPr lang="zh-CN" altLang="zh-CN" sz="2400" dirty="0">
              <a:latin typeface="+mn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16600BE-87E1-97AD-6315-3E29C40A4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7338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+mn-lt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586DBBB-D20E-A0C8-ED21-025012C52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dirty="0">
                <a:latin typeface="+mn-lt"/>
              </a:rPr>
              <a:t>xm</a:t>
            </a:r>
            <a:endParaRPr lang="zh-CN" altLang="zh-CN" sz="2400" dirty="0">
              <a:latin typeface="+mn-lt"/>
            </a:endParaRPr>
          </a:p>
        </p:txBody>
      </p:sp>
      <p:sp>
        <p:nvSpPr>
          <p:cNvPr id="15369" name="Rectangle 5">
            <a:extLst>
              <a:ext uri="{FF2B5EF4-FFF2-40B4-BE49-F238E27FC236}">
                <a16:creationId xmlns:a16="http://schemas.microsoft.com/office/drawing/2014/main" id="{9758F042-DF5C-35DF-D941-A6293FB36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908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r2</a:t>
            </a:r>
            <a:endParaRPr lang="zh-CN" altLang="en-US"/>
          </a:p>
        </p:txBody>
      </p:sp>
      <p:sp>
        <p:nvSpPr>
          <p:cNvPr id="15370" name="Rectangle 5">
            <a:extLst>
              <a:ext uri="{FF2B5EF4-FFF2-40B4-BE49-F238E27FC236}">
                <a16:creationId xmlns:a16="http://schemas.microsoft.com/office/drawing/2014/main" id="{87009098-436F-FBBD-6536-BAF37CCFE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814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rn</a:t>
            </a:r>
            <a:endParaRPr lang="zh-CN" alt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4D0F763-505D-CC90-91BD-8C75C4E5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8006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 dirty="0">
              <a:latin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4C377AD-EC0A-E086-A2D5-469A6AF99755}"/>
              </a:ext>
            </a:extLst>
          </p:cNvPr>
          <p:cNvSpPr/>
          <p:nvPr/>
        </p:nvSpPr>
        <p:spPr>
          <a:xfrm>
            <a:off x="3733800" y="2667000"/>
            <a:ext cx="1676400" cy="220980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829469F-24D2-2A2C-2C55-89C5595E2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Allocation Algorithm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3440A125-A064-AAF8-337E-9E5AD665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stackAlloc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(p){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Step #1: allocate stack space for each variable “x”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foreach(variable</a:t>
            </a:r>
            <a:r>
              <a:rPr lang="zh-CN" altLang="en-US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“x” in the program “p”)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tempMap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allocStackSpace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(x);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Step #2: rewrite the program, to insert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latin typeface="Courier New" panose="02070309020205020404" pitchFamily="49" charset="0"/>
              </a:rPr>
              <a:t>/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st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foreach(statement “s” in the program “p”){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rewrite(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tempMap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s);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latin typeface="Courier New" panose="02070309020205020404" pitchFamily="49" charset="0"/>
              </a:rPr>
              <a:t>// must obey register usage convention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9804F974-C0C6-EA2C-EAE0-5D2BB322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39F40EC0-DDF1-62A3-72E4-368B463D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Pros:</a:t>
            </a:r>
            <a:r>
              <a:rPr lang="zh-CN" altLang="en-US" dirty="0"/>
              <a:t> </a:t>
            </a:r>
            <a:r>
              <a:rPr lang="en-US" altLang="zh-CN" dirty="0"/>
              <a:t>easy to understand and implement</a:t>
            </a:r>
          </a:p>
          <a:p>
            <a:pPr lvl="1"/>
            <a:r>
              <a:rPr lang="en-US" altLang="zh-CN" dirty="0"/>
              <a:t>no analysis required</a:t>
            </a:r>
          </a:p>
          <a:p>
            <a:pPr lvl="1"/>
            <a:r>
              <a:rPr lang="en-US" altLang="zh-CN" dirty="0"/>
              <a:t>code rewriting fully syntax-directed</a:t>
            </a:r>
          </a:p>
          <a:p>
            <a:pPr lvl="1"/>
            <a:r>
              <a:rPr lang="en-US" altLang="zh-CN" dirty="0"/>
              <a:t>Baseline: say, debugging, ...</a:t>
            </a:r>
          </a:p>
          <a:p>
            <a:r>
              <a:rPr lang="en-US" altLang="zh-CN" dirty="0"/>
              <a:t>Cons:</a:t>
            </a:r>
            <a:r>
              <a:rPr lang="zh-CN" altLang="en-US" dirty="0"/>
              <a:t> </a:t>
            </a:r>
            <a:r>
              <a:rPr lang="en-US" altLang="zh-CN" dirty="0"/>
              <a:t>poor code quality, poor performance</a:t>
            </a:r>
          </a:p>
          <a:p>
            <a:pPr lvl="2"/>
            <a:r>
              <a:rPr lang="en-US" altLang="zh-CN" dirty="0"/>
              <a:t>Too many load/store, memory traffic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2755442-CAB5-C0C9-131E-6EC03B3B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44DE0120-0E87-837D-462F-0B606240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 i="1"/>
          </a:p>
          <a:p>
            <a:pPr>
              <a:buFont typeface="Wingdings" pitchFamily="2" charset="0"/>
              <a:buNone/>
            </a:pPr>
            <a:endParaRPr lang="en-US" altLang="zh-CN" i="1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Top-down Allocation</a:t>
            </a:r>
            <a:endParaRPr lang="zh-CN" altLang="en-US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F9A9AE4C-8F71-319A-C383-8ECC51A1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 down allocation</a:t>
            </a:r>
            <a:endParaRPr lang="zh-CN" altLang="en-US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A40CAFA2-D738-56A0-964E-D6C9DC496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Reserve dedicated registers for special usage</a:t>
            </a:r>
          </a:p>
          <a:p>
            <a:pPr lvl="1"/>
            <a:r>
              <a:rPr lang="en-US" altLang="zh-CN" dirty="0"/>
              <a:t>Suppose there are totally </a:t>
            </a:r>
            <a:r>
              <a:rPr lang="en-US" altLang="zh-CN" i="1" dirty="0">
                <a:solidFill>
                  <a:srgbClr val="0432FF"/>
                </a:solidFill>
              </a:rPr>
              <a:t>N</a:t>
            </a:r>
            <a:r>
              <a:rPr lang="en-US" altLang="zh-CN" dirty="0"/>
              <a:t> registers</a:t>
            </a:r>
          </a:p>
          <a:p>
            <a:pPr lvl="2"/>
            <a:r>
              <a:rPr lang="en-US" altLang="zh-CN" dirty="0"/>
              <a:t>reserve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0432FF"/>
                </a:solidFill>
              </a:rPr>
              <a:t>F</a:t>
            </a:r>
            <a:r>
              <a:rPr lang="en-US" altLang="zh-CN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special registers</a:t>
            </a:r>
          </a:p>
          <a:p>
            <a:pPr lvl="2"/>
            <a:r>
              <a:rPr lang="en-US" altLang="zh-CN" dirty="0"/>
              <a:t>pre-used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0432FF"/>
                </a:solidFill>
              </a:rPr>
              <a:t>E</a:t>
            </a:r>
            <a:r>
              <a:rPr lang="en-US" altLang="zh-CN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registers</a:t>
            </a:r>
            <a:r>
              <a:rPr lang="zh-CN" altLang="en-US" dirty="0"/>
              <a:t> </a:t>
            </a:r>
            <a:r>
              <a:rPr lang="en-US" altLang="zh-CN" dirty="0"/>
              <a:t>(in</a:t>
            </a:r>
            <a:r>
              <a:rPr lang="zh-CN" altLang="en-US" dirty="0"/>
              <a:t> </a:t>
            </a:r>
            <a:r>
              <a:rPr lang="en-US" altLang="zh-CN" dirty="0"/>
              <a:t>generated</a:t>
            </a:r>
            <a:r>
              <a:rPr lang="zh-CN" altLang="en-US" dirty="0"/>
              <a:t> </a:t>
            </a:r>
            <a:r>
              <a:rPr lang="en-US" altLang="zh-CN" dirty="0"/>
              <a:t>code)</a:t>
            </a:r>
          </a:p>
          <a:p>
            <a:pPr lvl="2"/>
            <a:r>
              <a:rPr lang="en-US" altLang="zh-CN" dirty="0"/>
              <a:t>available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0432FF"/>
                </a:solidFill>
              </a:rPr>
              <a:t>N-E-F</a:t>
            </a:r>
            <a:r>
              <a:rPr lang="en-US" altLang="zh-CN" dirty="0"/>
              <a:t> registers</a:t>
            </a:r>
          </a:p>
          <a:p>
            <a:pPr lvl="2"/>
            <a:r>
              <a:rPr lang="en-US" altLang="zh-CN" dirty="0"/>
              <a:t>put remaining variables to memory</a:t>
            </a:r>
          </a:p>
          <a:p>
            <a:pPr lvl="3"/>
            <a:r>
              <a:rPr lang="en-US" altLang="zh-CN" dirty="0"/>
              <a:t>i.e., stack slots serve as pseudo-regs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365AF42-55CA-2BEE-4CFE-D2CC2B34B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Register allocation: </a:t>
            </a:r>
            <a:br>
              <a:rPr lang="en-US" altLang="zh-CN" dirty="0"/>
            </a:br>
            <a:r>
              <a:rPr lang="en-US" altLang="zh-CN" dirty="0"/>
              <a:t>example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95FB4E17-44FB-186D-BB70-8F8E2CAE8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2057400"/>
            <a:ext cx="27035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Reserve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r6-r7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for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latin typeface="Courier New" panose="02070309020205020404" pitchFamily="49" charset="0"/>
              </a:rPr>
              <a:t>/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st</a:t>
            </a:r>
            <a:r>
              <a:rPr lang="en-US" altLang="zh-CN" sz="2000" b="1" dirty="0">
                <a:latin typeface="Courier New" panose="02070309020205020404" pitchFamily="49" charset="0"/>
              </a:rPr>
              <a:t>, etc.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Allocate vars to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r3-r5</a:t>
            </a:r>
            <a:r>
              <a:rPr lang="en-US" altLang="zh-CN" sz="2000" b="1" dirty="0">
                <a:latin typeface="Courier New" panose="02070309020205020404" pitchFamily="49" charset="0"/>
              </a:rPr>
              <a:t>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(Why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not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r0,r1,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or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r2?)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77AAC0E3-0D1B-293C-8271-17544091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Suppose we have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8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r0-r7.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B063991-9082-AB7E-BE5B-BF2E624B2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484922"/>
              </p:ext>
            </p:extLst>
          </p:nvPr>
        </p:nvGraphicFramePr>
        <p:xfrm>
          <a:off x="3544888" y="38100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‘Reg’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r3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r4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r5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-8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DA46C4F3-AFE3-9EDB-43A9-B9F56D70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05000"/>
            <a:ext cx="3048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Code rewriting: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mov r3,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mov r4,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r5, [bp, 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r6,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[bp, 16]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[bp, -8],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add r6, r3, r4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[bp, -16], 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r6,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[bp,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-8]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div r6, r5, 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[bp,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-24],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r6, [bp, -24]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mov r0, 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0A900D9-3644-39D3-6E01-B27BDED02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Algorithm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9412893-34BA-18DD-06A4-28D16FC20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topDownAlloc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(p){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Step #1: allocation, N-E-F physical regs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reserveRegs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(F);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foreach(x from the</a:t>
            </a:r>
            <a:r>
              <a:rPr lang="zh-CN" altLang="en-US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program</a:t>
            </a:r>
            <a:r>
              <a:rPr lang="zh-CN" altLang="en-US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p)</a:t>
            </a:r>
            <a:r>
              <a:rPr lang="zh-CN" altLang="en-US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// allocate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N-E-F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vars </a:t>
            </a: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tempMap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allocReg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(x);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for(x from remaining V-(N-E-F) vars in p)</a:t>
            </a:r>
            <a:r>
              <a:rPr lang="en-US" altLang="zh-CN" sz="2000" b="1" dirty="0">
                <a:latin typeface="Courier New" panose="02070309020205020404" pitchFamily="49" charset="0"/>
              </a:rPr>
              <a:t> 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remaining</a:t>
            </a: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tempMap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+=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allocStackSlot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(x);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Step #2: rewriting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foreach(statement s in p)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rewrite(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tempMap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s);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ED58265-061D-F3D3-77EF-284301C38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Middle and Back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E7F7CBB-89F1-5CD1-C5CB-A0E652CA7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4F25922F-8DBA-D9C8-70C2-E4FB08569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074E385B-CE46-30EB-D7DC-DE8D244CD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102" name="AutoShape 6">
            <a:extLst>
              <a:ext uri="{FF2B5EF4-FFF2-40B4-BE49-F238E27FC236}">
                <a16:creationId xmlns:a16="http://schemas.microsoft.com/office/drawing/2014/main" id="{7FAAFC0E-B30D-1D4F-C518-A74222F7433E}"/>
              </a:ext>
            </a:extLst>
          </p:cNvPr>
          <p:cNvCxnSpPr>
            <a:cxnSpLocks noChangeShapeType="1"/>
            <a:stCxn id="4100" idx="3"/>
            <a:endCxn id="4101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7">
            <a:extLst>
              <a:ext uri="{FF2B5EF4-FFF2-40B4-BE49-F238E27FC236}">
                <a16:creationId xmlns:a16="http://schemas.microsoft.com/office/drawing/2014/main" id="{04990BD9-19CE-B5E6-89C0-CC0E108E0100}"/>
              </a:ext>
            </a:extLst>
          </p:cNvPr>
          <p:cNvCxnSpPr>
            <a:cxnSpLocks noChangeShapeType="1"/>
            <a:endCxn id="4112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AutoShape 8">
            <a:extLst>
              <a:ext uri="{FF2B5EF4-FFF2-40B4-BE49-F238E27FC236}">
                <a16:creationId xmlns:a16="http://schemas.microsoft.com/office/drawing/2014/main" id="{ED02AF73-4307-DA1F-393E-2A3D7A82E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105" name="AutoShape 9">
            <a:extLst>
              <a:ext uri="{FF2B5EF4-FFF2-40B4-BE49-F238E27FC236}">
                <a16:creationId xmlns:a16="http://schemas.microsoft.com/office/drawing/2014/main" id="{2BA2A9E5-B3E2-2C6F-65F5-2389B455AF6B}"/>
              </a:ext>
            </a:extLst>
          </p:cNvPr>
          <p:cNvCxnSpPr>
            <a:cxnSpLocks noChangeShapeType="1"/>
            <a:stCxn id="4101" idx="3"/>
            <a:endCxn id="4104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AutoShape 10">
            <a:extLst>
              <a:ext uri="{FF2B5EF4-FFF2-40B4-BE49-F238E27FC236}">
                <a16:creationId xmlns:a16="http://schemas.microsoft.com/office/drawing/2014/main" id="{F9E863E5-FABF-EF16-8337-901A4DF39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asm</a:t>
            </a:r>
          </a:p>
        </p:txBody>
      </p:sp>
      <p:cxnSp>
        <p:nvCxnSpPr>
          <p:cNvPr id="4107" name="AutoShape 11">
            <a:extLst>
              <a:ext uri="{FF2B5EF4-FFF2-40B4-BE49-F238E27FC236}">
                <a16:creationId xmlns:a16="http://schemas.microsoft.com/office/drawing/2014/main" id="{B09C8EA6-F9DB-3E4D-E3C4-73056E132606}"/>
              </a:ext>
            </a:extLst>
          </p:cNvPr>
          <p:cNvCxnSpPr>
            <a:cxnSpLocks noChangeShapeType="1"/>
            <a:stCxn id="4108" idx="3"/>
            <a:endCxn id="4106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2">
            <a:extLst>
              <a:ext uri="{FF2B5EF4-FFF2-40B4-BE49-F238E27FC236}">
                <a16:creationId xmlns:a16="http://schemas.microsoft.com/office/drawing/2014/main" id="{2ADAF2DC-9849-FE99-48CD-85D6DF18B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other IR and translation</a:t>
            </a:r>
          </a:p>
        </p:txBody>
      </p:sp>
      <p:cxnSp>
        <p:nvCxnSpPr>
          <p:cNvPr id="4109" name="AutoShape 13">
            <a:extLst>
              <a:ext uri="{FF2B5EF4-FFF2-40B4-BE49-F238E27FC236}">
                <a16:creationId xmlns:a16="http://schemas.microsoft.com/office/drawing/2014/main" id="{C258A332-FCC6-6B40-472A-BDF193B50660}"/>
              </a:ext>
            </a:extLst>
          </p:cNvPr>
          <p:cNvCxnSpPr>
            <a:cxnSpLocks noChangeShapeType="1"/>
            <a:stCxn id="4104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4">
            <a:extLst>
              <a:ext uri="{FF2B5EF4-FFF2-40B4-BE49-F238E27FC236}">
                <a16:creationId xmlns:a16="http://schemas.microsoft.com/office/drawing/2014/main" id="{5E0F8657-CFC4-F4C5-E04E-0F8770F6CE8C}"/>
              </a:ext>
            </a:extLst>
          </p:cNvPr>
          <p:cNvCxnSpPr>
            <a:cxnSpLocks noChangeShapeType="1"/>
            <a:stCxn id="4112" idx="3"/>
            <a:endCxn id="4108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AutoShape 15">
            <a:extLst>
              <a:ext uri="{FF2B5EF4-FFF2-40B4-BE49-F238E27FC236}">
                <a16:creationId xmlns:a16="http://schemas.microsoft.com/office/drawing/2014/main" id="{4D9FF9DC-1DC5-77B7-FA5D-04AB69E6A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112" name="AutoShape 16">
            <a:extLst>
              <a:ext uri="{FF2B5EF4-FFF2-40B4-BE49-F238E27FC236}">
                <a16:creationId xmlns:a16="http://schemas.microsoft.com/office/drawing/2014/main" id="{1CE97FB9-AC07-457C-2B12-12F809487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169488BC-ACBD-8312-5465-B5FAEF79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Layout</a:t>
            </a:r>
            <a:endParaRPr lang="zh-CN" altLang="en-US"/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C7EDFDA2-17B8-9CE3-8154-7F1886437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1336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127A8A3C-4F80-3F7D-40C3-B8B2B2231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  <a:r>
              <a:rPr lang="en-US" altLang="zh-CN" baseline="-25000"/>
              <a:t>1</a:t>
            </a:r>
            <a:endParaRPr lang="zh-CN" altLang="en-US" baseline="-2500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FD34779-7650-F0BF-1AA3-EC6FCDCB8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dirty="0">
                <a:latin typeface="+mj-lt"/>
              </a:rPr>
              <a:t>x</a:t>
            </a:r>
            <a:r>
              <a:rPr lang="en-US" altLang="zh-CN" sz="2400" baseline="-25000" dirty="0">
                <a:latin typeface="+mj-lt"/>
              </a:rPr>
              <a:t>1</a:t>
            </a:r>
            <a:endParaRPr lang="zh-CN" altLang="zh-CN" sz="2400" baseline="-250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BA29BAD-43B7-88DD-E310-5C447C3AB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004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dirty="0">
                <a:latin typeface="+mn-lt"/>
              </a:rPr>
              <a:t>x</a:t>
            </a:r>
            <a:r>
              <a:rPr lang="en-US" altLang="zh-CN" sz="2400" baseline="-25000" dirty="0">
                <a:latin typeface="+mn-lt"/>
              </a:rPr>
              <a:t>2</a:t>
            </a:r>
            <a:endParaRPr lang="zh-CN" altLang="zh-CN" sz="2400" baseline="-25000" dirty="0">
              <a:latin typeface="+mn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86221A6-9ADA-C887-BB32-84536AADC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7338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+mn-lt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DE26B11-0569-A5C1-3EA6-83DD34396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dirty="0">
                <a:latin typeface="+mn-lt"/>
              </a:rPr>
              <a:t>x</a:t>
            </a:r>
            <a:r>
              <a:rPr lang="en-US" altLang="zh-CN" sz="2400" baseline="-25000" dirty="0">
                <a:latin typeface="+mn-lt"/>
              </a:rPr>
              <a:t>m-(n-f)</a:t>
            </a:r>
            <a:endParaRPr lang="zh-CN" altLang="zh-CN" sz="2400" baseline="-25000" dirty="0">
              <a:latin typeface="+mn-lt"/>
            </a:endParaRPr>
          </a:p>
        </p:txBody>
      </p:sp>
      <p:sp>
        <p:nvSpPr>
          <p:cNvPr id="22537" name="Rectangle 5">
            <a:extLst>
              <a:ext uri="{FF2B5EF4-FFF2-40B4-BE49-F238E27FC236}">
                <a16:creationId xmlns:a16="http://schemas.microsoft.com/office/drawing/2014/main" id="{E403F687-3884-697C-5096-4435D32F4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908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  <a:r>
              <a:rPr lang="en-US" altLang="zh-CN" baseline="-25000"/>
              <a:t>2</a:t>
            </a:r>
            <a:endParaRPr lang="zh-CN" altLang="en-US" baseline="-25000"/>
          </a:p>
        </p:txBody>
      </p:sp>
      <p:sp>
        <p:nvSpPr>
          <p:cNvPr id="22538" name="Rectangle 5">
            <a:extLst>
              <a:ext uri="{FF2B5EF4-FFF2-40B4-BE49-F238E27FC236}">
                <a16:creationId xmlns:a16="http://schemas.microsoft.com/office/drawing/2014/main" id="{15737F66-7605-5B0C-1434-06EEF2EF9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100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  <a:r>
              <a:rPr lang="en-US" altLang="zh-CN" baseline="-25000"/>
              <a:t>f+1</a:t>
            </a:r>
            <a:endParaRPr lang="zh-CN" altLang="en-US" baseline="-2500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CDE3593-1F8F-F3AD-5BA1-E93476B1A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8006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 dirty="0">
              <a:latin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B148A94-BD61-BC37-D5B4-0D636818FAD7}"/>
              </a:ext>
            </a:extLst>
          </p:cNvPr>
          <p:cNvSpPr/>
          <p:nvPr/>
        </p:nvSpPr>
        <p:spPr>
          <a:xfrm>
            <a:off x="5638800" y="3657600"/>
            <a:ext cx="1676400" cy="220980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41" name="Rectangle 5">
            <a:extLst>
              <a:ext uri="{FF2B5EF4-FFF2-40B4-BE49-F238E27FC236}">
                <a16:creationId xmlns:a16="http://schemas.microsoft.com/office/drawing/2014/main" id="{3A5DE789-C53E-1B90-08C2-09329D459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766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  <a:r>
              <a:rPr lang="en-US" altLang="zh-CN" baseline="-25000"/>
              <a:t>f</a:t>
            </a:r>
            <a:endParaRPr lang="zh-CN" altLang="en-US" baseline="-25000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12F3064C-E975-88FC-6FC0-C8621FEAE592}"/>
              </a:ext>
            </a:extLst>
          </p:cNvPr>
          <p:cNvSpPr/>
          <p:nvPr/>
        </p:nvSpPr>
        <p:spPr>
          <a:xfrm>
            <a:off x="7086600" y="2133600"/>
            <a:ext cx="381000" cy="152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43" name="TextBox 18">
            <a:extLst>
              <a:ext uri="{FF2B5EF4-FFF2-40B4-BE49-F238E27FC236}">
                <a16:creationId xmlns:a16="http://schemas.microsoft.com/office/drawing/2014/main" id="{38EBE4F0-0D51-EAB3-0420-AF2F0B898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743200"/>
            <a:ext cx="137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f</a:t>
            </a:r>
            <a:r>
              <a:rPr lang="en-US" altLang="zh-CN"/>
              <a:t> reserved regs</a:t>
            </a:r>
            <a:endParaRPr lang="zh-CN" alt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F17A6324-71F3-AACE-B5B1-7243D6CE7ADE}"/>
              </a:ext>
            </a:extLst>
          </p:cNvPr>
          <p:cNvSpPr/>
          <p:nvPr/>
        </p:nvSpPr>
        <p:spPr>
          <a:xfrm>
            <a:off x="7086600" y="3886200"/>
            <a:ext cx="381000" cy="1219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45" name="TextBox 20">
            <a:extLst>
              <a:ext uri="{FF2B5EF4-FFF2-40B4-BE49-F238E27FC236}">
                <a16:creationId xmlns:a16="http://schemas.microsoft.com/office/drawing/2014/main" id="{4532B8A4-1896-7FE5-ADD8-D4A0FB2A5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078288"/>
            <a:ext cx="1295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n-f</a:t>
            </a:r>
            <a:r>
              <a:rPr lang="en-US" altLang="zh-CN"/>
              <a:t> for allocation</a:t>
            </a:r>
            <a:endParaRPr lang="zh-CN" altLang="en-US"/>
          </a:p>
        </p:txBody>
      </p:sp>
      <p:sp>
        <p:nvSpPr>
          <p:cNvPr id="22546" name="Rectangle 5">
            <a:extLst>
              <a:ext uri="{FF2B5EF4-FFF2-40B4-BE49-F238E27FC236}">
                <a16:creationId xmlns:a16="http://schemas.microsoft.com/office/drawing/2014/main" id="{22BBAB58-63AD-8C92-7A69-6339C089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6482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  <a:r>
              <a:rPr lang="en-US" altLang="zh-CN" baseline="-25000"/>
              <a:t>n</a:t>
            </a:r>
            <a:endParaRPr lang="zh-CN" altLang="en-US" baseline="-2500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D5F7252-5A24-66D9-FD10-E6CFA6133DE6}"/>
              </a:ext>
            </a:extLst>
          </p:cNvPr>
          <p:cNvSpPr/>
          <p:nvPr/>
        </p:nvSpPr>
        <p:spPr>
          <a:xfrm>
            <a:off x="3810000" y="2743200"/>
            <a:ext cx="1676400" cy="220980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D4028D88-BB3D-860A-CB83-71BF28EB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 </a:t>
            </a:r>
            <a:endParaRPr lang="zh-CN" altLang="en-US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04C5E2DE-86A9-0855-3489-A91188BF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Better than stack allocation</a:t>
            </a:r>
          </a:p>
          <a:p>
            <a:pPr lvl="1"/>
            <a:r>
              <a:rPr lang="en-US" altLang="zh-CN" dirty="0"/>
              <a:t>we used </a:t>
            </a:r>
            <a:r>
              <a:rPr lang="en-US" altLang="zh-CN" i="1" dirty="0">
                <a:solidFill>
                  <a:srgbClr val="0432FF"/>
                </a:solidFill>
              </a:rPr>
              <a:t>N-E-F</a:t>
            </a:r>
            <a:r>
              <a:rPr lang="en-US" altLang="zh-CN" dirty="0"/>
              <a:t> physical regs</a:t>
            </a:r>
          </a:p>
          <a:p>
            <a:r>
              <a:rPr lang="en-US" altLang="zh-CN" dirty="0"/>
              <a:t>Some heuristics to decide which vars should go into regs</a:t>
            </a: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priority-based</a:t>
            </a:r>
            <a:r>
              <a:rPr lang="en-US" altLang="zh-CN" dirty="0"/>
              <a:t>: the number of def-uses of a var</a:t>
            </a: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position-based</a:t>
            </a:r>
            <a:r>
              <a:rPr lang="en-US" altLang="zh-CN" dirty="0"/>
              <a:t>: vars used in loops, etc..</a:t>
            </a:r>
          </a:p>
          <a:p>
            <a:pPr>
              <a:buFont typeface="Wingdings" pitchFamily="2" charset="0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0BC458BC-D0DA-8A1D-05DC-7F4EA68C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D2535160-3265-FDF9-3118-F1A2DBA1C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 i="1"/>
          </a:p>
          <a:p>
            <a:pPr>
              <a:buFont typeface="Wingdings" pitchFamily="2" charset="0"/>
              <a:buNone/>
            </a:pPr>
            <a:endParaRPr lang="en-US" altLang="zh-CN" i="1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Bottom-up Allocation</a:t>
            </a:r>
            <a:endParaRPr lang="zh-CN" altLang="en-US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D89C2D8-7C99-DBDC-E46C-FA7ADC8B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</a:t>
            </a:r>
            <a:endParaRPr lang="zh-CN" altLang="en-US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5C276084-98D0-58AC-6CE6-5DD94F26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8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r0-r7.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r5-r7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allocatable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C8F4DDD-177E-424A-1809-BE6FCF0E0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75334"/>
              </p:ext>
            </p:extLst>
          </p:nvPr>
        </p:nvGraphicFramePr>
        <p:xfrm>
          <a:off x="3581400" y="19812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Line 17">
            <a:extLst>
              <a:ext uri="{FF2B5EF4-FFF2-40B4-BE49-F238E27FC236}">
                <a16:creationId xmlns:a16="http://schemas.microsoft.com/office/drawing/2014/main" id="{D2CD2936-3D30-AE36-5EDD-BC4F2122A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ECBF5BE3-0C5F-7921-45AB-EB4A36465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095526E9-DE86-A633-D263-40F36321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02D8B5D8-599D-5F2E-3F3E-7650CE75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r6</a:t>
            </a: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C1C8CB4F-BCCA-6B2F-D568-6CAF3097E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EB5647E2-038E-DDA5-CAFF-E87A7E3E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F22EF-A891-5CBC-B61A-05B125009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324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Available </a:t>
            </a:r>
            <a:r>
              <a:rPr lang="en-US" altLang="zh-CN" dirty="0" err="1"/>
              <a:t>phy</a:t>
            </a:r>
            <a:r>
              <a:rPr lang="en-US" altLang="zh-CN" dirty="0"/>
              <a:t>. regs.</a:t>
            </a:r>
            <a:r>
              <a:rPr lang="zh-CN" altLang="en-US" dirty="0"/>
              <a:t> </a:t>
            </a:r>
            <a:r>
              <a:rPr lang="en-US" altLang="zh-CN" dirty="0"/>
              <a:t>(r5-r7) in a stack.</a:t>
            </a:r>
            <a:endParaRPr lang="zh-CN" altLang="en-US" dirty="0"/>
          </a:p>
        </p:txBody>
      </p:sp>
      <p:sp>
        <p:nvSpPr>
          <p:cNvPr id="13" name="Oval 21">
            <a:extLst>
              <a:ext uri="{FF2B5EF4-FFF2-40B4-BE49-F238E27FC236}">
                <a16:creationId xmlns:a16="http://schemas.microsoft.com/office/drawing/2014/main" id="{68F01D0A-9E33-3BAC-FEE7-02C8B219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r7</a:t>
            </a:r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ECD7C5E5-27A2-1386-CB18-521A86D92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r6</a:t>
            </a: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3EE53A14-98A1-D25D-70E6-626D1ECD0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767301B7-5512-AA31-6E1D-A3302E657DF8}"/>
              </a:ext>
            </a:extLst>
          </p:cNvPr>
          <p:cNvSpPr/>
          <p:nvPr/>
        </p:nvSpPr>
        <p:spPr>
          <a:xfrm>
            <a:off x="762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54E13BB6-AAF4-145F-0C03-764D3E26AF35}"/>
              </a:ext>
            </a:extLst>
          </p:cNvPr>
          <p:cNvSpPr/>
          <p:nvPr/>
        </p:nvSpPr>
        <p:spPr>
          <a:xfrm>
            <a:off x="76200" y="3962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C8B869B2-EC0F-14A9-5630-FEC384D1AEEE}"/>
              </a:ext>
            </a:extLst>
          </p:cNvPr>
          <p:cNvSpPr/>
          <p:nvPr/>
        </p:nvSpPr>
        <p:spPr>
          <a:xfrm>
            <a:off x="76200" y="434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1713BB38-3E67-2493-7C38-187D49968BE4}"/>
              </a:ext>
            </a:extLst>
          </p:cNvPr>
          <p:cNvSpPr/>
          <p:nvPr/>
        </p:nvSpPr>
        <p:spPr>
          <a:xfrm>
            <a:off x="76200" y="4724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D79F-BFC5-C16F-D0F6-D4196F45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4191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Where to allocate x6? There is </a:t>
            </a:r>
            <a:r>
              <a:rPr lang="en-US" altLang="zh-CN">
                <a:solidFill>
                  <a:srgbClr val="FF0000"/>
                </a:solidFill>
              </a:rPr>
              <a:t>NO</a:t>
            </a:r>
            <a:r>
              <a:rPr lang="en-US" altLang="zh-CN"/>
              <a:t> phy. reg. left!</a:t>
            </a:r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88D1DC-FC09-2BA9-987C-4A492DD0A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602288"/>
            <a:ext cx="419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We </a:t>
            </a:r>
            <a:r>
              <a:rPr lang="en-US" altLang="zh-CN">
                <a:solidFill>
                  <a:srgbClr val="FF0000"/>
                </a:solidFill>
              </a:rPr>
              <a:t>spill</a:t>
            </a:r>
            <a:r>
              <a:rPr lang="en-US" altLang="zh-CN"/>
              <a:t> some allocated vars.</a:t>
            </a:r>
            <a:endParaRPr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EA2F05CE-9EC4-7949-6F10-B2C8FECBE384}"/>
              </a:ext>
            </a:extLst>
          </p:cNvPr>
          <p:cNvSpPr/>
          <p:nvPr/>
        </p:nvSpPr>
        <p:spPr>
          <a:xfrm flipH="1">
            <a:off x="5486400" y="3200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6AF4F9-C878-4C33-ADBC-3C6B09C56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24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-8</a:t>
            </a:r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1DCE05-4C84-30B1-141F-1410EE3DB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5800"/>
            <a:ext cx="419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CN" sz="1400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[bp, -8], r5</a:t>
            </a:r>
            <a:endParaRPr lang="zh-CN" altLang="en-US" sz="1400" b="1" dirty="0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9CD586AB-AAE2-B737-50AB-A58B89224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D92046-F197-F937-7B47-E03E6B899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048000"/>
            <a:ext cx="2743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Q: why do we choose the variable “x5”, but not “x1” or “x2”?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275 -0.2777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275 -0.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8333 -0.3222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-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/>
      <p:bldP spid="13" grpId="0" animBg="1"/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3" grpId="0"/>
      <p:bldP spid="24" grpId="0"/>
      <p:bldP spid="25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67789335-703A-7014-F13A-87037A77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</a:t>
            </a:r>
            <a:endParaRPr lang="zh-CN" altLang="en-US"/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F50E00CC-E649-B415-33F1-5E499FEF0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8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r0-r7.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r5-r7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allocatable.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3394AED-FA10-F227-CC62-0D6B93FD6E36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19812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V-reg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P-reg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654" name="Line 17">
            <a:extLst>
              <a:ext uri="{FF2B5EF4-FFF2-40B4-BE49-F238E27FC236}">
                <a16:creationId xmlns:a16="http://schemas.microsoft.com/office/drawing/2014/main" id="{A20FB8F5-F0C9-DEA0-F5A7-99E5402E6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5" name="Line 19">
            <a:extLst>
              <a:ext uri="{FF2B5EF4-FFF2-40B4-BE49-F238E27FC236}">
                <a16:creationId xmlns:a16="http://schemas.microsoft.com/office/drawing/2014/main" id="{A3485FB9-D994-7956-05EA-03D424766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E0B0D71C-847B-C74A-8D9F-932692A52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26657" name="Line 18">
            <a:extLst>
              <a:ext uri="{FF2B5EF4-FFF2-40B4-BE49-F238E27FC236}">
                <a16:creationId xmlns:a16="http://schemas.microsoft.com/office/drawing/2014/main" id="{6581DE80-A01F-B20C-284A-FB85D5E0A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8" name="TextBox 11">
            <a:extLst>
              <a:ext uri="{FF2B5EF4-FFF2-40B4-BE49-F238E27FC236}">
                <a16:creationId xmlns:a16="http://schemas.microsoft.com/office/drawing/2014/main" id="{9D4FB81D-2F1B-EB1F-B358-D47FA02CB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324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Available phy. regs. in a stack.</a:t>
            </a:r>
            <a:endParaRPr lang="zh-CN" altLang="en-US"/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C1E74927-AEE2-217D-7663-9D43C1E7B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r6</a:t>
            </a: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BAF25FF7-F65D-715F-3F68-4C41863C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r7</a:t>
            </a: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D64F1F28-3F22-D0DD-1B41-19EF83712F9C}"/>
              </a:ext>
            </a:extLst>
          </p:cNvPr>
          <p:cNvSpPr/>
          <p:nvPr/>
        </p:nvSpPr>
        <p:spPr>
          <a:xfrm>
            <a:off x="762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C9DC41BC-2271-076F-7502-E86CED642469}"/>
              </a:ext>
            </a:extLst>
          </p:cNvPr>
          <p:cNvSpPr/>
          <p:nvPr/>
        </p:nvSpPr>
        <p:spPr>
          <a:xfrm>
            <a:off x="76200" y="3962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FD19790D-BFC1-0E82-AAD5-08D0340FD8C3}"/>
              </a:ext>
            </a:extLst>
          </p:cNvPr>
          <p:cNvSpPr/>
          <p:nvPr/>
        </p:nvSpPr>
        <p:spPr>
          <a:xfrm>
            <a:off x="76200" y="434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BD918065-153C-2E5E-EF58-28D2523AA60D}"/>
              </a:ext>
            </a:extLst>
          </p:cNvPr>
          <p:cNvSpPr/>
          <p:nvPr/>
        </p:nvSpPr>
        <p:spPr>
          <a:xfrm>
            <a:off x="76200" y="4724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AC911EB3-271A-2A33-9A4E-B780AED18937}"/>
              </a:ext>
            </a:extLst>
          </p:cNvPr>
          <p:cNvSpPr/>
          <p:nvPr/>
        </p:nvSpPr>
        <p:spPr>
          <a:xfrm flipH="1">
            <a:off x="5486400" y="3200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666" name="TextBox 22">
            <a:extLst>
              <a:ext uri="{FF2B5EF4-FFF2-40B4-BE49-F238E27FC236}">
                <a16:creationId xmlns:a16="http://schemas.microsoft.com/office/drawing/2014/main" id="{12BCB47D-17C9-6789-F4EE-705A9B27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24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-8</a:t>
            </a:r>
            <a:endParaRPr lang="zh-CN" altLang="en-US" dirty="0"/>
          </a:p>
        </p:txBody>
      </p:sp>
      <p:sp>
        <p:nvSpPr>
          <p:cNvPr id="26667" name="TextBox 23">
            <a:extLst>
              <a:ext uri="{FF2B5EF4-FFF2-40B4-BE49-F238E27FC236}">
                <a16:creationId xmlns:a16="http://schemas.microsoft.com/office/drawing/2014/main" id="{2EF45DF9-2761-B9CF-4439-6E9620DC3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5800"/>
            <a:ext cx="419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CN" sz="1400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[bp, -8], r5</a:t>
            </a:r>
            <a:endParaRPr lang="zh-CN" altLang="en-US" sz="1400" b="1" dirty="0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68" name="Oval 21">
            <a:extLst>
              <a:ext uri="{FF2B5EF4-FFF2-40B4-BE49-F238E27FC236}">
                <a16:creationId xmlns:a16="http://schemas.microsoft.com/office/drawing/2014/main" id="{F389CE84-93AC-906A-4DA9-052FD75D2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r7</a:t>
            </a:r>
          </a:p>
        </p:txBody>
      </p:sp>
      <p:sp>
        <p:nvSpPr>
          <p:cNvPr id="26669" name="Oval 21">
            <a:extLst>
              <a:ext uri="{FF2B5EF4-FFF2-40B4-BE49-F238E27FC236}">
                <a16:creationId xmlns:a16="http://schemas.microsoft.com/office/drawing/2014/main" id="{CBA5BC09-B53D-ABAE-EC37-C17A5B1AA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r6</a:t>
            </a:r>
          </a:p>
        </p:txBody>
      </p:sp>
      <p:sp>
        <p:nvSpPr>
          <p:cNvPr id="26670" name="Oval 20">
            <a:extLst>
              <a:ext uri="{FF2B5EF4-FFF2-40B4-BE49-F238E27FC236}">
                <a16:creationId xmlns:a16="http://schemas.microsoft.com/office/drawing/2014/main" id="{66EBF8C0-6F8D-239A-DE44-DD24BE6E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32A65F8D-BCDE-1C18-8CFD-FA862D3DDBD2}"/>
              </a:ext>
            </a:extLst>
          </p:cNvPr>
          <p:cNvSpPr/>
          <p:nvPr/>
        </p:nvSpPr>
        <p:spPr>
          <a:xfrm>
            <a:off x="76200" y="5105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2F3543-37E5-330C-BF58-902D294E2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00600"/>
            <a:ext cx="419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Both x1 and x2 have be allocated, so return the registers directly. And these registers can be freed, as these vars. will not be used any more.</a:t>
            </a:r>
            <a:endParaRPr lang="zh-CN" altLang="en-US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B82CA7B8-E488-F9C9-79F2-6578BAC02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r7</a:t>
            </a: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1A147DB9-16BA-A84B-6DA7-97069B168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r6</a:t>
            </a:r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E5ACB356-8152-4898-A872-60F53891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8333 -0.244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28" grpId="0" animBg="1"/>
      <p:bldP spid="29" grpId="0"/>
      <p:bldP spid="30" grpId="0" animBg="1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DB656F1C-2AB0-98D0-E648-971A093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</a:t>
            </a:r>
            <a:endParaRPr lang="zh-CN" altLang="en-US"/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EF24B95E-94D2-035F-10AE-3D53D6273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8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r0-r7.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r5-r7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allocatable.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BAC949-C9E8-1D96-8DF4-BC72F397473D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19812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V-reg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P-reg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678" name="Line 17">
            <a:extLst>
              <a:ext uri="{FF2B5EF4-FFF2-40B4-BE49-F238E27FC236}">
                <a16:creationId xmlns:a16="http://schemas.microsoft.com/office/drawing/2014/main" id="{612D42A3-7698-735A-86CE-ABF8CF487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9" name="Line 19">
            <a:extLst>
              <a:ext uri="{FF2B5EF4-FFF2-40B4-BE49-F238E27FC236}">
                <a16:creationId xmlns:a16="http://schemas.microsoft.com/office/drawing/2014/main" id="{E3AA3EFE-B0BC-9D5B-AA97-0EE775E9D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CC002005-CD76-5350-FF05-9B3E9D534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r6</a:t>
            </a:r>
          </a:p>
        </p:txBody>
      </p:sp>
      <p:sp>
        <p:nvSpPr>
          <p:cNvPr id="27681" name="Line 18">
            <a:extLst>
              <a:ext uri="{FF2B5EF4-FFF2-40B4-BE49-F238E27FC236}">
                <a16:creationId xmlns:a16="http://schemas.microsoft.com/office/drawing/2014/main" id="{0184366D-A6C4-FE19-8D8C-BB15638D2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2" name="TextBox 11">
            <a:extLst>
              <a:ext uri="{FF2B5EF4-FFF2-40B4-BE49-F238E27FC236}">
                <a16:creationId xmlns:a16="http://schemas.microsoft.com/office/drawing/2014/main" id="{1C0F5B15-319D-8323-6A5D-ABC5FA306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324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Available phy. regs. in a stack.</a:t>
            </a:r>
            <a:endParaRPr lang="zh-CN" altLang="en-US"/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5C3DD471-582F-8516-44F8-E61F65A72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r7</a:t>
            </a: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BE7F325D-76E8-5CB1-473F-B414AC2B5900}"/>
              </a:ext>
            </a:extLst>
          </p:cNvPr>
          <p:cNvSpPr/>
          <p:nvPr/>
        </p:nvSpPr>
        <p:spPr>
          <a:xfrm>
            <a:off x="762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FDBA81B1-2204-6B4B-8026-F3386BBEA4FD}"/>
              </a:ext>
            </a:extLst>
          </p:cNvPr>
          <p:cNvSpPr/>
          <p:nvPr/>
        </p:nvSpPr>
        <p:spPr>
          <a:xfrm>
            <a:off x="76200" y="3962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C6C1F8CE-23AC-2D16-3AB9-C3414A9B245C}"/>
              </a:ext>
            </a:extLst>
          </p:cNvPr>
          <p:cNvSpPr/>
          <p:nvPr/>
        </p:nvSpPr>
        <p:spPr>
          <a:xfrm>
            <a:off x="76200" y="434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12DC0A88-898A-321E-D037-2EC4770B7075}"/>
              </a:ext>
            </a:extLst>
          </p:cNvPr>
          <p:cNvSpPr/>
          <p:nvPr/>
        </p:nvSpPr>
        <p:spPr>
          <a:xfrm>
            <a:off x="76200" y="4724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5500AA69-B5D4-F57E-6513-E61EA517A3DE}"/>
              </a:ext>
            </a:extLst>
          </p:cNvPr>
          <p:cNvSpPr/>
          <p:nvPr/>
        </p:nvSpPr>
        <p:spPr>
          <a:xfrm flipH="1">
            <a:off x="5486400" y="3200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D92311-C1DB-46FB-1214-D5FBB49E0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24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-8</a:t>
            </a:r>
            <a:endParaRPr lang="zh-CN" altLang="en-US" dirty="0"/>
          </a:p>
        </p:txBody>
      </p:sp>
      <p:sp>
        <p:nvSpPr>
          <p:cNvPr id="27690" name="TextBox 23">
            <a:extLst>
              <a:ext uri="{FF2B5EF4-FFF2-40B4-BE49-F238E27FC236}">
                <a16:creationId xmlns:a16="http://schemas.microsoft.com/office/drawing/2014/main" id="{13F6C8B6-7EB7-F1C0-4891-ECB0758DB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5800"/>
            <a:ext cx="419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altLang="zh-CN" sz="1400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[bp, -8], r5</a:t>
            </a:r>
            <a:endParaRPr lang="zh-CN" altLang="en-US" sz="1400" b="1" dirty="0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91" name="Oval 21">
            <a:extLst>
              <a:ext uri="{FF2B5EF4-FFF2-40B4-BE49-F238E27FC236}">
                <a16:creationId xmlns:a16="http://schemas.microsoft.com/office/drawing/2014/main" id="{7D6DDEBA-30F4-B922-8CFA-D4B9AD5D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r7</a:t>
            </a:r>
          </a:p>
        </p:txBody>
      </p:sp>
      <p:sp>
        <p:nvSpPr>
          <p:cNvPr id="27692" name="Oval 21">
            <a:extLst>
              <a:ext uri="{FF2B5EF4-FFF2-40B4-BE49-F238E27FC236}">
                <a16:creationId xmlns:a16="http://schemas.microsoft.com/office/drawing/2014/main" id="{8AD781A7-3FB9-1197-26A6-3E887DF78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r6</a:t>
            </a:r>
          </a:p>
        </p:txBody>
      </p:sp>
      <p:sp>
        <p:nvSpPr>
          <p:cNvPr id="27693" name="Oval 20">
            <a:extLst>
              <a:ext uri="{FF2B5EF4-FFF2-40B4-BE49-F238E27FC236}">
                <a16:creationId xmlns:a16="http://schemas.microsoft.com/office/drawing/2014/main" id="{8405A80D-C421-1724-17A2-8BA993D8C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A07D64EC-EF54-FCBC-40D5-831FAF08E45F}"/>
              </a:ext>
            </a:extLst>
          </p:cNvPr>
          <p:cNvSpPr/>
          <p:nvPr/>
        </p:nvSpPr>
        <p:spPr>
          <a:xfrm>
            <a:off x="76200" y="5105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695" name="TextBox 28">
            <a:extLst>
              <a:ext uri="{FF2B5EF4-FFF2-40B4-BE49-F238E27FC236}">
                <a16:creationId xmlns:a16="http://schemas.microsoft.com/office/drawing/2014/main" id="{B408ACA3-A2B1-6963-7284-34D74AD4C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00600"/>
            <a:ext cx="419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Both x1 and x2 have be allocated, so return the registers directly. And these registers can be freed, as these vars. will not be used any more.</a:t>
            </a:r>
            <a:endParaRPr lang="zh-CN" altLang="en-US"/>
          </a:p>
        </p:txBody>
      </p:sp>
      <p:sp>
        <p:nvSpPr>
          <p:cNvPr id="27696" name="Oval 21">
            <a:extLst>
              <a:ext uri="{FF2B5EF4-FFF2-40B4-BE49-F238E27FC236}">
                <a16:creationId xmlns:a16="http://schemas.microsoft.com/office/drawing/2014/main" id="{002DAFF3-1673-BBB5-9941-D1B5DB717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r7</a:t>
            </a:r>
          </a:p>
        </p:txBody>
      </p:sp>
      <p:sp>
        <p:nvSpPr>
          <p:cNvPr id="27697" name="Oval 21">
            <a:extLst>
              <a:ext uri="{FF2B5EF4-FFF2-40B4-BE49-F238E27FC236}">
                <a16:creationId xmlns:a16="http://schemas.microsoft.com/office/drawing/2014/main" id="{D3F138AE-6167-70D0-DC47-4959459EC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r6</a:t>
            </a:r>
          </a:p>
        </p:txBody>
      </p:sp>
      <p:sp>
        <p:nvSpPr>
          <p:cNvPr id="27698" name="Oval 20">
            <a:extLst>
              <a:ext uri="{FF2B5EF4-FFF2-40B4-BE49-F238E27FC236}">
                <a16:creationId xmlns:a16="http://schemas.microsoft.com/office/drawing/2014/main" id="{946A967C-C0E1-2F7F-879B-9974CB0D3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27699" name="Oval 21">
            <a:extLst>
              <a:ext uri="{FF2B5EF4-FFF2-40B4-BE49-F238E27FC236}">
                <a16:creationId xmlns:a16="http://schemas.microsoft.com/office/drawing/2014/main" id="{DB37F872-9599-0991-1053-1F39BC0A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34" name="右箭头 33">
            <a:extLst>
              <a:ext uri="{FF2B5EF4-FFF2-40B4-BE49-F238E27FC236}">
                <a16:creationId xmlns:a16="http://schemas.microsoft.com/office/drawing/2014/main" id="{D656CAB5-4B42-F126-9663-918BBAF87A6A}"/>
              </a:ext>
            </a:extLst>
          </p:cNvPr>
          <p:cNvSpPr/>
          <p:nvPr/>
        </p:nvSpPr>
        <p:spPr>
          <a:xfrm>
            <a:off x="76200" y="5486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085F4F-82C4-8BC3-1630-0A51950AE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4625"/>
            <a:ext cx="419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altLang="zh-CN" sz="14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r6, </a:t>
            </a:r>
            <a:r>
              <a:rPr lang="en-US" altLang="zh-CN" sz="1400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[bp, -8]</a:t>
            </a:r>
            <a:endParaRPr lang="zh-CN" altLang="en-US" sz="1400" b="1" dirty="0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Oval 20">
            <a:extLst>
              <a:ext uri="{FF2B5EF4-FFF2-40B4-BE49-F238E27FC236}">
                <a16:creationId xmlns:a16="http://schemas.microsoft.com/office/drawing/2014/main" id="{7832EDB3-3CBA-A4FD-706A-59A693B8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r5</a:t>
            </a:r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id="{71802CDC-F921-3D86-6F7B-7E086AF8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r6</a:t>
            </a:r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id="{9A5E8BED-98D4-B0DB-B345-E78428586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1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r7</a:t>
            </a:r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995F91C2-1B40-4328-7D5C-1040936C9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1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r7</a:t>
            </a:r>
          </a:p>
        </p:txBody>
      </p:sp>
      <p:sp>
        <p:nvSpPr>
          <p:cNvPr id="40" name="Oval 21">
            <a:extLst>
              <a:ext uri="{FF2B5EF4-FFF2-40B4-BE49-F238E27FC236}">
                <a16:creationId xmlns:a16="http://schemas.microsoft.com/office/drawing/2014/main" id="{36C7CC9D-0A68-5BFE-6BE1-CB6C0FEB7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275 -0.12222 " pathEditMode="relative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23" grpId="0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EB3FA502-1CB9-2E15-28F0-5B59DACD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0E76394D-FB04-C6BC-EB5F-03555CCE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Bottom-up allocator is easy to engineer</a:t>
            </a:r>
          </a:p>
          <a:p>
            <a:pPr lvl="1"/>
            <a:r>
              <a:rPr lang="en-US" altLang="zh-CN" dirty="0"/>
              <a:t>basically a syntax-directed one</a:t>
            </a:r>
          </a:p>
          <a:p>
            <a:r>
              <a:rPr lang="en-US" altLang="zh-CN" dirty="0"/>
              <a:t>Tends to produce high-quality code</a:t>
            </a:r>
          </a:p>
          <a:p>
            <a:pPr lvl="1"/>
            <a:r>
              <a:rPr lang="en-US" altLang="zh-CN" dirty="0"/>
              <a:t>in some cases, produce </a:t>
            </a:r>
            <a:r>
              <a:rPr lang="en-US" altLang="zh-CN" dirty="0">
                <a:solidFill>
                  <a:srgbClr val="0432FF"/>
                </a:solidFill>
              </a:rPr>
              <a:t>optimal</a:t>
            </a:r>
            <a:r>
              <a:rPr lang="en-US" altLang="zh-CN" dirty="0"/>
              <a:t> code</a:t>
            </a:r>
          </a:p>
          <a:p>
            <a:pPr lvl="2"/>
            <a:r>
              <a:rPr lang="en-US" altLang="zh-CN" dirty="0"/>
              <a:t>optimal: the least # of spills</a:t>
            </a:r>
          </a:p>
          <a:p>
            <a:r>
              <a:rPr lang="en-US" altLang="zh-CN" dirty="0"/>
              <a:t>The complexity is NPC in theory</a:t>
            </a:r>
          </a:p>
          <a:p>
            <a:pPr lvl="1"/>
            <a:r>
              <a:rPr lang="en-US" altLang="zh-CN" dirty="0"/>
              <a:t>even for local allocation...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0D85B8EE-0859-97C0-F796-B13762C0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573ED44D-6569-4AF5-1715-5C9A17B8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 RA operates on a single BB</a:t>
            </a:r>
          </a:p>
          <a:p>
            <a:pPr lvl="1"/>
            <a:r>
              <a:rPr lang="en-US" altLang="zh-CN" dirty="0"/>
              <a:t>Top-down: based on priority</a:t>
            </a:r>
          </a:p>
          <a:p>
            <a:pPr lvl="1"/>
            <a:r>
              <a:rPr lang="en-US" altLang="zh-CN" dirty="0"/>
              <a:t>Bottom-up: can reuse registers, produce better code</a:t>
            </a:r>
          </a:p>
          <a:p>
            <a:r>
              <a:rPr lang="en-US" altLang="zh-CN" dirty="0"/>
              <a:t>Global RA:</a:t>
            </a:r>
          </a:p>
          <a:p>
            <a:pPr lvl="1"/>
            <a:r>
              <a:rPr lang="en-US" altLang="zh-CN" dirty="0"/>
              <a:t>operates on the entire function</a:t>
            </a:r>
          </a:p>
          <a:p>
            <a:pPr lvl="1"/>
            <a:r>
              <a:rPr lang="en-US" altLang="zh-CN" dirty="0"/>
              <a:t>need more complex program analysis</a:t>
            </a:r>
          </a:p>
          <a:p>
            <a:pPr lvl="1"/>
            <a:r>
              <a:rPr lang="en-US" altLang="zh-CN" dirty="0"/>
              <a:t>to be discussed in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lectures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8B6430B-EE94-691B-ED97-4DE48C3F8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Back-end Structure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5C31149C-2862-D438-08D2-033EE6A81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5410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AutoShape 5">
            <a:extLst>
              <a:ext uri="{FF2B5EF4-FFF2-40B4-BE49-F238E27FC236}">
                <a16:creationId xmlns:a16="http://schemas.microsoft.com/office/drawing/2014/main" id="{44AC7D33-5D86-70AE-B271-490E016A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33600"/>
            <a:ext cx="8382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sp>
        <p:nvSpPr>
          <p:cNvPr id="5125" name="AutoShape 6">
            <a:extLst>
              <a:ext uri="{FF2B5EF4-FFF2-40B4-BE49-F238E27FC236}">
                <a16:creationId xmlns:a16="http://schemas.microsoft.com/office/drawing/2014/main" id="{7A8B8683-F8B2-8B17-CC02-15C135054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TempMap</a:t>
            </a:r>
          </a:p>
        </p:txBody>
      </p:sp>
      <p:sp>
        <p:nvSpPr>
          <p:cNvPr id="5126" name="AutoShape 7">
            <a:extLst>
              <a:ext uri="{FF2B5EF4-FFF2-40B4-BE49-F238E27FC236}">
                <a16:creationId xmlns:a16="http://schemas.microsoft.com/office/drawing/2014/main" id="{2B96FC9B-2B81-6892-8A8C-B4AEFE09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7400"/>
            <a:ext cx="1752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selector</a:t>
            </a:r>
          </a:p>
        </p:txBody>
      </p:sp>
      <p:cxnSp>
        <p:nvCxnSpPr>
          <p:cNvPr id="5127" name="AutoShape 8">
            <a:extLst>
              <a:ext uri="{FF2B5EF4-FFF2-40B4-BE49-F238E27FC236}">
                <a16:creationId xmlns:a16="http://schemas.microsoft.com/office/drawing/2014/main" id="{0070EF27-7021-47C1-9C25-9994B93A2EAF}"/>
              </a:ext>
            </a:extLst>
          </p:cNvPr>
          <p:cNvCxnSpPr>
            <a:cxnSpLocks noChangeShapeType="1"/>
            <a:stCxn id="5124" idx="3"/>
            <a:endCxn id="5126" idx="1"/>
          </p:cNvCxnSpPr>
          <p:nvPr/>
        </p:nvCxnSpPr>
        <p:spPr bwMode="auto">
          <a:xfrm>
            <a:off x="1447800" y="25876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9">
            <a:extLst>
              <a:ext uri="{FF2B5EF4-FFF2-40B4-BE49-F238E27FC236}">
                <a16:creationId xmlns:a16="http://schemas.microsoft.com/office/drawing/2014/main" id="{A326EA61-72C5-CD77-5E15-73E1A94D7754}"/>
              </a:ext>
            </a:extLst>
          </p:cNvPr>
          <p:cNvCxnSpPr>
            <a:cxnSpLocks noChangeShapeType="1"/>
            <a:stCxn id="5129" idx="3"/>
            <a:endCxn id="5125" idx="1"/>
          </p:cNvCxnSpPr>
          <p:nvPr/>
        </p:nvCxnSpPr>
        <p:spPr bwMode="auto">
          <a:xfrm flipV="1">
            <a:off x="4343400" y="4187825"/>
            <a:ext cx="457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AutoShape 10">
            <a:extLst>
              <a:ext uri="{FF2B5EF4-FFF2-40B4-BE49-F238E27FC236}">
                <a16:creationId xmlns:a16="http://schemas.microsoft.com/office/drawing/2014/main" id="{EA50F3FA-66BF-A67A-ADF9-68562EA84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371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register allocator</a:t>
            </a:r>
          </a:p>
        </p:txBody>
      </p:sp>
      <p:sp>
        <p:nvSpPr>
          <p:cNvPr id="5130" name="AutoShape 11">
            <a:extLst>
              <a:ext uri="{FF2B5EF4-FFF2-40B4-BE49-F238E27FC236}">
                <a16:creationId xmlns:a16="http://schemas.microsoft.com/office/drawing/2014/main" id="{89160B54-707E-931B-C6BA-A333B4346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131" name="AutoShape 12">
            <a:extLst>
              <a:ext uri="{FF2B5EF4-FFF2-40B4-BE49-F238E27FC236}">
                <a16:creationId xmlns:a16="http://schemas.microsoft.com/office/drawing/2014/main" id="{AE6C56AC-238C-EA3C-B403-4DE747840B25}"/>
              </a:ext>
            </a:extLst>
          </p:cNvPr>
          <p:cNvCxnSpPr>
            <a:cxnSpLocks noChangeShapeType="1"/>
            <a:stCxn id="5126" idx="3"/>
            <a:endCxn id="5130" idx="1"/>
          </p:cNvCxnSpPr>
          <p:nvPr/>
        </p:nvCxnSpPr>
        <p:spPr bwMode="auto">
          <a:xfrm>
            <a:off x="4495800" y="25908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AutoShape 13">
            <a:extLst>
              <a:ext uri="{FF2B5EF4-FFF2-40B4-BE49-F238E27FC236}">
                <a16:creationId xmlns:a16="http://schemas.microsoft.com/office/drawing/2014/main" id="{7152645D-405B-EC71-AF62-C53256EA0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6415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133" name="AutoShape 14">
            <a:extLst>
              <a:ext uri="{FF2B5EF4-FFF2-40B4-BE49-F238E27FC236}">
                <a16:creationId xmlns:a16="http://schemas.microsoft.com/office/drawing/2014/main" id="{06B274CA-6543-74F3-3C51-126A10088991}"/>
              </a:ext>
            </a:extLst>
          </p:cNvPr>
          <p:cNvCxnSpPr>
            <a:cxnSpLocks noChangeShapeType="1"/>
            <a:stCxn id="5134" idx="3"/>
            <a:endCxn id="5132" idx="1"/>
          </p:cNvCxnSpPr>
          <p:nvPr/>
        </p:nvCxnSpPr>
        <p:spPr bwMode="auto">
          <a:xfrm>
            <a:off x="4648200" y="5715000"/>
            <a:ext cx="228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4" name="AutoShape 15">
            <a:extLst>
              <a:ext uri="{FF2B5EF4-FFF2-40B4-BE49-F238E27FC236}">
                <a16:creationId xmlns:a16="http://schemas.microsoft.com/office/drawing/2014/main" id="{505F4EF7-AF1C-57DD-5780-2D1FB0979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scheduler</a:t>
            </a:r>
          </a:p>
        </p:txBody>
      </p:sp>
      <p:cxnSp>
        <p:nvCxnSpPr>
          <p:cNvPr id="5135" name="AutoShape 16">
            <a:extLst>
              <a:ext uri="{FF2B5EF4-FFF2-40B4-BE49-F238E27FC236}">
                <a16:creationId xmlns:a16="http://schemas.microsoft.com/office/drawing/2014/main" id="{AD0FB3A3-F612-6C00-EE9A-CCF3EB32974D}"/>
              </a:ext>
            </a:extLst>
          </p:cNvPr>
          <p:cNvCxnSpPr>
            <a:cxnSpLocks noChangeShapeType="1"/>
            <a:stCxn id="5130" idx="3"/>
            <a:endCxn id="5129" idx="0"/>
          </p:cNvCxnSpPr>
          <p:nvPr/>
        </p:nvCxnSpPr>
        <p:spPr bwMode="auto">
          <a:xfrm flipH="1">
            <a:off x="3657600" y="2590800"/>
            <a:ext cx="2438400" cy="1066800"/>
          </a:xfrm>
          <a:prstGeom prst="bentConnector4">
            <a:avLst>
              <a:gd name="adj1" fmla="val -9375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7">
            <a:extLst>
              <a:ext uri="{FF2B5EF4-FFF2-40B4-BE49-F238E27FC236}">
                <a16:creationId xmlns:a16="http://schemas.microsoft.com/office/drawing/2014/main" id="{4530A079-2E4C-878C-6F8A-F0E17791A917}"/>
              </a:ext>
            </a:extLst>
          </p:cNvPr>
          <p:cNvCxnSpPr>
            <a:cxnSpLocks noChangeShapeType="1"/>
            <a:stCxn id="5125" idx="3"/>
            <a:endCxn id="5134" idx="0"/>
          </p:cNvCxnSpPr>
          <p:nvPr/>
        </p:nvCxnSpPr>
        <p:spPr bwMode="auto">
          <a:xfrm flipH="1">
            <a:off x="3810000" y="4187825"/>
            <a:ext cx="2514600" cy="993775"/>
          </a:xfrm>
          <a:prstGeom prst="bentConnector4">
            <a:avLst>
              <a:gd name="adj1" fmla="val -9093"/>
              <a:gd name="adj2" fmla="val 72843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8">
            <a:extLst>
              <a:ext uri="{FF2B5EF4-FFF2-40B4-BE49-F238E27FC236}">
                <a16:creationId xmlns:a16="http://schemas.microsoft.com/office/drawing/2014/main" id="{A0F7A2AA-1D37-A5F7-50EF-98AA4C3222E2}"/>
              </a:ext>
            </a:extLst>
          </p:cNvPr>
          <p:cNvCxnSpPr>
            <a:cxnSpLocks noChangeShapeType="1"/>
            <a:stCxn id="5130" idx="3"/>
            <a:endCxn id="5134" idx="1"/>
          </p:cNvCxnSpPr>
          <p:nvPr/>
        </p:nvCxnSpPr>
        <p:spPr bwMode="auto">
          <a:xfrm flipH="1">
            <a:off x="2971800" y="2590800"/>
            <a:ext cx="3124200" cy="3124200"/>
          </a:xfrm>
          <a:prstGeom prst="bentConnector5">
            <a:avLst>
              <a:gd name="adj1" fmla="val -7315"/>
              <a:gd name="adj2" fmla="val 22204"/>
              <a:gd name="adj3" fmla="val 10731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9">
            <a:extLst>
              <a:ext uri="{FF2B5EF4-FFF2-40B4-BE49-F238E27FC236}">
                <a16:creationId xmlns:a16="http://schemas.microsoft.com/office/drawing/2014/main" id="{D651F1E8-F7C2-AC3B-A92A-C8B66ECCBD19}"/>
              </a:ext>
            </a:extLst>
          </p:cNvPr>
          <p:cNvCxnSpPr>
            <a:cxnSpLocks noChangeShapeType="1"/>
            <a:stCxn id="5125" idx="3"/>
          </p:cNvCxnSpPr>
          <p:nvPr/>
        </p:nvCxnSpPr>
        <p:spPr bwMode="auto">
          <a:xfrm>
            <a:off x="6324600" y="41878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0">
            <a:extLst>
              <a:ext uri="{FF2B5EF4-FFF2-40B4-BE49-F238E27FC236}">
                <a16:creationId xmlns:a16="http://schemas.microsoft.com/office/drawing/2014/main" id="{918FDE19-D57D-17FB-B74E-88B3C795C870}"/>
              </a:ext>
            </a:extLst>
          </p:cNvPr>
          <p:cNvCxnSpPr>
            <a:cxnSpLocks noChangeShapeType="1"/>
            <a:stCxn id="5132" idx="3"/>
          </p:cNvCxnSpPr>
          <p:nvPr/>
        </p:nvCxnSpPr>
        <p:spPr bwMode="auto">
          <a:xfrm flipV="1">
            <a:off x="6400800" y="5715000"/>
            <a:ext cx="1219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0" name="Line 21">
            <a:extLst>
              <a:ext uri="{FF2B5EF4-FFF2-40B4-BE49-F238E27FC236}">
                <a16:creationId xmlns:a16="http://schemas.microsoft.com/office/drawing/2014/main" id="{CB92CC28-7FD7-F447-8FC1-8E31EB314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90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9E6E307-1F85-FBC8-6FBC-772A67131F69}"/>
              </a:ext>
            </a:extLst>
          </p:cNvPr>
          <p:cNvSpPr/>
          <p:nvPr/>
        </p:nvSpPr>
        <p:spPr>
          <a:xfrm>
            <a:off x="1828800" y="3429000"/>
            <a:ext cx="6781800" cy="14478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9B69BC1-912E-7D4C-9679-7382C1C72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Register allocation: example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0EE6FDAD-EDCF-2450-0050-D45B6A07F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Control-flow graph: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f(int x0, ..., x6){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x8 = x1+x2;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x9 = x5/x6;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4D199BF-69CC-1CB5-035C-55D39CD91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After instruction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selection (xi are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virtual regs; %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ri</a:t>
            </a:r>
            <a:r>
              <a:rPr lang="en-US" altLang="zh-CN" sz="2000" b="1" dirty="0">
                <a:latin typeface="Courier New" panose="02070309020205020404" pitchFamily="49" charset="0"/>
              </a:rPr>
              <a:t> are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physical regs):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mov x1,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mov x2,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add x8, x1, 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x5, [%bp, 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x6, [%bp, 16]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div x9, x5, 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mov %r0, 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0BF1D22-26AD-B46C-BFC8-1DB943CC1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Register allocation: example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9BCB6ED8-BA81-87A4-3957-597C6851E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2057400"/>
            <a:ext cx="27035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A simplest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temp-map:(can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you guess the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algorithm?)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8479C36-316E-E037-469B-1A8875CC6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Generated code: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9 virtual regs.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%r0,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38C21E-4BB6-9982-407B-C42FC4A7E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05148"/>
              </p:ext>
            </p:extLst>
          </p:nvPr>
        </p:nvGraphicFramePr>
        <p:xfrm>
          <a:off x="3544888" y="38100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r2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r5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r6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3E3DD33-E122-1E41-0547-6F2FF815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057400"/>
            <a:ext cx="320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Code rewriting: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10 physical regs: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r0-r9.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[%bp,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%r0,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F14BE85-15B5-C92D-BBA2-B8A3A82CC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Conceptually</a:t>
            </a:r>
          </a:p>
        </p:txBody>
      </p:sp>
      <p:sp>
        <p:nvSpPr>
          <p:cNvPr id="8195" name="AutoShape 3">
            <a:extLst>
              <a:ext uri="{FF2B5EF4-FFF2-40B4-BE49-F238E27FC236}">
                <a16:creationId xmlns:a16="http://schemas.microsoft.com/office/drawing/2014/main" id="{ECCD514D-7B2D-C19A-7A46-70CFBD3B8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3219450"/>
            <a:ext cx="19621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err="1"/>
              <a:t>Assem</a:t>
            </a:r>
            <a:r>
              <a:rPr lang="en-US" altLang="zh-CN" sz="2000" dirty="0"/>
              <a:t> with</a:t>
            </a:r>
          </a:p>
          <a:p>
            <a:pPr eaLnBrk="1" hangingPunct="1"/>
            <a:r>
              <a:rPr lang="en-US" altLang="zh-CN" sz="2000" dirty="0">
                <a:solidFill>
                  <a:srgbClr val="0432FF"/>
                </a:solidFill>
              </a:rPr>
              <a:t>n</a:t>
            </a:r>
            <a:r>
              <a:rPr lang="en-US" altLang="zh-CN" sz="2000" dirty="0"/>
              <a:t> virtual</a:t>
            </a:r>
            <a:r>
              <a:rPr lang="zh-CN" altLang="en-US" sz="2000" dirty="0"/>
              <a:t> </a:t>
            </a:r>
            <a:r>
              <a:rPr lang="en-US" altLang="zh-CN" sz="2000" dirty="0"/>
              <a:t>regs</a:t>
            </a: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62697802-1EBE-1E25-9A42-B38F0A5CB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219450"/>
            <a:ext cx="22542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0"/>
              </a:spcBef>
              <a:defRPr/>
            </a:pPr>
            <a:r>
              <a:rPr lang="en-US" altLang="zh-CN" sz="2000" dirty="0">
                <a:latin typeface="+mn-lt"/>
              </a:rPr>
              <a:t>Assem with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0432FF"/>
                </a:solidFill>
                <a:latin typeface="+mn-lt"/>
              </a:rPr>
              <a:t>m</a:t>
            </a:r>
            <a:r>
              <a:rPr lang="en-US" altLang="zh-CN" sz="2000" dirty="0">
                <a:latin typeface="+mn-lt"/>
              </a:rPr>
              <a:t> physical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regs</a:t>
            </a:r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DF4E79CB-F4C1-7C6E-C74A-601B30E5C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3003550"/>
            <a:ext cx="1962150" cy="133985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Register</a:t>
            </a:r>
          </a:p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Allocation</a:t>
            </a:r>
          </a:p>
        </p:txBody>
      </p:sp>
      <p:cxnSp>
        <p:nvCxnSpPr>
          <p:cNvPr id="8198" name="AutoShape 6">
            <a:extLst>
              <a:ext uri="{FF2B5EF4-FFF2-40B4-BE49-F238E27FC236}">
                <a16:creationId xmlns:a16="http://schemas.microsoft.com/office/drawing/2014/main" id="{10CB9846-AB90-1FDF-F6D5-B9079421345E}"/>
              </a:ext>
            </a:extLst>
          </p:cNvPr>
          <p:cNvCxnSpPr>
            <a:cxnSpLocks noChangeShapeType="1"/>
            <a:stCxn id="8195" idx="3"/>
            <a:endCxn id="8197" idx="1"/>
          </p:cNvCxnSpPr>
          <p:nvPr/>
        </p:nvCxnSpPr>
        <p:spPr bwMode="auto">
          <a:xfrm>
            <a:off x="2482850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" name="AutoShape 7">
            <a:extLst>
              <a:ext uri="{FF2B5EF4-FFF2-40B4-BE49-F238E27FC236}">
                <a16:creationId xmlns:a16="http://schemas.microsoft.com/office/drawing/2014/main" id="{6E6D3ED9-24B4-1D44-2637-82518B80874A}"/>
              </a:ext>
            </a:extLst>
          </p:cNvPr>
          <p:cNvCxnSpPr>
            <a:cxnSpLocks noChangeShapeType="1"/>
            <a:stCxn id="8197" idx="3"/>
            <a:endCxn id="7172" idx="1"/>
          </p:cNvCxnSpPr>
          <p:nvPr/>
        </p:nvCxnSpPr>
        <p:spPr bwMode="auto">
          <a:xfrm>
            <a:off x="5553075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0" name="Text Box 8">
            <a:extLst>
              <a:ext uri="{FF2B5EF4-FFF2-40B4-BE49-F238E27FC236}">
                <a16:creationId xmlns:a16="http://schemas.microsoft.com/office/drawing/2014/main" id="{96ACB642-89F1-C031-7FFA-AA468A2C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Typically: </a:t>
            </a:r>
            <a:r>
              <a:rPr lang="en-US" altLang="zh-CN" sz="2000" dirty="0">
                <a:solidFill>
                  <a:srgbClr val="0432FF"/>
                </a:solidFill>
              </a:rPr>
              <a:t>n&gt;m</a:t>
            </a:r>
            <a:r>
              <a:rPr lang="en-US" altLang="zh-CN" sz="20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F195785A-48B6-41C6-EA5A-66ED7272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Register allocation is critical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99A0D9DF-C945-DA90-3E65-FFFC69C8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Speed!</a:t>
            </a:r>
          </a:p>
          <a:p>
            <a:pPr lvl="1"/>
            <a:r>
              <a:rPr lang="en-US" altLang="zh-CN" dirty="0"/>
              <a:t>Registers are fastest regions in memory hierarchy</a:t>
            </a:r>
          </a:p>
          <a:p>
            <a:pPr lvl="1"/>
            <a:r>
              <a:rPr lang="en-US" altLang="zh-CN" dirty="0"/>
              <a:t>But only a limited number</a:t>
            </a:r>
          </a:p>
          <a:p>
            <a:pPr lvl="2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 compiler’s duty to keep as most as possible variables into physical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</a:p>
          <a:p>
            <a:r>
              <a:rPr lang="en-US" altLang="zh-CN" dirty="0">
                <a:solidFill>
                  <a:srgbClr val="0432FF"/>
                </a:solidFill>
              </a:rPr>
              <a:t>Spilling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Extra variables should be kept in memory,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variables 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into regs</a:t>
            </a:r>
          </a:p>
          <a:p>
            <a:pPr lvl="2"/>
            <a:r>
              <a:rPr lang="en-US" altLang="zh-CN" dirty="0"/>
              <a:t>rewrite the code with extra loads &amp; stores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CB8811DE-37F7-5605-1CEF-ACC7F14C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Register allocation is hard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EA5E5664-37B7-C8F1-F094-115F0F13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theory, a hard problem: NP-complete</a:t>
            </a:r>
          </a:p>
          <a:p>
            <a:r>
              <a:rPr lang="en-US" altLang="zh-CN" dirty="0"/>
              <a:t>In reality, various approximation algorithms</a:t>
            </a:r>
          </a:p>
          <a:p>
            <a:pPr lvl="1"/>
            <a:r>
              <a:rPr lang="en-US" altLang="zh-CN" dirty="0"/>
              <a:t>the compiler must find </a:t>
            </a:r>
            <a:r>
              <a:rPr lang="en-US" altLang="zh-CN" dirty="0">
                <a:solidFill>
                  <a:srgbClr val="0432FF"/>
                </a:solidFill>
              </a:rPr>
              <a:t>good enough </a:t>
            </a:r>
            <a:r>
              <a:rPr lang="en-US" altLang="zh-CN" dirty="0"/>
              <a:t>solutions</a:t>
            </a:r>
          </a:p>
          <a:p>
            <a:pPr lvl="2"/>
            <a:r>
              <a:rPr lang="en-US" altLang="zh-CN" dirty="0"/>
              <a:t>how to measure this?</a:t>
            </a:r>
          </a:p>
          <a:p>
            <a:pPr lvl="1"/>
            <a:r>
              <a:rPr lang="en-US" altLang="zh-CN" dirty="0"/>
              <a:t>and as </a:t>
            </a:r>
            <a:r>
              <a:rPr lang="en-US" altLang="zh-CN" dirty="0">
                <a:solidFill>
                  <a:srgbClr val="0432FF"/>
                </a:solidFill>
              </a:rPr>
              <a:t>quick</a:t>
            </a:r>
            <a:r>
              <a:rPr lang="en-US" altLang="zh-CN" dirty="0"/>
              <a:t> as possible</a:t>
            </a:r>
          </a:p>
          <a:p>
            <a:pPr lvl="2"/>
            <a:r>
              <a:rPr lang="en-US" altLang="zh-CN" dirty="0"/>
              <a:t>dependent on the scenario, say, JIT is different from AOT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2B4DAEEE-DAF7-F872-255A-5598C845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Register allocation is active</a:t>
            </a:r>
            <a:endParaRPr lang="zh-CN" altLang="en-US"/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CD8D7853-E04C-FF2F-92F5-09425516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Local RA</a:t>
            </a:r>
          </a:p>
          <a:p>
            <a:pPr lvl="1"/>
            <a:r>
              <a:rPr lang="en-US" altLang="zh-CN" dirty="0"/>
              <a:t>On BBs, no (global) analysis required</a:t>
            </a:r>
          </a:p>
          <a:p>
            <a:pPr lvl="1"/>
            <a:r>
              <a:rPr lang="en-US" altLang="zh-CN" dirty="0"/>
              <a:t>Topics of in this lecture</a:t>
            </a:r>
          </a:p>
          <a:p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RA</a:t>
            </a:r>
            <a:r>
              <a:rPr lang="zh-CN" altLang="en-US" dirty="0"/>
              <a:t> </a:t>
            </a:r>
            <a:r>
              <a:rPr lang="en-US" altLang="zh-CN" dirty="0"/>
              <a:t>(to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discussed</a:t>
            </a:r>
            <a:r>
              <a:rPr lang="zh-CN" altLang="en-US" dirty="0"/>
              <a:t> </a:t>
            </a:r>
            <a:r>
              <a:rPr lang="en-US" altLang="zh-CN" dirty="0"/>
              <a:t>later):</a:t>
            </a:r>
          </a:p>
          <a:p>
            <a:pPr lvl="1"/>
            <a:r>
              <a:rPr lang="en-US" altLang="zh-CN" dirty="0"/>
              <a:t>Graph coloring allocation</a:t>
            </a:r>
          </a:p>
          <a:p>
            <a:pPr lvl="1"/>
            <a:r>
              <a:rPr lang="en-US" altLang="zh-CN" dirty="0"/>
              <a:t>Linear scan allocation</a:t>
            </a:r>
          </a:p>
          <a:p>
            <a:pPr lvl="1"/>
            <a:r>
              <a:rPr lang="en-US" altLang="zh-CN" dirty="0"/>
              <a:t>SSA allocation</a:t>
            </a:r>
          </a:p>
          <a:p>
            <a:pPr lvl="1"/>
            <a:r>
              <a:rPr lang="en-US" altLang="zh-CN" dirty="0"/>
              <a:t>PBQP allocation</a:t>
            </a:r>
          </a:p>
          <a:p>
            <a:pPr lvl="1"/>
            <a:r>
              <a:rPr lang="en-US" altLang="zh-CN" dirty="0"/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7061</TotalTime>
  <Words>1851</Words>
  <Application>Microsoft Macintosh PowerPoint</Application>
  <PresentationFormat>全屏显示(4:3)</PresentationFormat>
  <Paragraphs>421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Courier New</vt:lpstr>
      <vt:lpstr>Tahoma</vt:lpstr>
      <vt:lpstr>Times New Roman</vt:lpstr>
      <vt:lpstr>Verdana</vt:lpstr>
      <vt:lpstr>Wingdings</vt:lpstr>
      <vt:lpstr>Blends</vt:lpstr>
      <vt:lpstr>Local Register Allocation</vt:lpstr>
      <vt:lpstr>Middle and Back End</vt:lpstr>
      <vt:lpstr>Back-end Structure</vt:lpstr>
      <vt:lpstr>Register allocation: example</vt:lpstr>
      <vt:lpstr>Register allocation: example</vt:lpstr>
      <vt:lpstr>Conceptually</vt:lpstr>
      <vt:lpstr>Register allocation is critical</vt:lpstr>
      <vt:lpstr>Register allocation is hard</vt:lpstr>
      <vt:lpstr>Register allocation is active</vt:lpstr>
      <vt:lpstr> </vt:lpstr>
      <vt:lpstr>Stack Allocation</vt:lpstr>
      <vt:lpstr>Register allocation:  example</vt:lpstr>
      <vt:lpstr>Layout</vt:lpstr>
      <vt:lpstr>Allocation Algorithm</vt:lpstr>
      <vt:lpstr>Moral</vt:lpstr>
      <vt:lpstr> </vt:lpstr>
      <vt:lpstr>Top down allocation</vt:lpstr>
      <vt:lpstr>Register allocation:  example</vt:lpstr>
      <vt:lpstr>Algorithm</vt:lpstr>
      <vt:lpstr>Layout</vt:lpstr>
      <vt:lpstr>Moral </vt:lpstr>
      <vt:lpstr> </vt:lpstr>
      <vt:lpstr>Motivating example</vt:lpstr>
      <vt:lpstr>Motivating example</vt:lpstr>
      <vt:lpstr>Motivating example</vt:lpstr>
      <vt:lpstr>Moral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Layout</dc:title>
  <dc:creator>Baojian Hua</dc:creator>
  <cp:lastModifiedBy>bj.hua@outlook.com</cp:lastModifiedBy>
  <cp:revision>3347</cp:revision>
  <cp:lastPrinted>1601-01-01T00:00:00Z</cp:lastPrinted>
  <dcterms:created xsi:type="dcterms:W3CDTF">1601-01-01T00:00:00Z</dcterms:created>
  <dcterms:modified xsi:type="dcterms:W3CDTF">2024-05-29T15:18:15Z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