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70.xml" ContentType="application/vnd.openxmlformats-officedocument.presentationml.tags+xml"/>
  <Override PartName="/ppt/tags/tag9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47" r:id="rId3"/>
    <p:sldId id="316" r:id="rId4"/>
    <p:sldId id="552" r:id="rId5"/>
    <p:sldId id="354" r:id="rId6"/>
    <p:sldId id="345" r:id="rId7"/>
    <p:sldId id="323" r:id="rId8"/>
    <p:sldId id="403" r:id="rId9"/>
    <p:sldId id="379" r:id="rId10"/>
    <p:sldId id="352" r:id="rId11"/>
    <p:sldId id="416" r:id="rId12"/>
    <p:sldId id="405" r:id="rId13"/>
    <p:sldId id="406" r:id="rId14"/>
    <p:sldId id="641" r:id="rId15"/>
    <p:sldId id="649" r:id="rId16"/>
    <p:sldId id="650" r:id="rId17"/>
    <p:sldId id="642" r:id="rId18"/>
    <p:sldId id="651" r:id="rId19"/>
    <p:sldId id="643" r:id="rId20"/>
    <p:sldId id="645" r:id="rId21"/>
    <p:sldId id="413" r:id="rId22"/>
    <p:sldId id="381" r:id="rId23"/>
    <p:sldId id="417" r:id="rId24"/>
    <p:sldId id="554" r:id="rId25"/>
    <p:sldId id="652" r:id="rId26"/>
    <p:sldId id="418" r:id="rId27"/>
    <p:sldId id="419" r:id="rId28"/>
    <p:sldId id="505" r:id="rId29"/>
    <p:sldId id="653" r:id="rId30"/>
    <p:sldId id="557" r:id="rId31"/>
    <p:sldId id="558" r:id="rId32"/>
    <p:sldId id="559" r:id="rId33"/>
    <p:sldId id="560" r:id="rId34"/>
    <p:sldId id="506" r:id="rId35"/>
    <p:sldId id="431" r:id="rId36"/>
    <p:sldId id="432" r:id="rId37"/>
    <p:sldId id="562" r:id="rId38"/>
    <p:sldId id="434" r:id="rId39"/>
    <p:sldId id="435" r:id="rId40"/>
    <p:sldId id="436" r:id="rId41"/>
    <p:sldId id="350" r:id="rId42"/>
    <p:sldId id="359" r:id="rId43"/>
    <p:sldId id="428" r:id="rId44"/>
    <p:sldId id="427" r:id="rId45"/>
    <p:sldId id="563" r:id="rId46"/>
    <p:sldId id="564" r:id="rId47"/>
    <p:sldId id="565" r:id="rId48"/>
    <p:sldId id="566" r:id="rId49"/>
    <p:sldId id="567" r:id="rId50"/>
    <p:sldId id="568" r:id="rId51"/>
    <p:sldId id="569" r:id="rId52"/>
    <p:sldId id="570" r:id="rId53"/>
    <p:sldId id="571" r:id="rId54"/>
    <p:sldId id="572" r:id="rId55"/>
    <p:sldId id="574" r:id="rId56"/>
    <p:sldId id="443" r:id="rId57"/>
    <p:sldId id="430" r:id="rId58"/>
    <p:sldId id="575" r:id="rId59"/>
    <p:sldId id="576" r:id="rId60"/>
    <p:sldId id="577" r:id="rId61"/>
    <p:sldId id="578" r:id="rId62"/>
    <p:sldId id="579" r:id="rId63"/>
    <p:sldId id="580" r:id="rId64"/>
    <p:sldId id="456" r:id="rId65"/>
    <p:sldId id="581" r:id="rId66"/>
    <p:sldId id="445" r:id="rId67"/>
    <p:sldId id="582" r:id="rId68"/>
    <p:sldId id="583" r:id="rId69"/>
    <p:sldId id="584" r:id="rId70"/>
    <p:sldId id="636" r:id="rId71"/>
    <p:sldId id="635" r:id="rId72"/>
    <p:sldId id="585" r:id="rId73"/>
    <p:sldId id="586" r:id="rId74"/>
    <p:sldId id="360" r:id="rId75"/>
    <p:sldId id="386" r:id="rId76"/>
    <p:sldId id="389" r:id="rId77"/>
    <p:sldId id="387" r:id="rId78"/>
    <p:sldId id="388" r:id="rId79"/>
    <p:sldId id="455" r:id="rId80"/>
    <p:sldId id="459" r:id="rId81"/>
    <p:sldId id="457" r:id="rId82"/>
    <p:sldId id="640" r:id="rId83"/>
    <p:sldId id="348" r:id="rId84"/>
    <p:sldId id="587" r:id="rId85"/>
    <p:sldId id="588" r:id="rId86"/>
    <p:sldId id="637" r:id="rId87"/>
    <p:sldId id="638" r:id="rId88"/>
    <p:sldId id="639" r:id="rId89"/>
    <p:sldId id="589" r:id="rId90"/>
    <p:sldId id="590" r:id="rId91"/>
    <p:sldId id="591" r:id="rId92"/>
    <p:sldId id="592" r:id="rId93"/>
    <p:sldId id="593" r:id="rId94"/>
    <p:sldId id="661" r:id="rId95"/>
    <p:sldId id="662" r:id="rId96"/>
    <p:sldId id="663" r:id="rId97"/>
    <p:sldId id="664" r:id="rId98"/>
    <p:sldId id="665" r:id="rId99"/>
    <p:sldId id="666" r:id="rId100"/>
    <p:sldId id="667" r:id="rId101"/>
    <p:sldId id="594" r:id="rId102"/>
    <p:sldId id="312" r:id="rId103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2E75B6"/>
    <a:srgbClr val="FFFFFF"/>
    <a:srgbClr val="973600"/>
    <a:srgbClr val="DEEBF7"/>
    <a:srgbClr val="CC3300"/>
    <a:srgbClr val="B2B2B2"/>
    <a:srgbClr val="202020"/>
    <a:srgbClr val="323232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31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88" y="116"/>
      </p:cViewPr>
      <p:guideLst>
        <p:guide orient="horz" pos="219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2023/6/8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1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2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12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70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87.png"/><Relationship Id="rId4" Type="http://schemas.openxmlformats.org/officeDocument/2006/relationships/tags" Target="../tags/tag9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2021-Fall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Fourier-</a:t>
            </a:r>
            <a:r>
              <a:rPr lang="en-US" altLang="zh-CN" sz="2800" dirty="0" err="1"/>
              <a:t>Motzkin</a:t>
            </a:r>
            <a:r>
              <a:rPr lang="zh-CN" altLang="en-US" sz="2800" dirty="0"/>
              <a:t>消元法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分支定界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AE723-31C6-0768-F158-764646E7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0"/>
            <a:ext cx="11954459" cy="67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8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 err="1">
                <a:sym typeface="+mn-ea"/>
              </a:rPr>
              <a:t>理论组合回顾</a:t>
            </a:r>
            <a:endParaRPr lang="en-US" altLang="en-US" sz="2800" dirty="0" err="1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疑问解答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谢谢，周末愉快</a:t>
            </a:r>
            <a:r>
              <a:rPr lang="zh-CN" altLang="en-US" sz="4800" dirty="0"/>
              <a:t>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Fourier-</a:t>
            </a:r>
            <a:r>
              <a:rPr lang="en-US" altLang="zh-CN" sz="2800" dirty="0" err="1">
                <a:solidFill>
                  <a:srgbClr val="FF0000"/>
                </a:solidFill>
              </a:rPr>
              <a:t>Motzkin</a:t>
            </a:r>
            <a:r>
              <a:rPr lang="zh-CN" altLang="en-US" sz="2800" dirty="0">
                <a:solidFill>
                  <a:srgbClr val="FF0000"/>
                </a:solidFill>
              </a:rPr>
              <a:t>消元法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分支定界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1685" y="1998345"/>
            <a:ext cx="8088630" cy="2861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解决</a:t>
            </a:r>
            <a:r>
              <a:rPr kumimoji="1" lang="zh-CN" altLang="en-US" sz="2400" dirty="0">
                <a:solidFill>
                  <a:srgbClr val="FF0000"/>
                </a:solidFill>
              </a:rPr>
              <a:t>实数论域</a:t>
            </a:r>
            <a:r>
              <a:rPr kumimoji="1" lang="zh-CN" altLang="en-US" sz="2400" dirty="0"/>
              <a:t>上的线性算数命题的算法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核心思想：</a:t>
            </a:r>
            <a:r>
              <a:rPr kumimoji="1" lang="zh-CN" altLang="en-US" sz="2400" dirty="0">
                <a:solidFill>
                  <a:srgbClr val="FF0000"/>
                </a:solidFill>
              </a:rPr>
              <a:t>不断消去变量</a:t>
            </a:r>
            <a:r>
              <a:rPr kumimoji="1" lang="zh-CN" altLang="en-US" sz="2400" dirty="0"/>
              <a:t>，直到得到命题的最终结果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在每一轮消去变量的过程中，都可能产生关系式数量爆炸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不属于高效的算法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在变量数量较少的情况下，该算法仍然是实用的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01515" y="2924175"/>
            <a:ext cx="2473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等式消去</a:t>
            </a:r>
            <a:endParaRPr lang="en-US" altLang="zh-CN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消元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084" y="145982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05084" y="1480641"/>
            <a:ext cx="11181831" cy="4167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514350">
              <a:lnSpc>
                <a:spcPct val="150000"/>
              </a:lnSpc>
              <a:buAutoNum type="arabicPeriod"/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800" dirty="0"/>
              <a:t>等式消去</a:t>
            </a:r>
            <a:endParaRPr lang="en-US" altLang="zh-CN" sz="28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400" dirty="0"/>
              <a:t>代入法（选择一个等式约束，将要消去的变量用其他变量表示出来，代入到其他约束中）</a:t>
            </a: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400" dirty="0"/>
          </a:p>
          <a:p>
            <a:pPr lvl="1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endParaRPr lang="en-US" altLang="zh-CN" sz="24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2. </a:t>
            </a:r>
            <a:r>
              <a:rPr lang="zh-CN" altLang="en-US" sz="2800" dirty="0"/>
              <a:t>变量消去</a:t>
            </a:r>
            <a:endParaRPr lang="en-US" altLang="zh-CN" sz="2800" dirty="0"/>
          </a:p>
          <a:p>
            <a:pPr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-79" checksum="3893684283"/>
                  <wpsdc:marlchars xmlns="" xmlns:wpsdc="http://www.wps.cn/officeDocument/2017/drawingmlCustomData" val="79" checksum="883885931"/>
                </a:ext>
              </a:extLst>
            </a:pPr>
            <a:r>
              <a:rPr lang="en-US" altLang="zh-CN" sz="2800" dirty="0"/>
              <a:t>    </a:t>
            </a:r>
            <a:r>
              <a:rPr lang="zh-CN" altLang="en-US" sz="2400" dirty="0"/>
              <a:t>启发式地选择一个变量，配对其所有上下界，从而消去变量（产生新约束）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55CD22-0E20-04C4-E3BA-8C10AACDC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141" y="2673139"/>
            <a:ext cx="2881796" cy="18659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6720B6C-B314-11BE-A23E-547A8A2B6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091" y="3009194"/>
            <a:ext cx="3035300" cy="119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ED4F36-CE34-C0D7-058B-6689438AA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957" y="3191521"/>
            <a:ext cx="1409700" cy="419100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AA4FD298-19E1-DDCF-B3D4-1F682FBD453A}"/>
              </a:ext>
            </a:extLst>
          </p:cNvPr>
          <p:cNvSpPr/>
          <p:nvPr/>
        </p:nvSpPr>
        <p:spPr>
          <a:xfrm>
            <a:off x="5762884" y="3569680"/>
            <a:ext cx="1947187" cy="4990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8" name="文本框 7"/>
          <p:cNvSpPr txBox="1"/>
          <p:nvPr/>
        </p:nvSpPr>
        <p:spPr>
          <a:xfrm>
            <a:off x="603365" y="1389252"/>
            <a:ext cx="3052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0432FF"/>
                </a:solidFill>
              </a:rPr>
              <a:t>无界变量 </a:t>
            </a:r>
            <a:r>
              <a:rPr kumimoji="1" lang="en-US" altLang="zh-CN" sz="2400" b="1" dirty="0">
                <a:solidFill>
                  <a:srgbClr val="0432FF"/>
                </a:solidFill>
              </a:rPr>
              <a:t>&amp; </a:t>
            </a:r>
            <a:r>
              <a:rPr kumimoji="1" lang="zh-CN" altLang="en-US" sz="2400" b="1" dirty="0">
                <a:solidFill>
                  <a:srgbClr val="0432FF"/>
                </a:solidFill>
              </a:rPr>
              <a:t>有界变量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中全部为正时（有上界），或者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全部为负时（有下界），我们称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为无界变量。</a:t>
                </a:r>
              </a:p>
              <a:p>
                <a:pPr algn="l"/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    </a:t>
                </a:r>
                <a:endParaRPr lang="zh-CN" altLang="en-US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l"/>
                <a:r>
                  <a:rPr lang="zh-CN" altLang="en-US" dirty="0">
                    <a:sym typeface="+mn-ea"/>
                  </a:rPr>
                  <a:t>当变量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在命题</a:t>
                </a:r>
                <a:r>
                  <a:rPr lang="en-US" altLang="zh-CN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P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中既有正数也有负数时，变量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</a:rPr>
                  <a:t>既</a:t>
                </a:r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有上界也有下界。则称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为有界变量。</a:t>
                </a:r>
                <a:endParaRPr lang="en-US" altLang="zh-CN" dirty="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65" y="3306316"/>
                <a:ext cx="10912411" cy="967957"/>
              </a:xfrm>
              <a:prstGeom prst="rect">
                <a:avLst/>
              </a:prstGeom>
              <a:blipFill>
                <a:blip r:embed="rId2"/>
                <a:stretch>
                  <a:fillRect l="-503" t="-5031" b="-6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013893" y="2481057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考虑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≤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0609" y="2222231"/>
                <a:ext cx="2153920" cy="88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DEDBD83-13E3-4DC3-9864-01C3CBC2F4F0}"/>
              </a:ext>
            </a:extLst>
          </p:cNvPr>
          <p:cNvSpPr txBox="1"/>
          <p:nvPr/>
        </p:nvSpPr>
        <p:spPr>
          <a:xfrm>
            <a:off x="1315365" y="4997276"/>
            <a:ext cx="97448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无界变量消去：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移除包含该变量的所有约束（可能会导致其他变量成为无界变量，这个步骤不断迭代，直到不包含无界变量）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162498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="" xmlns:wpsdc="http://www.wps.cn/officeDocument/2017/drawingmlCustomData" val="-79" checksum="1152723353"/>
                  <wpsdc:marlchars xmlns="" xmlns:wpsdc="http://www.wps.cn/officeDocument/2017/drawingmlCustomData" val="79" checksum="883885931"/>
                </a:ext>
              </a:extLst>
            </a:pPr>
            <a:r>
              <a:rPr lang="zh-CN" altLang="en-US" sz="2000" b="1" dirty="0"/>
              <a:t>正规化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455" y="2285385"/>
            <a:ext cx="3276600" cy="3352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/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limLoc m:val="undOvr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9A03A4F-C79E-8620-0E2A-EE764F5C3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758" y="3521973"/>
                <a:ext cx="1336071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右箭头 11">
            <a:extLst>
              <a:ext uri="{FF2B5EF4-FFF2-40B4-BE49-F238E27FC236}">
                <a16:creationId xmlns:a16="http://schemas.microsoft.com/office/drawing/2014/main" id="{8F03F940-B856-6CF4-84C5-7E45740D7262}"/>
              </a:ext>
            </a:extLst>
          </p:cNvPr>
          <p:cNvSpPr/>
          <p:nvPr/>
        </p:nvSpPr>
        <p:spPr>
          <a:xfrm>
            <a:off x="4538386" y="3459737"/>
            <a:ext cx="1336070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255" y="5303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94330" y="1332250"/>
            <a:ext cx="13525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217295" y="2017395"/>
            <a:ext cx="1420582" cy="494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340" indent="-20066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115272335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000" b="1" dirty="0"/>
              <a:t>消除变量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677" y="2915626"/>
            <a:ext cx="2412554" cy="2468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406" y="2418054"/>
            <a:ext cx="2135061" cy="3112822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8290791" y="3586422"/>
            <a:ext cx="821055" cy="9423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6D5404-CABE-853D-524D-B1BCD7E58D73}"/>
              </a:ext>
            </a:extLst>
          </p:cNvPr>
          <p:cNvSpPr txBox="1"/>
          <p:nvPr/>
        </p:nvSpPr>
        <p:spPr>
          <a:xfrm>
            <a:off x="521292" y="3150432"/>
            <a:ext cx="50938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	</a:t>
            </a:r>
            <a:r>
              <a:rPr lang="zh-CN" altLang="en-US" sz="2400" dirty="0"/>
              <a:t>配对所有上下界（正系数和负系数的</a:t>
            </a:r>
            <a:r>
              <a:rPr lang="en-US" altLang="zh-CN" sz="2400" dirty="0"/>
              <a:t>x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逐个配对进行消去）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若算法发现一对相互冲突的约束，直接返回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UNSA</a:t>
            </a:r>
            <a:r>
              <a:rPr lang="en-US" altLang="zh-CN" sz="2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784F8BA-10C2-3911-4AF2-9DC8B4384F79}"/>
              </a:ext>
            </a:extLst>
          </p:cNvPr>
          <p:cNvSpPr txBox="1"/>
          <p:nvPr/>
        </p:nvSpPr>
        <p:spPr>
          <a:xfrm>
            <a:off x="843712" y="6073298"/>
            <a:ext cx="10084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消去变量的顺序不固定，贪婪启发式算法优先考虑产生较少新约束的变量</a:t>
            </a:r>
          </a:p>
        </p:txBody>
      </p:sp>
    </p:spTree>
    <p:extLst>
      <p:ext uri="{BB962C8B-B14F-4D97-AF65-F5344CB8AC3E}">
        <p14:creationId xmlns:p14="http://schemas.microsoft.com/office/powerpoint/2010/main" val="4272038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4051966" y="2758560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66" y="2758560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9350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909389" y="463885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260" y="488235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36625" y="463885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45" y="505278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3962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bldLvl="0" animBg="1"/>
      <p:bldP spid="14" grpId="0" bldLvl="0" animBg="1"/>
      <p:bldP spid="12" grpId="0"/>
      <p:bldP spid="16" grpId="0"/>
      <p:bldP spid="25" grpId="0"/>
      <p:bldP spid="30" grpId="0"/>
      <p:bldP spid="31" grpId="0" bldLvl="0" animBg="1"/>
      <p:bldP spid="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6" name="右箭头 5"/>
          <p:cNvSpPr/>
          <p:nvPr/>
        </p:nvSpPr>
        <p:spPr>
          <a:xfrm>
            <a:off x="2964007" y="2392459"/>
            <a:ext cx="1847561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消除等式</a:t>
            </a:r>
          </a:p>
        </p:txBody>
      </p:sp>
      <p:sp>
        <p:nvSpPr>
          <p:cNvPr id="8" name="右箭头 7"/>
          <p:cNvSpPr/>
          <p:nvPr/>
        </p:nvSpPr>
        <p:spPr>
          <a:xfrm>
            <a:off x="7081520" y="2348226"/>
            <a:ext cx="2007062" cy="1196975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n</a:t>
            </a:r>
            <a:r>
              <a:rPr kumimoji="1" lang="zh-CN" altLang="en-US" dirty="0">
                <a:solidFill>
                  <a:schemeClr val="tx1"/>
                </a:solidFill>
              </a:rPr>
              <a:t>为无界变量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896515" y="4970223"/>
            <a:ext cx="1501706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正规化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5165" y="1407795"/>
            <a:ext cx="15265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/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sz="1800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5943571-C22B-EB71-706D-5597FD92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4" y="2389307"/>
                <a:ext cx="2844801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E8E240AA-85E2-60B9-9D63-8B986A33BF9D}"/>
              </a:ext>
            </a:extLst>
          </p:cNvPr>
          <p:cNvSpPr txBox="1"/>
          <p:nvPr/>
        </p:nvSpPr>
        <p:spPr>
          <a:xfrm>
            <a:off x="3079081" y="23482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z = x+2n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/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≤4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B9A3348-5E6A-BCAB-C95E-95F10696D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349" y="2289003"/>
                <a:ext cx="2844801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/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+4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≤−1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19E16C6-1E0E-BA92-4015-139BCF00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952" y="2452386"/>
                <a:ext cx="2844801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/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18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1≥0</m:t>
                              </m:r>
                              <m:r>
                                <m:rPr>
                                  <m:nor/>
                                </m:rPr>
                                <a:rPr lang="zh-CN" altLang="en-US" dirty="0"/>
                                <m:t> 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−1≥0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14802DA-A4D9-12E2-8C46-934ADABAD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386" y="5213728"/>
                <a:ext cx="2844801" cy="7101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箭头 13">
            <a:extLst>
              <a:ext uri="{FF2B5EF4-FFF2-40B4-BE49-F238E27FC236}">
                <a16:creationId xmlns:a16="http://schemas.microsoft.com/office/drawing/2014/main" id="{379E788C-B2A4-57E6-726B-76BCE07A7EDA}"/>
              </a:ext>
            </a:extLst>
          </p:cNvPr>
          <p:cNvSpPr/>
          <p:nvPr/>
        </p:nvSpPr>
        <p:spPr>
          <a:xfrm>
            <a:off x="5223751" y="4970223"/>
            <a:ext cx="1709120" cy="1197204"/>
          </a:xfrm>
          <a:prstGeom prst="rightArrow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消去变量</a:t>
            </a:r>
            <a:r>
              <a:rPr kumimoji="1" lang="en-US" altLang="zh-CN" dirty="0">
                <a:solidFill>
                  <a:schemeClr val="tx1"/>
                </a:solidFill>
              </a:rPr>
              <a:t>x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/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  <m:r>
                        <m:rPr>
                          <m:nor/>
                        </m:rPr>
                        <a:rPr lang="zh-CN" altLang="en-US" dirty="0"/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828F7042-9E13-8CC5-610D-44F707E48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871" y="5384159"/>
                <a:ext cx="2007062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B6D1C757-7F2E-A63D-386B-9AA53E6AA692}"/>
              </a:ext>
            </a:extLst>
          </p:cNvPr>
          <p:cNvSpPr txBox="1"/>
          <p:nvPr/>
        </p:nvSpPr>
        <p:spPr>
          <a:xfrm>
            <a:off x="7622854" y="616742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y= 0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D92540E-B1F6-55B9-44A4-D373B6EED264}"/>
              </a:ext>
            </a:extLst>
          </p:cNvPr>
          <p:cNvSpPr txBox="1"/>
          <p:nvPr/>
        </p:nvSpPr>
        <p:spPr>
          <a:xfrm>
            <a:off x="5353754" y="3726765"/>
            <a:ext cx="1005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2A48C-DC98-EFD1-4ECB-2C6306092144}"/>
              </a:ext>
            </a:extLst>
          </p:cNvPr>
          <p:cNvSpPr txBox="1"/>
          <p:nvPr/>
        </p:nvSpPr>
        <p:spPr>
          <a:xfrm>
            <a:off x="3501553" y="6028927"/>
            <a:ext cx="1005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BB2D431-9074-9D64-EE94-82DD274D84C3}"/>
              </a:ext>
            </a:extLst>
          </p:cNvPr>
          <p:cNvSpPr txBox="1"/>
          <p:nvPr/>
        </p:nvSpPr>
        <p:spPr>
          <a:xfrm>
            <a:off x="1097065" y="3726765"/>
            <a:ext cx="11006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y= 0</a:t>
            </a:r>
          </a:p>
          <a:p>
            <a:r>
              <a:rPr lang="en-US" altLang="zh-CN" dirty="0"/>
              <a:t>x= 1</a:t>
            </a:r>
          </a:p>
          <a:p>
            <a:r>
              <a:rPr lang="en-US" altLang="zh-CN" dirty="0"/>
              <a:t>n = -1</a:t>
            </a:r>
          </a:p>
          <a:p>
            <a:r>
              <a:rPr lang="en-US" altLang="zh-CN" dirty="0"/>
              <a:t>z = -1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3595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zh-CN" sz="4400" dirty="0"/>
              <a:t>Fourier-Motzkin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78" y="2346361"/>
            <a:ext cx="10425043" cy="2387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4330" y="1332250"/>
            <a:ext cx="24497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算法复杂度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/>
              <a:t>消元法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7007" y="1875175"/>
            <a:ext cx="9062085" cy="31076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en-GB" altLang="zh-CN" sz="2800" b="1" dirty="0"/>
              <a:t>Fourier-</a:t>
            </a:r>
            <a:r>
              <a:rPr kumimoji="1" lang="en-GB" altLang="zh-CN" sz="2800" b="1" dirty="0" err="1"/>
              <a:t>Motzkin</a:t>
            </a:r>
            <a:r>
              <a:rPr kumimoji="1" lang="zh-CN" altLang="en-US" sz="2800" b="1" dirty="0"/>
              <a:t>消元法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等式消去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消元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无界变量处理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的系数全为正，没有下界，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当变量</a:t>
            </a:r>
            <a:r>
              <a:rPr kumimoji="1" lang="en-US" altLang="zh-CN" sz="2800" b="1" dirty="0"/>
              <a:t>x</a:t>
            </a:r>
            <a:r>
              <a:rPr kumimoji="1" lang="zh-CN" altLang="en-US" sz="2800" b="1" dirty="0"/>
              <a:t>的系数全为负，没有上界</a:t>
            </a:r>
            <a:endParaRPr kumimoji="1" lang="en-US" altLang="zh-CN" sz="2800" b="1" dirty="0"/>
          </a:p>
          <a:p>
            <a:pPr marL="1371600" lvl="2" indent="-457200">
              <a:buFontTx/>
              <a:buChar char="-"/>
            </a:pPr>
            <a:r>
              <a:rPr kumimoji="1" lang="zh-CN" altLang="en-US" sz="2800" b="1" dirty="0"/>
              <a:t>消元过程中，含有无界变量不等式可以直接剔除</a:t>
            </a:r>
            <a:endParaRPr kumimoji="1" lang="en-US" altLang="zh-CN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/>
              <a:t> </a:t>
            </a:r>
            <a:r>
              <a:rPr lang="en-US" altLang="zh-CN" sz="2800">
                <a:solidFill>
                  <a:schemeClr val="tx1"/>
                </a:solidFill>
              </a:rPr>
              <a:t>Fourier-Motzkin</a:t>
            </a:r>
            <a:endParaRPr lang="en-US" altLang="zh-CN" sz="280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 </a:t>
            </a:r>
            <a:r>
              <a:rPr lang="zh-CN" altLang="en-US" sz="2800">
                <a:solidFill>
                  <a:srgbClr val="FF0000"/>
                </a:solidFill>
              </a:rPr>
              <a:t>单纯形法</a:t>
            </a:r>
            <a:endParaRPr lang="zh-CN" altLang="en-US" sz="280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/>
              <a:t> 分支定界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60145" y="1998345"/>
            <a:ext cx="915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单纯形法（Simplex Algorithm）于1947年由George Dantzig发明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最初用于解决线性规划问题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线性算数的可满足性问题是线性规划的一个</a:t>
            </a:r>
            <a:r>
              <a:rPr kumimoji="1" lang="zh-CN" altLang="en-US" sz="2400" dirty="0">
                <a:solidFill>
                  <a:srgbClr val="FF0000"/>
                </a:solidFill>
                <a:sym typeface="+mn-ea"/>
              </a:rPr>
              <a:t>子问题</a:t>
            </a:r>
            <a:endParaRPr kumimoji="1" lang="zh-CN" altLang="en-US" sz="2400" dirty="0"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最坏情况下的时间复杂度是指数级的</a:t>
            </a: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ym typeface="+mn-ea"/>
              </a:rPr>
              <a:t>可以有效解决含有大量线性约束的线性算数问题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：几何意义</a:t>
            </a:r>
            <a:endParaRPr lang="en-US" altLang="zh-CN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2" y="1480641"/>
            <a:ext cx="7859844" cy="3344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线性约束可满足性问题可以转换为几何问题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每个变量代表一个维度</a:t>
            </a:r>
            <a:endParaRPr kumimoji="1" lang="en-US" altLang="zh-CN" sz="2400" dirty="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每个约束定义一个凸子空间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不等式定义一个半空间</a:t>
            </a:r>
            <a:endParaRPr kumimoji="1"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等式定义一个超平面</a:t>
            </a:r>
            <a:endParaRPr kumimoji="1" lang="en-US" altLang="zh-CN" sz="24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/>
              <a:t>解空间由半空间和超平面交集定义，形成一个凸多面体</a:t>
            </a:r>
            <a:endParaRPr kumimoji="1"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4C4385-FBB4-232C-1BE8-55316E17F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66" y="1881763"/>
            <a:ext cx="3787775" cy="32905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4DB0A9-68AC-D807-E7EE-78333C748D18}"/>
              </a:ext>
            </a:extLst>
          </p:cNvPr>
          <p:cNvSpPr txBox="1"/>
          <p:nvPr/>
        </p:nvSpPr>
        <p:spPr>
          <a:xfrm>
            <a:off x="2062449" y="5682159"/>
            <a:ext cx="71462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凸集可以这样描述</a:t>
            </a:r>
            <a:r>
              <a:rPr lang="en-US" altLang="zh-CN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:</a:t>
            </a:r>
            <a:r>
              <a:rPr lang="zh-CN" altLang="en-US" sz="2000" b="0" i="0" dirty="0">
                <a:solidFill>
                  <a:srgbClr val="1D1007"/>
                </a:solidFill>
                <a:effectLst/>
                <a:latin typeface="Verdana" panose="020B0604030504040204" pitchFamily="34" charset="0"/>
              </a:rPr>
              <a:t>用一条直线连接集合里两个元素，这条连线上的所有元素都在这个集合里，这个集合称为凸集；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66563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kumimoji="1" lang="en-US" altLang="zh-CN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Normal forms</a:t>
                </a:r>
                <a:r>
                  <a:rPr kumimoji="1" lang="zh-CN" altLang="en-US" sz="28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：</a:t>
                </a:r>
              </a:p>
              <a:p>
                <a:pPr algn="l"/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zh-CN" altLang="en-US" sz="2000" b="1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 types of constraints as input.</a:t>
                </a:r>
                <a:endParaRPr kumimoji="1" lang="zh-CN" altLang="en-US" sz="2000" b="1" dirty="0">
                  <a:sym typeface="+mn-ea"/>
                </a:endParaRP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We normalize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inequalities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into the following normal form: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zh-CN" sz="2000" i="1">
                                        <a:solidFill>
                                          <a:srgbClr val="0432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kumimoji="1" lang="en-US" altLang="zh-CN" sz="20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>
                            <m:sSub>
                              <m:sSubPr>
                                <m:ctrlP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i="1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kumimoji="1" lang="en-US" altLang="zh-CN" sz="200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000" b="0" i="1" smtClean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kumimoji="1" lang="en-US" altLang="zh-CN" sz="2000" b="0" i="1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</a:t>
                </a:r>
              </a:p>
              <a:p>
                <a:pPr algn="l"/>
                <a:r>
                  <a:rPr kumimoji="1" lang="en-US" altLang="zh-CN" sz="2000" b="0" i="1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	</a:t>
                </a:r>
              </a:p>
              <a:p>
                <a:pPr algn="l"/>
                <a:r>
                  <a:rPr kumimoji="1" lang="en-US" altLang="zh-CN" sz="2000" dirty="0">
                    <a:sym typeface="+mn-ea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basic variables</a:t>
                </a:r>
                <a:r>
                  <a:rPr kumimoji="1" lang="en-US" altLang="zh-CN" sz="2000" dirty="0">
                    <a:sym typeface="+mn-ea"/>
                  </a:rPr>
                  <a:t>,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sz="20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are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additional variables</a:t>
                </a:r>
                <a:r>
                  <a:rPr kumimoji="1" lang="en-US" altLang="zh-CN" sz="2000" dirty="0">
                    <a:sym typeface="+mn-ea"/>
                  </a:rPr>
                  <a:t>.</a:t>
                </a:r>
                <a:endParaRPr kumimoji="1" lang="zh-CN" altLang="en-US" dirty="0">
                  <a:sym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85" y="1661160"/>
                <a:ext cx="9206865" cy="35356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Converting to </a:t>
                </a:r>
                <a:r>
                  <a:rPr lang="en-US" altLang="zh-CN" sz="2800" b="1">
                    <a:latin typeface="Times New Roman" panose="02020603050405020304" charset="0"/>
                    <a:cs typeface="Times New Roman" panose="02020603050405020304" charset="0"/>
                  </a:rPr>
                  <a:t>Normal </a:t>
                </a:r>
                <a:r>
                  <a:rPr lang="zh-CN" altLang="en-US" sz="2800" b="1">
                    <a:latin typeface="Times New Roman" panose="02020603050405020304" charset="0"/>
                    <a:cs typeface="Times New Roman" panose="02020603050405020304" charset="0"/>
                  </a:rPr>
                  <a:t>Form</a:t>
                </a:r>
              </a:p>
              <a:p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 b="1">
                    <a:cs typeface="+mn-lt"/>
                  </a:rPr>
                  <a:t>  </a:t>
                </a:r>
                <a:r>
                  <a:rPr lang="en-US" altLang="zh-CN" sz="2000">
                    <a:cs typeface="+mn-lt"/>
                  </a:rPr>
                  <a:t>(</a:t>
                </a:r>
                <a:r>
                  <a:rPr lang="en-US" altLang="zh-CN" sz="2000">
                    <a:cs typeface="+mn-lt"/>
                    <a:sym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⋈∈{=,≤,≥}</m:t>
                    </m:r>
                  </m:oMath>
                </a14:m>
                <a:r>
                  <a:rPr lang="en-US" altLang="zh-CN" sz="2000">
                    <a:cs typeface="+mn-lt"/>
                  </a:rPr>
                  <a:t>)</a:t>
                </a:r>
              </a:p>
              <a:p>
                <a:pPr algn="l"/>
                <a:endParaRPr lang="en-US" altLang="zh-CN" sz="2000">
                  <a:cs typeface="+mn-lt"/>
                </a:endParaRPr>
              </a:p>
              <a:p>
                <a:pPr marL="0" lvl="0" indent="0" algn="l">
                  <a:buNone/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1. Move all addends 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 to the left-hand side to obtain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’⋈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(where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  <m:r>
                      <a:rPr lang="en-US" altLang="zh-CN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>
                    <a:solidFill>
                      <a:schemeClr val="tx1"/>
                    </a:solidFill>
                  </a:rPr>
                  <a:t>is a constant)</a:t>
                </a:r>
              </a:p>
              <a:p>
                <a:pPr marL="0" lvl="0" indent="0" algn="l">
                  <a:buNone/>
                </a:pPr>
                <a:endParaRPr lang="zh-CN" altLang="en-US" sz="2000">
                  <a:solidFill>
                    <a:schemeClr val="tx1"/>
                  </a:solidFill>
                </a:endParaRPr>
              </a:p>
              <a:p>
                <a:pPr algn="l">
                  <a:buClrTx/>
                  <a:buSzTx/>
                  <a:buFontTx/>
                </a:pPr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2. Introduce a new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000" kern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kumimoji="1" lang="en-US" altLang="zh-CN" sz="2000" ker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zh-CN" sz="2000" b="1" kern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Replace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/>
                  <a:t>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</a:p>
              <a:p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with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/>
                  <a:t> = 0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  </a:t>
                </a:r>
                <a:r>
                  <a:rPr kumimoji="1" lang="en-US" altLang="zh-CN" sz="2000" b="1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and</a:t>
                </a:r>
                <a:r>
                  <a:rPr lang="en-US" altLang="zh-CN" sz="20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   If </a:t>
                </a:r>
                <a14:m>
                  <m:oMath xmlns:m="http://schemas.openxmlformats.org/officeDocument/2006/math">
                    <m:r>
                      <a:rPr kumimoji="1" lang="en-US" altLang="zh-CN" sz="2000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is the equality operator, rewrite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kumimoji="1" lang="en-US" altLang="zh-CN" sz="2000" i="1" ker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Example：</a:t>
                </a:r>
              </a:p>
              <a:p>
                <a:endParaRPr kumimoji="1" lang="en-US" altLang="zh-CN" sz="2000" ker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	Convert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kumimoji="1" lang="en-US" altLang="zh-CN" sz="2000" i="1" kern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i="1" ker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2000" kern="0">
                    <a:latin typeface="Arial" panose="020B0604020202020204" pitchFamily="34" charset="0"/>
                    <a:cs typeface="Arial" panose="020B0604020202020204" pitchFamily="34" charset="0"/>
                  </a:rPr>
                  <a:t>to  </a:t>
                </a:r>
                <a14:m>
                  <m:oMath xmlns:m="http://schemas.openxmlformats.org/officeDocument/2006/math"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=0 ∧</m:t>
                    </m:r>
                    <m:sSub>
                      <m:sSubPr>
                        <m:ctrlP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2000" i="1" ker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0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2</m:t>
                    </m:r>
                  </m:oMath>
                </a14:m>
                <a:endParaRPr kumimoji="1" lang="en-US" altLang="zh-CN" sz="2000" i="1" kern="0">
                  <a:solidFill>
                    <a:srgbClr val="0432FF"/>
                  </a:solidFill>
                  <a:latin typeface="Cambria Math" panose="02040503050406030204" pitchFamily="18" charset="0"/>
                  <a:ea typeface="MS Mincho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455" y="1321435"/>
                <a:ext cx="9852660" cy="5139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2400" b="1">
                    <a:latin typeface="Times New Roman" panose="02020603050405020304" charset="0"/>
                    <a:cs typeface="Times New Roman" panose="02020603050405020304" charset="0"/>
                  </a:rPr>
                  <a:t>Example</a:t>
                </a:r>
              </a:p>
              <a:p>
                <a:endParaRPr lang="en-US" sz="2400" b="1"/>
              </a:p>
              <a:p>
                <a:endParaRPr lang="en-US" sz="2400" b="1"/>
              </a:p>
              <a:p>
                <a:r>
                  <a:rPr kumimoji="1" lang="en-US" altLang="zh-CN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b="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baseline="-25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770" y="1837055"/>
                <a:ext cx="9788525" cy="198818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/>
          <p:nvPr/>
        </p:nvCxnSpPr>
        <p:spPr>
          <a:xfrm>
            <a:off x="5210810" y="3460115"/>
            <a:ext cx="141732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5210810" y="3098800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2055" y="2596515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893060" y="2233295"/>
            <a:ext cx="5690235" cy="37445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simplex(){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tab =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constructTableau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for(each additional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var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if(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violates its constraint){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if(there is a suitable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pivot(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,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else return UNSAT;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}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SAT;</a:t>
            </a: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553845" y="1491615"/>
            <a:ext cx="299783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Simplex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Array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Pointer</a:t>
            </a:r>
            <a:endParaRPr kumimoji="1" lang="en-US" altLang="zh-CN" sz="2000" dirty="0">
              <a:solidFill>
                <a:srgbClr val="00B0F0"/>
              </a:solidFill>
              <a:ea typeface="黑体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cxnSp>
        <p:nvCxnSpPr>
          <p:cNvPr id="5" name="直接箭头连接符 4"/>
          <p:cNvCxnSpPr/>
          <p:nvPr/>
        </p:nvCxnSpPr>
        <p:spPr>
          <a:xfrm>
            <a:off x="3503930" y="2448560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503930" y="2087245"/>
            <a:ext cx="1236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normalize</a:t>
            </a:r>
            <a:r>
              <a:rPr kumimoji="1"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2=0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3=0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0" y="1602740"/>
                <a:ext cx="2314575" cy="1664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2458085" y="3564255"/>
            <a:ext cx="152717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Tableau</a:t>
            </a:r>
            <a:r>
              <a:rPr kumimoji="1" lang="zh-CN" altLang="en-US" sz="2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686300" y="421513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775" y="4542155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>
            <a:off x="7416165" y="2455545"/>
            <a:ext cx="1404000" cy="6985"/>
          </a:xfrm>
          <a:prstGeom prst="straightConnector1">
            <a:avLst/>
          </a:prstGeom>
          <a:ln w="66675" cmpd="dbl">
            <a:solidFill>
              <a:schemeClr val="accent1">
                <a:shade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7160" y="1626870"/>
                <a:ext cx="1677035" cy="16649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241" y="1994789"/>
                <a:ext cx="1518285" cy="880745"/>
              </a:xfrm>
              <a:prstGeom prst="rect">
                <a:avLst/>
              </a:prstGeom>
              <a:blipFill rotWithShape="1">
                <a:blip r:embed="rId6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213985" y="130810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385" y="1634490"/>
                <a:ext cx="173482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991" y="1609979"/>
                <a:ext cx="1518285" cy="880745"/>
              </a:xfrm>
              <a:prstGeom prst="rect">
                <a:avLst/>
              </a:prstGeom>
              <a:blipFill rotWithShape="1">
                <a:blip r:embed="rId5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>
            <a:off x="3392170" y="2046605"/>
            <a:ext cx="1404000" cy="6985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do the 1</a:t>
                </a:r>
                <a:r>
                  <a:rPr lang="en-US" altLang="zh-CN" baseline="30000" dirty="0">
                    <a:sym typeface="+mn-ea"/>
                  </a:rPr>
                  <a:t>st</a:t>
                </a:r>
                <a:r>
                  <a:rPr lang="en-US" altLang="zh-CN" dirty="0">
                    <a:sym typeface="+mn-ea"/>
                  </a:rPr>
                  <a:t> trial by setting initially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x=y=0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1=0,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2=0,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3=0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have two violations. We first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 = </a:t>
                </a:r>
                <a:r>
                  <a:rPr lang="en-US" altLang="zh-CN" dirty="0" err="1">
                    <a:solidFill>
                      <a:srgbClr val="0432FF"/>
                    </a:solidFill>
                    <a:sym typeface="+mn-ea"/>
                  </a:rPr>
                  <a:t>x+y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2x-y = 2(s1-y)-y = 2s1 – 3y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s3 = -x+2y = -(s1-y)+2y = -s1+3y</a:t>
                </a:r>
                <a:endParaRPr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表格 1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290435" y="485267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 flipH="1">
            <a:off x="7721600" y="5139690"/>
            <a:ext cx="555625" cy="264160"/>
          </a:xfrm>
          <a:prstGeom prst="straightConnector1">
            <a:avLst/>
          </a:prstGeom>
          <a:ln w="3175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080" y="5304155"/>
                <a:ext cx="1016000" cy="82994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063105" y="139954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3=−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1+3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786890" cy="1664970"/>
              </a:xfrm>
              <a:prstGeom prst="rect">
                <a:avLst/>
              </a:prstGeom>
              <a:blipFill rotWithShape="1">
                <a:blip r:embed="rId5"/>
                <a:stretch>
                  <a:fillRect l="-32" t="-15" r="3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By setting up explicitly the value of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s1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=0−−&gt;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2=4,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3=−2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And still one violation left. We want to fix </a:t>
                </a:r>
                <a:r>
                  <a:rPr lang="en-US" altLang="zh-CN" dirty="0">
                    <a:solidFill>
                      <a:srgbClr val="FF0000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. Perform the pivoting operation: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 = -s1+3y;  </a:t>
                </a:r>
                <a:r>
                  <a:rPr lang="en-US" altLang="zh-CN" dirty="0">
                    <a:sym typeface="Wingdings" panose="05000000000000000000" pitchFamily="2" charset="2"/>
                  </a:rPr>
                  <a:t>--&gt;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 = s1/3+s3/3;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Wingdings" panose="05000000000000000000" pitchFamily="2" charset="2"/>
                  </a:rPr>
                  <a:t>And substitute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y</a:t>
                </a:r>
                <a:r>
                  <a:rPr lang="en-US" altLang="zh-CN" dirty="0">
                    <a:sym typeface="Wingdings" panose="05000000000000000000" pitchFamily="2" charset="2"/>
                  </a:rPr>
                  <a:t> into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altLang="zh-CN" dirty="0">
                    <a:sym typeface="Wingdings" panose="05000000000000000000" pitchFamily="2" charset="2"/>
                  </a:rPr>
                  <a:t> and </a:t>
                </a: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</a:t>
                </a:r>
                <a:r>
                  <a:rPr lang="en-US" altLang="zh-CN" dirty="0">
                    <a:sym typeface="Wingdings" panose="05000000000000000000" pitchFamily="2" charset="2"/>
                  </a:rPr>
                  <a:t>, we get: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x = s1-y = s1-(s1/3+s3/3) = 2/3*s1 -1/3*s3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s2 = 2s1-3y = 2s1-3(s1/3+s3/3) = s1-s3</a:t>
                </a:r>
                <a:endParaRPr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075" y="2791460"/>
                <a:ext cx="8550910" cy="355346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7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7063105" y="4861560"/>
          <a:ext cx="2819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7" name="直接箭头连接符 6"/>
          <p:cNvCxnSpPr/>
          <p:nvPr/>
        </p:nvCxnSpPr>
        <p:spPr>
          <a:xfrm flipV="1">
            <a:off x="7588885" y="5099685"/>
            <a:ext cx="1384300" cy="1010920"/>
          </a:xfrm>
          <a:prstGeom prst="straightConnector1">
            <a:avLst/>
          </a:prstGeom>
          <a:ln w="41275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2225" y="5187950"/>
                <a:ext cx="1198880" cy="8299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7063105" y="1399540"/>
              <a:ext cx="2819400" cy="1955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zh-CN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7063105" y="1399540"/>
              <a:ext cx="2819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9800"/>
                    <a:gridCol w="939800"/>
                    <a:gridCol w="939800"/>
                  </a:tblGrid>
                  <a:tr h="370840">
                    <a:tc>
                      <a:txBody>
                        <a:bodyPr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s3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x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s2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pPr algn="ctr"/>
                          <a:r>
                            <a:rPr lang="en-US" altLang="zh-CN" dirty="0"/>
                            <a:t>-1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601345">
                    <a:tc>
                      <a:txBody>
                        <a:bodyPr/>
                        <a:p>
                          <a:r>
                            <a:rPr lang="en-US" altLang="zh-CN" dirty="0"/>
                            <a:t>y</a:t>
                          </a:r>
                          <a:endParaRPr lang="en-US" altLang="zh-C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0" y="1726565"/>
                <a:ext cx="1198880" cy="82994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2=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3≥1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01" y="1308989"/>
                <a:ext cx="1831340" cy="2178685"/>
              </a:xfrm>
              <a:prstGeom prst="rect">
                <a:avLst/>
              </a:prstGeom>
              <a:blipFill rotWithShape="1">
                <a:blip r:embed="rId6"/>
                <a:stretch>
                  <a:fillRect l="-31" t="-12" r="3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/>
          <p:cNvCxnSpPr/>
          <p:nvPr/>
        </p:nvCxnSpPr>
        <p:spPr>
          <a:xfrm flipV="1">
            <a:off x="5799455" y="2134235"/>
            <a:ext cx="1096645" cy="381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sz="2400" b="1" dirty="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Trial and fix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We have fixed </a:t>
                </a: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s3</a:t>
                </a:r>
                <a:r>
                  <a:rPr lang="en-US" altLang="zh-CN" dirty="0">
                    <a:sym typeface="+mn-ea"/>
                  </a:rPr>
                  <a:t>, and get: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1=2,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3=1−−&gt;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2=1, 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ym typeface="+mn-ea"/>
                  </a:rPr>
                  <a:t>All constraints are satisfied, hence, we have this model:</a:t>
                </a:r>
                <a:endParaRPr lang="en-US" altLang="zh-CN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sym typeface="+mn-ea"/>
                  </a:rPr>
                  <a:t>[x=1, y=1]</a:t>
                </a:r>
                <a:endParaRPr lang="zh-CN" altLang="en-US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595" y="3629660"/>
                <a:ext cx="8550910" cy="230695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i="1">
                  <a:solidFill>
                    <a:srgbClr val="0432FF"/>
                  </a:solidFill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1" y="1696339"/>
                <a:ext cx="1518285" cy="880745"/>
              </a:xfrm>
              <a:prstGeom prst="rect">
                <a:avLst/>
              </a:prstGeom>
              <a:blipFill rotWithShape="1">
                <a:blip r:embed="rId8"/>
                <a:stretch>
                  <a:fillRect l="-38" t="-29" r="3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>
            <a:off x="2518410" y="2132330"/>
            <a:ext cx="1087755" cy="7620"/>
          </a:xfrm>
          <a:prstGeom prst="straightConnector1">
            <a:avLst/>
          </a:prstGeom>
          <a:ln w="66675" cmpd="sng">
            <a:solidFill>
              <a:schemeClr val="accent1">
                <a:lumMod val="75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：单纯形法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655" y="2118360"/>
            <a:ext cx="3787775" cy="32905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b="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010" y="2988310"/>
                <a:ext cx="2028825" cy="88074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617980" y="1873250"/>
            <a:ext cx="21837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/>
              <a:t>几何学意义</a:t>
            </a:r>
            <a:endParaRPr lang="en-US" altLang="zh-CN" baseline="-25000"/>
          </a:p>
        </p:txBody>
      </p:sp>
      <p:sp>
        <p:nvSpPr>
          <p:cNvPr id="3" name="文本框 2"/>
          <p:cNvSpPr txBox="1"/>
          <p:nvPr/>
        </p:nvSpPr>
        <p:spPr>
          <a:xfrm>
            <a:off x="6691630" y="3531870"/>
            <a:ext cx="4279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rgbClr val="FF0000"/>
                </a:solidFill>
              </a:rPr>
              <a:t>(D)</a:t>
            </a:r>
          </a:p>
        </p:txBody>
      </p:sp>
      <p:sp>
        <p:nvSpPr>
          <p:cNvPr id="4" name="椭圆 3"/>
          <p:cNvSpPr/>
          <p:nvPr/>
        </p:nvSpPr>
        <p:spPr>
          <a:xfrm>
            <a:off x="6851015" y="3888105"/>
            <a:ext cx="109220" cy="1092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：算法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Fourier-</a:t>
            </a:r>
            <a:r>
              <a:rPr lang="en-US" altLang="zh-CN" sz="2800" dirty="0" err="1">
                <a:solidFill>
                  <a:schemeClr val="tx1"/>
                </a:solidFill>
              </a:rPr>
              <a:t>Motzkin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单纯形法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分支定界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lvl="0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sym typeface="+mn-ea"/>
                  </a:rPr>
                  <a:t>When the domain is integer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 this is called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integer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linear</a:t>
                </a:r>
                <a:r>
                  <a:rPr kumimoji="1" lang="zh-CN" altLang="en-US" sz="20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programming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(ILP)</a:t>
                </a:r>
              </a:p>
              <a:p>
                <a:pPr marL="0" lvl="1" indent="0" algn="l" fontAlgn="auto">
                  <a:lnSpc>
                    <a:spcPct val="15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This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NPC, but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solved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divide-conquer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manner</a:t>
                </a:r>
              </a:p>
              <a:p>
                <a:pPr marL="0" lvl="0" indent="0" algn="l" fontAlgn="auto">
                  <a:lnSpc>
                    <a:spcPct val="10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E.g.,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≥2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  <m:e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kumimoji="1" lang="en-US" altLang="zh-CN" sz="20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zh-CN" altLang="en-US" sz="2000" dirty="0">
                    <a:sym typeface="+mn-ea"/>
                  </a:rPr>
                  <a:t>    </a:t>
                </a:r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kumimoji="1" lang="en-US" altLang="zh-CN" sz="200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 algn="l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Key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idea:</a:t>
                </a:r>
                <a:endParaRPr kumimoji="1" lang="en-US" altLang="zh-CN" sz="2000" dirty="0"/>
              </a:p>
              <a:p>
                <a:pPr lvl="1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Solve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problem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No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UNSAT</a:t>
                </a:r>
                <a:endParaRPr kumimoji="1" lang="en-US" altLang="zh-CN" sz="2000" dirty="0"/>
              </a:p>
              <a:p>
                <a:pPr lvl="2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Find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solution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[x=r0,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y=r1]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if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r0,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r1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SAT!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Else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suppose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c0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add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branches:</a:t>
                </a:r>
                <a:endParaRPr kumimoji="1" lang="en-US" altLang="zh-CN" sz="2000" dirty="0"/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≥ </m:t>
                    </m:r>
                    <m:d>
                      <m:dPr>
                        <m:begChr m:val="⌈"/>
                        <m:endChr m:val="⌉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kumimoji="1" lang="en-US" altLang="zh-CN" sz="2000" dirty="0">
                  <a:solidFill>
                    <a:srgbClr val="0432FF"/>
                  </a:solidFill>
                </a:endParaRPr>
              </a:p>
              <a:p>
                <a:pPr lvl="3" algn="l" fontAlgn="auto">
                  <a:lnSpc>
                    <a:spcPct val="120000"/>
                  </a:lnSpc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S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[x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d>
                      <m:dPr>
                        <m:begChr m:val="⌊"/>
                        <m:endChr m:val="⌋"/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]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930" y="1623695"/>
                <a:ext cx="8739505" cy="48463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06855" y="1183005"/>
            <a:ext cx="7759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ILP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39820" y="3023870"/>
            <a:ext cx="23622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Suppose:</a:t>
            </a:r>
          </a:p>
          <a:p>
            <a:pPr fontAlgn="auto">
              <a:lnSpc>
                <a:spcPct val="150000"/>
              </a:lnSpc>
            </a:pPr>
            <a:r>
              <a:rPr kumimoji="1" lang="en-US" altLang="zh-CN" sz="2000" dirty="0"/>
              <a:t>[</a:t>
            </a:r>
            <a:r>
              <a:rPr kumimoji="1" lang="en-US" altLang="zh-CN" sz="2000" dirty="0">
                <a:solidFill>
                  <a:srgbClr val="FF0000"/>
                </a:solidFill>
              </a:rPr>
              <a:t>x=1.7</a:t>
            </a:r>
            <a:r>
              <a:rPr kumimoji="1" lang="en-US" altLang="zh-CN" sz="2000" dirty="0"/>
              <a:t>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y=3.5]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20" y="4139170"/>
                <a:ext cx="1731645" cy="1236345"/>
              </a:xfrm>
              <a:prstGeom prst="rect">
                <a:avLst/>
              </a:prstGeom>
              <a:blipFill rotWithShape="1">
                <a:blip r:embed="rId2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  <m:e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kumimoji="1"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150" y="4139170"/>
                <a:ext cx="1731645" cy="1236345"/>
              </a:xfrm>
              <a:prstGeom prst="rect">
                <a:avLst/>
              </a:prstGeom>
              <a:blipFill rotWithShape="1">
                <a:blip r:embed="rId3"/>
                <a:stretch>
                  <a:fillRect t="-19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960" y="1886585"/>
                <a:ext cx="1758315" cy="968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kumimoji="1" lang="en-US" altLang="zh-CN" sz="2000" dirty="0">
                    <a:sym typeface="+mn-ea"/>
                  </a:rPr>
                  <a:t>where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x,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y</a:t>
                </a:r>
                <a:r>
                  <a:rPr kumimoji="1" lang="en-US" altLang="zh-CN" sz="2000" dirty="0"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5360" y="2143125"/>
                <a:ext cx="1864995" cy="39878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015" y="1726565"/>
            <a:ext cx="7633970" cy="433260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res = simplex(S);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if(res==UNSAT)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prune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integers)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exit(SAT);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deep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select(x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value);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≥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])||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backtrack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dirty="0">
                    <a:sym typeface="+mn-ea"/>
                  </a:rPr>
                  <a:t>             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branchBound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(S </a:t>
                </a:r>
                <a14:m>
                  <m:oMath xmlns:m="http://schemas.openxmlformats.org/officeDocument/2006/math"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∪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[x ≤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1" lang="en-US" altLang="zh-CN" sz="2000" b="1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𝑐</m:t>
                        </m:r>
                        <m:r>
                          <a:rPr kumimoji="1" lang="en-US" altLang="zh-CN" sz="2000" b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e>
                    </m:d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30" y="1760220"/>
                <a:ext cx="766762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黑体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480" y="3387090"/>
            <a:ext cx="9207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黑体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2789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42085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6882743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Array</a:t>
            </a:r>
          </a:p>
        </p:txBody>
      </p:sp>
      <p:sp>
        <p:nvSpPr>
          <p:cNvPr id="27" name="矩形 26"/>
          <p:cNvSpPr/>
          <p:nvPr/>
        </p:nvSpPr>
        <p:spPr>
          <a:xfrm>
            <a:off x="807814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272270" y="3387090"/>
            <a:ext cx="1657350" cy="48641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00B0F0"/>
                </a:solidFill>
                <a:ea typeface="黑体" panose="02010609060101010101" pitchFamily="49" charset="-122"/>
              </a:rPr>
              <a:t>Combination</a:t>
            </a:r>
            <a:endParaRPr kumimoji="1" lang="en-GB" altLang="zh-CN" sz="1600" dirty="0">
              <a:solidFill>
                <a:schemeClr val="tx1"/>
              </a:solidFill>
              <a:ea typeface="黑体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黑体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黑体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线性算数理论</a:t>
            </a:r>
            <a:r>
              <a:rPr lang="zh-CN" altLang="en-US" sz="4400" dirty="0"/>
              <a:t>：分支定界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695" y="2276475"/>
            <a:ext cx="5942965" cy="3717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66215" y="1452880"/>
            <a:ext cx="43751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Graphically: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tree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线性算数理论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(LA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zh-CN" sz="2800" dirty="0">
                <a:solidFill>
                  <a:schemeClr val="tx1"/>
                </a:solidFill>
              </a:rPr>
              <a:t>Theory)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>
                <a:solidFill>
                  <a:srgbClr val="C00000"/>
                </a:solidFill>
              </a:rPr>
              <a:t>数据结构理论回顾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/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比特向量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02892" y="1738461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S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30" y="2339975"/>
            <a:ext cx="5484495" cy="190119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619277" y="1431756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30" y="1953895"/>
                <a:ext cx="5685155" cy="415925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2840" y="1334770"/>
            <a:ext cx="5199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Semantics: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arithmetic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operations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zh-CN" alt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zh-CN" altLang="en-US" sz="2000" b="0" i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zh-CN" sz="2000" dirty="0">
                    <a:sym typeface="+mn-ea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mod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kumimoji="1" lang="en-US" altLang="zh-CN" sz="2000" i="1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endParaRPr kumimoji="1" lang="en-US" altLang="zh-CN" sz="2000" dirty="0"/>
              </a:p>
              <a:p>
                <a:pPr marL="0" indent="0" algn="ctr" fontAlgn="auto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kumimoji="1" lang="en-US" altLang="zh-CN" sz="200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120" y="1966595"/>
                <a:ext cx="6000115" cy="47002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3455035" y="3168015"/>
            <a:ext cx="52819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for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bit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vectors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3550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56640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</a:t>
            </a:r>
            <a:r>
              <a:rPr lang="en-US" altLang="zh-CN" sz="2000" dirty="0">
                <a:solidFill>
                  <a:srgbClr val="C00000"/>
                </a:solidFill>
              </a:rPr>
              <a:t>DPLL</a:t>
            </a:r>
            <a:r>
              <a:rPr lang="zh-CN" altLang="en-US" sz="2000" dirty="0">
                <a:solidFill>
                  <a:srgbClr val="C00000"/>
                </a:solidFill>
              </a:rPr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</a:t>
            </a:r>
            <a:r>
              <a:rPr lang="zh-CN" altLang="en-US" sz="2000" dirty="0"/>
              <a:t>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线性算术（语法、Fourier-Motzkin消元法、单纯形法、分支定界法）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数据结构理论（比特向量、数组、指针</a:t>
            </a:r>
            <a:r>
              <a:rPr lang="zh-CN" altLang="en-US" sz="2000" dirty="0"/>
              <a:t>、字符串）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00B0F0"/>
                </a:solidFill>
              </a:rPr>
              <a:t>理论组合</a:t>
            </a:r>
            <a:r>
              <a:rPr lang="zh-CN" altLang="en-US" sz="2000" dirty="0"/>
              <a:t>（</a:t>
            </a:r>
            <a:r>
              <a:rPr lang="zh-CN" altLang="en-US" sz="2000" dirty="0">
                <a:solidFill>
                  <a:srgbClr val="00B0F0"/>
                </a:solidFill>
              </a:rPr>
              <a:t>Nelson-Oppen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00B0F0"/>
                </a:solidFill>
              </a:rPr>
              <a:t>理论凸性</a:t>
            </a:r>
            <a:r>
              <a:rPr lang="zh-CN" altLang="en-US" sz="2000" dirty="0"/>
              <a:t>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4052570"/>
            <a:ext cx="5190490" cy="28060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比特向量理论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249680" y="1398905"/>
            <a:ext cx="5545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charset="0"/>
              </a:rPr>
              <a:t>利用比特向量求解部分费马大定理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Fermat’s last theorem: The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equation</a:t>
                </a:r>
                <a:endParaRPr lang="en-US" altLang="zh-CN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has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no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solutions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𝟑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60" y="3170555"/>
            <a:ext cx="4239895" cy="312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2610" y="36976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simple case: n=3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指针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数组理论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3227732" y="179878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324" y="2321230"/>
            <a:ext cx="4765388" cy="1946426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</a:rPr>
              <a:t>线性算数理论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(LA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Theory)</a:t>
            </a:r>
            <a:r>
              <a:rPr lang="zh-CN" altLang="en-US" sz="2800" dirty="0">
                <a:solidFill>
                  <a:srgbClr val="C00000"/>
                </a:solidFill>
              </a:rPr>
              <a:t> </a:t>
            </a:r>
            <a:r>
              <a:rPr lang="en-US" altLang="en-US" sz="2800" dirty="0">
                <a:solidFill>
                  <a:srgbClr val="C00000"/>
                </a:solidFill>
              </a:rPr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zh-CN" altLang="en-US" sz="2800" dirty="0">
                <a:sym typeface="+mn-ea"/>
              </a:rPr>
              <a:t>理论组合回顾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疑问解答</a:t>
            </a:r>
            <a:endParaRPr lang="en-US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>
                    <a:sym typeface="+mn-ea"/>
                  </a:rPr>
                  <a:t> </a:t>
                </a:r>
                <a:r>
                  <a:rPr kumimoji="1" lang="en-US" altLang="zh-CN" sz="2400">
                    <a:sym typeface="+mn-ea"/>
                  </a:rPr>
                  <a:t>array </a:t>
                </a:r>
                <a:r>
                  <a:rPr kumimoji="1" lang="en-US" altLang="zh-CN" sz="2400" dirty="0">
                    <a:sym typeface="+mn-ea"/>
                  </a:rPr>
                  <a:t>store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(only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index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)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数据结构理论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4125595" y="2414270"/>
            <a:ext cx="5903595" cy="1947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en-US" altLang="zh-CN" sz="2800" dirty="0"/>
              <a:t> </a:t>
            </a:r>
            <a:r>
              <a:rPr lang="zh-CN" altLang="en-US" sz="2800" dirty="0"/>
              <a:t>比特向量</a:t>
            </a:r>
            <a:endParaRPr lang="en-US" altLang="zh-CN" sz="2800" dirty="0"/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数组</a:t>
            </a:r>
          </a:p>
          <a:p>
            <a:pPr marL="180340" indent="-280670" fontAlgn="auto">
              <a:lnSpc>
                <a:spcPct val="150000"/>
              </a:lnSpc>
              <a:buFont typeface="Wingdings" panose="05000000000000000000" charset="0"/>
              <a:buChar char=""/>
              <a:extLst>
                <a:ext uri="{35155182-B16C-46BC-9424-99874614C6A1}">
                  <wpsdc:indentchars xmlns:wpsdc="http://www.wps.cn/officeDocument/2017/drawingmlCustomData" xmlns="" val="-79" checksum="3893684283"/>
                  <wpsdc:marlchars xmlns:wpsdc="http://www.wps.cn/officeDocument/2017/drawingmlCustomData" xmlns="" val="79" checksum="883885931"/>
                </a:ext>
              </a:extLst>
            </a:pPr>
            <a:r>
              <a:rPr lang="zh-CN" altLang="en-US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指针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sp>
        <p:nvSpPr>
          <p:cNvPr id="3" name="椭圆 2"/>
          <p:cNvSpPr/>
          <p:nvPr/>
        </p:nvSpPr>
        <p:spPr>
          <a:xfrm>
            <a:off x="4499695" y="41364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4499695" y="47460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4499695" y="53556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4499695" y="596522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023695" y="4136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23695" y="4517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023695" y="4898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023695" y="5279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103</a:t>
            </a:r>
          </a:p>
        </p:txBody>
      </p:sp>
      <p:sp>
        <p:nvSpPr>
          <p:cNvPr id="11" name="矩形 10"/>
          <p:cNvSpPr/>
          <p:nvPr/>
        </p:nvSpPr>
        <p:spPr>
          <a:xfrm>
            <a:off x="6023695" y="5660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023695" y="6041423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102</a:t>
            </a:r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4880695" y="4326923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4880695" y="4954780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4887264" y="5469923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4875440" y="6152549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568011" y="3782158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585021" y="3782158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6785610" y="5088890"/>
            <a:ext cx="3175" cy="381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6785610" y="5469890"/>
            <a:ext cx="3175" cy="762000"/>
          </a:xfrm>
          <a:prstGeom prst="curved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492365" y="4046220"/>
            <a:ext cx="149098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假设有内存模型：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</a:p>
              <a:p>
                <a:pPr fontAlgn="auto">
                  <a:lnSpc>
                    <a:spcPct val="120000"/>
                  </a:lnSpc>
                </a:pPr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341" y="1392588"/>
                <a:ext cx="6070907" cy="2306320"/>
              </a:xfrm>
              <a:prstGeom prst="rect">
                <a:avLst/>
              </a:prstGeom>
              <a:blipFill rotWithShape="1">
                <a:blip r:embed="rId2"/>
                <a:stretch>
                  <a:fillRect t="-1" r="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5543550" y="4554855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104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543550" y="493522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103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551805" y="529844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543550" y="569341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551805" y="6088380"/>
            <a:ext cx="4800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27" y="2572831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6342" y="1765766"/>
            <a:ext cx="1229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Syntax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191922" y="1480651"/>
            <a:ext cx="17233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265805" y="3168015"/>
            <a:ext cx="56610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Semantics-based decision procedure</a:t>
            </a:r>
            <a:endParaRPr lang="zh-CN" altLang="en-US" sz="2800" b="1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1032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 procedure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2020" y="1897380"/>
            <a:ext cx="455295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P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sat(P){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P’ = ⟦P⟧;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return sat(P’);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1268095" y="3676650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890" y="4198620"/>
                <a:ext cx="277749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982487" y="2176627"/>
            <a:ext cx="2813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A</a:t>
            </a:r>
            <a:r>
              <a:rPr kumimoji="1" lang="zh-CN" altLang="en-US" sz="2800" b="1" dirty="0"/>
              <a:t>：原子要素</a:t>
            </a:r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E:   </a:t>
            </a:r>
            <a:r>
              <a:rPr kumimoji="1" lang="zh-CN" altLang="en-US" sz="2800" b="1" dirty="0"/>
              <a:t>表达式</a:t>
            </a:r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R:   </a:t>
            </a:r>
            <a:r>
              <a:rPr kumimoji="1" lang="zh-CN" altLang="en-US" sz="2800" b="1" dirty="0"/>
              <a:t>关系式</a:t>
            </a:r>
          </a:p>
          <a:p>
            <a:pPr marL="5715" indent="0" fontAlgn="auto">
              <a:lnSpc>
                <a:spcPct val="150000"/>
              </a:lnSpc>
              <a:buFontTx/>
              <a:buNone/>
            </a:pPr>
            <a:r>
              <a:rPr kumimoji="1" lang="en-US" altLang="zh-CN" sz="2800" b="1" dirty="0"/>
              <a:t>P</a:t>
            </a:r>
            <a:r>
              <a:rPr kumimoji="1" lang="zh-CN" altLang="en-US" sz="2800" b="1" dirty="0"/>
              <a:t>：命题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2250440"/>
                <a:ext cx="2915285" cy="3322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170" y="2712085"/>
                <a:ext cx="2723515" cy="2399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735" y="2480945"/>
                <a:ext cx="2695575" cy="28613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1612265"/>
                <a:ext cx="2777490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750" y="4617085"/>
                <a:ext cx="2777490" cy="4603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819525" y="5161280"/>
                <a:ext cx="5716361" cy="142192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5161280"/>
                <a:ext cx="5716361" cy="1421928"/>
              </a:xfrm>
              <a:prstGeom prst="rect">
                <a:avLst/>
              </a:prstGeom>
              <a:blipFill>
                <a:blip r:embed="rId3"/>
                <a:stretch>
                  <a:fillRect b="-1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835" y="1294130"/>
                <a:ext cx="2915285" cy="332295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925" y="1480820"/>
                <a:ext cx="2723515" cy="2399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    =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25" y="1480820"/>
                <a:ext cx="2695575" cy="28613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23793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Pure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variables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0570" y="1998345"/>
            <a:ext cx="815086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pure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x’s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address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not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taken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&amp;x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else,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variable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x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called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escaped</a:t>
            </a:r>
            <a:endParaRPr kumimoji="1" lang="en-US" altLang="zh-CN" sz="2400" dirty="0">
              <a:solidFill>
                <a:srgbClr val="0432FF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introduce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sort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 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kumimoji="1" lang="en-US" altLang="zh-CN" sz="2400" i="1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standard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H(S(x))</a:t>
            </a:r>
            <a:endParaRPr kumimoji="1" lang="en-US" altLang="zh-CN" sz="2400" i="1" dirty="0">
              <a:solidFill>
                <a:srgbClr val="0432FF"/>
              </a:solidFill>
            </a:endParaRPr>
          </a:p>
          <a:p>
            <a:pPr lvl="1"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For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pure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 err="1">
                <a:sym typeface="+mn-ea"/>
              </a:rPr>
              <a:t>vars</a:t>
            </a:r>
            <a:r>
              <a:rPr kumimoji="1" lang="en-US" altLang="zh-CN" sz="2400" dirty="0">
                <a:sym typeface="+mn-ea"/>
              </a:rPr>
              <a:t>,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new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translation: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i="1" dirty="0">
                <a:solidFill>
                  <a:srgbClr val="0432FF"/>
                </a:solidFill>
                <a:sym typeface="+mn-ea"/>
              </a:rPr>
              <a:t>R(x)</a:t>
            </a:r>
            <a:endParaRPr lang="zh-CN" altLang="en-US" sz="24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指针理论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68095" y="1261745"/>
            <a:ext cx="3056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partitions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9240" y="2275840"/>
            <a:ext cx="91135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basic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idea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partition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further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have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fine-grained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model</a:t>
            </a:r>
            <a:endParaRPr kumimoji="1" lang="en-US" altLang="zh-CN" sz="2400" dirty="0"/>
          </a:p>
          <a:p>
            <a:pPr marL="800100" lvl="1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ym typeface="+mn-ea"/>
              </a:rPr>
              <a:t>so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that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can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reason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more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subtle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properties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of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the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memory</a:t>
            </a:r>
            <a:endParaRPr kumimoji="1" lang="en-US" altLang="zh-CN" sz="2400" dirty="0"/>
          </a:p>
          <a:p>
            <a:pPr fontAlgn="auto">
              <a:lnSpc>
                <a:spcPct val="150000"/>
              </a:lnSpc>
            </a:pPr>
            <a:r>
              <a:rPr kumimoji="1" lang="en-US" altLang="zh-CN" sz="2400" dirty="0">
                <a:sym typeface="+mn-ea"/>
              </a:rPr>
              <a:t>We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study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olidFill>
                  <a:srgbClr val="0432FF"/>
                </a:solidFill>
                <a:sym typeface="+mn-ea"/>
              </a:rPr>
              <a:t>type-based</a:t>
            </a:r>
            <a:r>
              <a:rPr kumimoji="1" lang="zh-CN" altLang="en-US" sz="2400" dirty="0">
                <a:sym typeface="+mn-ea"/>
              </a:rPr>
              <a:t> </a:t>
            </a:r>
            <a:r>
              <a:rPr kumimoji="1" lang="en-US" altLang="zh-CN" sz="2400" dirty="0">
                <a:sym typeface="+mn-ea"/>
              </a:rPr>
              <a:t>approach</a:t>
            </a:r>
            <a:endParaRPr lang="zh-CN" altLang="en-US" sz="24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5184" y="4903531"/>
            <a:ext cx="5041900" cy="9652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4970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7966075" cy="460375"/>
              </a:xfrm>
              <a:prstGeom prst="rect">
                <a:avLst/>
              </a:prstGeom>
              <a:blipFill rotWithShape="1">
                <a:blip r:embed="rId5"/>
                <a:stretch>
                  <a:fillRect l="-7" t="-58" r="7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563957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480925" y="176070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0823" y="1642592"/>
            <a:ext cx="384619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1485" fontAlgn="auto">
              <a:lnSpc>
                <a:spcPct val="150000"/>
              </a:lnSpc>
              <a:buFontTx/>
              <a:buChar char="-"/>
              <a:extLst>
                <a:ext uri="{35155182-B16C-46BC-9424-99874614C6A1}">
                  <wpsdc:indentchars xmlns:wpsdc="http://www.wps.cn/officeDocument/2017/drawingmlCustomData" xmlns="" val="-127" checksum="800028949"/>
                </a:ext>
              </a:extLst>
            </a:pPr>
            <a:r>
              <a:rPr kumimoji="1" lang="zh-CN" altLang="en-US" sz="2800" b="1" dirty="0"/>
              <a:t>是否支持减法表达式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932295" y="2541905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- 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支持，因为</a:t>
            </a:r>
            <a:r>
              <a:rPr kumimoji="1" lang="en-US" altLang="zh-CN" sz="2400" b="1" dirty="0">
                <a:latin typeface="+mn-ea"/>
                <a:cs typeface="+mn-ea"/>
                <a:sym typeface="+mn-ea"/>
              </a:rPr>
              <a:t>c</a:t>
            </a:r>
            <a:r>
              <a:rPr kumimoji="1" lang="zh-CN" altLang="en-US" sz="2400" b="1" dirty="0">
                <a:latin typeface="+mn-ea"/>
                <a:cs typeface="+mn-ea"/>
                <a:sym typeface="+mn-ea"/>
              </a:rPr>
              <a:t>可以为负数</a:t>
            </a:r>
            <a:endParaRPr lang="en-US" altLang="zh-CN" sz="2400" dirty="0"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61024" y="351695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例子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045" y="4063365"/>
            <a:ext cx="2616200" cy="172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802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3" y="5967186"/>
                <a:ext cx="959923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" t="-20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480641"/>
            <a:ext cx="4140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指针理论</a:t>
            </a:r>
            <a:r>
              <a:rPr lang="zh-CN" altLang="en-US" sz="4400" dirty="0"/>
              <a:t>：</a:t>
            </a:r>
            <a:r>
              <a:rPr lang="en-US" altLang="en-US" sz="4400" dirty="0"/>
              <a:t>转换到EUF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  <a:blipFill rotWithShape="1">
                <a:blip r:embed="rId2"/>
                <a:stretch>
                  <a:fillRect t="-35" r="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2" y="1480641"/>
            <a:ext cx="4140200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  <a:blipFill rotWithShape="1">
                <a:blip r:embed="rId4"/>
                <a:stretch>
                  <a:fillRect l="-1" t="-92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  <a:blipFill rotWithShape="1">
                <a:blip r:embed="rId5"/>
                <a:stretch>
                  <a:fillRect t="-57" r="3" b="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61957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3" y="817859"/>
            <a:ext cx="10515599" cy="526092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>
                <a:solidFill>
                  <a:schemeClr val="tx1"/>
                </a:solidFill>
              </a:rPr>
              <a:t>课程回顾</a:t>
            </a:r>
            <a:endParaRPr lang="en-US" altLang="en-US" sz="2800" dirty="0"/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/>
              <a:t>线性算数理论</a:t>
            </a:r>
            <a:r>
              <a:rPr lang="en-US" altLang="zh-CN" sz="2800" dirty="0"/>
              <a:t>(LA</a:t>
            </a:r>
            <a:r>
              <a:rPr lang="zh-CN" altLang="en-US" sz="2800" dirty="0"/>
              <a:t> </a:t>
            </a:r>
            <a:r>
              <a:rPr lang="en-US" altLang="zh-CN" sz="2800" dirty="0"/>
              <a:t>Theory)</a:t>
            </a:r>
            <a:r>
              <a:rPr lang="zh-CN" altLang="en-US" sz="2800" dirty="0"/>
              <a:t> </a:t>
            </a:r>
            <a:r>
              <a:rPr lang="en-US" altLang="en-US" sz="2800" dirty="0"/>
              <a:t>回顾</a:t>
            </a: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数据结构理论回顾</a:t>
            </a:r>
            <a:endParaRPr lang="en-US" altLang="en-US" sz="2800" dirty="0"/>
          </a:p>
          <a:p>
            <a:pPr marL="457200" indent="-457200" algn="l">
              <a:lnSpc>
                <a:spcPct val="160000"/>
              </a:lnSpc>
              <a:buClrTx/>
              <a:buSzTx/>
              <a:buAutoNum type="arabicPeriod"/>
            </a:pPr>
            <a:r>
              <a:rPr lang="en-US" altLang="en-US" sz="2800" dirty="0">
                <a:solidFill>
                  <a:srgbClr val="C00000"/>
                </a:solidFill>
                <a:sym typeface="+mn-ea"/>
              </a:rPr>
              <a:t>理论组合回顾</a:t>
            </a:r>
            <a:endParaRPr lang="en-US" altLang="en-US" sz="2800" dirty="0">
              <a:solidFill>
                <a:srgbClr val="C00000"/>
              </a:solidFill>
            </a:endParaRPr>
          </a:p>
          <a:p>
            <a:pPr marL="457200" indent="-457200">
              <a:lnSpc>
                <a:spcPct val="160000"/>
              </a:lnSpc>
              <a:buAutoNum type="arabicPeriod"/>
            </a:pPr>
            <a:r>
              <a:rPr lang="en-US" altLang="en-US" sz="2800" dirty="0" err="1"/>
              <a:t>疑问解答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4340225" y="3168015"/>
            <a:ext cx="35115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i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Method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Example with LA and EUF: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</a:t>
                </a:r>
                <a:endParaRPr kumimoji="1" lang="en-US" altLang="zh-CN" sz="2400" dirty="0"/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 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=f(x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595" y="2266950"/>
                <a:ext cx="9274810" cy="29718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1386840" y="14808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lang="en-US" altLang="zh-CN" sz="2400">
                    <a:solidFill>
                      <a:srgbClr val="FF0000"/>
                    </a:solidFill>
                  </a:rPr>
                  <a:t>Step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#2: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Equality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propagation</a:t>
                </a: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After purification, the proposition is turned into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2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...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n</a:t>
                </a:r>
                <a:endParaRPr kumimoji="1" lang="en-US" altLang="zh-CN" sz="2400" baseline="-25000" dirty="0">
                  <a:solidFill>
                    <a:srgbClr val="0432FF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Each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belongs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 specific theory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And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are connected by variables</a:t>
                </a:r>
                <a:endParaRPr kumimoji="1" lang="en-US" altLang="zh-CN" sz="2400" dirty="0"/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some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return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implies an equality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ym typeface="+mn-ea"/>
                  </a:rPr>
                  <a:t>, add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every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(j!=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)</a:t>
                </a:r>
                <a:r>
                  <a:rPr kumimoji="1" lang="en-US" altLang="zh-CN" sz="2400" dirty="0">
                    <a:sym typeface="+mn-ea"/>
                  </a:rPr>
                  <a:t>, </a:t>
                </a:r>
                <a:r>
                  <a:rPr kumimoji="1" lang="en-US" altLang="zh-CN" sz="2400" dirty="0" err="1">
                    <a:sym typeface="+mn-ea"/>
                  </a:rPr>
                  <a:t>goto</a:t>
                </a:r>
                <a:r>
                  <a:rPr kumimoji="1" lang="en-US" altLang="zh-CN" sz="2400" dirty="0">
                    <a:sym typeface="+mn-ea"/>
                  </a:rPr>
                  <a:t> previous step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broadcast</a:t>
                </a:r>
                <a:r>
                  <a:rPr kumimoji="1" lang="en-US" altLang="zh-CN" sz="2400" dirty="0">
                    <a:sym typeface="+mn-ea"/>
                  </a:rPr>
                  <a:t> operation (the key idea)!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2221230"/>
                <a:ext cx="10258425" cy="40786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</a:p>
                        <a:p>
                          <a:r>
                            <a:rPr lang="en-US" altLang="zh-CN" dirty="0"/>
                            <a:t>t1=t2-t3</a:t>
                          </a:r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3719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4195" y="5315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54883" y="5646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4195" y="564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4195" y="61988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9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4883" y="5353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62195" y="486513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0484" y="46134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4852549" y="535307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62195" y="573024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1995" y="32918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The initial proposition:</a:t>
                </a:r>
                <a:endParaRPr kumimoji="1"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-x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f(f(x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 -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)) !=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7" grpId="0" bldLvl="0" animBg="1"/>
      <p:bldP spid="8" grpId="0"/>
      <p:bldP spid="15" grpId="0" bldLvl="0" animBg="1"/>
      <p:bldP spid="16" grpId="0" bldLvl="0" animBg="1"/>
      <p:bldP spid="1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5273040" y="3168015"/>
            <a:ext cx="1645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线性算数理论</a:t>
            </a:r>
            <a:r>
              <a:rPr lang="zh-CN" altLang="en-US" sz="4400" dirty="0"/>
              <a:t>：</a:t>
            </a:r>
            <a:r>
              <a:rPr lang="en-US" altLang="en-US" sz="4400" dirty="0" err="1"/>
              <a:t>概念</a:t>
            </a:r>
            <a:endParaRPr lang="en-US" altLang="en-US" sz="440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830532"/>
            <a:ext cx="5880100" cy="27813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81890" y="1307312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-</a:t>
            </a:r>
            <a:r>
              <a:rPr kumimoji="1" lang="zh-CN" altLang="en-US" sz="2800" b="1" dirty="0"/>
              <a:t> 语法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668038" y="1480667"/>
            <a:ext cx="634301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kumimoji="1" lang="zh-CN" altLang="en-US" sz="2800" b="1" dirty="0"/>
              <a:t>变量论域</a:t>
            </a:r>
            <a:endParaRPr kumimoji="1" lang="en-US" altLang="zh-CN" sz="2800" b="1" dirty="0"/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整数域  </a:t>
            </a:r>
            <a:r>
              <a:rPr kumimoji="1" lang="en-US" altLang="zh-CN" sz="2800" dirty="0"/>
              <a:t>LIA</a:t>
            </a:r>
            <a:r>
              <a:rPr kumimoji="1" lang="zh-CN" altLang="en-US" sz="2800" b="1" dirty="0"/>
              <a:t>  ，复杂度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800" dirty="0"/>
              <a:t>NPC</a:t>
            </a:r>
          </a:p>
          <a:p>
            <a:pPr marL="914400" lvl="1" indent="-457200">
              <a:buFontTx/>
              <a:buChar char="-"/>
            </a:pPr>
            <a:r>
              <a:rPr kumimoji="1" lang="zh-CN" altLang="en-US" sz="2800" b="1" dirty="0"/>
              <a:t>实数域  </a:t>
            </a:r>
            <a:r>
              <a:rPr kumimoji="1" lang="en-US" altLang="zh-CN" sz="2800" dirty="0"/>
              <a:t>LRA</a:t>
            </a:r>
            <a:r>
              <a:rPr kumimoji="1" lang="zh-CN" altLang="en-US" sz="2800" b="1" dirty="0"/>
              <a:t>， 复杂度</a:t>
            </a:r>
            <a:r>
              <a:rPr kumimoji="1" lang="en-US" altLang="zh-CN" sz="2800" b="1" dirty="0"/>
              <a:t>:</a:t>
            </a:r>
            <a:r>
              <a:rPr kumimoji="1" lang="zh-CN" altLang="en-US" sz="2800" b="1" dirty="0"/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ahoma" panose="020B0604030504040204" pitchFamily="34" charset="0"/>
              </a:rPr>
              <a:t>polynomial</a:t>
            </a:r>
            <a:r>
              <a:rPr kumimoji="1" lang="zh-CN" altLang="en-US" sz="2800" b="1" dirty="0"/>
              <a:t> 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3456940" y="3390265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23349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129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6" name="文本框 5"/>
          <p:cNvSpPr txBox="1"/>
          <p:nvPr/>
        </p:nvSpPr>
        <p:spPr>
          <a:xfrm>
            <a:off x="1117600" y="1386840"/>
            <a:ext cx="2919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Theory Convexity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is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convex</a:t>
                </a:r>
                <a:r>
                  <a:rPr kumimoji="1" lang="en-US" altLang="zh-CN" sz="2400" dirty="0">
                    <a:sym typeface="+mn-ea"/>
                  </a:rPr>
                  <a:t>, if for all conjunctions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, it holds that: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 P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sz="2400" dirty="0">
                    <a:sym typeface="Wingdings" panose="05000000000000000000" pitchFamily="2" charset="2"/>
                  </a:rPr>
                  <a:t> </a:t>
                </a: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Wingdings" panose="05000000000000000000" pitchFamily="2" charset="2"/>
                  </a:rPr>
                  <a:t>for some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Wingdings" panose="05000000000000000000" pitchFamily="2" charset="2"/>
                  </a:rPr>
                  <a:t>i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 (where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Wingdings" panose="05000000000000000000" pitchFamily="2" charset="2"/>
                  </a:rPr>
                  <a:t>n&gt;1</a:t>
                </a:r>
                <a:r>
                  <a:rPr kumimoji="1" lang="en-US" altLang="zh-CN" sz="2400" dirty="0">
                    <a:sym typeface="Wingdings" panose="05000000000000000000" pitchFamily="2" charset="2"/>
                  </a:rPr>
                  <a:t>).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informally: 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implies a disjunction of equality,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dirty="0">
                    <a:sym typeface="+mn-ea"/>
                  </a:rPr>
                  <a:t> must imply one of them</a:t>
                </a:r>
                <a:endParaRPr kumimoji="1" lang="en-US" altLang="zh-CN" sz="2400" dirty="0"/>
              </a:p>
              <a:p>
                <a:pPr fontAlgn="auto">
                  <a:lnSpc>
                    <a:spcPct val="150000"/>
                  </a:lnSpc>
                </a:pPr>
                <a:r>
                  <a:rPr kumimoji="1" lang="en-US" altLang="zh-CN" sz="2400" dirty="0">
                    <a:sym typeface="+mn-ea"/>
                  </a:rPr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is called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non-convex</a:t>
                </a:r>
                <a:r>
                  <a:rPr kumimoji="1" lang="en-US" altLang="zh-CN" sz="2400" dirty="0">
                    <a:sym typeface="+mn-ea"/>
                  </a:rPr>
                  <a:t>, if the above condition does not hold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55" y="2351405"/>
                <a:ext cx="10143490" cy="28816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7"/>
              <p:cNvSpPr>
                <a:spLocks noGrp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8" name="内容占位符 7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1875" y="1925320"/>
                <a:ext cx="6873240" cy="4351655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0305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/>
              <p:cNvGraphicFramePr>
                <a:graphicFrameLocks noGrp="1"/>
              </p:cNvGraphicFramePr>
              <p:nvPr/>
            </p:nvGraphicFramePr>
            <p:xfrm>
              <a:off x="3863975" y="3681095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454344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75" y="5364340"/>
                <a:ext cx="1371600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134" b="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6"/>
          <p:cNvCxnSpPr/>
          <p:nvPr/>
        </p:nvCxnSpPr>
        <p:spPr>
          <a:xfrm>
            <a:off x="6835775" y="5509895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988175" y="49950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split!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768975" y="53574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x=1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835775" y="53691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x=2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768975" y="5738495"/>
            <a:ext cx="977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4505" y="5730875"/>
            <a:ext cx="106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53905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Non-convexity introduces splitting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5" grpId="0"/>
      <p:bldP spid="1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 err="1"/>
              <a:t>理论结合</a:t>
            </a:r>
            <a:endParaRPr lang="en-US" altLang="en-US" sz="4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917575" y="1222375"/>
            <a:ext cx="3945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...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= purify(P);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L: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is UNSAT)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return UNSAT;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if(some Pi implies x=y){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broadcast(x=y);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goto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L;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if(Pi implies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=y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(P, 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en-US" altLang="zh-CN" sz="2000" b="1" baseline="-25000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return SAT;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940" y="1910715"/>
                <a:ext cx="4817110" cy="489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0FCC84-A0E2-9B7D-B5BF-493DA53C1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2" y="356137"/>
            <a:ext cx="10504762" cy="4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162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037F6F-346B-FCDB-B954-396D588B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" y="0"/>
            <a:ext cx="10047619" cy="6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35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9B94A1-C4E8-AECF-1A02-953B005B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" y="0"/>
            <a:ext cx="11057143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49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0477EA-CAC8-0DA1-E6E2-4A80FDD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33333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23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9C4518-1D42-9423-CE45-A76DE2EA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05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DF41B41-20EB-3F91-A04A-29B11312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03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758d6f0-fd56-42dc-adea-3fbdb92d753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|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|0.2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a7d6f75-5ea7-42d4-90ed-2a711bd03e91}"/>
</p:tagLst>
</file>

<file path=ppt/tags/tag70.xml><?xml version="1.0" encoding="utf-8"?>
<p:tagLst xmlns:p="http://schemas.openxmlformats.org/presentationml/2006/main">
  <p:tag name="KSO_WM_UNIT_TABLE_BEAUTIFY" val="smartTable{55e9bf80-5b1c-43fa-bc28-2b5f0fb5d8e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55e9bf80-5b1c-43fa-bc28-2b5f0fb5d8e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c42e58-bf96-40c8-97ba-3007f74d91e6}"/>
</p:tagLst>
</file>

<file path=ppt/tags/tag90.xml><?xml version="1.0" encoding="utf-8"?>
<p:tagLst xmlns:p="http://schemas.openxmlformats.org/presentationml/2006/main">
  <p:tag name="KSO_WM_UNIT_TABLE_BEAUTIFY" val="smartTable{b758d6f0-fd56-42dc-adea-3fbdb92d753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5076</Words>
  <Application>Microsoft Office PowerPoint</Application>
  <PresentationFormat>宽屏</PresentationFormat>
  <Paragraphs>955</Paragraphs>
  <Slides>102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4" baseType="lpstr">
      <vt:lpstr>黑体</vt:lpstr>
      <vt:lpstr>宋体</vt:lpstr>
      <vt:lpstr>Arial</vt:lpstr>
      <vt:lpstr>Arial Black</vt:lpstr>
      <vt:lpstr>Calibri</vt:lpstr>
      <vt:lpstr>Cambria Math</vt:lpstr>
      <vt:lpstr>Courier New</vt:lpstr>
      <vt:lpstr>Tahoma</vt:lpstr>
      <vt:lpstr>Times New Roman</vt:lpstr>
      <vt:lpstr>Verdana</vt:lpstr>
      <vt:lpstr>Wingdings</vt:lpstr>
      <vt:lpstr>Office 主题​​</vt:lpstr>
      <vt:lpstr>Formal Method 2021-Fall</vt:lpstr>
      <vt:lpstr>习题回顾课程内容</vt:lpstr>
      <vt:lpstr>回顾：课程逻辑</vt:lpstr>
      <vt:lpstr>回顾：课程逻辑</vt:lpstr>
      <vt:lpstr>回顾：课程大纲</vt:lpstr>
      <vt:lpstr>习题回顾课程内容</vt:lpstr>
      <vt:lpstr>线性算数理论：概念</vt:lpstr>
      <vt:lpstr>线性算数理论：概念</vt:lpstr>
      <vt:lpstr>线性算数理论：概念</vt:lpstr>
      <vt:lpstr>线性算数理论：算法</vt:lpstr>
      <vt:lpstr>线性算数理论：算法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线性算数理论：Fourier-Motzkin</vt:lpstr>
      <vt:lpstr>线性算数理论：消元法</vt:lpstr>
      <vt:lpstr>线性算数理论：消元法</vt:lpstr>
      <vt:lpstr>线性算数理论：消元法</vt:lpstr>
      <vt:lpstr>线性算数理论：Fourier-Motzkin</vt:lpstr>
      <vt:lpstr>线性算数理论：消元法</vt:lpstr>
      <vt:lpstr>线性算数理论：算法</vt:lpstr>
      <vt:lpstr>线性算数理论：单纯形法</vt:lpstr>
      <vt:lpstr>线性算数理论：几何意义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线性算数理论：单纯形法</vt:lpstr>
      <vt:lpstr>线性算数理论：算法</vt:lpstr>
      <vt:lpstr>线性算数理论：分支定界</vt:lpstr>
      <vt:lpstr>线性算数理论：分支定界</vt:lpstr>
      <vt:lpstr>线性算数理论：分支定界</vt:lpstr>
      <vt:lpstr>线性算数理论：分支定界</vt:lpstr>
      <vt:lpstr>线性算数理论：分支定界</vt:lpstr>
      <vt:lpstr>习题回顾课程内容</vt:lpstr>
      <vt:lpstr>数据结构理论</vt:lpstr>
      <vt:lpstr>数据结构理论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比特向量理论</vt:lpstr>
      <vt:lpstr>数据结构理论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数据结构理论</vt:lpstr>
      <vt:lpstr>指针理论：内存模型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指针理论：转换到EUF</vt:lpstr>
      <vt:lpstr>指针理论：转换到EUF</vt:lpstr>
      <vt:lpstr>习题回顾课程内容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理论结合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子曜 章</cp:lastModifiedBy>
  <cp:revision>224</cp:revision>
  <dcterms:created xsi:type="dcterms:W3CDTF">2021-06-25T10:22:00Z</dcterms:created>
  <dcterms:modified xsi:type="dcterms:W3CDTF">2023-06-09T03:46:19Z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2052-11.1.0.11194</vt:lpwstr>
  </property>
  <property fmtid="{D5CDD505-2E9C-101B-9397-08002B2CF9AE}" pid="3" name="ICV">
    <vt:lpwstr>ADE66D8FE14A4FACA038CC7A0B873631</vt:lpwstr>
  </property>
</Properties>
</file>