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1"/>
  </p:handoutMasterIdLst>
  <p:sldIdLst>
    <p:sldId id="256" r:id="rId2"/>
    <p:sldId id="311" r:id="rId3"/>
    <p:sldId id="312" r:id="rId4"/>
    <p:sldId id="306" r:id="rId5"/>
    <p:sldId id="327" r:id="rId6"/>
    <p:sldId id="328" r:id="rId7"/>
    <p:sldId id="329" r:id="rId8"/>
    <p:sldId id="331" r:id="rId9"/>
    <p:sldId id="332" r:id="rId10"/>
    <p:sldId id="333" r:id="rId11"/>
    <p:sldId id="336" r:id="rId12"/>
    <p:sldId id="330" r:id="rId13"/>
    <p:sldId id="274" r:id="rId14"/>
    <p:sldId id="334" r:id="rId15"/>
    <p:sldId id="313" r:id="rId16"/>
    <p:sldId id="314" r:id="rId17"/>
    <p:sldId id="315" r:id="rId18"/>
    <p:sldId id="335" r:id="rId19"/>
    <p:sldId id="316" r:id="rId20"/>
    <p:sldId id="308" r:id="rId21"/>
    <p:sldId id="309" r:id="rId22"/>
    <p:sldId id="317" r:id="rId23"/>
    <p:sldId id="318" r:id="rId24"/>
    <p:sldId id="322" r:id="rId25"/>
    <p:sldId id="326" r:id="rId26"/>
    <p:sldId id="321" r:id="rId27"/>
    <p:sldId id="323" r:id="rId28"/>
    <p:sldId id="324" r:id="rId29"/>
    <p:sldId id="325" r:id="rId3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7"/>
  </p:normalViewPr>
  <p:slideViewPr>
    <p:cSldViewPr>
      <p:cViewPr varScale="1">
        <p:scale>
          <a:sx n="101" d="100"/>
          <a:sy n="101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foundation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Formal Methods Foundation</a:t>
            </a:r>
          </a:p>
          <a:p>
            <a:pPr eaLnBrk="1" hangingPunct="1"/>
            <a:r>
              <a:rPr lang="en-US" altLang="zh-CN" sz="2800"/>
              <a:t>Baojian Hua</a:t>
            </a:r>
          </a:p>
          <a:p>
            <a:pPr eaLnBrk="1" hangingPunct="1"/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6BF4F-534C-E10C-7D90-973A72E4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F33F20D-108D-4E99-A0B5-D5DEF6F78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89467910-3F21-6C79-503D-AC07440A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486" y="3276600"/>
            <a:ext cx="32060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Set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68635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36086-3CE8-D25B-ABCD-389B9FE6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424C7DD-4988-B118-391C-A55BE6890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Implication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040AF15B-C099-2484-244F-6AE00963156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i="1" dirty="0"/>
                  <a:t>A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</a:p>
              <a:p>
                <a:pPr lvl="1" eaLnBrk="1" hangingPunct="1"/>
                <a:r>
                  <a:rPr lang="en-US" altLang="zh-CN" dirty="0"/>
                  <a:t>Conceptually: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yes</a:t>
                </a:r>
              </a:p>
              <a:p>
                <a:pPr lvl="2" eaLnBrk="1" hangingPunct="1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exhibits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recursion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</a:t>
                </a:r>
              </a:p>
              <a:p>
                <a:pPr lvl="1" eaLnBrk="1" hangingPunct="1"/>
                <a:r>
                  <a:rPr lang="en-US" altLang="zh-CN" dirty="0"/>
                  <a:t>Pragmatically: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</a:p>
              <a:p>
                <a:pPr lvl="2" eaLnBrk="1" hangingPunct="1"/>
                <a:r>
                  <a:rPr lang="en-US" altLang="zh-CN" dirty="0"/>
                  <a:t>Exponential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</a:p>
              <a:p>
                <a:pPr lvl="3" eaLnBrk="1" hangingPunct="1"/>
                <a:r>
                  <a:rPr lang="en-US" altLang="zh-CN" dirty="0"/>
                  <a:t>The number of atoms in the observable universe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10</a:t>
                </a:r>
                <a:r>
                  <a:rPr lang="en-US" altLang="zh-CN" baseline="30000" dirty="0">
                    <a:solidFill>
                      <a:srgbClr val="0432FF"/>
                    </a:solidFill>
                  </a:rPr>
                  <a:t>80</a:t>
                </a:r>
                <a:r>
                  <a:rPr lang="zh-CN" altLang="en-US" baseline="30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2</a:t>
                </a:r>
                <a:r>
                  <a:rPr lang="en-US" altLang="zh-CN" baseline="30000" dirty="0">
                    <a:solidFill>
                      <a:srgbClr val="0432FF"/>
                    </a:solidFill>
                  </a:rPr>
                  <a:t>240</a:t>
                </a:r>
              </a:p>
              <a:p>
                <a:pPr lvl="3" eaLnBrk="1" hangingPunct="1"/>
                <a:r>
                  <a:rPr lang="en-US" altLang="zh-CN" dirty="0"/>
                  <a:t>thus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computable,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</a:p>
            </p:txBody>
          </p:sp>
        </mc:Choice>
        <mc:Fallback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040AF15B-C099-2484-244F-6AE009631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53" t="-1846" b="-7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39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1A5C2-888F-F8E5-4C76-3800D83B5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FBF1808-1C32-4CAC-1BBB-8F417840D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548449F2-6162-A8B1-9F7E-89D763D9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211" y="3276600"/>
            <a:ext cx="18226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312453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855F8E9-F832-DF4E-A8F1-F64DC7C1A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B</a:t>
                </a:r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A={1,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7},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B={a,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c},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{(1,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(7,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c)}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Range(R)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 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A9FF-4B2C-276A-EFAD-C93765171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97F3CDC-42F7-BB6E-9F01-DDAA8846C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299F4CAD-A710-1B28-A34D-C9A7A7A6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971" y="3276600"/>
            <a:ext cx="4189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Relation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5511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FD03984-4275-E14D-90BF-20CE3A053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x=y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R(x)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R(y)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Intuitively,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map.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total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partial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>
                    <a:solidFill>
                      <a:srgbClr val="0432FF"/>
                    </a:solidFill>
                  </a:rPr>
                  <a:t>F: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B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23F7403-4DDF-1C4E-919C-AE381DB59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equivalent</a:t>
                </a:r>
                <a:r>
                  <a:rPr lang="en-US" altLang="zh-CN" dirty="0"/>
                  <a:t>:</a:t>
                </a:r>
              </a:p>
              <a:p>
                <a:pPr>
                  <a:defRPr/>
                </a:pPr>
                <a:r>
                  <a:rPr lang="en-US" altLang="zh-CN" dirty="0"/>
                  <a:t>Reflexive: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Symmetry: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Transitive: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9312E93-227B-224F-AD73-FE850AB3E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Equivalent</a:t>
            </a:r>
            <a:r>
              <a:rPr lang="zh-CN" altLang="en-US"/>
              <a:t> </a:t>
            </a:r>
            <a:r>
              <a:rPr lang="en-US" altLang="zh-CN"/>
              <a:t>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[0]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{…,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}</a:t>
                </a:r>
              </a:p>
              <a:p>
                <a:pPr marL="0" indent="0" algn="ctr">
                  <a:buNone/>
                  <a:defRPr/>
                </a:pPr>
                <a:r>
                  <a:rPr lang="zh-CN" altLang="en-US" dirty="0"/>
                  <a:t>        </a:t>
                </a:r>
                <a:r>
                  <a:rPr lang="en-US" altLang="zh-CN" dirty="0"/>
                  <a:t>[1]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{...,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136F0-BBCF-CE59-C752-09F34900C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6EC77F7B-BECF-7593-1A0D-049E675B7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048EC637-F36E-CD81-A15C-F3125C26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120" y="3276600"/>
            <a:ext cx="42888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Function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769111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19" y="3276600"/>
            <a:ext cx="62138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Basic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computation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19891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17C3EEC1-BF06-8242-9FE4-84BFC760C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Goals</a:t>
            </a:r>
            <a:endParaRPr kumimoji="1" lang="zh-CN" altLang="en-US"/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A777C69D-6AD9-E548-80EA-5C23544F8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mathematics</a:t>
            </a:r>
          </a:p>
          <a:p>
            <a:pPr lvl="1"/>
            <a:r>
              <a:rPr kumimoji="1" lang="en-US" altLang="zh-CN" sz="2400" dirty="0"/>
              <a:t>Set,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</a:p>
          <a:p>
            <a:pPr lvl="1"/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computation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complexity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</a:p>
          <a:p>
            <a:pPr lvl="1"/>
            <a:r>
              <a:rPr kumimoji="1" lang="en-US" altLang="zh-CN" sz="2400" dirty="0"/>
              <a:t>Context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grammar</a:t>
            </a:r>
          </a:p>
          <a:p>
            <a:pPr lvl="1"/>
            <a:r>
              <a:rPr kumimoji="1" lang="en-US" altLang="zh-CN" sz="2400" dirty="0"/>
              <a:t>Induction</a:t>
            </a:r>
          </a:p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assume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elementary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</a:p>
          <a:p>
            <a:pPr lvl="1"/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make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self-contained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0B9062B-A2BB-F14A-B514-4177B3CE0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2E0DD59-9CB5-B94E-8FFD-3E1DC989F38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Upper,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bounds: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/>
                  <a:t>Example:</a:t>
                </a:r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array: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unsorted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balanced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BST: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>
                    <a:ea typeface="Cambria Math" panose="02040503050406030204" pitchFamily="18" charset="0"/>
                  </a:rPr>
                  <a:t>Complexity: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US" altLang="zh-CN" dirty="0" smtClean="0"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2E0DD59-9CB5-B94E-8FFD-3E1DC989F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BDAF275-B4AF-E144-8EB0-41B3D3BCC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F150941-3734-3F48-8730-DD9367B1E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Undecidability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NO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</a:p>
          <a:p>
            <a:pPr lvl="1" eaLnBrk="1" hangingPunct="1"/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arbitrary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terminate.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2" eaLnBrk="1" hangingPunct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famous</a:t>
            </a:r>
            <a:r>
              <a:rPr lang="zh-CN" altLang="en-US" dirty="0"/>
              <a:t> </a:t>
            </a:r>
            <a:r>
              <a:rPr lang="en-US" altLang="zh-CN" dirty="0"/>
              <a:t>“halting</a:t>
            </a:r>
            <a:r>
              <a:rPr lang="zh-CN" altLang="en-US" dirty="0"/>
              <a:t> </a:t>
            </a:r>
            <a:r>
              <a:rPr lang="en-US" altLang="zh-CN" dirty="0"/>
              <a:t>problem”</a:t>
            </a:r>
          </a:p>
          <a:p>
            <a:pPr lvl="1"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undecidable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EE88E2-6B4F-1C48-8410-7F1397CB4C85}"/>
              </a:ext>
            </a:extLst>
          </p:cNvPr>
          <p:cNvSpPr txBox="1"/>
          <p:nvPr/>
        </p:nvSpPr>
        <p:spPr>
          <a:xfrm>
            <a:off x="2590800" y="4470736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446DF-81E0-274E-BC89-A424EE1F5ABA}"/>
              </a:ext>
            </a:extLst>
          </p:cNvPr>
          <p:cNvSpPr txBox="1"/>
          <p:nvPr/>
        </p:nvSpPr>
        <p:spPr>
          <a:xfrm>
            <a:off x="6019800" y="44707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for(;;);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BDAF275-B4AF-E144-8EB0-41B3D3BCC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undecidable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unsolvable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F150941-3734-3F48-8730-DD9367B1E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/>
            <a:r>
              <a:rPr lang="en-US" altLang="zh-CN" dirty="0"/>
              <a:t>Reveal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(Turing</a:t>
            </a:r>
            <a:r>
              <a:rPr lang="zh-CN" altLang="en-US" dirty="0"/>
              <a:t> </a:t>
            </a:r>
            <a:r>
              <a:rPr lang="en-US" altLang="zh-CN" dirty="0"/>
              <a:t>machine-based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of)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pPr eaLnBrk="1" hangingPunct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approximations</a:t>
            </a:r>
          </a:p>
          <a:p>
            <a:pPr lvl="1" eaLnBrk="1" hangingPunct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answer,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usable</a:t>
            </a:r>
          </a:p>
          <a:p>
            <a:pPr eaLnBrk="1" hangingPunct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fragments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decidable,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solvable</a:t>
            </a:r>
          </a:p>
          <a:p>
            <a:pPr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programming!</a:t>
            </a:r>
          </a:p>
          <a:p>
            <a:pPr lvl="1" eaLnBrk="1" hangingPunct="1"/>
            <a:r>
              <a:rPr lang="en-US" altLang="zh-CN" dirty="0"/>
              <a:t>Ex.,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59067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zh-CN" altLang="en-US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(Polynomial)</a:t>
                </a: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considered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easiest</a:t>
                </a:r>
              </a:p>
              <a:p>
                <a:pPr lvl="1"/>
                <a:r>
                  <a:rPr kumimoji="1" lang="en-US" altLang="zh-CN" dirty="0"/>
                  <a:t>Almost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textbook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belong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kind</a:t>
                </a:r>
              </a:p>
              <a:p>
                <a:r>
                  <a:rPr kumimoji="1" lang="en-US" altLang="zh-CN" dirty="0"/>
                  <a:t>Checking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result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</a:p>
              <a:p>
                <a:r>
                  <a:rPr kumimoji="1" lang="en-US" altLang="zh-CN" dirty="0"/>
                  <a:t>Ex.,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largest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709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zh-CN" altLang="en-US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(hard),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1" lang="zh-CN" altLang="en-US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(easy)</a:t>
                </a: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(Non-deterministic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Polynomial,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Non-Polynomial)</a:t>
                </a:r>
              </a:p>
              <a:p>
                <a:r>
                  <a:rPr kumimoji="1" lang="en-US" altLang="zh-CN" dirty="0"/>
                  <a:t>Examples:</a:t>
                </a:r>
              </a:p>
              <a:p>
                <a:pPr lvl="1"/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0-1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knapsack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traveling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salesman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17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81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{x_1,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…,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x_n</a:t>
            </a:r>
            <a:r>
              <a:rPr kumimoji="1" lang="en-US" altLang="zh-CN" dirty="0">
                <a:solidFill>
                  <a:srgbClr val="0432FF"/>
                </a:solidFill>
              </a:rPr>
              <a:t>}</a:t>
            </a:r>
          </a:p>
          <a:p>
            <a:pPr lvl="1"/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\sum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0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nonempty</a:t>
            </a:r>
          </a:p>
          <a:p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{5,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8,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-2,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-3}</a:t>
            </a:r>
          </a:p>
          <a:p>
            <a:r>
              <a:rPr kumimoji="1" lang="en-US" altLang="zh-CN" dirty="0"/>
              <a:t>Algorithm?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965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=?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),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so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possible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NP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problem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can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also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be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solved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P?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famous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=?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 </a:t>
                </a:r>
                <a:r>
                  <a:rPr lang="en-US" altLang="zh-CN" dirty="0"/>
                  <a:t>Millennium Prize Problems selected by the Clay Mathematics Institute</a:t>
                </a:r>
              </a:p>
              <a:p>
                <a:pPr lvl="1"/>
                <a:r>
                  <a:rPr kumimoji="1" lang="en-US" altLang="zh-CN" dirty="0"/>
                  <a:t>Still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2284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2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NP-Complete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(NPC)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 problems in NP can be transformed to 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NP-complete</a:t>
            </a:r>
          </a:p>
          <a:p>
            <a:pPr lvl="1"/>
            <a:r>
              <a:rPr kumimoji="1" lang="en-US" altLang="zh-CN" dirty="0"/>
              <a:t>Intuitively,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</a:p>
          <a:p>
            <a:pPr lvl="2"/>
            <a:r>
              <a:rPr kumimoji="1" lang="en-US" altLang="zh-CN" dirty="0"/>
              <a:t>Cook,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1971</a:t>
            </a:r>
          </a:p>
          <a:p>
            <a:pPr lvl="2"/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hundreds</a:t>
            </a:r>
          </a:p>
          <a:p>
            <a:pPr lvl="2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7F5CBC7-B28A-9E40-89B6-085B65DF7C61}"/>
              </a:ext>
            </a:extLst>
          </p:cNvPr>
          <p:cNvSpPr/>
          <p:nvPr/>
        </p:nvSpPr>
        <p:spPr>
          <a:xfrm>
            <a:off x="7622214" y="5491247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29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NP-hard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NP-hard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</a:p>
          <a:p>
            <a:pPr lvl="1"/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lang="en-US" altLang="zh-CN" dirty="0"/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4572000" y="45720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4572000" y="48988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8" name="月亮 7">
            <a:extLst>
              <a:ext uri="{FF2B5EF4-FFF2-40B4-BE49-F238E27FC236}">
                <a16:creationId xmlns:a16="http://schemas.microsoft.com/office/drawing/2014/main" id="{06C7D480-475D-3841-87D1-8494805EB3FD}"/>
              </a:ext>
            </a:extLst>
          </p:cNvPr>
          <p:cNvSpPr/>
          <p:nvPr/>
        </p:nvSpPr>
        <p:spPr>
          <a:xfrm>
            <a:off x="7010400" y="4457700"/>
            <a:ext cx="1828800" cy="1828800"/>
          </a:xfrm>
          <a:prstGeom prst="moon">
            <a:avLst>
              <a:gd name="adj" fmla="val 8750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/>
              <a:t>NP-hard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429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7 Millennium Prize 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P versus NP</a:t>
            </a:r>
          </a:p>
          <a:p>
            <a:r>
              <a:rPr kumimoji="1" lang="en-US" altLang="zh-CN" sz="2400" dirty="0"/>
              <a:t>The Hodge conjecture (algebraic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geometry)</a:t>
            </a:r>
          </a:p>
          <a:p>
            <a:r>
              <a:rPr kumimoji="1" lang="en-US" altLang="zh-CN" sz="2400" dirty="0"/>
              <a:t>The </a:t>
            </a:r>
            <a:r>
              <a:rPr kumimoji="1" lang="en-US" altLang="zh-CN" sz="2400" dirty="0" err="1"/>
              <a:t>Poincaré</a:t>
            </a:r>
            <a:r>
              <a:rPr kumimoji="1" lang="en-US" altLang="zh-CN" sz="2400" dirty="0"/>
              <a:t> conjecture</a:t>
            </a:r>
          </a:p>
          <a:p>
            <a:pPr lvl="1"/>
            <a:r>
              <a:rPr kumimoji="1" lang="en-US" altLang="zh-CN" sz="2000" dirty="0"/>
              <a:t>solved, by Grigori Perelman (topology)</a:t>
            </a:r>
          </a:p>
          <a:p>
            <a:r>
              <a:rPr kumimoji="1" lang="en-US" altLang="zh-CN" sz="2400" dirty="0"/>
              <a:t>The Riemann hypothesis</a:t>
            </a:r>
          </a:p>
          <a:p>
            <a:r>
              <a:rPr kumimoji="1" lang="en-US" altLang="zh-CN" sz="2400" dirty="0"/>
              <a:t>Yang–Mills existence and mass gap</a:t>
            </a:r>
          </a:p>
          <a:p>
            <a:r>
              <a:rPr kumimoji="1" lang="en-US" altLang="zh-CN" sz="2400" dirty="0"/>
              <a:t>Navier–Stokes existence and smoothness</a:t>
            </a:r>
          </a:p>
          <a:p>
            <a:r>
              <a:rPr kumimoji="1" lang="en-US" altLang="zh-CN" sz="2400" dirty="0"/>
              <a:t>The Birch and Swinnerton-Dyer conjecture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09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552" y="3276600"/>
            <a:ext cx="5681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Set,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Relation,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and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8342704-5A1C-384B-89C1-BA075335B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83E6AB4-62FD-D842-9933-CDE151BF5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Set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(infinite)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432FF"/>
                </a:solidFill>
              </a:rPr>
              <a:t>	{x</a:t>
            </a:r>
            <a:r>
              <a:rPr lang="en-US" altLang="zh-CN" baseline="-25000" dirty="0">
                <a:solidFill>
                  <a:srgbClr val="0432FF"/>
                </a:solidFill>
              </a:rPr>
              <a:t>1</a:t>
            </a:r>
            <a:r>
              <a:rPr lang="en-US" altLang="zh-CN" dirty="0">
                <a:solidFill>
                  <a:srgbClr val="0432FF"/>
                </a:solidFill>
              </a:rPr>
              <a:t>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en-US" altLang="zh-CN" baseline="-25000" dirty="0">
                <a:solidFill>
                  <a:srgbClr val="0432FF"/>
                </a:solidFill>
              </a:rPr>
              <a:t>2</a:t>
            </a:r>
            <a:r>
              <a:rPr lang="en-US" altLang="zh-CN" dirty="0">
                <a:solidFill>
                  <a:srgbClr val="0432FF"/>
                </a:solidFill>
              </a:rPr>
              <a:t>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…,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 err="1">
                <a:solidFill>
                  <a:srgbClr val="0432FF"/>
                </a:solidFill>
              </a:rPr>
              <a:t>x</a:t>
            </a:r>
            <a:r>
              <a:rPr lang="en-US" altLang="zh-CN" baseline="-25000" dirty="0" err="1">
                <a:solidFill>
                  <a:srgbClr val="0432FF"/>
                </a:solidFill>
              </a:rPr>
              <a:t>n</a:t>
            </a:r>
            <a:r>
              <a:rPr lang="en-US" altLang="zh-CN" dirty="0">
                <a:solidFill>
                  <a:srgbClr val="0432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predicated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432FF"/>
                </a:solidFill>
              </a:rPr>
              <a:t>	{x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P(x)}</a:t>
            </a:r>
          </a:p>
          <a:p>
            <a:pPr marL="0" indent="0" eaLnBrk="1" hangingPunct="1">
              <a:buNone/>
            </a:pPr>
            <a:r>
              <a:rPr lang="en-US" altLang="zh-CN" dirty="0"/>
              <a:t>e.g.: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432FF"/>
                </a:solidFill>
              </a:rPr>
              <a:t>	{x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x&gt;0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is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an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integer}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0D40-C3A9-B0F7-61A9-CD72D58A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132E581C-3315-577E-6909-4ED791B89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24AAF126-FC2F-92A3-6743-0D61152E792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operations: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altLang="zh-CN" dirty="0">
                  <a:solidFill>
                    <a:srgbClr val="0432FF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E.g.: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{3,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4}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4}</a:t>
                </a:r>
              </a:p>
            </p:txBody>
          </p:sp>
        </mc:Choice>
        <mc:Fallback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24AAF126-FC2F-92A3-6743-0D61152E7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58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2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5D0E0-583D-7835-CD2E-BCBD601DF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9CE1972-9144-334D-DCF3-D18234E05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F239B37B-BE45-60D3-C8E2-52243003720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power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lang="en-US" altLang="zh-CN" dirty="0"/>
                  <a:t>: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A}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E.g.: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{1},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{2},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{3},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		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3},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		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3}}</a:t>
                </a:r>
              </a:p>
            </p:txBody>
          </p:sp>
        </mc:Choice>
        <mc:Fallback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F239B37B-BE45-60D3-C8E2-522430037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58" t="-1846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6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B897D-49E4-86E5-1E92-83D106CE7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287DA2C-87E6-4CA1-7788-68274C2AC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32F3418E-8F90-C745-904E-1EE819ACFF0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interested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underpin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important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through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theorem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432FF"/>
                    </a:solidFill>
                  </a:rPr>
                  <a:t>Theorem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cardinality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</a:p>
              <a:p>
                <a:pPr marL="0" indent="0" algn="ctr" eaLnBrk="1" hangingPunct="1">
                  <a:buNone/>
                </a:pPr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)|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=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zh-CN" i="1" dirty="0"/>
              </a:p>
            </p:txBody>
          </p:sp>
        </mc:Choice>
        <mc:Fallback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32F3418E-8F90-C745-904E-1EE819ACF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53" t="-1846" r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6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7C633-A62A-4AFD-E7ED-AC8BFAF3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0EFAD846-267F-E0A5-5903-3A44BAE97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C64BD9C4-FFCA-3C1D-20DB-10DFD1C2068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sz="2000" dirty="0">
                    <a:solidFill>
                      <a:srgbClr val="0432FF"/>
                    </a:solidFill>
                  </a:rPr>
                  <a:t>Proof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mathematical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induction.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(1)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empty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cardinality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	|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)|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|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)|</m:t>
                        </m:r>
                        <m:r>
                          <m:rPr>
                            <m:nor/>
                          </m:rPr>
                          <a:rPr lang="zh-CN" alt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/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|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|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=1=2</m:t>
                        </m:r>
                        <m:r>
                          <a:rPr lang="en-US" altLang="zh-CN" sz="2000" b="0" i="1" baseline="300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zh-CN" sz="2000" i="1" dirty="0"/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(2)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{x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x</a:t>
                </a:r>
                <a:r>
                  <a:rPr lang="en-US" altLang="zh-CN" sz="2000" baseline="-25000" dirty="0" err="1"/>
                  <a:t>n</a:t>
                </a:r>
                <a:r>
                  <a:rPr lang="en-US" altLang="zh-CN" sz="2000" dirty="0"/>
                  <a:t>},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induct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theorem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holds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	A’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-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</a:t>
                </a:r>
                <a:r>
                  <a:rPr lang="en-US" altLang="zh-CN" sz="2000" dirty="0" err="1"/>
                  <a:t>x</a:t>
                </a:r>
                <a:r>
                  <a:rPr lang="en-US" altLang="zh-CN" sz="2000" baseline="-25000" dirty="0" err="1"/>
                  <a:t>n</a:t>
                </a:r>
                <a:r>
                  <a:rPr lang="en-US" altLang="zh-CN" sz="2000" dirty="0"/>
                  <a:t>}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{x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en-US" altLang="zh-CN" sz="2000" baseline="-25000" dirty="0"/>
                  <a:t>n-1</a:t>
                </a:r>
                <a:r>
                  <a:rPr lang="en-US" altLang="zh-CN" sz="2000" dirty="0"/>
                  <a:t>},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prove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also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holds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A.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Specifically,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suppose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that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A’</a:t>
                </a:r>
                <a:r>
                  <a:rPr lang="zh-CN" altLang="en-US" sz="2000" i="1" dirty="0"/>
                  <a:t> 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{S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</a:t>
                </a:r>
                <a:r>
                  <a:rPr lang="en-US" altLang="zh-CN" sz="2000" baseline="-25000" dirty="0" err="1"/>
                  <a:t>k</a:t>
                </a:r>
                <a:r>
                  <a:rPr lang="en-US" altLang="zh-CN" sz="2000" dirty="0"/>
                  <a:t>}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|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A’</a:t>
                </a:r>
                <a:r>
                  <a:rPr lang="zh-CN" altLang="en-US" sz="2000" i="1" dirty="0"/>
                  <a:t> </a:t>
                </a:r>
                <a:r>
                  <a:rPr lang="en-US" altLang="zh-CN" sz="2000" dirty="0"/>
                  <a:t>)|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  <a:r>
                  <a:rPr lang="en-US" altLang="zh-CN" sz="2000" baseline="30000" dirty="0"/>
                  <a:t>n-1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construct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</a:t>
                </a:r>
                <a:r>
                  <a:rPr lang="zh-CN" altLang="en-US" sz="2000" i="1" dirty="0"/>
                  <a:t> 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{S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</a:t>
                </a:r>
                <a:r>
                  <a:rPr lang="en-US" altLang="zh-CN" sz="2000" baseline="-25000" dirty="0" err="1"/>
                  <a:t>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,</a:t>
                </a:r>
              </a:p>
              <a:p>
                <a:pPr marL="0" indent="0" eaLnBrk="1" hangingPunct="1">
                  <a:buNone/>
                </a:pPr>
                <a:r>
                  <a:rPr lang="zh-CN" altLang="en-US" sz="2000" dirty="0"/>
                  <a:t>                          </a:t>
                </a:r>
                <a:r>
                  <a:rPr lang="en-US" altLang="zh-CN" sz="2000" dirty="0"/>
                  <a:t>S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𝑥𝑛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, 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</a:t>
                </a:r>
                <a:r>
                  <a:rPr lang="en-US" altLang="zh-CN" sz="2000" baseline="-25000" dirty="0" err="1"/>
                  <a:t>k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𝑥𝑛</m:t>
                    </m:r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}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this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give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	 |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)|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  <a:r>
                  <a:rPr lang="en-US" altLang="zh-CN" sz="2000" baseline="30000" dirty="0"/>
                  <a:t>n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C64BD9C4-FFCA-3C1D-20DB-10DFD1C20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16" t="-615" b="-19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8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E9015-B9CC-5AF1-8431-44248DD45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14BE45AD-9381-3F7E-276A-AA38501F7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Implication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6B4B7C04-C7FF-E2DD-7EBC-0030D39702B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i="1" dirty="0"/>
                  <a:t>A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</a:p>
              <a:p>
                <a:pPr lvl="1" eaLnBrk="1" hangingPunct="1"/>
                <a:r>
                  <a:rPr lang="en-US" altLang="zh-CN" dirty="0"/>
                  <a:t>Conceptually: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yes</a:t>
                </a:r>
              </a:p>
              <a:p>
                <a:pPr lvl="2" eaLnBrk="1" hangingPunct="1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exhibits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recursion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</a:t>
                </a:r>
              </a:p>
              <a:p>
                <a:pPr lvl="1" eaLnBrk="1" hangingPunct="1"/>
                <a:r>
                  <a:rPr lang="en-US" altLang="zh-CN" dirty="0"/>
                  <a:t>Pragmatically: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</a:p>
              <a:p>
                <a:pPr lvl="2" eaLnBrk="1" hangingPunct="1"/>
                <a:r>
                  <a:rPr lang="en-US" altLang="zh-CN" dirty="0"/>
                  <a:t>Exponential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</a:p>
              <a:p>
                <a:pPr lvl="3" eaLnBrk="1" hangingPunct="1"/>
                <a:r>
                  <a:rPr lang="en-US" altLang="zh-CN" dirty="0"/>
                  <a:t>The number of atoms in the observable universe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10</a:t>
                </a:r>
                <a:r>
                  <a:rPr lang="en-US" altLang="zh-CN" baseline="30000" dirty="0">
                    <a:solidFill>
                      <a:srgbClr val="0432FF"/>
                    </a:solidFill>
                  </a:rPr>
                  <a:t>80</a:t>
                </a:r>
                <a:r>
                  <a:rPr lang="zh-CN" altLang="en-US" baseline="30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2</a:t>
                </a:r>
                <a:r>
                  <a:rPr lang="en-US" altLang="zh-CN" baseline="30000" dirty="0">
                    <a:solidFill>
                      <a:srgbClr val="0432FF"/>
                    </a:solidFill>
                  </a:rPr>
                  <a:t>240</a:t>
                </a:r>
              </a:p>
              <a:p>
                <a:pPr lvl="3" eaLnBrk="1" hangingPunct="1"/>
                <a:r>
                  <a:rPr lang="en-US" altLang="zh-CN" dirty="0"/>
                  <a:t>thus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computable,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</a:p>
            </p:txBody>
          </p:sp>
        </mc:Choice>
        <mc:Fallback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6B4B7C04-C7FF-E2DD-7EBC-0030D3970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53" t="-1846" b="-7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891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2128</TotalTime>
  <Words>1351</Words>
  <Application>Microsoft Macintosh PowerPoint</Application>
  <PresentationFormat>全屏显示(4:3)</PresentationFormat>
  <Paragraphs>191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Courier New</vt:lpstr>
      <vt:lpstr>Tahoma</vt:lpstr>
      <vt:lpstr>Wingdings</vt:lpstr>
      <vt:lpstr>Blends</vt:lpstr>
      <vt:lpstr>Mathematical foundation</vt:lpstr>
      <vt:lpstr>Goals</vt:lpstr>
      <vt:lpstr> </vt:lpstr>
      <vt:lpstr>Sets</vt:lpstr>
      <vt:lpstr>Set Operations</vt:lpstr>
      <vt:lpstr>Power Set</vt:lpstr>
      <vt:lpstr>Power Set</vt:lpstr>
      <vt:lpstr>Power Set</vt:lpstr>
      <vt:lpstr>Complexity Implication</vt:lpstr>
      <vt:lpstr> </vt:lpstr>
      <vt:lpstr>Complexity Implication</vt:lpstr>
      <vt:lpstr> </vt:lpstr>
      <vt:lpstr>Relation</vt:lpstr>
      <vt:lpstr> </vt:lpstr>
      <vt:lpstr>Function</vt:lpstr>
      <vt:lpstr>More Relation</vt:lpstr>
      <vt:lpstr>Equivalent class</vt:lpstr>
      <vt:lpstr> </vt:lpstr>
      <vt:lpstr> </vt:lpstr>
      <vt:lpstr>Some notations on complexity</vt:lpstr>
      <vt:lpstr>Some notations on complexity</vt:lpstr>
      <vt:lpstr>undecidable != unsolvable</vt:lpstr>
      <vt:lpstr>P complexity</vt:lpstr>
      <vt:lpstr>NP complexity</vt:lpstr>
      <vt:lpstr>Subset sum problem</vt:lpstr>
      <vt:lpstr>P =? NP</vt:lpstr>
      <vt:lpstr>NP-Complete (NPC)</vt:lpstr>
      <vt:lpstr>NP-hard</vt:lpstr>
      <vt:lpstr>The 7 Millennium Prize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2067</cp:revision>
  <cp:lastPrinted>2020-09-24T13:00:49Z</cp:lastPrinted>
  <dcterms:created xsi:type="dcterms:W3CDTF">1601-01-01T00:00:00Z</dcterms:created>
  <dcterms:modified xsi:type="dcterms:W3CDTF">2025-09-14T04:12:06Z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