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52"/>
  </p:handoutMasterIdLst>
  <p:sldIdLst>
    <p:sldId id="256" r:id="rId2"/>
    <p:sldId id="455" r:id="rId3"/>
    <p:sldId id="473" r:id="rId4"/>
    <p:sldId id="474" r:id="rId5"/>
    <p:sldId id="456" r:id="rId6"/>
    <p:sldId id="490" r:id="rId7"/>
    <p:sldId id="485" r:id="rId8"/>
    <p:sldId id="457" r:id="rId9"/>
    <p:sldId id="476" r:id="rId10"/>
    <p:sldId id="477" r:id="rId11"/>
    <p:sldId id="478" r:id="rId12"/>
    <p:sldId id="479" r:id="rId13"/>
    <p:sldId id="480" r:id="rId14"/>
    <p:sldId id="481" r:id="rId15"/>
    <p:sldId id="482" r:id="rId16"/>
    <p:sldId id="483" r:id="rId17"/>
    <p:sldId id="484" r:id="rId18"/>
    <p:sldId id="494" r:id="rId19"/>
    <p:sldId id="495" r:id="rId20"/>
    <p:sldId id="496" r:id="rId21"/>
    <p:sldId id="497" r:id="rId22"/>
    <p:sldId id="498" r:id="rId23"/>
    <p:sldId id="486" r:id="rId24"/>
    <p:sldId id="487" r:id="rId25"/>
    <p:sldId id="475" r:id="rId26"/>
    <p:sldId id="458" r:id="rId27"/>
    <p:sldId id="488" r:id="rId28"/>
    <p:sldId id="489" r:id="rId29"/>
    <p:sldId id="459" r:id="rId30"/>
    <p:sldId id="491" r:id="rId31"/>
    <p:sldId id="460" r:id="rId32"/>
    <p:sldId id="461" r:id="rId33"/>
    <p:sldId id="492" r:id="rId34"/>
    <p:sldId id="493" r:id="rId35"/>
    <p:sldId id="463" r:id="rId36"/>
    <p:sldId id="499" r:id="rId37"/>
    <p:sldId id="500" r:id="rId38"/>
    <p:sldId id="501" r:id="rId39"/>
    <p:sldId id="502" r:id="rId40"/>
    <p:sldId id="503" r:id="rId41"/>
    <p:sldId id="504" r:id="rId42"/>
    <p:sldId id="505" r:id="rId43"/>
    <p:sldId id="506" r:id="rId44"/>
    <p:sldId id="507" r:id="rId45"/>
    <p:sldId id="510" r:id="rId46"/>
    <p:sldId id="508" r:id="rId47"/>
    <p:sldId id="509" r:id="rId48"/>
    <p:sldId id="512" r:id="rId49"/>
    <p:sldId id="511" r:id="rId50"/>
    <p:sldId id="424" r:id="rId51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22"/>
    <p:restoredTop sz="94720"/>
  </p:normalViewPr>
  <p:slideViewPr>
    <p:cSldViewPr>
      <p:cViewPr varScale="1">
        <p:scale>
          <a:sx n="102" d="100"/>
          <a:sy n="102" d="100"/>
        </p:scale>
        <p:origin x="88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6255887-7C20-5F40-88F5-DC07E009366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442A776-FF54-8D4A-8F1A-B5440D7A3E8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DC290E11-1746-2A4C-A43A-EB9011E0C5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2245770-81F5-604C-B1AE-5A9406AD2B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9DFDCF0-3A25-1B44-957E-06E14821E8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B63668DE-41B2-B840-8464-61D50D8F9AEF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4DD8CABA-2308-F347-8A69-17F991D1D1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BC90C53F-106A-594B-816F-FBBE09ED0C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13A923C9-0DAE-5044-82AD-0E432BFFD0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5FA28DE7-4EBE-E242-BE11-88C84DA4CA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55B07155-43D3-3342-B259-7727441EB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5043667A-50D5-BD4A-899F-BACBE537B6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026AC772-E99A-4F46-A0AF-BDC88C893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95ED622E-E2EB-AE47-84DA-22CE8CA45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51262C24-48BF-CD4C-937E-331BF8501E8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43F62A85-0DF1-9F4C-B6E2-275D231055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25E5B91A-4C02-F247-8E23-8E414AB52C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4893DA04-B417-5246-8AE0-91F0B65648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A8B626B-81AA-F040-92F0-D02736E321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0411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D26FD10-20F2-BE4B-A198-B567EEE34F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95028F1-A44A-2647-AF6B-29B3299520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DE85904-D501-6C46-A2AD-9CA56C67E9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6E24A-3567-904B-B86C-E4AE21B6ED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6655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C5833C8-4BDB-0F44-8B0D-35498B2542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89FF3E9-C35F-4E4B-8AF3-3BAD855509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2E5996E1-CC22-3945-A3BF-28E3C78E72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BB2DC2-6B55-5E4C-8395-621F8054D6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945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74AC7456-85F6-DD40-81C0-4C8BD0E9F2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BAB3D1D-BE10-304F-BEFE-012D6E790D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50A960C3-CA72-8540-A7D0-1A6E75F0E4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F748D9-7FA6-E441-821E-F3F88EC4F9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9831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4C5B8B4-B421-6040-879F-D3D697BB72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7543519-18B0-7740-8051-46BAC5573B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D3F58C5-102C-E640-8D6D-6542CFC35A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B18E6-536B-3E49-87F7-F67360CCFA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9860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467775B8-8071-4E41-AB03-00486E0A22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A56D8A38-D3FC-AD48-8316-038FB054F0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FCB84722-1E49-9E4D-836F-D732E94C27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9FD8DE-E3EB-EA4E-8EE7-F04FE4665C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975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CFB82EF0-DDD0-6B4A-867E-3E6388D616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7BFB65D6-F186-3C48-B54B-497EC9B384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E2702551-92CD-8D4E-9A9F-51CB64BE93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FCA741-66C6-D343-8412-89FF6A0F85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4899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87F0065C-425F-FA4C-B6C4-FD2068F544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D7C70384-6A7F-504B-9F2A-1F5CFAAD2D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5C95F566-FAE0-7049-8CC7-F3FD419732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318140-2A5D-0E44-BF65-E264B2E441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9610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5F7FBCE8-7588-F049-A140-AC6ECEEBA4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9EDEB25C-C69B-AF49-92C5-20DDF64A0C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D7ADDEEE-A7A1-C54E-B356-0D31023DC8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8883DD-3DDB-6A4B-AF53-C06217DC1C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0811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D951196D-4FBC-5244-AE77-A0DCBCE7B1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06B8D535-A7F6-6245-AF7C-3991555EBB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900E33DC-CFB4-6940-9A06-5E57391842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99AE6-659C-DD4F-AB55-9243AB0876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1346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641F442-FF5A-3E4F-B7E3-4F3B309167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D4BF4FC7-F279-814B-BE9E-21CEA875BC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8FDFF4A7-138E-6343-9081-AB08C74441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B066F-829B-004C-A374-751C561188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5361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D8F330B-6D69-3B48-94AA-84D980473E7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0019EAC-5FB6-7F49-82BE-B9C6E565D19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A7743FD-0EAE-AE43-B059-5C59C205ED2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9C3DD9A-EB2E-6F4B-B2C1-287B25CFF38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2536DE4-E734-8D4C-93F9-1098F8D02B9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6D863680-FD48-694E-A03B-D9033B0DA83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F170802E-96C7-5A40-9A9A-95EE098C8380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8B107CC5-4F23-7840-9D8C-A91D6DEA2F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FE065584-58F1-DF49-988D-E4179129D9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BEFFB746-8CD7-AA4A-B6F9-332BF016172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986FEBD8-864A-0B4D-B3B2-0C180D3B82E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9EC76A7F-43CA-B94D-8105-DC195EBDA50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CB83518-65C2-094A-AFB7-B5D18B682B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6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clang.llvm.org/" TargetMode="External"/><Relationship Id="rId2" Type="http://schemas.openxmlformats.org/officeDocument/2006/relationships/hyperlink" Target="https://klee-se.org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E8841FBB-64FC-1C4F-8167-C680F3EB335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Symbolic</a:t>
            </a:r>
            <a:r>
              <a:rPr lang="zh-CN" altLang="en-US" dirty="0"/>
              <a:t> </a:t>
            </a:r>
            <a:r>
              <a:rPr lang="en-US" altLang="zh-CN" dirty="0"/>
              <a:t>execution</a:t>
            </a:r>
          </a:p>
        </p:txBody>
      </p:sp>
      <p:sp>
        <p:nvSpPr>
          <p:cNvPr id="14338" name="Rectangle 3">
            <a:extLst>
              <a:ext uri="{FF2B5EF4-FFF2-40B4-BE49-F238E27FC236}">
                <a16:creationId xmlns:a16="http://schemas.microsoft.com/office/drawing/2014/main" id="{86FDA178-BD90-9A42-AB11-13E8D0C9766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/>
              <a:t>Formal Methods Foundation</a:t>
            </a:r>
          </a:p>
          <a:p>
            <a:pPr eaLnBrk="1" hangingPunct="1"/>
            <a:r>
              <a:rPr lang="en-US" altLang="zh-CN" sz="2800" dirty="0" err="1"/>
              <a:t>Baojian</a:t>
            </a:r>
            <a:r>
              <a:rPr lang="en-US" altLang="zh-CN" sz="2800" dirty="0"/>
              <a:t> Hua</a:t>
            </a:r>
          </a:p>
          <a:p>
            <a:pPr eaLnBrk="1" hangingPunct="1"/>
            <a:r>
              <a:rPr lang="en-US" altLang="zh-CN" sz="2400" dirty="0" err="1"/>
              <a:t>bjhua@ustc.edu.cn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Symbolic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execution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Step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#2: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executing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symbolic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inputs,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maintaining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symbolic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state:</a:t>
            </a: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if(x==32467289)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x/y;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4966FAB-BFE4-F74B-8081-12BE39847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643274"/>
              </p:ext>
            </p:extLst>
          </p:nvPr>
        </p:nvGraphicFramePr>
        <p:xfrm>
          <a:off x="6096000" y="2849880"/>
          <a:ext cx="2514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97832606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09235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Variable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14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53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5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x+y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728102"/>
                  </a:ext>
                </a:extLst>
              </a:tr>
            </a:tbl>
          </a:graphicData>
        </a:graphic>
      </p:graphicFrame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0D89E38-D829-4D4D-BEEA-9C50C33F0C91}"/>
              </a:ext>
            </a:extLst>
          </p:cNvPr>
          <p:cNvCxnSpPr>
            <a:cxnSpLocks/>
          </p:cNvCxnSpPr>
          <p:nvPr/>
        </p:nvCxnSpPr>
        <p:spPr>
          <a:xfrm flipV="1">
            <a:off x="7291386" y="4333240"/>
            <a:ext cx="328614" cy="659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15E2DE09-0191-9D4F-A913-729487719B95}"/>
              </a:ext>
            </a:extLst>
          </p:cNvPr>
          <p:cNvSpPr txBox="1"/>
          <p:nvPr/>
        </p:nvSpPr>
        <p:spPr>
          <a:xfrm>
            <a:off x="6019799" y="4992469"/>
            <a:ext cx="2543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Values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symbolic expressions.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140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Symbolic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execution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branch,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“path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condition”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corresponding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branch:</a:t>
            </a: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if(x==32467289)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x/y;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4966FAB-BFE4-F74B-8081-12BE39847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015213"/>
              </p:ext>
            </p:extLst>
          </p:nvPr>
        </p:nvGraphicFramePr>
        <p:xfrm>
          <a:off x="6096000" y="2849880"/>
          <a:ext cx="2514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97832606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09235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Variable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14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53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5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x+y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728102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16CC8A92-33CB-1441-ACDE-CAE708E66302}"/>
              </a:ext>
            </a:extLst>
          </p:cNvPr>
          <p:cNvSpPr txBox="1"/>
          <p:nvPr/>
        </p:nvSpPr>
        <p:spPr>
          <a:xfrm>
            <a:off x="3886200" y="3465513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==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32467289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3962435-670A-9246-8F8F-9CB704043B35}"/>
              </a:ext>
            </a:extLst>
          </p:cNvPr>
          <p:cNvSpPr txBox="1"/>
          <p:nvPr/>
        </p:nvSpPr>
        <p:spPr>
          <a:xfrm>
            <a:off x="2378033" y="418819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!=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32467289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02C8FA-F8FA-F444-BA6B-BDE112AFD3F1}"/>
              </a:ext>
            </a:extLst>
          </p:cNvPr>
          <p:cNvSpPr/>
          <p:nvPr/>
        </p:nvSpPr>
        <p:spPr>
          <a:xfrm>
            <a:off x="5047456" y="4557522"/>
            <a:ext cx="515144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if</a:t>
            </a:r>
            <a:endParaRPr kumimoji="1"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3540515-0931-6E4D-87FE-971D0ED01997}"/>
              </a:ext>
            </a:extLst>
          </p:cNvPr>
          <p:cNvSpPr/>
          <p:nvPr/>
        </p:nvSpPr>
        <p:spPr>
          <a:xfrm>
            <a:off x="4038600" y="5533644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x/y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70EC692-9AD1-8D42-BB84-06850F4BCD90}"/>
              </a:ext>
            </a:extLst>
          </p:cNvPr>
          <p:cNvSpPr/>
          <p:nvPr/>
        </p:nvSpPr>
        <p:spPr>
          <a:xfrm>
            <a:off x="5885656" y="5533644"/>
            <a:ext cx="743744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C787FA67-125E-CB40-A90A-212309E1EBC2}"/>
              </a:ext>
            </a:extLst>
          </p:cNvPr>
          <p:cNvCxnSpPr>
            <a:cxnSpLocks/>
            <a:endCxn id="8" idx="7"/>
          </p:cNvCxnSpPr>
          <p:nvPr/>
        </p:nvCxnSpPr>
        <p:spPr>
          <a:xfrm flipH="1">
            <a:off x="4729907" y="4997037"/>
            <a:ext cx="413594" cy="605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BDDF3804-50E1-6A47-81B6-917D66AB53A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5487159" y="4960124"/>
            <a:ext cx="507416" cy="642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2228E79C-56AB-624B-976A-73916E626B48}"/>
              </a:ext>
            </a:extLst>
          </p:cNvPr>
          <p:cNvSpPr txBox="1"/>
          <p:nvPr/>
        </p:nvSpPr>
        <p:spPr>
          <a:xfrm>
            <a:off x="3581400" y="5089187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==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32467289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068B14A-1066-8441-BA2E-E52C34050E02}"/>
              </a:ext>
            </a:extLst>
          </p:cNvPr>
          <p:cNvSpPr txBox="1"/>
          <p:nvPr/>
        </p:nvSpPr>
        <p:spPr>
          <a:xfrm>
            <a:off x="5715000" y="5037121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!=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32467289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46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 animBg="1"/>
      <p:bldP spid="8" grpId="0" animBg="1"/>
      <p:bldP spid="9" grpId="0" animBg="1"/>
      <p:bldP spid="18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Symbolic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execution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desired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property,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corresponding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constraints:</a:t>
            </a: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if(x==32467289)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x/y;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4966FAB-BFE4-F74B-8081-12BE39847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686990"/>
              </p:ext>
            </p:extLst>
          </p:nvPr>
        </p:nvGraphicFramePr>
        <p:xfrm>
          <a:off x="6096000" y="2849880"/>
          <a:ext cx="2514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97832606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09235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Variable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14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53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5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x+y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728102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16CC8A92-33CB-1441-ACDE-CAE708E66302}"/>
              </a:ext>
            </a:extLst>
          </p:cNvPr>
          <p:cNvSpPr txBox="1"/>
          <p:nvPr/>
        </p:nvSpPr>
        <p:spPr>
          <a:xfrm>
            <a:off x="3886200" y="3465513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==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32467289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3962435-670A-9246-8F8F-9CB704043B35}"/>
              </a:ext>
            </a:extLst>
          </p:cNvPr>
          <p:cNvSpPr txBox="1"/>
          <p:nvPr/>
        </p:nvSpPr>
        <p:spPr>
          <a:xfrm>
            <a:off x="2378033" y="418819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!=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32467289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02C8FA-F8FA-F444-BA6B-BDE112AFD3F1}"/>
              </a:ext>
            </a:extLst>
          </p:cNvPr>
          <p:cNvSpPr/>
          <p:nvPr/>
        </p:nvSpPr>
        <p:spPr>
          <a:xfrm>
            <a:off x="5047456" y="4557522"/>
            <a:ext cx="515144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if</a:t>
            </a:r>
            <a:endParaRPr kumimoji="1"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3540515-0931-6E4D-87FE-971D0ED01997}"/>
              </a:ext>
            </a:extLst>
          </p:cNvPr>
          <p:cNvSpPr/>
          <p:nvPr/>
        </p:nvSpPr>
        <p:spPr>
          <a:xfrm>
            <a:off x="4038600" y="5533644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x/y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70EC692-9AD1-8D42-BB84-06850F4BCD90}"/>
              </a:ext>
            </a:extLst>
          </p:cNvPr>
          <p:cNvSpPr/>
          <p:nvPr/>
        </p:nvSpPr>
        <p:spPr>
          <a:xfrm>
            <a:off x="5885656" y="5533644"/>
            <a:ext cx="743744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C787FA67-125E-CB40-A90A-212309E1EBC2}"/>
              </a:ext>
            </a:extLst>
          </p:cNvPr>
          <p:cNvCxnSpPr>
            <a:cxnSpLocks/>
            <a:endCxn id="8" idx="7"/>
          </p:cNvCxnSpPr>
          <p:nvPr/>
        </p:nvCxnSpPr>
        <p:spPr>
          <a:xfrm flipH="1">
            <a:off x="4729907" y="4997037"/>
            <a:ext cx="413594" cy="605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BDDF3804-50E1-6A47-81B6-917D66AB53A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5487159" y="4960124"/>
            <a:ext cx="507416" cy="642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2228E79C-56AB-624B-976A-73916E626B48}"/>
              </a:ext>
            </a:extLst>
          </p:cNvPr>
          <p:cNvSpPr txBox="1"/>
          <p:nvPr/>
        </p:nvSpPr>
        <p:spPr>
          <a:xfrm>
            <a:off x="3581400" y="5089187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==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32467289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068B14A-1066-8441-BA2E-E52C34050E02}"/>
              </a:ext>
            </a:extLst>
          </p:cNvPr>
          <p:cNvSpPr txBox="1"/>
          <p:nvPr/>
        </p:nvSpPr>
        <p:spPr>
          <a:xfrm>
            <a:off x="5715000" y="5037121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!=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32467289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82A3B29-562C-B442-B920-715D123070BC}"/>
              </a:ext>
            </a:extLst>
          </p:cNvPr>
          <p:cNvSpPr txBox="1"/>
          <p:nvPr/>
        </p:nvSpPr>
        <p:spPr>
          <a:xfrm>
            <a:off x="3563560" y="3846877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y==0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F4A69B8-8E61-6842-95BC-E8F86FA5D007}"/>
              </a:ext>
            </a:extLst>
          </p:cNvPr>
          <p:cNvSpPr txBox="1"/>
          <p:nvPr/>
        </p:nvSpPr>
        <p:spPr>
          <a:xfrm>
            <a:off x="4008312" y="5999705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y==0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422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Symbolic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execution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Step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#3: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conditions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properties,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generate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constraints:</a:t>
            </a: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if(x==32467289)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x/y;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4966FAB-BFE4-F74B-8081-12BE39847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617097"/>
              </p:ext>
            </p:extLst>
          </p:nvPr>
        </p:nvGraphicFramePr>
        <p:xfrm>
          <a:off x="6096000" y="2849880"/>
          <a:ext cx="2514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97832606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09235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Variable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14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53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5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x+y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728102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16CC8A92-33CB-1441-ACDE-CAE708E66302}"/>
              </a:ext>
            </a:extLst>
          </p:cNvPr>
          <p:cNvSpPr txBox="1"/>
          <p:nvPr/>
        </p:nvSpPr>
        <p:spPr>
          <a:xfrm>
            <a:off x="3886200" y="3465513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==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32467289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3962435-670A-9246-8F8F-9CB704043B35}"/>
              </a:ext>
            </a:extLst>
          </p:cNvPr>
          <p:cNvSpPr txBox="1"/>
          <p:nvPr/>
        </p:nvSpPr>
        <p:spPr>
          <a:xfrm>
            <a:off x="2378033" y="418819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!=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32467289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02C8FA-F8FA-F444-BA6B-BDE112AFD3F1}"/>
              </a:ext>
            </a:extLst>
          </p:cNvPr>
          <p:cNvSpPr/>
          <p:nvPr/>
        </p:nvSpPr>
        <p:spPr>
          <a:xfrm>
            <a:off x="6513019" y="4665485"/>
            <a:ext cx="515144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if</a:t>
            </a:r>
            <a:endParaRPr kumimoji="1"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3540515-0931-6E4D-87FE-971D0ED01997}"/>
              </a:ext>
            </a:extLst>
          </p:cNvPr>
          <p:cNvSpPr/>
          <p:nvPr/>
        </p:nvSpPr>
        <p:spPr>
          <a:xfrm>
            <a:off x="5504163" y="5641607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x/y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70EC692-9AD1-8D42-BB84-06850F4BCD90}"/>
              </a:ext>
            </a:extLst>
          </p:cNvPr>
          <p:cNvSpPr/>
          <p:nvPr/>
        </p:nvSpPr>
        <p:spPr>
          <a:xfrm>
            <a:off x="7351219" y="5641607"/>
            <a:ext cx="743744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C787FA67-125E-CB40-A90A-212309E1EBC2}"/>
              </a:ext>
            </a:extLst>
          </p:cNvPr>
          <p:cNvCxnSpPr>
            <a:cxnSpLocks/>
            <a:endCxn id="8" idx="7"/>
          </p:cNvCxnSpPr>
          <p:nvPr/>
        </p:nvCxnSpPr>
        <p:spPr>
          <a:xfrm flipH="1">
            <a:off x="6195470" y="5105000"/>
            <a:ext cx="413594" cy="605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BDDF3804-50E1-6A47-81B6-917D66AB53A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6952722" y="5068087"/>
            <a:ext cx="507416" cy="642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2228E79C-56AB-624B-976A-73916E626B48}"/>
              </a:ext>
            </a:extLst>
          </p:cNvPr>
          <p:cNvSpPr txBox="1"/>
          <p:nvPr/>
        </p:nvSpPr>
        <p:spPr>
          <a:xfrm>
            <a:off x="5046963" y="519715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x==32467289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068B14A-1066-8441-BA2E-E52C34050E02}"/>
              </a:ext>
            </a:extLst>
          </p:cNvPr>
          <p:cNvSpPr txBox="1"/>
          <p:nvPr/>
        </p:nvSpPr>
        <p:spPr>
          <a:xfrm>
            <a:off x="7180563" y="5145084"/>
            <a:ext cx="1887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!=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32467289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82A3B29-562C-B442-B920-715D123070BC}"/>
              </a:ext>
            </a:extLst>
          </p:cNvPr>
          <p:cNvSpPr txBox="1"/>
          <p:nvPr/>
        </p:nvSpPr>
        <p:spPr>
          <a:xfrm>
            <a:off x="3563560" y="3846877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y==0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F4A69B8-8E61-6842-95BC-E8F86FA5D007}"/>
              </a:ext>
            </a:extLst>
          </p:cNvPr>
          <p:cNvSpPr txBox="1"/>
          <p:nvPr/>
        </p:nvSpPr>
        <p:spPr>
          <a:xfrm>
            <a:off x="5473875" y="61076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y==0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22C4A97-FB1B-1D4F-8C71-5874BAAAB5D2}"/>
                  </a:ext>
                </a:extLst>
              </p:cNvPr>
              <p:cNvSpPr txBox="1"/>
              <p:nvPr/>
            </p:nvSpPr>
            <p:spPr>
              <a:xfrm>
                <a:off x="236246" y="5257800"/>
                <a:ext cx="34446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FF0000"/>
                    </a:solidFill>
                  </a:rPr>
                  <a:t>x==32467289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y==0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22C4A97-FB1B-1D4F-8C71-5874BAAAB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46" y="5257800"/>
                <a:ext cx="3444624" cy="369332"/>
              </a:xfrm>
              <a:prstGeom prst="rect">
                <a:avLst/>
              </a:prstGeom>
              <a:blipFill>
                <a:blip r:embed="rId2"/>
                <a:stretch>
                  <a:fillRect l="-1471" t="-10000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A19E8DA6-B806-2940-A1D3-FB8E0B93CB5B}"/>
              </a:ext>
            </a:extLst>
          </p:cNvPr>
          <p:cNvSpPr txBox="1"/>
          <p:nvPr/>
        </p:nvSpPr>
        <p:spPr>
          <a:xfrm>
            <a:off x="184631" y="5638800"/>
            <a:ext cx="48623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Essentially,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asking: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above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logic formulae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satisfiable (SAT)</a:t>
            </a:r>
            <a:r>
              <a:rPr kumimoji="1" lang="en-US" altLang="zh-CN" dirty="0"/>
              <a:t>?</a:t>
            </a:r>
            <a:r>
              <a:rPr kumimoji="1" lang="zh-CN" altLang="en-US" dirty="0"/>
              <a:t> </a:t>
            </a:r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so,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means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feasible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path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triggers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 obligation!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8453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Symbolic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execution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Step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#4: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feed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generated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constraints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solvers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(e.g.,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Z3),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SAT:</a:t>
            </a: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if(x==32467289)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x/y;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4966FAB-BFE4-F74B-8081-12BE39847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457448"/>
              </p:ext>
            </p:extLst>
          </p:nvPr>
        </p:nvGraphicFramePr>
        <p:xfrm>
          <a:off x="6096000" y="2849880"/>
          <a:ext cx="2514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97832606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09235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Variable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14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53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5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x+y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728102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16CC8A92-33CB-1441-ACDE-CAE708E66302}"/>
              </a:ext>
            </a:extLst>
          </p:cNvPr>
          <p:cNvSpPr txBox="1"/>
          <p:nvPr/>
        </p:nvSpPr>
        <p:spPr>
          <a:xfrm>
            <a:off x="3886200" y="3465513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==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32467289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3962435-670A-9246-8F8F-9CB704043B35}"/>
              </a:ext>
            </a:extLst>
          </p:cNvPr>
          <p:cNvSpPr txBox="1"/>
          <p:nvPr/>
        </p:nvSpPr>
        <p:spPr>
          <a:xfrm>
            <a:off x="2378033" y="418819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!=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32467289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02C8FA-F8FA-F444-BA6B-BDE112AFD3F1}"/>
              </a:ext>
            </a:extLst>
          </p:cNvPr>
          <p:cNvSpPr/>
          <p:nvPr/>
        </p:nvSpPr>
        <p:spPr>
          <a:xfrm>
            <a:off x="5047456" y="4557522"/>
            <a:ext cx="515144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if</a:t>
            </a:r>
            <a:endParaRPr kumimoji="1"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3540515-0931-6E4D-87FE-971D0ED01997}"/>
              </a:ext>
            </a:extLst>
          </p:cNvPr>
          <p:cNvSpPr/>
          <p:nvPr/>
        </p:nvSpPr>
        <p:spPr>
          <a:xfrm>
            <a:off x="4038600" y="5533644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x/y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70EC692-9AD1-8D42-BB84-06850F4BCD90}"/>
              </a:ext>
            </a:extLst>
          </p:cNvPr>
          <p:cNvSpPr/>
          <p:nvPr/>
        </p:nvSpPr>
        <p:spPr>
          <a:xfrm>
            <a:off x="5885656" y="5533644"/>
            <a:ext cx="743744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C787FA67-125E-CB40-A90A-212309E1EBC2}"/>
              </a:ext>
            </a:extLst>
          </p:cNvPr>
          <p:cNvCxnSpPr>
            <a:cxnSpLocks/>
            <a:endCxn id="8" idx="7"/>
          </p:cNvCxnSpPr>
          <p:nvPr/>
        </p:nvCxnSpPr>
        <p:spPr>
          <a:xfrm flipH="1">
            <a:off x="4729907" y="4997037"/>
            <a:ext cx="413594" cy="605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BDDF3804-50E1-6A47-81B6-917D66AB53A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5487159" y="4960124"/>
            <a:ext cx="507416" cy="642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2228E79C-56AB-624B-976A-73916E626B48}"/>
              </a:ext>
            </a:extLst>
          </p:cNvPr>
          <p:cNvSpPr txBox="1"/>
          <p:nvPr/>
        </p:nvSpPr>
        <p:spPr>
          <a:xfrm>
            <a:off x="3581400" y="5089187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==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32467289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068B14A-1066-8441-BA2E-E52C34050E02}"/>
              </a:ext>
            </a:extLst>
          </p:cNvPr>
          <p:cNvSpPr txBox="1"/>
          <p:nvPr/>
        </p:nvSpPr>
        <p:spPr>
          <a:xfrm>
            <a:off x="5715000" y="5037121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!=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32467289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82A3B29-562C-B442-B920-715D123070BC}"/>
              </a:ext>
            </a:extLst>
          </p:cNvPr>
          <p:cNvSpPr txBox="1"/>
          <p:nvPr/>
        </p:nvSpPr>
        <p:spPr>
          <a:xfrm>
            <a:off x="3563560" y="3846877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y==0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F4A69B8-8E61-6842-95BC-E8F86FA5D007}"/>
              </a:ext>
            </a:extLst>
          </p:cNvPr>
          <p:cNvSpPr txBox="1"/>
          <p:nvPr/>
        </p:nvSpPr>
        <p:spPr>
          <a:xfrm>
            <a:off x="4008312" y="5999705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y==0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22C4A97-FB1B-1D4F-8C71-5874BAAAB5D2}"/>
                  </a:ext>
                </a:extLst>
              </p:cNvPr>
              <p:cNvSpPr txBox="1"/>
              <p:nvPr/>
            </p:nvSpPr>
            <p:spPr>
              <a:xfrm>
                <a:off x="238286" y="5348978"/>
                <a:ext cx="34446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FF0000"/>
                    </a:solidFill>
                  </a:rPr>
                  <a:t>x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==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32467289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y==0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22C4A97-FB1B-1D4F-8C71-5874BAAAB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86" y="5348978"/>
                <a:ext cx="3444624" cy="369332"/>
              </a:xfrm>
              <a:prstGeom prst="rect">
                <a:avLst/>
              </a:prstGeom>
              <a:blipFill>
                <a:blip r:embed="rId2"/>
                <a:stretch>
                  <a:fillRect l="-1471" t="-3333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6001439B-9137-9245-89FA-074EA12577DF}"/>
              </a:ext>
            </a:extLst>
          </p:cNvPr>
          <p:cNvSpPr txBox="1"/>
          <p:nvPr/>
        </p:nvSpPr>
        <p:spPr>
          <a:xfrm>
            <a:off x="228600" y="5879068"/>
            <a:ext cx="3444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model:</a:t>
            </a:r>
          </a:p>
          <a:p>
            <a:r>
              <a:rPr kumimoji="1" lang="en-US" altLang="zh-CN" dirty="0">
                <a:solidFill>
                  <a:srgbClr val="FF0000"/>
                </a:solidFill>
              </a:rPr>
              <a:t>[x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==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32467289,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y==0]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63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Symbolic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execution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Step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#5: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model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solver,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concrete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inputs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(to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trigger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bug):</a:t>
            </a: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if(x==32467289)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x/y;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4966FAB-BFE4-F74B-8081-12BE39847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628900"/>
              </p:ext>
            </p:extLst>
          </p:nvPr>
        </p:nvGraphicFramePr>
        <p:xfrm>
          <a:off x="6096000" y="2849880"/>
          <a:ext cx="2514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97832606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09235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Variable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14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32467289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53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5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32467289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728102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16CC8A92-33CB-1441-ACDE-CAE708E66302}"/>
              </a:ext>
            </a:extLst>
          </p:cNvPr>
          <p:cNvSpPr txBox="1"/>
          <p:nvPr/>
        </p:nvSpPr>
        <p:spPr>
          <a:xfrm>
            <a:off x="3886200" y="3465513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==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32467289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3962435-670A-9246-8F8F-9CB704043B35}"/>
              </a:ext>
            </a:extLst>
          </p:cNvPr>
          <p:cNvSpPr txBox="1"/>
          <p:nvPr/>
        </p:nvSpPr>
        <p:spPr>
          <a:xfrm>
            <a:off x="2378033" y="418819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!=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32467289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02C8FA-F8FA-F444-BA6B-BDE112AFD3F1}"/>
              </a:ext>
            </a:extLst>
          </p:cNvPr>
          <p:cNvSpPr/>
          <p:nvPr/>
        </p:nvSpPr>
        <p:spPr>
          <a:xfrm>
            <a:off x="5047456" y="4557522"/>
            <a:ext cx="515144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if</a:t>
            </a:r>
            <a:endParaRPr kumimoji="1"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3540515-0931-6E4D-87FE-971D0ED01997}"/>
              </a:ext>
            </a:extLst>
          </p:cNvPr>
          <p:cNvSpPr/>
          <p:nvPr/>
        </p:nvSpPr>
        <p:spPr>
          <a:xfrm>
            <a:off x="4038600" y="5533644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x/y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70EC692-9AD1-8D42-BB84-06850F4BCD90}"/>
              </a:ext>
            </a:extLst>
          </p:cNvPr>
          <p:cNvSpPr/>
          <p:nvPr/>
        </p:nvSpPr>
        <p:spPr>
          <a:xfrm>
            <a:off x="5885656" y="5533644"/>
            <a:ext cx="743744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C787FA67-125E-CB40-A90A-212309E1EBC2}"/>
              </a:ext>
            </a:extLst>
          </p:cNvPr>
          <p:cNvCxnSpPr>
            <a:cxnSpLocks/>
            <a:endCxn id="8" idx="7"/>
          </p:cNvCxnSpPr>
          <p:nvPr/>
        </p:nvCxnSpPr>
        <p:spPr>
          <a:xfrm flipH="1">
            <a:off x="4729907" y="4997037"/>
            <a:ext cx="413594" cy="605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BDDF3804-50E1-6A47-81B6-917D66AB53A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5487159" y="4960124"/>
            <a:ext cx="507416" cy="642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2228E79C-56AB-624B-976A-73916E626B48}"/>
              </a:ext>
            </a:extLst>
          </p:cNvPr>
          <p:cNvSpPr txBox="1"/>
          <p:nvPr/>
        </p:nvSpPr>
        <p:spPr>
          <a:xfrm>
            <a:off x="3581400" y="5089187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==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32467289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068B14A-1066-8441-BA2E-E52C34050E02}"/>
              </a:ext>
            </a:extLst>
          </p:cNvPr>
          <p:cNvSpPr txBox="1"/>
          <p:nvPr/>
        </p:nvSpPr>
        <p:spPr>
          <a:xfrm>
            <a:off x="5715000" y="5037121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!=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32467289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82A3B29-562C-B442-B920-715D123070BC}"/>
              </a:ext>
            </a:extLst>
          </p:cNvPr>
          <p:cNvSpPr txBox="1"/>
          <p:nvPr/>
        </p:nvSpPr>
        <p:spPr>
          <a:xfrm>
            <a:off x="3563560" y="3846877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y==0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F4A69B8-8E61-6842-95BC-E8F86FA5D007}"/>
              </a:ext>
            </a:extLst>
          </p:cNvPr>
          <p:cNvSpPr txBox="1"/>
          <p:nvPr/>
        </p:nvSpPr>
        <p:spPr>
          <a:xfrm>
            <a:off x="4008312" y="5999705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y==0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CA5E1BA-3DA7-A34E-B6B8-95FB4E3A17BC}"/>
                  </a:ext>
                </a:extLst>
              </p:cNvPr>
              <p:cNvSpPr txBox="1"/>
              <p:nvPr/>
            </p:nvSpPr>
            <p:spPr>
              <a:xfrm>
                <a:off x="238286" y="5348978"/>
                <a:ext cx="34446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FF0000"/>
                    </a:solidFill>
                  </a:rPr>
                  <a:t>x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==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32467289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 y==0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CA5E1BA-3DA7-A34E-B6B8-95FB4E3A1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86" y="5348978"/>
                <a:ext cx="3444624" cy="369332"/>
              </a:xfrm>
              <a:prstGeom prst="rect">
                <a:avLst/>
              </a:prstGeom>
              <a:blipFill>
                <a:blip r:embed="rId2"/>
                <a:stretch>
                  <a:fillRect l="-1471" t="-3333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>
            <a:extLst>
              <a:ext uri="{FF2B5EF4-FFF2-40B4-BE49-F238E27FC236}">
                <a16:creationId xmlns:a16="http://schemas.microsoft.com/office/drawing/2014/main" id="{454C19DE-9929-1D48-AA04-27A7D1EF5C68}"/>
              </a:ext>
            </a:extLst>
          </p:cNvPr>
          <p:cNvSpPr txBox="1"/>
          <p:nvPr/>
        </p:nvSpPr>
        <p:spPr>
          <a:xfrm>
            <a:off x="228600" y="5879068"/>
            <a:ext cx="3444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model:</a:t>
            </a:r>
          </a:p>
          <a:p>
            <a:r>
              <a:rPr kumimoji="1" lang="en-US" altLang="zh-CN" dirty="0">
                <a:solidFill>
                  <a:srgbClr val="FF0000"/>
                </a:solidFill>
              </a:rPr>
              <a:t>[x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32467289,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y==0]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886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03FE81-F250-B74D-8CD8-B01DFE0A7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Architecture</a:t>
            </a:r>
            <a:endParaRPr kumimoji="1" lang="zh-CN" altLang="en-US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03767781-B157-4049-BCB7-5F17666786F1}"/>
              </a:ext>
            </a:extLst>
          </p:cNvPr>
          <p:cNvSpPr/>
          <p:nvPr/>
        </p:nvSpPr>
        <p:spPr>
          <a:xfrm>
            <a:off x="1905000" y="2971800"/>
            <a:ext cx="1828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symbolic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executor</a:t>
            </a:r>
            <a:endParaRPr kumimoji="1" lang="zh-CN" altLang="en-US" dirty="0"/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70F9ACAD-1A1F-424B-90EE-EB751E576BA0}"/>
              </a:ext>
            </a:extLst>
          </p:cNvPr>
          <p:cNvCxnSpPr>
            <a:endCxn id="4" idx="0"/>
          </p:cNvCxnSpPr>
          <p:nvPr/>
        </p:nvCxnSpPr>
        <p:spPr>
          <a:xfrm>
            <a:off x="2819400" y="2438400"/>
            <a:ext cx="0" cy="533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>
            <a:extLst>
              <a:ext uri="{FF2B5EF4-FFF2-40B4-BE49-F238E27FC236}">
                <a16:creationId xmlns:a16="http://schemas.microsoft.com/office/drawing/2014/main" id="{AB9FE6DE-A05B-1448-BC04-9922F9AFA937}"/>
              </a:ext>
            </a:extLst>
          </p:cNvPr>
          <p:cNvSpPr/>
          <p:nvPr/>
        </p:nvSpPr>
        <p:spPr>
          <a:xfrm>
            <a:off x="4419600" y="4267200"/>
            <a:ext cx="1828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solver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BA704E6-C80F-D849-92DB-71AA540A7BD5}"/>
              </a:ext>
            </a:extLst>
          </p:cNvPr>
          <p:cNvSpPr txBox="1"/>
          <p:nvPr/>
        </p:nvSpPr>
        <p:spPr>
          <a:xfrm>
            <a:off x="2286000" y="21452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programs</a:t>
            </a:r>
            <a:endParaRPr kumimoji="1" lang="zh-CN" altLang="en-US" dirty="0"/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28F0718D-97D8-1946-8548-08817CFA0832}"/>
              </a:ext>
            </a:extLst>
          </p:cNvPr>
          <p:cNvCxnSpPr/>
          <p:nvPr/>
        </p:nvCxnSpPr>
        <p:spPr>
          <a:xfrm>
            <a:off x="2819400" y="3645932"/>
            <a:ext cx="0" cy="533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C9DEFBC3-EB08-D344-BA57-4994B523089D}"/>
              </a:ext>
            </a:extLst>
          </p:cNvPr>
          <p:cNvSpPr txBox="1"/>
          <p:nvPr/>
        </p:nvSpPr>
        <p:spPr>
          <a:xfrm>
            <a:off x="2209800" y="4142325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path conditions/obligations</a:t>
            </a:r>
            <a:endParaRPr kumimoji="1" lang="zh-CN" altLang="en-US" dirty="0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FFB774CF-2BBA-CE46-8CEE-C8F54EE31F4D}"/>
              </a:ext>
            </a:extLst>
          </p:cNvPr>
          <p:cNvCxnSpPr>
            <a:cxnSpLocks/>
            <a:stCxn id="11" idx="3"/>
            <a:endCxn id="8" idx="1"/>
          </p:cNvCxnSpPr>
          <p:nvPr/>
        </p:nvCxnSpPr>
        <p:spPr>
          <a:xfrm>
            <a:off x="3505200" y="4603990"/>
            <a:ext cx="914400" cy="61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815FC9B0-73E0-BA43-929B-5240F3BDD625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5334000" y="3499366"/>
            <a:ext cx="0" cy="7678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392BF16-4AE8-6B45-AFF7-460651F0278E}"/>
              </a:ext>
            </a:extLst>
          </p:cNvPr>
          <p:cNvSpPr txBox="1"/>
          <p:nvPr/>
        </p:nvSpPr>
        <p:spPr>
          <a:xfrm>
            <a:off x="4876800" y="31300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model</a:t>
            </a:r>
            <a:endParaRPr kumimoji="1" lang="zh-CN" altLang="en-US" dirty="0"/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85951958-1ED2-174A-B780-10A6F541F9B2}"/>
              </a:ext>
            </a:extLst>
          </p:cNvPr>
          <p:cNvCxnSpPr>
            <a:cxnSpLocks/>
          </p:cNvCxnSpPr>
          <p:nvPr/>
        </p:nvCxnSpPr>
        <p:spPr>
          <a:xfrm>
            <a:off x="5638800" y="3330833"/>
            <a:ext cx="1219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9A0D8238-4C72-934E-B577-7D0B96B762AF}"/>
              </a:ext>
            </a:extLst>
          </p:cNvPr>
          <p:cNvSpPr/>
          <p:nvPr/>
        </p:nvSpPr>
        <p:spPr>
          <a:xfrm>
            <a:off x="6858000" y="2971800"/>
            <a:ext cx="1828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concrete</a:t>
            </a:r>
          </a:p>
          <a:p>
            <a:pPr algn="ctr"/>
            <a:r>
              <a:rPr kumimoji="1" lang="zh-CN" altLang="en-US" dirty="0"/>
              <a:t> </a:t>
            </a:r>
            <a:r>
              <a:rPr kumimoji="1" lang="en-US" altLang="zh-CN" dirty="0"/>
              <a:t>execution</a:t>
            </a:r>
            <a:endParaRPr kumimoji="1" lang="zh-CN" altLang="en-US" dirty="0"/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99688B17-6044-6F47-8B44-2E85832B04A8}"/>
              </a:ext>
            </a:extLst>
          </p:cNvPr>
          <p:cNvCxnSpPr/>
          <p:nvPr/>
        </p:nvCxnSpPr>
        <p:spPr>
          <a:xfrm>
            <a:off x="7766384" y="3624241"/>
            <a:ext cx="0" cy="533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6C555C02-E996-084C-8471-12F58068EC84}"/>
              </a:ext>
            </a:extLst>
          </p:cNvPr>
          <p:cNvSpPr txBox="1"/>
          <p:nvPr/>
        </p:nvSpPr>
        <p:spPr>
          <a:xfrm>
            <a:off x="7156783" y="4120634"/>
            <a:ext cx="1787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bug</a:t>
            </a:r>
            <a:r>
              <a:rPr kumimoji="1" lang="zh-CN" altLang="en-US" dirty="0"/>
              <a:t> </a:t>
            </a:r>
            <a:r>
              <a:rPr kumimoji="1" lang="en-US" altLang="zh-CN" dirty="0"/>
              <a:t>triggered?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6363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general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Conceptually,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path conditions accumulate:</a:t>
            </a: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if(b1)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if(b2)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if(…)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x/y;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CAB474-848C-174C-A1B2-CAE97B6BBDBB}"/>
              </a:ext>
            </a:extLst>
          </p:cNvPr>
          <p:cNvSpPr txBox="1"/>
          <p:nvPr/>
        </p:nvSpPr>
        <p:spPr>
          <a:xfrm>
            <a:off x="2667000" y="27432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b1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A2103AA-E32F-804E-B059-CA67B953088B}"/>
                  </a:ext>
                </a:extLst>
              </p:cNvPr>
              <p:cNvSpPr txBox="1"/>
              <p:nvPr/>
            </p:nvSpPr>
            <p:spPr>
              <a:xfrm>
                <a:off x="2819400" y="3135868"/>
                <a:ext cx="2514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FF0000"/>
                    </a:solidFill>
                  </a:rPr>
                  <a:t>b1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b2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A2103AA-E32F-804E-B059-CA67B9530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135868"/>
                <a:ext cx="2514600" cy="369332"/>
              </a:xfrm>
              <a:prstGeom prst="rect">
                <a:avLst/>
              </a:prstGeom>
              <a:blipFill>
                <a:blip r:embed="rId2"/>
                <a:stretch>
                  <a:fillRect l="-2010"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78926F9-7193-5D4A-9239-5B28AB5A5968}"/>
                  </a:ext>
                </a:extLst>
              </p:cNvPr>
              <p:cNvSpPr txBox="1"/>
              <p:nvPr/>
            </p:nvSpPr>
            <p:spPr>
              <a:xfrm>
                <a:off x="2971800" y="3516868"/>
                <a:ext cx="2514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FF0000"/>
                    </a:solidFill>
                  </a:rPr>
                  <a:t>b1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b2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 ...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78926F9-7193-5D4A-9239-5B28AB5A5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3516868"/>
                <a:ext cx="2514600" cy="369332"/>
              </a:xfrm>
              <a:prstGeom prst="rect">
                <a:avLst/>
              </a:prstGeom>
              <a:blipFill>
                <a:blip r:embed="rId3"/>
                <a:stretch>
                  <a:fillRect l="-2010"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B8A85D3-A4C5-4843-BA42-2523CDC0C651}"/>
                  </a:ext>
                </a:extLst>
              </p:cNvPr>
              <p:cNvSpPr txBox="1"/>
              <p:nvPr/>
            </p:nvSpPr>
            <p:spPr>
              <a:xfrm>
                <a:off x="3429000" y="3897868"/>
                <a:ext cx="2514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FF0000"/>
                    </a:solidFill>
                  </a:rPr>
                  <a:t>b1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b2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 ...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dirty="0" err="1">
                    <a:solidFill>
                      <a:srgbClr val="FF0000"/>
                    </a:solidFill>
                  </a:rPr>
                  <a:t>bn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B8A85D3-A4C5-4843-BA42-2523CDC0C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3897868"/>
                <a:ext cx="2514600" cy="369332"/>
              </a:xfrm>
              <a:prstGeom prst="rect">
                <a:avLst/>
              </a:prstGeom>
              <a:blipFill>
                <a:blip r:embed="rId4"/>
                <a:stretch>
                  <a:fillRect l="-2010"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951C529-A491-4C4E-80DF-569B195872A9}"/>
                  </a:ext>
                </a:extLst>
              </p:cNvPr>
              <p:cNvSpPr txBox="1"/>
              <p:nvPr/>
            </p:nvSpPr>
            <p:spPr>
              <a:xfrm>
                <a:off x="4572000" y="4278868"/>
                <a:ext cx="3657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FF0000"/>
                    </a:solidFill>
                  </a:rPr>
                  <a:t>b1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b2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 ...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dirty="0" err="1">
                    <a:solidFill>
                      <a:srgbClr val="FF0000"/>
                    </a:solidFill>
                  </a:rPr>
                  <a:t>bn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y==0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951C529-A491-4C4E-80DF-569B19587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278868"/>
                <a:ext cx="3657600" cy="369332"/>
              </a:xfrm>
              <a:prstGeom prst="rect">
                <a:avLst/>
              </a:prstGeom>
              <a:blipFill>
                <a:blip r:embed="rId5"/>
                <a:stretch>
                  <a:fillRect l="-1389"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E86442F-CA93-A545-BDD4-158DD9EBC318}"/>
                  </a:ext>
                </a:extLst>
              </p:cNvPr>
              <p:cNvSpPr txBox="1"/>
              <p:nvPr/>
            </p:nvSpPr>
            <p:spPr>
              <a:xfrm>
                <a:off x="3581400" y="4608513"/>
                <a:ext cx="2514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FF0000"/>
                    </a:solidFill>
                  </a:rPr>
                  <a:t>b1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b2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 ...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∧ </m:t>
                    </m:r>
                    <m:r>
                      <a:rPr kumimoji="1"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dirty="0" err="1">
                    <a:solidFill>
                      <a:srgbClr val="FF0000"/>
                    </a:solidFill>
                  </a:rPr>
                  <a:t>bn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E86442F-CA93-A545-BDD4-158DD9EBC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4608513"/>
                <a:ext cx="2514600" cy="369332"/>
              </a:xfrm>
              <a:prstGeom prst="rect">
                <a:avLst/>
              </a:prstGeom>
              <a:blipFill>
                <a:blip r:embed="rId6"/>
                <a:stretch>
                  <a:fillRect l="-2010"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1F185D7-C6AB-2247-AE60-A8E05673C313}"/>
                  </a:ext>
                </a:extLst>
              </p:cNvPr>
              <p:cNvSpPr txBox="1"/>
              <p:nvPr/>
            </p:nvSpPr>
            <p:spPr>
              <a:xfrm>
                <a:off x="3276600" y="4964668"/>
                <a:ext cx="2514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FF0000"/>
                    </a:solidFill>
                  </a:rPr>
                  <a:t>b1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b2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 ...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∧ </m:t>
                    </m:r>
                    <m:r>
                      <a:rPr kumimoji="1"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bn-1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1F185D7-C6AB-2247-AE60-A8E05673C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4964668"/>
                <a:ext cx="2514600" cy="369332"/>
              </a:xfrm>
              <a:prstGeom prst="rect">
                <a:avLst/>
              </a:prstGeom>
              <a:blipFill>
                <a:blip r:embed="rId7"/>
                <a:stretch>
                  <a:fillRect l="-2010"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41F7C04-FEFB-AF46-BB6D-49F649E1DD3E}"/>
                  </a:ext>
                </a:extLst>
              </p:cNvPr>
              <p:cNvSpPr txBox="1"/>
              <p:nvPr/>
            </p:nvSpPr>
            <p:spPr>
              <a:xfrm>
                <a:off x="2971800" y="5309992"/>
                <a:ext cx="2514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FF0000"/>
                    </a:solidFill>
                  </a:rPr>
                  <a:t>b1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∧ </m:t>
                    </m:r>
                    <m:r>
                      <a:rPr kumimoji="1"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b2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41F7C04-FEFB-AF46-BB6D-49F649E1D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5309992"/>
                <a:ext cx="2514600" cy="369332"/>
              </a:xfrm>
              <a:prstGeom prst="rect">
                <a:avLst/>
              </a:prstGeom>
              <a:blipFill>
                <a:blip r:embed="rId8"/>
                <a:stretch>
                  <a:fillRect l="-2010" t="-3333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DDF83A29-BB17-DB44-A6CC-FE9DF32250E6}"/>
                  </a:ext>
                </a:extLst>
              </p:cNvPr>
              <p:cNvSpPr txBox="1"/>
              <p:nvPr/>
            </p:nvSpPr>
            <p:spPr>
              <a:xfrm>
                <a:off x="3914274" y="5686981"/>
                <a:ext cx="2514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b1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DDF83A29-BB17-DB44-A6CC-FE9DF3225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4274" y="5686981"/>
                <a:ext cx="2514600" cy="369332"/>
              </a:xfrm>
              <a:prstGeom prst="rect">
                <a:avLst/>
              </a:prstGeom>
              <a:blipFill>
                <a:blip r:embed="rId9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556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Process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Forking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017713"/>
            <a:ext cx="8650288" cy="4114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program:</a:t>
            </a: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foo(){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if(e1)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if(e11)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…;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…;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if(e12)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…;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…;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7711026-C053-4649-A693-302DE3A71D19}"/>
              </a:ext>
            </a:extLst>
          </p:cNvPr>
          <p:cNvSpPr/>
          <p:nvPr/>
        </p:nvSpPr>
        <p:spPr>
          <a:xfrm>
            <a:off x="5791200" y="2438400"/>
            <a:ext cx="609600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e1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8B10703-3303-AB4C-B3C6-E57135DCCD3B}"/>
              </a:ext>
            </a:extLst>
          </p:cNvPr>
          <p:cNvSpPr/>
          <p:nvPr/>
        </p:nvSpPr>
        <p:spPr>
          <a:xfrm>
            <a:off x="4782344" y="3414522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e11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958ECE9-2EA8-5C4D-B3FF-8932D9B07E1D}"/>
              </a:ext>
            </a:extLst>
          </p:cNvPr>
          <p:cNvSpPr/>
          <p:nvPr/>
        </p:nvSpPr>
        <p:spPr>
          <a:xfrm>
            <a:off x="6629400" y="3414522"/>
            <a:ext cx="914400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e12</a:t>
            </a:r>
            <a:endParaRPr kumimoji="1"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61DF5BE-6E2D-5D4C-9AC1-1E544ED28970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5473651" y="2877915"/>
            <a:ext cx="413594" cy="605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C830BFE5-3832-D740-A1C1-D75E8D54637E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6311526" y="2841002"/>
            <a:ext cx="451785" cy="642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EB0E44DE-0BAA-F04C-A2FF-9C4DC1932F25}"/>
              </a:ext>
            </a:extLst>
          </p:cNvPr>
          <p:cNvSpPr txBox="1"/>
          <p:nvPr/>
        </p:nvSpPr>
        <p:spPr>
          <a:xfrm>
            <a:off x="5280118" y="2930571"/>
            <a:ext cx="81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e1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1A81CAF-25EA-5F42-99FE-75445F1789BC}"/>
              </a:ext>
            </a:extLst>
          </p:cNvPr>
          <p:cNvSpPr/>
          <p:nvPr/>
        </p:nvSpPr>
        <p:spPr>
          <a:xfrm>
            <a:off x="3886200" y="5014722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e…</a:t>
            </a:r>
            <a:endParaRPr kumimoji="1" lang="zh-CN" altLang="en-US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A9CC638E-2AA0-0345-BBBC-736C07CAA79D}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4577507" y="4648200"/>
            <a:ext cx="299293" cy="435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闪电形 13">
            <a:extLst>
              <a:ext uri="{FF2B5EF4-FFF2-40B4-BE49-F238E27FC236}">
                <a16:creationId xmlns:a16="http://schemas.microsoft.com/office/drawing/2014/main" id="{A75AF1EB-E229-5D4F-A283-973552EA3430}"/>
              </a:ext>
            </a:extLst>
          </p:cNvPr>
          <p:cNvSpPr/>
          <p:nvPr/>
        </p:nvSpPr>
        <p:spPr>
          <a:xfrm>
            <a:off x="4648200" y="4114800"/>
            <a:ext cx="381000" cy="5334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F98A1AA5-219C-F149-9B5A-502F78F17EC5}"/>
              </a:ext>
            </a:extLst>
          </p:cNvPr>
          <p:cNvCxnSpPr>
            <a:cxnSpLocks/>
          </p:cNvCxnSpPr>
          <p:nvPr/>
        </p:nvCxnSpPr>
        <p:spPr>
          <a:xfrm flipH="1">
            <a:off x="4969895" y="3886200"/>
            <a:ext cx="220028" cy="439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72A51D4E-4363-834D-9F91-CF8E38D519AA}"/>
              </a:ext>
            </a:extLst>
          </p:cNvPr>
          <p:cNvSpPr/>
          <p:nvPr/>
        </p:nvSpPr>
        <p:spPr>
          <a:xfrm>
            <a:off x="5187302" y="5014722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e…</a:t>
            </a:r>
            <a:endParaRPr kumimoji="1" lang="zh-CN" altLang="en-US" dirty="0"/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8A94112A-048F-5946-9682-A9EDFEE75ADB}"/>
              </a:ext>
            </a:extLst>
          </p:cNvPr>
          <p:cNvCxnSpPr>
            <a:cxnSpLocks/>
          </p:cNvCxnSpPr>
          <p:nvPr/>
        </p:nvCxnSpPr>
        <p:spPr>
          <a:xfrm>
            <a:off x="5099893" y="4648200"/>
            <a:ext cx="271894" cy="413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367EEFFB-DCD1-F84C-945E-62EA139FF240}"/>
              </a:ext>
            </a:extLst>
          </p:cNvPr>
          <p:cNvSpPr/>
          <p:nvPr/>
        </p:nvSpPr>
        <p:spPr>
          <a:xfrm>
            <a:off x="6370212" y="5014722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e…</a:t>
            </a:r>
            <a:endParaRPr kumimoji="1" lang="zh-CN" altLang="en-US" dirty="0"/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BA557CF5-5852-7047-9380-B34C51289926}"/>
              </a:ext>
            </a:extLst>
          </p:cNvPr>
          <p:cNvCxnSpPr>
            <a:cxnSpLocks/>
            <a:endCxn id="21" idx="7"/>
          </p:cNvCxnSpPr>
          <p:nvPr/>
        </p:nvCxnSpPr>
        <p:spPr>
          <a:xfrm flipH="1">
            <a:off x="7061519" y="4648200"/>
            <a:ext cx="299293" cy="435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闪电形 22">
            <a:extLst>
              <a:ext uri="{FF2B5EF4-FFF2-40B4-BE49-F238E27FC236}">
                <a16:creationId xmlns:a16="http://schemas.microsoft.com/office/drawing/2014/main" id="{D7BDDDF9-F7C6-DB46-A7C2-3ED679EDF07B}"/>
              </a:ext>
            </a:extLst>
          </p:cNvPr>
          <p:cNvSpPr/>
          <p:nvPr/>
        </p:nvSpPr>
        <p:spPr>
          <a:xfrm>
            <a:off x="7314155" y="4276708"/>
            <a:ext cx="381000" cy="5334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E61C648C-C6E9-CD46-AD76-A12399D2521C}"/>
              </a:ext>
            </a:extLst>
          </p:cNvPr>
          <p:cNvCxnSpPr>
            <a:cxnSpLocks/>
          </p:cNvCxnSpPr>
          <p:nvPr/>
        </p:nvCxnSpPr>
        <p:spPr>
          <a:xfrm>
            <a:off x="7093603" y="3887540"/>
            <a:ext cx="211544" cy="370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5B479FEF-9640-194D-BBAC-7983109167CC}"/>
              </a:ext>
            </a:extLst>
          </p:cNvPr>
          <p:cNvSpPr/>
          <p:nvPr/>
        </p:nvSpPr>
        <p:spPr>
          <a:xfrm>
            <a:off x="7878948" y="5017696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e…</a:t>
            </a:r>
            <a:endParaRPr kumimoji="1" lang="zh-CN" altLang="en-US" dirty="0"/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3B03921D-2365-2E43-ABD9-AC09B5D62D3D}"/>
              </a:ext>
            </a:extLst>
          </p:cNvPr>
          <p:cNvCxnSpPr>
            <a:cxnSpLocks/>
          </p:cNvCxnSpPr>
          <p:nvPr/>
        </p:nvCxnSpPr>
        <p:spPr>
          <a:xfrm>
            <a:off x="7695155" y="4676383"/>
            <a:ext cx="384388" cy="372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56240FF-C7B4-094F-B010-FAA194EEB6A8}"/>
                  </a:ext>
                </a:extLst>
              </p:cNvPr>
              <p:cNvSpPr txBox="1"/>
              <p:nvPr/>
            </p:nvSpPr>
            <p:spPr>
              <a:xfrm>
                <a:off x="6575192" y="2888543"/>
                <a:ext cx="8158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e1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56240FF-C7B4-094F-B010-FAA194EEB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5192" y="2888543"/>
                <a:ext cx="815882" cy="369332"/>
              </a:xfrm>
              <a:prstGeom prst="rect">
                <a:avLst/>
              </a:prstGeom>
              <a:blipFill>
                <a:blip r:embed="rId2"/>
                <a:stretch>
                  <a:fillRect t="-3226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219BFE4-BE67-D14E-8966-B94987A6644A}"/>
                  </a:ext>
                </a:extLst>
              </p:cNvPr>
              <p:cNvSpPr txBox="1"/>
              <p:nvPr/>
            </p:nvSpPr>
            <p:spPr>
              <a:xfrm>
                <a:off x="4130597" y="3816153"/>
                <a:ext cx="12034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FF0000"/>
                    </a:solidFill>
                  </a:rPr>
                  <a:t>e1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e11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219BFE4-BE67-D14E-8966-B94987A66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597" y="3816153"/>
                <a:ext cx="1203403" cy="369332"/>
              </a:xfrm>
              <a:prstGeom prst="rect">
                <a:avLst/>
              </a:prstGeom>
              <a:blipFill>
                <a:blip r:embed="rId3"/>
                <a:stretch>
                  <a:fillRect l="-3125"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DE9DFF2-C6EF-F14D-8930-D5CFA78E4E4A}"/>
                  </a:ext>
                </a:extLst>
              </p:cNvPr>
              <p:cNvSpPr txBox="1"/>
              <p:nvPr/>
            </p:nvSpPr>
            <p:spPr>
              <a:xfrm>
                <a:off x="7211165" y="3796100"/>
                <a:ext cx="14176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e1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kumimoji="1"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e12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DE9DFF2-C6EF-F14D-8930-D5CFA78E4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165" y="3796100"/>
                <a:ext cx="1417691" cy="369332"/>
              </a:xfrm>
              <a:prstGeom prst="rect">
                <a:avLst/>
              </a:prstGeom>
              <a:blipFill>
                <a:blip r:embed="rId4"/>
                <a:stretch>
                  <a:fillRect t="-6667" r="-2679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E817423F-B00A-054E-8446-5B9B2E871BC0}"/>
              </a:ext>
            </a:extLst>
          </p:cNvPr>
          <p:cNvCxnSpPr>
            <a:cxnSpLocks/>
          </p:cNvCxnSpPr>
          <p:nvPr/>
        </p:nvCxnSpPr>
        <p:spPr>
          <a:xfrm>
            <a:off x="5307485" y="3897900"/>
            <a:ext cx="344553" cy="427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闪电形 34">
            <a:extLst>
              <a:ext uri="{FF2B5EF4-FFF2-40B4-BE49-F238E27FC236}">
                <a16:creationId xmlns:a16="http://schemas.microsoft.com/office/drawing/2014/main" id="{61398BDF-8A28-8144-AA6F-E1CF708D11BD}"/>
              </a:ext>
            </a:extLst>
          </p:cNvPr>
          <p:cNvSpPr/>
          <p:nvPr/>
        </p:nvSpPr>
        <p:spPr>
          <a:xfrm>
            <a:off x="5654604" y="4109346"/>
            <a:ext cx="381000" cy="5334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EC9597DE-725D-1240-A94F-1BDFF141DDFA}"/>
              </a:ext>
            </a:extLst>
          </p:cNvPr>
          <p:cNvCxnSpPr>
            <a:cxnSpLocks/>
          </p:cNvCxnSpPr>
          <p:nvPr/>
        </p:nvCxnSpPr>
        <p:spPr>
          <a:xfrm flipH="1">
            <a:off x="6760798" y="3852958"/>
            <a:ext cx="220028" cy="439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闪电形 37">
            <a:extLst>
              <a:ext uri="{FF2B5EF4-FFF2-40B4-BE49-F238E27FC236}">
                <a16:creationId xmlns:a16="http://schemas.microsoft.com/office/drawing/2014/main" id="{96B2BA0F-BA0E-1041-90F4-EC77B1826736}"/>
              </a:ext>
            </a:extLst>
          </p:cNvPr>
          <p:cNvSpPr/>
          <p:nvPr/>
        </p:nvSpPr>
        <p:spPr>
          <a:xfrm>
            <a:off x="6457521" y="4142983"/>
            <a:ext cx="381000" cy="5334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490FFCB9-0499-8040-BF17-136D826FC94E}"/>
                  </a:ext>
                </a:extLst>
              </p:cNvPr>
              <p:cNvSpPr txBox="1"/>
              <p:nvPr/>
            </p:nvSpPr>
            <p:spPr>
              <a:xfrm>
                <a:off x="6035597" y="3974068"/>
                <a:ext cx="12034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e1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e12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490FFCB9-0499-8040-BF17-136D826FC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597" y="3974068"/>
                <a:ext cx="1203403" cy="369332"/>
              </a:xfrm>
              <a:prstGeom prst="rect">
                <a:avLst/>
              </a:prstGeom>
              <a:blipFill>
                <a:blip r:embed="rId5"/>
                <a:stretch>
                  <a:fillRect t="-6667" r="-2083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671D5650-4EA4-A641-AB37-168B14F7F640}"/>
                  </a:ext>
                </a:extLst>
              </p:cNvPr>
              <p:cNvSpPr txBox="1"/>
              <p:nvPr/>
            </p:nvSpPr>
            <p:spPr>
              <a:xfrm>
                <a:off x="5332929" y="3680268"/>
                <a:ext cx="12034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FF0000"/>
                    </a:solidFill>
                  </a:rPr>
                  <a:t>e1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e11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671D5650-4EA4-A641-AB37-168B14F7F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2929" y="3680268"/>
                <a:ext cx="1203403" cy="369332"/>
              </a:xfrm>
              <a:prstGeom prst="rect">
                <a:avLst/>
              </a:prstGeom>
              <a:blipFill>
                <a:blip r:embed="rId6"/>
                <a:stretch>
                  <a:fillRect l="-5263" t="-6667" r="-1053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罐形 9">
            <a:extLst>
              <a:ext uri="{FF2B5EF4-FFF2-40B4-BE49-F238E27FC236}">
                <a16:creationId xmlns:a16="http://schemas.microsoft.com/office/drawing/2014/main" id="{D9EEA5FA-04D9-8743-8923-DF0247BDB691}"/>
              </a:ext>
            </a:extLst>
          </p:cNvPr>
          <p:cNvSpPr/>
          <p:nvPr/>
        </p:nvSpPr>
        <p:spPr>
          <a:xfrm>
            <a:off x="5406300" y="1792232"/>
            <a:ext cx="371920" cy="624078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A0D9972-8173-C648-9930-00C5CB32C05C}"/>
              </a:ext>
            </a:extLst>
          </p:cNvPr>
          <p:cNvSpPr txBox="1"/>
          <p:nvPr/>
        </p:nvSpPr>
        <p:spPr>
          <a:xfrm>
            <a:off x="6370212" y="1295400"/>
            <a:ext cx="2011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parent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process</a:t>
            </a:r>
            <a:endParaRPr kumimoji="1" lang="zh-CN" altLang="en-US" dirty="0"/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E56D1CBC-3625-B241-9BFB-A1C56020E1CA}"/>
              </a:ext>
            </a:extLst>
          </p:cNvPr>
          <p:cNvCxnSpPr>
            <a:stCxn id="11" idx="1"/>
          </p:cNvCxnSpPr>
          <p:nvPr/>
        </p:nvCxnSpPr>
        <p:spPr>
          <a:xfrm flipH="1">
            <a:off x="5791200" y="1480066"/>
            <a:ext cx="579012" cy="312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罐形 35">
            <a:extLst>
              <a:ext uri="{FF2B5EF4-FFF2-40B4-BE49-F238E27FC236}">
                <a16:creationId xmlns:a16="http://schemas.microsoft.com/office/drawing/2014/main" id="{4C76E2A5-884C-B24E-AD2B-ECC4B2BB7679}"/>
              </a:ext>
            </a:extLst>
          </p:cNvPr>
          <p:cNvSpPr/>
          <p:nvPr/>
        </p:nvSpPr>
        <p:spPr>
          <a:xfrm>
            <a:off x="5270625" y="2776978"/>
            <a:ext cx="371920" cy="624078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42C16AE-3040-A84A-951A-A3DDDE1A25BC}"/>
              </a:ext>
            </a:extLst>
          </p:cNvPr>
          <p:cNvSpPr txBox="1"/>
          <p:nvPr/>
        </p:nvSpPr>
        <p:spPr>
          <a:xfrm>
            <a:off x="4122976" y="2035290"/>
            <a:ext cx="1119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fork()</a:t>
            </a:r>
            <a:endParaRPr kumimoji="1" lang="zh-CN" altLang="en-US" dirty="0"/>
          </a:p>
        </p:txBody>
      </p: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9768E83F-747C-AA41-8DDD-AFE50AFC9454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4813425" y="2334256"/>
            <a:ext cx="643160" cy="442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罐形 43">
            <a:extLst>
              <a:ext uri="{FF2B5EF4-FFF2-40B4-BE49-F238E27FC236}">
                <a16:creationId xmlns:a16="http://schemas.microsoft.com/office/drawing/2014/main" id="{4B89934D-0468-D643-976B-1EF806A9735D}"/>
              </a:ext>
            </a:extLst>
          </p:cNvPr>
          <p:cNvSpPr/>
          <p:nvPr/>
        </p:nvSpPr>
        <p:spPr>
          <a:xfrm>
            <a:off x="6701700" y="2782832"/>
            <a:ext cx="371920" cy="624078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EB6DE71-0DBD-6443-AB79-7BDBD9050BC9}"/>
              </a:ext>
            </a:extLst>
          </p:cNvPr>
          <p:cNvSpPr txBox="1"/>
          <p:nvPr/>
        </p:nvSpPr>
        <p:spPr>
          <a:xfrm>
            <a:off x="7665612" y="2286000"/>
            <a:ext cx="2011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fork()</a:t>
            </a:r>
            <a:endParaRPr kumimoji="1" lang="zh-CN" altLang="en-US" dirty="0"/>
          </a:p>
        </p:txBody>
      </p: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25511DE6-F01A-5841-ADCC-D8DDB494F6B7}"/>
              </a:ext>
            </a:extLst>
          </p:cNvPr>
          <p:cNvCxnSpPr>
            <a:stCxn id="45" idx="1"/>
          </p:cNvCxnSpPr>
          <p:nvPr/>
        </p:nvCxnSpPr>
        <p:spPr>
          <a:xfrm flipH="1">
            <a:off x="7086600" y="2470666"/>
            <a:ext cx="579012" cy="312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罐形 46">
            <a:extLst>
              <a:ext uri="{FF2B5EF4-FFF2-40B4-BE49-F238E27FC236}">
                <a16:creationId xmlns:a16="http://schemas.microsoft.com/office/drawing/2014/main" id="{47FCD915-C5B8-1D42-B129-4FFAC3A4C6F4}"/>
              </a:ext>
            </a:extLst>
          </p:cNvPr>
          <p:cNvSpPr/>
          <p:nvPr/>
        </p:nvSpPr>
        <p:spPr>
          <a:xfrm>
            <a:off x="4292086" y="3530379"/>
            <a:ext cx="371920" cy="624078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1A35074B-9EBD-6948-BBB5-D6554EC37A69}"/>
              </a:ext>
            </a:extLst>
          </p:cNvPr>
          <p:cNvSpPr txBox="1"/>
          <p:nvPr/>
        </p:nvSpPr>
        <p:spPr>
          <a:xfrm>
            <a:off x="3144437" y="2788691"/>
            <a:ext cx="1119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fork()</a:t>
            </a:r>
            <a:endParaRPr kumimoji="1" lang="zh-CN" altLang="en-US" dirty="0"/>
          </a:p>
        </p:txBody>
      </p: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5BD78910-265D-A546-834E-3059BC4F145B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3834886" y="3087657"/>
            <a:ext cx="643160" cy="442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9A3E9B58-4175-9B41-90CB-8D0ACE52BE98}"/>
              </a:ext>
            </a:extLst>
          </p:cNvPr>
          <p:cNvSpPr txBox="1"/>
          <p:nvPr/>
        </p:nvSpPr>
        <p:spPr>
          <a:xfrm>
            <a:off x="2350082" y="5733187"/>
            <a:ext cx="4955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utilizing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forking,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instead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multi-threading,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easy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maintain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separate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states:</a:t>
            </a:r>
            <a:r>
              <a:rPr kumimoji="1" lang="zh-CN" altLang="en-US" dirty="0"/>
              <a:t> </a:t>
            </a:r>
            <a:r>
              <a:rPr kumimoji="1" lang="en-US" altLang="zh-CN" dirty="0"/>
              <a:t>symbolic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stores,</a:t>
            </a:r>
            <a:r>
              <a:rPr kumimoji="1" lang="zh-CN" altLang="en-US" dirty="0"/>
              <a:t> </a:t>
            </a:r>
            <a:r>
              <a:rPr kumimoji="1" lang="en-US" altLang="zh-CN" dirty="0"/>
              <a:t>path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conditions,</a:t>
            </a:r>
            <a:r>
              <a:rPr kumimoji="1" lang="zh-CN" altLang="en-US" dirty="0"/>
              <a:t> </a:t>
            </a:r>
            <a:r>
              <a:rPr kumimoji="1" lang="en-US" altLang="zh-CN" dirty="0"/>
              <a:t>etc..</a:t>
            </a:r>
            <a:r>
              <a:rPr kumimoji="1"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8084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9" grpId="0"/>
      <p:bldP spid="30" grpId="0"/>
      <p:bldP spid="31" grpId="0"/>
      <p:bldP spid="39" grpId="0"/>
      <p:bldP spid="40" grpId="0"/>
      <p:bldP spid="10" grpId="0" animBg="1"/>
      <p:bldP spid="11" grpId="0"/>
      <p:bldP spid="36" grpId="0" animBg="1"/>
      <p:bldP spid="42" grpId="0"/>
      <p:bldP spid="44" grpId="0" animBg="1"/>
      <p:bldP spid="45" grpId="0"/>
      <p:bldP spid="47" grpId="0" animBg="1"/>
      <p:bldP spid="4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Symbolically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executing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following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program: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b){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1, y = 0;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if(a != 0){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3+x;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if(b == 0)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2*(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assert(x-y != 0);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6BF906E-11AD-654A-87CC-89AE5F8E7A00}"/>
              </a:ext>
            </a:extLst>
          </p:cNvPr>
          <p:cNvSpPr txBox="1"/>
          <p:nvPr/>
        </p:nvSpPr>
        <p:spPr>
          <a:xfrm>
            <a:off x="6019799" y="4992469"/>
            <a:ext cx="2543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construct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values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x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y,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trigger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assertion?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256CED9B-4113-BE41-9C59-AABCC4FDEDA7}"/>
              </a:ext>
            </a:extLst>
          </p:cNvPr>
          <p:cNvCxnSpPr/>
          <p:nvPr/>
        </p:nvCxnSpPr>
        <p:spPr>
          <a:xfrm flipH="1" flipV="1">
            <a:off x="4419600" y="5140622"/>
            <a:ext cx="1600200" cy="76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EFB472D2-8299-6B4A-8792-4EF6DDB4E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415741"/>
              </p:ext>
            </p:extLst>
          </p:nvPr>
        </p:nvGraphicFramePr>
        <p:xfrm>
          <a:off x="6096000" y="2402840"/>
          <a:ext cx="2514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97832606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09235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Variable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14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53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5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728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837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8811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3A8E4-6958-404F-9A7A-4D41ABD01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Spectrum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validation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methods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3290D53-744C-F049-BD12-36467E0FC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2178650"/>
            <a:ext cx="8401050" cy="460315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52E6188-1647-5145-85E6-FAA20DE63886}"/>
              </a:ext>
            </a:extLst>
          </p:cNvPr>
          <p:cNvSpPr txBox="1"/>
          <p:nvPr/>
        </p:nvSpPr>
        <p:spPr>
          <a:xfrm>
            <a:off x="5047456" y="4480225"/>
            <a:ext cx="2115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Today’s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topic</a:t>
            </a:r>
            <a:endParaRPr kumimoji="1" lang="zh-CN" altLang="en-US" dirty="0"/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62BED9D8-E1E3-2A45-B513-C33272D6531D}"/>
              </a:ext>
            </a:extLst>
          </p:cNvPr>
          <p:cNvCxnSpPr/>
          <p:nvPr/>
        </p:nvCxnSpPr>
        <p:spPr>
          <a:xfrm flipH="1" flipV="1">
            <a:off x="4495800" y="4267200"/>
            <a:ext cx="762000" cy="213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71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2017713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branching,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forks: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b){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1, y = 0;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if(a != 0){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3+x;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if(b == 0)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2*(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assert(x-y != 0);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EFB472D2-8299-6B4A-8792-4EF6DDB4E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015817"/>
              </p:ext>
            </p:extLst>
          </p:nvPr>
        </p:nvGraphicFramePr>
        <p:xfrm>
          <a:off x="6324600" y="292577"/>
          <a:ext cx="12192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978326069"/>
                    </a:ext>
                  </a:extLst>
                </a:gridCol>
                <a:gridCol w="638629">
                  <a:extLst>
                    <a:ext uri="{9D8B030D-6E8A-4147-A177-3AD203B41FA5}">
                      <a16:colId xmlns:a16="http://schemas.microsoft.com/office/drawing/2014/main" val="1209235749"/>
                    </a:ext>
                  </a:extLst>
                </a:gridCol>
              </a:tblGrid>
              <a:tr h="22411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Variable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value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14343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53192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b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b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58939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728102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837483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2D8EA7AE-34AF-F34C-9EBD-E4A45FD47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600318"/>
              </p:ext>
            </p:extLst>
          </p:nvPr>
        </p:nvGraphicFramePr>
        <p:xfrm>
          <a:off x="5047456" y="2209800"/>
          <a:ext cx="12192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978326069"/>
                    </a:ext>
                  </a:extLst>
                </a:gridCol>
                <a:gridCol w="638629">
                  <a:extLst>
                    <a:ext uri="{9D8B030D-6E8A-4147-A177-3AD203B41FA5}">
                      <a16:colId xmlns:a16="http://schemas.microsoft.com/office/drawing/2014/main" val="1209235749"/>
                    </a:ext>
                  </a:extLst>
                </a:gridCol>
              </a:tblGrid>
              <a:tr h="22411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Variable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value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14343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53192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b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b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58939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728102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837483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7371777D-3652-F948-9A18-7D6089338B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046635"/>
              </p:ext>
            </p:extLst>
          </p:nvPr>
        </p:nvGraphicFramePr>
        <p:xfrm>
          <a:off x="7467600" y="2209800"/>
          <a:ext cx="12192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978326069"/>
                    </a:ext>
                  </a:extLst>
                </a:gridCol>
                <a:gridCol w="638629">
                  <a:extLst>
                    <a:ext uri="{9D8B030D-6E8A-4147-A177-3AD203B41FA5}">
                      <a16:colId xmlns:a16="http://schemas.microsoft.com/office/drawing/2014/main" val="1209235749"/>
                    </a:ext>
                  </a:extLst>
                </a:gridCol>
              </a:tblGrid>
              <a:tr h="22411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Variable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value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14343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53192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b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b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58939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728102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837483"/>
                  </a:ext>
                </a:extLst>
              </a:tr>
            </a:tbl>
          </a:graphicData>
        </a:graphic>
      </p:graphicFrame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05502018-EA49-A64C-9D30-2B0708A2E425}"/>
              </a:ext>
            </a:extLst>
          </p:cNvPr>
          <p:cNvCxnSpPr>
            <a:endCxn id="9" idx="0"/>
          </p:cNvCxnSpPr>
          <p:nvPr/>
        </p:nvCxnSpPr>
        <p:spPr>
          <a:xfrm flipH="1">
            <a:off x="5657056" y="1847056"/>
            <a:ext cx="1277144" cy="362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EB58A3F9-5BB8-6F41-ACF8-D66360CFE70D}"/>
              </a:ext>
            </a:extLst>
          </p:cNvPr>
          <p:cNvCxnSpPr>
            <a:cxnSpLocks/>
            <a:stCxn id="21" idx="2"/>
            <a:endCxn id="10" idx="0"/>
          </p:cNvCxnSpPr>
          <p:nvPr/>
        </p:nvCxnSpPr>
        <p:spPr>
          <a:xfrm>
            <a:off x="6934200" y="1847057"/>
            <a:ext cx="1143000" cy="362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DD654C91-1C89-034A-8258-C0B955FC68A4}"/>
              </a:ext>
            </a:extLst>
          </p:cNvPr>
          <p:cNvSpPr txBox="1"/>
          <p:nvPr/>
        </p:nvSpPr>
        <p:spPr>
          <a:xfrm>
            <a:off x="7696200" y="1847056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a==0</a:t>
            </a:r>
            <a:endParaRPr kumimoji="1" lang="zh-CN" altLang="en-US" sz="12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5B1005E-3F20-3245-8A2F-E1D10FDECBDB}"/>
              </a:ext>
            </a:extLst>
          </p:cNvPr>
          <p:cNvSpPr txBox="1"/>
          <p:nvPr/>
        </p:nvSpPr>
        <p:spPr>
          <a:xfrm>
            <a:off x="5562600" y="1868214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a!=0</a:t>
            </a:r>
            <a:endParaRPr kumimoji="1" lang="zh-CN" altLang="en-US" sz="12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E1E2E24-A6FA-AC49-BE8F-46AB3880C5E6}"/>
              </a:ext>
            </a:extLst>
          </p:cNvPr>
          <p:cNvSpPr txBox="1"/>
          <p:nvPr/>
        </p:nvSpPr>
        <p:spPr>
          <a:xfrm>
            <a:off x="7543800" y="3894157"/>
            <a:ext cx="1392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The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obligation:</a:t>
            </a:r>
          </a:p>
          <a:p>
            <a:r>
              <a:rPr kumimoji="1" lang="en-US" altLang="zh-CN" sz="1200" dirty="0">
                <a:solidFill>
                  <a:srgbClr val="0432FF"/>
                </a:solidFill>
              </a:rPr>
              <a:t>x-y==0</a:t>
            </a:r>
          </a:p>
          <a:p>
            <a:r>
              <a:rPr kumimoji="1" lang="en-US" altLang="zh-CN" sz="1200" dirty="0"/>
              <a:t>that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is:</a:t>
            </a:r>
          </a:p>
          <a:p>
            <a:r>
              <a:rPr kumimoji="1" lang="en-US" altLang="zh-CN" sz="1200" dirty="0">
                <a:solidFill>
                  <a:srgbClr val="0432FF"/>
                </a:solidFill>
              </a:rPr>
              <a:t>1-0==0</a:t>
            </a:r>
            <a:endParaRPr kumimoji="1" lang="zh-CN" altLang="en-US" sz="1200" dirty="0">
              <a:solidFill>
                <a:srgbClr val="0432FF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922B430-8AC9-4D4C-AB0B-5F0E9F6CA114}"/>
              </a:ext>
            </a:extLst>
          </p:cNvPr>
          <p:cNvSpPr txBox="1"/>
          <p:nvPr/>
        </p:nvSpPr>
        <p:spPr>
          <a:xfrm>
            <a:off x="7543800" y="4807803"/>
            <a:ext cx="1392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rgbClr val="FF0000"/>
                </a:solidFill>
              </a:rPr>
              <a:t>USNAT!</a:t>
            </a:r>
            <a:endParaRPr kumimoji="1"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396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2017713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branching,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forks: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b){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1, y = 0;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if(a != 0){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3+x;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if(b == 0)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2*(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assert(x-y != 0);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EFB472D2-8299-6B4A-8792-4EF6DDB4E2AE}"/>
              </a:ext>
            </a:extLst>
          </p:cNvPr>
          <p:cNvGraphicFramePr>
            <a:graphicFrameLocks noGrp="1"/>
          </p:cNvGraphicFramePr>
          <p:nvPr/>
        </p:nvGraphicFramePr>
        <p:xfrm>
          <a:off x="6324600" y="292577"/>
          <a:ext cx="12192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978326069"/>
                    </a:ext>
                  </a:extLst>
                </a:gridCol>
                <a:gridCol w="638629">
                  <a:extLst>
                    <a:ext uri="{9D8B030D-6E8A-4147-A177-3AD203B41FA5}">
                      <a16:colId xmlns:a16="http://schemas.microsoft.com/office/drawing/2014/main" val="1209235749"/>
                    </a:ext>
                  </a:extLst>
                </a:gridCol>
              </a:tblGrid>
              <a:tr h="22411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Variable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value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14343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53192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b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b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58939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728102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837483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2D8EA7AE-34AF-F34C-9EBD-E4A45FD47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362961"/>
              </p:ext>
            </p:extLst>
          </p:nvPr>
        </p:nvGraphicFramePr>
        <p:xfrm>
          <a:off x="5047456" y="2209800"/>
          <a:ext cx="12192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978326069"/>
                    </a:ext>
                  </a:extLst>
                </a:gridCol>
                <a:gridCol w="638629">
                  <a:extLst>
                    <a:ext uri="{9D8B030D-6E8A-4147-A177-3AD203B41FA5}">
                      <a16:colId xmlns:a16="http://schemas.microsoft.com/office/drawing/2014/main" val="1209235749"/>
                    </a:ext>
                  </a:extLst>
                </a:gridCol>
              </a:tblGrid>
              <a:tr h="22411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Variable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value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14343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53192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b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b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58939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728102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837483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7371777D-3652-F948-9A18-7D6089338BD4}"/>
              </a:ext>
            </a:extLst>
          </p:cNvPr>
          <p:cNvGraphicFramePr>
            <a:graphicFrameLocks noGrp="1"/>
          </p:cNvGraphicFramePr>
          <p:nvPr/>
        </p:nvGraphicFramePr>
        <p:xfrm>
          <a:off x="7467600" y="2209800"/>
          <a:ext cx="12192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978326069"/>
                    </a:ext>
                  </a:extLst>
                </a:gridCol>
                <a:gridCol w="638629">
                  <a:extLst>
                    <a:ext uri="{9D8B030D-6E8A-4147-A177-3AD203B41FA5}">
                      <a16:colId xmlns:a16="http://schemas.microsoft.com/office/drawing/2014/main" val="1209235749"/>
                    </a:ext>
                  </a:extLst>
                </a:gridCol>
              </a:tblGrid>
              <a:tr h="22411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Variable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value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14343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53192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b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b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58939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728102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837483"/>
                  </a:ext>
                </a:extLst>
              </a:tr>
            </a:tbl>
          </a:graphicData>
        </a:graphic>
      </p:graphicFrame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05502018-EA49-A64C-9D30-2B0708A2E425}"/>
              </a:ext>
            </a:extLst>
          </p:cNvPr>
          <p:cNvCxnSpPr>
            <a:endCxn id="9" idx="0"/>
          </p:cNvCxnSpPr>
          <p:nvPr/>
        </p:nvCxnSpPr>
        <p:spPr>
          <a:xfrm flipH="1">
            <a:off x="5657056" y="1847056"/>
            <a:ext cx="1277144" cy="362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EB58A3F9-5BB8-6F41-ACF8-D66360CFE70D}"/>
              </a:ext>
            </a:extLst>
          </p:cNvPr>
          <p:cNvCxnSpPr>
            <a:cxnSpLocks/>
            <a:stCxn id="21" idx="2"/>
            <a:endCxn id="10" idx="0"/>
          </p:cNvCxnSpPr>
          <p:nvPr/>
        </p:nvCxnSpPr>
        <p:spPr>
          <a:xfrm>
            <a:off x="6934200" y="1847057"/>
            <a:ext cx="1143000" cy="362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DD654C91-1C89-034A-8258-C0B955FC68A4}"/>
              </a:ext>
            </a:extLst>
          </p:cNvPr>
          <p:cNvSpPr txBox="1"/>
          <p:nvPr/>
        </p:nvSpPr>
        <p:spPr>
          <a:xfrm>
            <a:off x="7696200" y="1847056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a==0</a:t>
            </a:r>
            <a:endParaRPr kumimoji="1" lang="zh-CN" altLang="en-US" sz="12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5B1005E-3F20-3245-8A2F-E1D10FDECBDB}"/>
              </a:ext>
            </a:extLst>
          </p:cNvPr>
          <p:cNvSpPr txBox="1"/>
          <p:nvPr/>
        </p:nvSpPr>
        <p:spPr>
          <a:xfrm>
            <a:off x="5562600" y="1868214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a!=0</a:t>
            </a:r>
            <a:endParaRPr kumimoji="1" lang="zh-CN" altLang="en-US" sz="12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E1E2E24-A6FA-AC49-BE8F-46AB3880C5E6}"/>
              </a:ext>
            </a:extLst>
          </p:cNvPr>
          <p:cNvSpPr txBox="1"/>
          <p:nvPr/>
        </p:nvSpPr>
        <p:spPr>
          <a:xfrm>
            <a:off x="7543800" y="3894157"/>
            <a:ext cx="1392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The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obligation:</a:t>
            </a:r>
          </a:p>
          <a:p>
            <a:r>
              <a:rPr kumimoji="1" lang="en-US" altLang="zh-CN" sz="1200" dirty="0">
                <a:solidFill>
                  <a:srgbClr val="0432FF"/>
                </a:solidFill>
              </a:rPr>
              <a:t>x-y==0</a:t>
            </a:r>
          </a:p>
          <a:p>
            <a:r>
              <a:rPr kumimoji="1" lang="en-US" altLang="zh-CN" sz="1200" dirty="0"/>
              <a:t>that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is:</a:t>
            </a:r>
          </a:p>
          <a:p>
            <a:r>
              <a:rPr kumimoji="1" lang="en-US" altLang="zh-CN" sz="1200" dirty="0">
                <a:solidFill>
                  <a:srgbClr val="0432FF"/>
                </a:solidFill>
              </a:rPr>
              <a:t>1-0==0</a:t>
            </a:r>
            <a:endParaRPr kumimoji="1" lang="zh-CN" altLang="en-US" sz="1200" dirty="0">
              <a:solidFill>
                <a:srgbClr val="0432FF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922B430-8AC9-4D4C-AB0B-5F0E9F6CA114}"/>
              </a:ext>
            </a:extLst>
          </p:cNvPr>
          <p:cNvSpPr txBox="1"/>
          <p:nvPr/>
        </p:nvSpPr>
        <p:spPr>
          <a:xfrm>
            <a:off x="7543800" y="4807803"/>
            <a:ext cx="1392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rgbClr val="FF0000"/>
                </a:solidFill>
              </a:rPr>
              <a:t>USNAT!</a:t>
            </a:r>
            <a:endParaRPr kumimoji="1"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B951F13F-1BC3-254E-855B-DE01FEEAD39A}"/>
              </a:ext>
            </a:extLst>
          </p:cNvPr>
          <p:cNvCxnSpPr/>
          <p:nvPr/>
        </p:nvCxnSpPr>
        <p:spPr>
          <a:xfrm flipH="1">
            <a:off x="4361656" y="3752056"/>
            <a:ext cx="1277144" cy="362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B45453B9-F5EC-E744-95ED-7D89302B8CDB}"/>
              </a:ext>
            </a:extLst>
          </p:cNvPr>
          <p:cNvCxnSpPr>
            <a:cxnSpLocks/>
          </p:cNvCxnSpPr>
          <p:nvPr/>
        </p:nvCxnSpPr>
        <p:spPr>
          <a:xfrm>
            <a:off x="5638800" y="3752057"/>
            <a:ext cx="1143000" cy="362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E751AF04-9708-8549-88D6-9038992215C6}"/>
              </a:ext>
            </a:extLst>
          </p:cNvPr>
          <p:cNvSpPr txBox="1"/>
          <p:nvPr/>
        </p:nvSpPr>
        <p:spPr>
          <a:xfrm>
            <a:off x="6400800" y="3752056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b!=0</a:t>
            </a:r>
            <a:endParaRPr kumimoji="1" lang="zh-CN" altLang="en-US" sz="12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F815DB2-FA02-8542-B716-6DD419A6D31D}"/>
              </a:ext>
            </a:extLst>
          </p:cNvPr>
          <p:cNvSpPr txBox="1"/>
          <p:nvPr/>
        </p:nvSpPr>
        <p:spPr>
          <a:xfrm>
            <a:off x="4267200" y="3773214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b==0</a:t>
            </a:r>
            <a:endParaRPr kumimoji="1" lang="zh-CN" altLang="en-US" sz="1200" dirty="0"/>
          </a:p>
        </p:txBody>
      </p: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F899E1C9-0B96-C045-AD2F-32AF9143DE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925950"/>
              </p:ext>
            </p:extLst>
          </p:nvPr>
        </p:nvGraphicFramePr>
        <p:xfrm>
          <a:off x="3752056" y="4123734"/>
          <a:ext cx="12192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978326069"/>
                    </a:ext>
                  </a:extLst>
                </a:gridCol>
                <a:gridCol w="638629">
                  <a:extLst>
                    <a:ext uri="{9D8B030D-6E8A-4147-A177-3AD203B41FA5}">
                      <a16:colId xmlns:a16="http://schemas.microsoft.com/office/drawing/2014/main" val="1209235749"/>
                    </a:ext>
                  </a:extLst>
                </a:gridCol>
              </a:tblGrid>
              <a:tr h="22411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Variable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value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14343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53192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b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b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58939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728102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837483"/>
                  </a:ext>
                </a:extLst>
              </a:tr>
            </a:tbl>
          </a:graphicData>
        </a:graphic>
      </p:graphicFrame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819DC949-18EF-DC4C-A149-19F688B8A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37919"/>
              </p:ext>
            </p:extLst>
          </p:nvPr>
        </p:nvGraphicFramePr>
        <p:xfrm>
          <a:off x="6172200" y="4141854"/>
          <a:ext cx="12192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978326069"/>
                    </a:ext>
                  </a:extLst>
                </a:gridCol>
                <a:gridCol w="638629">
                  <a:extLst>
                    <a:ext uri="{9D8B030D-6E8A-4147-A177-3AD203B41FA5}">
                      <a16:colId xmlns:a16="http://schemas.microsoft.com/office/drawing/2014/main" val="1209235749"/>
                    </a:ext>
                  </a:extLst>
                </a:gridCol>
              </a:tblGrid>
              <a:tr h="22411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Variable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value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14343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53192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b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b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58939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728102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837483"/>
                  </a:ext>
                </a:extLst>
              </a:tr>
            </a:tbl>
          </a:graphicData>
        </a:graphic>
      </p:graphicFrame>
      <p:sp>
        <p:nvSpPr>
          <p:cNvPr id="24" name="文本框 23">
            <a:extLst>
              <a:ext uri="{FF2B5EF4-FFF2-40B4-BE49-F238E27FC236}">
                <a16:creationId xmlns:a16="http://schemas.microsoft.com/office/drawing/2014/main" id="{B6CB39BE-CED4-3C49-AF2E-0BFBB72A1801}"/>
              </a:ext>
            </a:extLst>
          </p:cNvPr>
          <p:cNvSpPr txBox="1"/>
          <p:nvPr/>
        </p:nvSpPr>
        <p:spPr>
          <a:xfrm>
            <a:off x="6172200" y="5667355"/>
            <a:ext cx="1392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The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obligation:</a:t>
            </a:r>
          </a:p>
          <a:p>
            <a:r>
              <a:rPr kumimoji="1" lang="en-US" altLang="zh-CN" sz="1200" dirty="0">
                <a:solidFill>
                  <a:srgbClr val="0432FF"/>
                </a:solidFill>
              </a:rPr>
              <a:t>x-y==0</a:t>
            </a:r>
          </a:p>
          <a:p>
            <a:r>
              <a:rPr kumimoji="1" lang="en-US" altLang="zh-CN" sz="1200" dirty="0"/>
              <a:t>that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is:</a:t>
            </a:r>
          </a:p>
          <a:p>
            <a:r>
              <a:rPr kumimoji="1" lang="en-US" altLang="zh-CN" sz="1200" dirty="0">
                <a:solidFill>
                  <a:srgbClr val="0432FF"/>
                </a:solidFill>
              </a:rPr>
              <a:t>1-4==0</a:t>
            </a:r>
            <a:endParaRPr kumimoji="1" lang="zh-CN" altLang="en-US" sz="1200" dirty="0">
              <a:solidFill>
                <a:srgbClr val="0432FF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5A05E05-105D-8944-AB16-A10929CC1444}"/>
              </a:ext>
            </a:extLst>
          </p:cNvPr>
          <p:cNvSpPr txBox="1"/>
          <p:nvPr/>
        </p:nvSpPr>
        <p:spPr>
          <a:xfrm>
            <a:off x="6172200" y="6581001"/>
            <a:ext cx="1392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rgbClr val="FF0000"/>
                </a:solidFill>
              </a:rPr>
              <a:t>USNAT!</a:t>
            </a:r>
            <a:endParaRPr kumimoji="1"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602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/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2017713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branching,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forks: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b){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1, y = 0;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if(a != 0){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3+x;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if(b == 0)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2*(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assert(x-y != 0);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EFB472D2-8299-6B4A-8792-4EF6DDB4E2AE}"/>
              </a:ext>
            </a:extLst>
          </p:cNvPr>
          <p:cNvGraphicFramePr>
            <a:graphicFrameLocks noGrp="1"/>
          </p:cNvGraphicFramePr>
          <p:nvPr/>
        </p:nvGraphicFramePr>
        <p:xfrm>
          <a:off x="6324600" y="292577"/>
          <a:ext cx="12192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978326069"/>
                    </a:ext>
                  </a:extLst>
                </a:gridCol>
                <a:gridCol w="638629">
                  <a:extLst>
                    <a:ext uri="{9D8B030D-6E8A-4147-A177-3AD203B41FA5}">
                      <a16:colId xmlns:a16="http://schemas.microsoft.com/office/drawing/2014/main" val="1209235749"/>
                    </a:ext>
                  </a:extLst>
                </a:gridCol>
              </a:tblGrid>
              <a:tr h="22411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Variable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value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14343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53192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b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b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58939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728102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837483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2D8EA7AE-34AF-F34C-9EBD-E4A45FD47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359547"/>
              </p:ext>
            </p:extLst>
          </p:nvPr>
        </p:nvGraphicFramePr>
        <p:xfrm>
          <a:off x="5047456" y="2209800"/>
          <a:ext cx="12192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978326069"/>
                    </a:ext>
                  </a:extLst>
                </a:gridCol>
                <a:gridCol w="638629">
                  <a:extLst>
                    <a:ext uri="{9D8B030D-6E8A-4147-A177-3AD203B41FA5}">
                      <a16:colId xmlns:a16="http://schemas.microsoft.com/office/drawing/2014/main" val="1209235749"/>
                    </a:ext>
                  </a:extLst>
                </a:gridCol>
              </a:tblGrid>
              <a:tr h="22411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Variable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value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14343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53192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b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b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58939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728102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837483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7371777D-3652-F948-9A18-7D6089338BD4}"/>
              </a:ext>
            </a:extLst>
          </p:cNvPr>
          <p:cNvGraphicFramePr>
            <a:graphicFrameLocks noGrp="1"/>
          </p:cNvGraphicFramePr>
          <p:nvPr/>
        </p:nvGraphicFramePr>
        <p:xfrm>
          <a:off x="7467600" y="2209800"/>
          <a:ext cx="12192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978326069"/>
                    </a:ext>
                  </a:extLst>
                </a:gridCol>
                <a:gridCol w="638629">
                  <a:extLst>
                    <a:ext uri="{9D8B030D-6E8A-4147-A177-3AD203B41FA5}">
                      <a16:colId xmlns:a16="http://schemas.microsoft.com/office/drawing/2014/main" val="1209235749"/>
                    </a:ext>
                  </a:extLst>
                </a:gridCol>
              </a:tblGrid>
              <a:tr h="22411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Variable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value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14343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53192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b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b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58939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728102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837483"/>
                  </a:ext>
                </a:extLst>
              </a:tr>
            </a:tbl>
          </a:graphicData>
        </a:graphic>
      </p:graphicFrame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05502018-EA49-A64C-9D30-2B0708A2E425}"/>
              </a:ext>
            </a:extLst>
          </p:cNvPr>
          <p:cNvCxnSpPr>
            <a:endCxn id="9" idx="0"/>
          </p:cNvCxnSpPr>
          <p:nvPr/>
        </p:nvCxnSpPr>
        <p:spPr>
          <a:xfrm flipH="1">
            <a:off x="5657056" y="1847056"/>
            <a:ext cx="1277144" cy="362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EB58A3F9-5BB8-6F41-ACF8-D66360CFE70D}"/>
              </a:ext>
            </a:extLst>
          </p:cNvPr>
          <p:cNvCxnSpPr>
            <a:cxnSpLocks/>
            <a:stCxn id="21" idx="2"/>
            <a:endCxn id="10" idx="0"/>
          </p:cNvCxnSpPr>
          <p:nvPr/>
        </p:nvCxnSpPr>
        <p:spPr>
          <a:xfrm>
            <a:off x="6934200" y="1847057"/>
            <a:ext cx="1143000" cy="362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DD654C91-1C89-034A-8258-C0B955FC68A4}"/>
              </a:ext>
            </a:extLst>
          </p:cNvPr>
          <p:cNvSpPr txBox="1"/>
          <p:nvPr/>
        </p:nvSpPr>
        <p:spPr>
          <a:xfrm>
            <a:off x="7696200" y="1847056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a==0</a:t>
            </a:r>
            <a:endParaRPr kumimoji="1" lang="zh-CN" altLang="en-US" sz="12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5B1005E-3F20-3245-8A2F-E1D10FDECBDB}"/>
              </a:ext>
            </a:extLst>
          </p:cNvPr>
          <p:cNvSpPr txBox="1"/>
          <p:nvPr/>
        </p:nvSpPr>
        <p:spPr>
          <a:xfrm>
            <a:off x="5562600" y="1868214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a!=0</a:t>
            </a:r>
            <a:endParaRPr kumimoji="1" lang="zh-CN" altLang="en-US" sz="12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E1E2E24-A6FA-AC49-BE8F-46AB3880C5E6}"/>
              </a:ext>
            </a:extLst>
          </p:cNvPr>
          <p:cNvSpPr txBox="1"/>
          <p:nvPr/>
        </p:nvSpPr>
        <p:spPr>
          <a:xfrm>
            <a:off x="7543800" y="3894157"/>
            <a:ext cx="1392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The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obligation:</a:t>
            </a:r>
          </a:p>
          <a:p>
            <a:r>
              <a:rPr kumimoji="1" lang="en-US" altLang="zh-CN" sz="1200" dirty="0">
                <a:solidFill>
                  <a:srgbClr val="0432FF"/>
                </a:solidFill>
              </a:rPr>
              <a:t>x-y==0</a:t>
            </a:r>
          </a:p>
          <a:p>
            <a:r>
              <a:rPr kumimoji="1" lang="en-US" altLang="zh-CN" sz="1200" dirty="0"/>
              <a:t>that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is:</a:t>
            </a:r>
          </a:p>
          <a:p>
            <a:r>
              <a:rPr kumimoji="1" lang="en-US" altLang="zh-CN" sz="1200" dirty="0">
                <a:solidFill>
                  <a:srgbClr val="0432FF"/>
                </a:solidFill>
              </a:rPr>
              <a:t>1-0==0</a:t>
            </a:r>
            <a:endParaRPr kumimoji="1" lang="zh-CN" altLang="en-US" sz="1200" dirty="0">
              <a:solidFill>
                <a:srgbClr val="0432FF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922B430-8AC9-4D4C-AB0B-5F0E9F6CA114}"/>
              </a:ext>
            </a:extLst>
          </p:cNvPr>
          <p:cNvSpPr txBox="1"/>
          <p:nvPr/>
        </p:nvSpPr>
        <p:spPr>
          <a:xfrm>
            <a:off x="7543800" y="4807803"/>
            <a:ext cx="1392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rgbClr val="FF0000"/>
                </a:solidFill>
              </a:rPr>
              <a:t>USNAT!</a:t>
            </a:r>
            <a:endParaRPr kumimoji="1"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B951F13F-1BC3-254E-855B-DE01FEEAD39A}"/>
              </a:ext>
            </a:extLst>
          </p:cNvPr>
          <p:cNvCxnSpPr/>
          <p:nvPr/>
        </p:nvCxnSpPr>
        <p:spPr>
          <a:xfrm flipH="1">
            <a:off x="4361656" y="3752056"/>
            <a:ext cx="1277144" cy="362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B45453B9-F5EC-E744-95ED-7D89302B8CDB}"/>
              </a:ext>
            </a:extLst>
          </p:cNvPr>
          <p:cNvCxnSpPr>
            <a:cxnSpLocks/>
          </p:cNvCxnSpPr>
          <p:nvPr/>
        </p:nvCxnSpPr>
        <p:spPr>
          <a:xfrm>
            <a:off x="5638800" y="3752057"/>
            <a:ext cx="1143000" cy="362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E751AF04-9708-8549-88D6-9038992215C6}"/>
              </a:ext>
            </a:extLst>
          </p:cNvPr>
          <p:cNvSpPr txBox="1"/>
          <p:nvPr/>
        </p:nvSpPr>
        <p:spPr>
          <a:xfrm>
            <a:off x="6400800" y="3752056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b!=0</a:t>
            </a:r>
            <a:endParaRPr kumimoji="1" lang="zh-CN" altLang="en-US" sz="12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F815DB2-FA02-8542-B716-6DD419A6D31D}"/>
              </a:ext>
            </a:extLst>
          </p:cNvPr>
          <p:cNvSpPr txBox="1"/>
          <p:nvPr/>
        </p:nvSpPr>
        <p:spPr>
          <a:xfrm>
            <a:off x="4267200" y="3773214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b==0</a:t>
            </a:r>
            <a:endParaRPr kumimoji="1" lang="zh-CN" altLang="en-US" sz="1200" dirty="0"/>
          </a:p>
        </p:txBody>
      </p: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F899E1C9-0B96-C045-AD2F-32AF9143DE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716198"/>
              </p:ext>
            </p:extLst>
          </p:nvPr>
        </p:nvGraphicFramePr>
        <p:xfrm>
          <a:off x="3752056" y="4123734"/>
          <a:ext cx="142954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735">
                  <a:extLst>
                    <a:ext uri="{9D8B030D-6E8A-4147-A177-3AD203B41FA5}">
                      <a16:colId xmlns:a16="http://schemas.microsoft.com/office/drawing/2014/main" val="978326069"/>
                    </a:ext>
                  </a:extLst>
                </a:gridCol>
                <a:gridCol w="748809">
                  <a:extLst>
                    <a:ext uri="{9D8B030D-6E8A-4147-A177-3AD203B41FA5}">
                      <a16:colId xmlns:a16="http://schemas.microsoft.com/office/drawing/2014/main" val="1209235749"/>
                    </a:ext>
                  </a:extLst>
                </a:gridCol>
              </a:tblGrid>
              <a:tr h="22411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Variable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value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14343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53192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b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b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58939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zh-CN" sz="1200" dirty="0" err="1">
                          <a:solidFill>
                            <a:srgbClr val="FF0000"/>
                          </a:solidFill>
                        </a:rPr>
                        <a:t>a+b</a:t>
                      </a:r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728102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837483"/>
                  </a:ext>
                </a:extLst>
              </a:tr>
            </a:tbl>
          </a:graphicData>
        </a:graphic>
      </p:graphicFrame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819DC949-18EF-DC4C-A149-19F688B8A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089937"/>
              </p:ext>
            </p:extLst>
          </p:nvPr>
        </p:nvGraphicFramePr>
        <p:xfrm>
          <a:off x="6172200" y="4141854"/>
          <a:ext cx="12192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978326069"/>
                    </a:ext>
                  </a:extLst>
                </a:gridCol>
                <a:gridCol w="638629">
                  <a:extLst>
                    <a:ext uri="{9D8B030D-6E8A-4147-A177-3AD203B41FA5}">
                      <a16:colId xmlns:a16="http://schemas.microsoft.com/office/drawing/2014/main" val="1209235749"/>
                    </a:ext>
                  </a:extLst>
                </a:gridCol>
              </a:tblGrid>
              <a:tr h="22411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Variable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value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14343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53192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b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b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58939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728102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837483"/>
                  </a:ext>
                </a:extLst>
              </a:tr>
            </a:tbl>
          </a:graphicData>
        </a:graphic>
      </p:graphicFrame>
      <p:sp>
        <p:nvSpPr>
          <p:cNvPr id="24" name="文本框 23">
            <a:extLst>
              <a:ext uri="{FF2B5EF4-FFF2-40B4-BE49-F238E27FC236}">
                <a16:creationId xmlns:a16="http://schemas.microsoft.com/office/drawing/2014/main" id="{B6CB39BE-CED4-3C49-AF2E-0BFBB72A1801}"/>
              </a:ext>
            </a:extLst>
          </p:cNvPr>
          <p:cNvSpPr txBox="1"/>
          <p:nvPr/>
        </p:nvSpPr>
        <p:spPr>
          <a:xfrm>
            <a:off x="6172200" y="5667355"/>
            <a:ext cx="1392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The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obligation:</a:t>
            </a:r>
          </a:p>
          <a:p>
            <a:r>
              <a:rPr kumimoji="1" lang="en-US" altLang="zh-CN" sz="1200" dirty="0">
                <a:solidFill>
                  <a:srgbClr val="0432FF"/>
                </a:solidFill>
              </a:rPr>
              <a:t>x-y==0</a:t>
            </a:r>
          </a:p>
          <a:p>
            <a:r>
              <a:rPr kumimoji="1" lang="en-US" altLang="zh-CN" sz="1200" dirty="0"/>
              <a:t>that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is:</a:t>
            </a:r>
          </a:p>
          <a:p>
            <a:r>
              <a:rPr kumimoji="1" lang="en-US" altLang="zh-CN" sz="1200" dirty="0">
                <a:solidFill>
                  <a:srgbClr val="0432FF"/>
                </a:solidFill>
              </a:rPr>
              <a:t>1-4==0</a:t>
            </a:r>
            <a:endParaRPr kumimoji="1" lang="zh-CN" altLang="en-US" sz="1200" dirty="0">
              <a:solidFill>
                <a:srgbClr val="0432FF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5A05E05-105D-8944-AB16-A10929CC1444}"/>
              </a:ext>
            </a:extLst>
          </p:cNvPr>
          <p:cNvSpPr txBox="1"/>
          <p:nvPr/>
        </p:nvSpPr>
        <p:spPr>
          <a:xfrm>
            <a:off x="6172200" y="6581001"/>
            <a:ext cx="1392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rgbClr val="FF0000"/>
                </a:solidFill>
              </a:rPr>
              <a:t>USNAT!</a:t>
            </a:r>
            <a:endParaRPr kumimoji="1"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615F09E-85F0-1244-B7C4-80A4A61C0D8E}"/>
              </a:ext>
            </a:extLst>
          </p:cNvPr>
          <p:cNvSpPr txBox="1"/>
          <p:nvPr/>
        </p:nvSpPr>
        <p:spPr>
          <a:xfrm>
            <a:off x="3789308" y="5638800"/>
            <a:ext cx="1392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The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obligation:</a:t>
            </a:r>
          </a:p>
          <a:p>
            <a:r>
              <a:rPr kumimoji="1" lang="en-US" altLang="zh-CN" sz="1200" dirty="0">
                <a:solidFill>
                  <a:srgbClr val="0432FF"/>
                </a:solidFill>
              </a:rPr>
              <a:t>x-y==0</a:t>
            </a:r>
          </a:p>
          <a:p>
            <a:r>
              <a:rPr kumimoji="1" lang="en-US" altLang="zh-CN" sz="1200" dirty="0"/>
              <a:t>that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is:</a:t>
            </a:r>
          </a:p>
          <a:p>
            <a:r>
              <a:rPr kumimoji="1" lang="en-US" altLang="zh-CN" sz="1200" dirty="0">
                <a:solidFill>
                  <a:srgbClr val="0432FF"/>
                </a:solidFill>
              </a:rPr>
              <a:t>2</a:t>
            </a:r>
            <a:r>
              <a:rPr kumimoji="1" lang="zh-CN" altLang="en-US" sz="1200" dirty="0">
                <a:solidFill>
                  <a:srgbClr val="0432FF"/>
                </a:solidFill>
              </a:rPr>
              <a:t>*</a:t>
            </a:r>
            <a:r>
              <a:rPr kumimoji="1" lang="en-US" altLang="zh-CN" sz="1200" dirty="0">
                <a:solidFill>
                  <a:srgbClr val="0432FF"/>
                </a:solidFill>
              </a:rPr>
              <a:t>(</a:t>
            </a:r>
            <a:r>
              <a:rPr kumimoji="1" lang="en-US" altLang="zh-CN" sz="1200" dirty="0" err="1">
                <a:solidFill>
                  <a:srgbClr val="0432FF"/>
                </a:solidFill>
              </a:rPr>
              <a:t>a+b</a:t>
            </a:r>
            <a:r>
              <a:rPr kumimoji="1" lang="en-US" altLang="zh-CN" sz="1200" dirty="0">
                <a:solidFill>
                  <a:srgbClr val="0432FF"/>
                </a:solidFill>
              </a:rPr>
              <a:t>)-4==0</a:t>
            </a:r>
            <a:endParaRPr kumimoji="1" lang="zh-CN" altLang="en-US" sz="1200" dirty="0">
              <a:solidFill>
                <a:srgbClr val="0432FF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59B3892-A74C-D34E-B168-B48CA77ADCCA}"/>
              </a:ext>
            </a:extLst>
          </p:cNvPr>
          <p:cNvSpPr txBox="1"/>
          <p:nvPr/>
        </p:nvSpPr>
        <p:spPr>
          <a:xfrm>
            <a:off x="3789308" y="6552446"/>
            <a:ext cx="1392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rgbClr val="FF0000"/>
                </a:solidFill>
              </a:rPr>
              <a:t>[a=2,</a:t>
            </a:r>
            <a:r>
              <a:rPr kumimoji="1" lang="zh-CN" altLang="en-US" sz="1200" dirty="0">
                <a:solidFill>
                  <a:srgbClr val="FF0000"/>
                </a:solidFill>
              </a:rPr>
              <a:t> </a:t>
            </a:r>
            <a:r>
              <a:rPr kumimoji="1" lang="en-US" altLang="zh-CN" sz="1200" dirty="0">
                <a:solidFill>
                  <a:srgbClr val="FF0000"/>
                </a:solidFill>
              </a:rPr>
              <a:t>b=0]</a:t>
            </a:r>
            <a:endParaRPr kumimoji="1" lang="zh-CN" altLang="en-US" sz="1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C2AD399-119A-BC45-B5E4-5782A10493F5}"/>
                  </a:ext>
                </a:extLst>
              </p:cNvPr>
              <p:cNvSpPr txBox="1"/>
              <p:nvPr/>
            </p:nvSpPr>
            <p:spPr>
              <a:xfrm>
                <a:off x="76200" y="6091535"/>
                <a:ext cx="3048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dirty="0"/>
                  <a:t>Send</a:t>
                </a:r>
                <a:r>
                  <a:rPr kumimoji="1" lang="zh-CN" altLang="en-US" sz="1400" dirty="0"/>
                  <a:t> </a:t>
                </a:r>
                <a:r>
                  <a:rPr kumimoji="1" lang="en-US" altLang="zh-CN" sz="1400" dirty="0"/>
                  <a:t>this</a:t>
                </a:r>
                <a:r>
                  <a:rPr kumimoji="1" lang="zh-CN" altLang="en-US" sz="1400" dirty="0"/>
                  <a:t> </a:t>
                </a:r>
                <a:r>
                  <a:rPr kumimoji="1" lang="en-US" altLang="zh-CN" sz="1400" dirty="0"/>
                  <a:t>formulae</a:t>
                </a:r>
                <a:r>
                  <a:rPr kumimoji="1" lang="zh-CN" altLang="en-US" sz="1400" dirty="0"/>
                  <a:t> </a:t>
                </a:r>
                <a:r>
                  <a:rPr kumimoji="1" lang="en-US" altLang="zh-CN" sz="1400" dirty="0"/>
                  <a:t>to</a:t>
                </a:r>
                <a:r>
                  <a:rPr kumimoji="1" lang="zh-CN" altLang="en-US" sz="1400" dirty="0"/>
                  <a:t> </a:t>
                </a:r>
                <a:r>
                  <a:rPr kumimoji="1" lang="en-US" altLang="zh-CN" sz="1400" dirty="0"/>
                  <a:t>Z3:</a:t>
                </a:r>
              </a:p>
              <a:p>
                <a:r>
                  <a:rPr kumimoji="1" lang="en-US" altLang="zh-CN" sz="1400" dirty="0">
                    <a:solidFill>
                      <a:srgbClr val="0432FF"/>
                    </a:solidFill>
                  </a:rPr>
                  <a:t>a!=0 ∧ b==0</a:t>
                </a:r>
                <a:r>
                  <a:rPr kumimoji="1" lang="zh-CN" altLang="en-US" sz="1400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14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zh-CN" altLang="en-US" sz="14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1400" dirty="0">
                    <a:solidFill>
                      <a:srgbClr val="0432FF"/>
                    </a:solidFill>
                  </a:rPr>
                  <a:t>2</a:t>
                </a:r>
                <a:r>
                  <a:rPr kumimoji="1" lang="zh-CN" altLang="en-US" sz="1400" dirty="0">
                    <a:solidFill>
                      <a:srgbClr val="0432FF"/>
                    </a:solidFill>
                  </a:rPr>
                  <a:t>*</a:t>
                </a:r>
                <a:r>
                  <a:rPr kumimoji="1" lang="en-US" altLang="zh-CN" sz="1400" dirty="0">
                    <a:solidFill>
                      <a:srgbClr val="0432FF"/>
                    </a:solidFill>
                  </a:rPr>
                  <a:t>(</a:t>
                </a:r>
                <a:r>
                  <a:rPr kumimoji="1" lang="en-US" altLang="zh-CN" sz="1400" dirty="0" err="1">
                    <a:solidFill>
                      <a:srgbClr val="0432FF"/>
                    </a:solidFill>
                  </a:rPr>
                  <a:t>a+b</a:t>
                </a:r>
                <a:r>
                  <a:rPr kumimoji="1" lang="en-US" altLang="zh-CN" sz="1400" dirty="0">
                    <a:solidFill>
                      <a:srgbClr val="0432FF"/>
                    </a:solidFill>
                  </a:rPr>
                  <a:t>)-4==0</a:t>
                </a:r>
                <a:endParaRPr kumimoji="1" lang="zh-CN" altLang="en-US" sz="1400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C2AD399-119A-BC45-B5E4-5782A1049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6091535"/>
                <a:ext cx="3048000" cy="523220"/>
              </a:xfrm>
              <a:prstGeom prst="rect">
                <a:avLst/>
              </a:prstGeom>
              <a:blipFill>
                <a:blip r:embed="rId2"/>
                <a:stretch>
                  <a:fillRect l="-415" t="-4878" b="-12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任意形状 3">
            <a:extLst>
              <a:ext uri="{FF2B5EF4-FFF2-40B4-BE49-F238E27FC236}">
                <a16:creationId xmlns:a16="http://schemas.microsoft.com/office/drawing/2014/main" id="{7535E057-DF53-1440-8747-9DC5AFC2685F}"/>
              </a:ext>
            </a:extLst>
          </p:cNvPr>
          <p:cNvSpPr/>
          <p:nvPr/>
        </p:nvSpPr>
        <p:spPr>
          <a:xfrm>
            <a:off x="5412828" y="1807779"/>
            <a:ext cx="663526" cy="483476"/>
          </a:xfrm>
          <a:custGeom>
            <a:avLst/>
            <a:gdLst>
              <a:gd name="connsiteX0" fmla="*/ 283779 w 663526"/>
              <a:gd name="connsiteY0" fmla="*/ 0 h 483476"/>
              <a:gd name="connsiteX1" fmla="*/ 199696 w 663526"/>
              <a:gd name="connsiteY1" fmla="*/ 42042 h 483476"/>
              <a:gd name="connsiteX2" fmla="*/ 105103 w 663526"/>
              <a:gd name="connsiteY2" fmla="*/ 94593 h 483476"/>
              <a:gd name="connsiteX3" fmla="*/ 42041 w 663526"/>
              <a:gd name="connsiteY3" fmla="*/ 136635 h 483476"/>
              <a:gd name="connsiteX4" fmla="*/ 10510 w 663526"/>
              <a:gd name="connsiteY4" fmla="*/ 157655 h 483476"/>
              <a:gd name="connsiteX5" fmla="*/ 0 w 663526"/>
              <a:gd name="connsiteY5" fmla="*/ 189187 h 483476"/>
              <a:gd name="connsiteX6" fmla="*/ 21020 w 663526"/>
              <a:gd name="connsiteY6" fmla="*/ 304800 h 483476"/>
              <a:gd name="connsiteX7" fmla="*/ 42041 w 663526"/>
              <a:gd name="connsiteY7" fmla="*/ 336331 h 483476"/>
              <a:gd name="connsiteX8" fmla="*/ 52551 w 663526"/>
              <a:gd name="connsiteY8" fmla="*/ 367862 h 483476"/>
              <a:gd name="connsiteX9" fmla="*/ 147144 w 663526"/>
              <a:gd name="connsiteY9" fmla="*/ 451945 h 483476"/>
              <a:gd name="connsiteX10" fmla="*/ 262758 w 663526"/>
              <a:gd name="connsiteY10" fmla="*/ 483476 h 483476"/>
              <a:gd name="connsiteX11" fmla="*/ 483475 w 663526"/>
              <a:gd name="connsiteY11" fmla="*/ 472966 h 483476"/>
              <a:gd name="connsiteX12" fmla="*/ 567558 w 663526"/>
              <a:gd name="connsiteY12" fmla="*/ 451945 h 483476"/>
              <a:gd name="connsiteX13" fmla="*/ 609600 w 663526"/>
              <a:gd name="connsiteY13" fmla="*/ 441435 h 483476"/>
              <a:gd name="connsiteX14" fmla="*/ 630620 w 663526"/>
              <a:gd name="connsiteY14" fmla="*/ 189187 h 483476"/>
              <a:gd name="connsiteX15" fmla="*/ 588579 w 663526"/>
              <a:gd name="connsiteY15" fmla="*/ 115614 h 483476"/>
              <a:gd name="connsiteX16" fmla="*/ 525517 w 663526"/>
              <a:gd name="connsiteY16" fmla="*/ 94593 h 483476"/>
              <a:gd name="connsiteX17" fmla="*/ 493986 w 663526"/>
              <a:gd name="connsiteY17" fmla="*/ 73573 h 483476"/>
              <a:gd name="connsiteX18" fmla="*/ 430924 w 663526"/>
              <a:gd name="connsiteY18" fmla="*/ 52552 h 483476"/>
              <a:gd name="connsiteX19" fmla="*/ 315310 w 663526"/>
              <a:gd name="connsiteY19" fmla="*/ 21021 h 483476"/>
              <a:gd name="connsiteX20" fmla="*/ 283779 w 663526"/>
              <a:gd name="connsiteY20" fmla="*/ 0 h 483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63526" h="483476">
                <a:moveTo>
                  <a:pt x="283779" y="0"/>
                </a:moveTo>
                <a:cubicBezTo>
                  <a:pt x="255751" y="14014"/>
                  <a:pt x="226903" y="26495"/>
                  <a:pt x="199696" y="42042"/>
                </a:cubicBezTo>
                <a:cubicBezTo>
                  <a:pt x="98507" y="99864"/>
                  <a:pt x="173279" y="71869"/>
                  <a:pt x="105103" y="94593"/>
                </a:cubicBezTo>
                <a:lnTo>
                  <a:pt x="42041" y="136635"/>
                </a:lnTo>
                <a:lnTo>
                  <a:pt x="10510" y="157655"/>
                </a:lnTo>
                <a:cubicBezTo>
                  <a:pt x="7007" y="168166"/>
                  <a:pt x="0" y="178108"/>
                  <a:pt x="0" y="189187"/>
                </a:cubicBezTo>
                <a:cubicBezTo>
                  <a:pt x="0" y="210923"/>
                  <a:pt x="6240" y="275239"/>
                  <a:pt x="21020" y="304800"/>
                </a:cubicBezTo>
                <a:cubicBezTo>
                  <a:pt x="26669" y="316098"/>
                  <a:pt x="35034" y="325821"/>
                  <a:pt x="42041" y="336331"/>
                </a:cubicBezTo>
                <a:cubicBezTo>
                  <a:pt x="45544" y="346841"/>
                  <a:pt x="45749" y="359117"/>
                  <a:pt x="52551" y="367862"/>
                </a:cubicBezTo>
                <a:cubicBezTo>
                  <a:pt x="65116" y="384017"/>
                  <a:pt x="116131" y="438161"/>
                  <a:pt x="147144" y="451945"/>
                </a:cubicBezTo>
                <a:cubicBezTo>
                  <a:pt x="190787" y="471342"/>
                  <a:pt x="217798" y="474484"/>
                  <a:pt x="262758" y="483476"/>
                </a:cubicBezTo>
                <a:cubicBezTo>
                  <a:pt x="336330" y="479973"/>
                  <a:pt x="410210" y="480545"/>
                  <a:pt x="483475" y="472966"/>
                </a:cubicBezTo>
                <a:cubicBezTo>
                  <a:pt x="512212" y="469993"/>
                  <a:pt x="539530" y="458952"/>
                  <a:pt x="567558" y="451945"/>
                </a:cubicBezTo>
                <a:lnTo>
                  <a:pt x="609600" y="441435"/>
                </a:lnTo>
                <a:cubicBezTo>
                  <a:pt x="704019" y="378488"/>
                  <a:pt x="649701" y="427702"/>
                  <a:pt x="630620" y="189187"/>
                </a:cubicBezTo>
                <a:cubicBezTo>
                  <a:pt x="628815" y="166631"/>
                  <a:pt x="604236" y="126052"/>
                  <a:pt x="588579" y="115614"/>
                </a:cubicBezTo>
                <a:cubicBezTo>
                  <a:pt x="570143" y="103323"/>
                  <a:pt x="543954" y="106884"/>
                  <a:pt x="525517" y="94593"/>
                </a:cubicBezTo>
                <a:cubicBezTo>
                  <a:pt x="515007" y="87586"/>
                  <a:pt x="505529" y="78703"/>
                  <a:pt x="493986" y="73573"/>
                </a:cubicBezTo>
                <a:cubicBezTo>
                  <a:pt x="473738" y="64574"/>
                  <a:pt x="451945" y="59559"/>
                  <a:pt x="430924" y="52552"/>
                </a:cubicBezTo>
                <a:cubicBezTo>
                  <a:pt x="399262" y="41998"/>
                  <a:pt x="339012" y="21021"/>
                  <a:pt x="315310" y="21021"/>
                </a:cubicBezTo>
                <a:lnTo>
                  <a:pt x="283779" y="0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29" name="任意形状 28">
            <a:extLst>
              <a:ext uri="{FF2B5EF4-FFF2-40B4-BE49-F238E27FC236}">
                <a16:creationId xmlns:a16="http://schemas.microsoft.com/office/drawing/2014/main" id="{AF30293F-8156-5D44-BC6B-9E0654BF63A6}"/>
              </a:ext>
            </a:extLst>
          </p:cNvPr>
          <p:cNvSpPr/>
          <p:nvPr/>
        </p:nvSpPr>
        <p:spPr>
          <a:xfrm>
            <a:off x="4191000" y="3631324"/>
            <a:ext cx="663526" cy="483476"/>
          </a:xfrm>
          <a:custGeom>
            <a:avLst/>
            <a:gdLst>
              <a:gd name="connsiteX0" fmla="*/ 283779 w 663526"/>
              <a:gd name="connsiteY0" fmla="*/ 0 h 483476"/>
              <a:gd name="connsiteX1" fmla="*/ 199696 w 663526"/>
              <a:gd name="connsiteY1" fmla="*/ 42042 h 483476"/>
              <a:gd name="connsiteX2" fmla="*/ 105103 w 663526"/>
              <a:gd name="connsiteY2" fmla="*/ 94593 h 483476"/>
              <a:gd name="connsiteX3" fmla="*/ 42041 w 663526"/>
              <a:gd name="connsiteY3" fmla="*/ 136635 h 483476"/>
              <a:gd name="connsiteX4" fmla="*/ 10510 w 663526"/>
              <a:gd name="connsiteY4" fmla="*/ 157655 h 483476"/>
              <a:gd name="connsiteX5" fmla="*/ 0 w 663526"/>
              <a:gd name="connsiteY5" fmla="*/ 189187 h 483476"/>
              <a:gd name="connsiteX6" fmla="*/ 21020 w 663526"/>
              <a:gd name="connsiteY6" fmla="*/ 304800 h 483476"/>
              <a:gd name="connsiteX7" fmla="*/ 42041 w 663526"/>
              <a:gd name="connsiteY7" fmla="*/ 336331 h 483476"/>
              <a:gd name="connsiteX8" fmla="*/ 52551 w 663526"/>
              <a:gd name="connsiteY8" fmla="*/ 367862 h 483476"/>
              <a:gd name="connsiteX9" fmla="*/ 147144 w 663526"/>
              <a:gd name="connsiteY9" fmla="*/ 451945 h 483476"/>
              <a:gd name="connsiteX10" fmla="*/ 262758 w 663526"/>
              <a:gd name="connsiteY10" fmla="*/ 483476 h 483476"/>
              <a:gd name="connsiteX11" fmla="*/ 483475 w 663526"/>
              <a:gd name="connsiteY11" fmla="*/ 472966 h 483476"/>
              <a:gd name="connsiteX12" fmla="*/ 567558 w 663526"/>
              <a:gd name="connsiteY12" fmla="*/ 451945 h 483476"/>
              <a:gd name="connsiteX13" fmla="*/ 609600 w 663526"/>
              <a:gd name="connsiteY13" fmla="*/ 441435 h 483476"/>
              <a:gd name="connsiteX14" fmla="*/ 630620 w 663526"/>
              <a:gd name="connsiteY14" fmla="*/ 189187 h 483476"/>
              <a:gd name="connsiteX15" fmla="*/ 588579 w 663526"/>
              <a:gd name="connsiteY15" fmla="*/ 115614 h 483476"/>
              <a:gd name="connsiteX16" fmla="*/ 525517 w 663526"/>
              <a:gd name="connsiteY16" fmla="*/ 94593 h 483476"/>
              <a:gd name="connsiteX17" fmla="*/ 493986 w 663526"/>
              <a:gd name="connsiteY17" fmla="*/ 73573 h 483476"/>
              <a:gd name="connsiteX18" fmla="*/ 430924 w 663526"/>
              <a:gd name="connsiteY18" fmla="*/ 52552 h 483476"/>
              <a:gd name="connsiteX19" fmla="*/ 315310 w 663526"/>
              <a:gd name="connsiteY19" fmla="*/ 21021 h 483476"/>
              <a:gd name="connsiteX20" fmla="*/ 283779 w 663526"/>
              <a:gd name="connsiteY20" fmla="*/ 0 h 483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63526" h="483476">
                <a:moveTo>
                  <a:pt x="283779" y="0"/>
                </a:moveTo>
                <a:cubicBezTo>
                  <a:pt x="255751" y="14014"/>
                  <a:pt x="226903" y="26495"/>
                  <a:pt x="199696" y="42042"/>
                </a:cubicBezTo>
                <a:cubicBezTo>
                  <a:pt x="98507" y="99864"/>
                  <a:pt x="173279" y="71869"/>
                  <a:pt x="105103" y="94593"/>
                </a:cubicBezTo>
                <a:lnTo>
                  <a:pt x="42041" y="136635"/>
                </a:lnTo>
                <a:lnTo>
                  <a:pt x="10510" y="157655"/>
                </a:lnTo>
                <a:cubicBezTo>
                  <a:pt x="7007" y="168166"/>
                  <a:pt x="0" y="178108"/>
                  <a:pt x="0" y="189187"/>
                </a:cubicBezTo>
                <a:cubicBezTo>
                  <a:pt x="0" y="210923"/>
                  <a:pt x="6240" y="275239"/>
                  <a:pt x="21020" y="304800"/>
                </a:cubicBezTo>
                <a:cubicBezTo>
                  <a:pt x="26669" y="316098"/>
                  <a:pt x="35034" y="325821"/>
                  <a:pt x="42041" y="336331"/>
                </a:cubicBezTo>
                <a:cubicBezTo>
                  <a:pt x="45544" y="346841"/>
                  <a:pt x="45749" y="359117"/>
                  <a:pt x="52551" y="367862"/>
                </a:cubicBezTo>
                <a:cubicBezTo>
                  <a:pt x="65116" y="384017"/>
                  <a:pt x="116131" y="438161"/>
                  <a:pt x="147144" y="451945"/>
                </a:cubicBezTo>
                <a:cubicBezTo>
                  <a:pt x="190787" y="471342"/>
                  <a:pt x="217798" y="474484"/>
                  <a:pt x="262758" y="483476"/>
                </a:cubicBezTo>
                <a:cubicBezTo>
                  <a:pt x="336330" y="479973"/>
                  <a:pt x="410210" y="480545"/>
                  <a:pt x="483475" y="472966"/>
                </a:cubicBezTo>
                <a:cubicBezTo>
                  <a:pt x="512212" y="469993"/>
                  <a:pt x="539530" y="458952"/>
                  <a:pt x="567558" y="451945"/>
                </a:cubicBezTo>
                <a:lnTo>
                  <a:pt x="609600" y="441435"/>
                </a:lnTo>
                <a:cubicBezTo>
                  <a:pt x="704019" y="378488"/>
                  <a:pt x="649701" y="427702"/>
                  <a:pt x="630620" y="189187"/>
                </a:cubicBezTo>
                <a:cubicBezTo>
                  <a:pt x="628815" y="166631"/>
                  <a:pt x="604236" y="126052"/>
                  <a:pt x="588579" y="115614"/>
                </a:cubicBezTo>
                <a:cubicBezTo>
                  <a:pt x="570143" y="103323"/>
                  <a:pt x="543954" y="106884"/>
                  <a:pt x="525517" y="94593"/>
                </a:cubicBezTo>
                <a:cubicBezTo>
                  <a:pt x="515007" y="87586"/>
                  <a:pt x="505529" y="78703"/>
                  <a:pt x="493986" y="73573"/>
                </a:cubicBezTo>
                <a:cubicBezTo>
                  <a:pt x="473738" y="64574"/>
                  <a:pt x="451945" y="59559"/>
                  <a:pt x="430924" y="52552"/>
                </a:cubicBezTo>
                <a:cubicBezTo>
                  <a:pt x="399262" y="41998"/>
                  <a:pt x="339012" y="21021"/>
                  <a:pt x="315310" y="21021"/>
                </a:cubicBezTo>
                <a:lnTo>
                  <a:pt x="283779" y="0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dirty="0"/>
          </a:p>
        </p:txBody>
      </p:sp>
      <p:sp>
        <p:nvSpPr>
          <p:cNvPr id="30" name="任意形状 29">
            <a:extLst>
              <a:ext uri="{FF2B5EF4-FFF2-40B4-BE49-F238E27FC236}">
                <a16:creationId xmlns:a16="http://schemas.microsoft.com/office/drawing/2014/main" id="{0E31B6C5-D026-AA40-8070-7231D7CF4263}"/>
              </a:ext>
            </a:extLst>
          </p:cNvPr>
          <p:cNvSpPr/>
          <p:nvPr/>
        </p:nvSpPr>
        <p:spPr>
          <a:xfrm>
            <a:off x="3962400" y="6069724"/>
            <a:ext cx="663526" cy="483476"/>
          </a:xfrm>
          <a:custGeom>
            <a:avLst/>
            <a:gdLst>
              <a:gd name="connsiteX0" fmla="*/ 283779 w 663526"/>
              <a:gd name="connsiteY0" fmla="*/ 0 h 483476"/>
              <a:gd name="connsiteX1" fmla="*/ 199696 w 663526"/>
              <a:gd name="connsiteY1" fmla="*/ 42042 h 483476"/>
              <a:gd name="connsiteX2" fmla="*/ 105103 w 663526"/>
              <a:gd name="connsiteY2" fmla="*/ 94593 h 483476"/>
              <a:gd name="connsiteX3" fmla="*/ 42041 w 663526"/>
              <a:gd name="connsiteY3" fmla="*/ 136635 h 483476"/>
              <a:gd name="connsiteX4" fmla="*/ 10510 w 663526"/>
              <a:gd name="connsiteY4" fmla="*/ 157655 h 483476"/>
              <a:gd name="connsiteX5" fmla="*/ 0 w 663526"/>
              <a:gd name="connsiteY5" fmla="*/ 189187 h 483476"/>
              <a:gd name="connsiteX6" fmla="*/ 21020 w 663526"/>
              <a:gd name="connsiteY6" fmla="*/ 304800 h 483476"/>
              <a:gd name="connsiteX7" fmla="*/ 42041 w 663526"/>
              <a:gd name="connsiteY7" fmla="*/ 336331 h 483476"/>
              <a:gd name="connsiteX8" fmla="*/ 52551 w 663526"/>
              <a:gd name="connsiteY8" fmla="*/ 367862 h 483476"/>
              <a:gd name="connsiteX9" fmla="*/ 147144 w 663526"/>
              <a:gd name="connsiteY9" fmla="*/ 451945 h 483476"/>
              <a:gd name="connsiteX10" fmla="*/ 262758 w 663526"/>
              <a:gd name="connsiteY10" fmla="*/ 483476 h 483476"/>
              <a:gd name="connsiteX11" fmla="*/ 483475 w 663526"/>
              <a:gd name="connsiteY11" fmla="*/ 472966 h 483476"/>
              <a:gd name="connsiteX12" fmla="*/ 567558 w 663526"/>
              <a:gd name="connsiteY12" fmla="*/ 451945 h 483476"/>
              <a:gd name="connsiteX13" fmla="*/ 609600 w 663526"/>
              <a:gd name="connsiteY13" fmla="*/ 441435 h 483476"/>
              <a:gd name="connsiteX14" fmla="*/ 630620 w 663526"/>
              <a:gd name="connsiteY14" fmla="*/ 189187 h 483476"/>
              <a:gd name="connsiteX15" fmla="*/ 588579 w 663526"/>
              <a:gd name="connsiteY15" fmla="*/ 115614 h 483476"/>
              <a:gd name="connsiteX16" fmla="*/ 525517 w 663526"/>
              <a:gd name="connsiteY16" fmla="*/ 94593 h 483476"/>
              <a:gd name="connsiteX17" fmla="*/ 493986 w 663526"/>
              <a:gd name="connsiteY17" fmla="*/ 73573 h 483476"/>
              <a:gd name="connsiteX18" fmla="*/ 430924 w 663526"/>
              <a:gd name="connsiteY18" fmla="*/ 52552 h 483476"/>
              <a:gd name="connsiteX19" fmla="*/ 315310 w 663526"/>
              <a:gd name="connsiteY19" fmla="*/ 21021 h 483476"/>
              <a:gd name="connsiteX20" fmla="*/ 283779 w 663526"/>
              <a:gd name="connsiteY20" fmla="*/ 0 h 483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63526" h="483476">
                <a:moveTo>
                  <a:pt x="283779" y="0"/>
                </a:moveTo>
                <a:cubicBezTo>
                  <a:pt x="255751" y="14014"/>
                  <a:pt x="226903" y="26495"/>
                  <a:pt x="199696" y="42042"/>
                </a:cubicBezTo>
                <a:cubicBezTo>
                  <a:pt x="98507" y="99864"/>
                  <a:pt x="173279" y="71869"/>
                  <a:pt x="105103" y="94593"/>
                </a:cubicBezTo>
                <a:lnTo>
                  <a:pt x="42041" y="136635"/>
                </a:lnTo>
                <a:lnTo>
                  <a:pt x="10510" y="157655"/>
                </a:lnTo>
                <a:cubicBezTo>
                  <a:pt x="7007" y="168166"/>
                  <a:pt x="0" y="178108"/>
                  <a:pt x="0" y="189187"/>
                </a:cubicBezTo>
                <a:cubicBezTo>
                  <a:pt x="0" y="210923"/>
                  <a:pt x="6240" y="275239"/>
                  <a:pt x="21020" y="304800"/>
                </a:cubicBezTo>
                <a:cubicBezTo>
                  <a:pt x="26669" y="316098"/>
                  <a:pt x="35034" y="325821"/>
                  <a:pt x="42041" y="336331"/>
                </a:cubicBezTo>
                <a:cubicBezTo>
                  <a:pt x="45544" y="346841"/>
                  <a:pt x="45749" y="359117"/>
                  <a:pt x="52551" y="367862"/>
                </a:cubicBezTo>
                <a:cubicBezTo>
                  <a:pt x="65116" y="384017"/>
                  <a:pt x="116131" y="438161"/>
                  <a:pt x="147144" y="451945"/>
                </a:cubicBezTo>
                <a:cubicBezTo>
                  <a:pt x="190787" y="471342"/>
                  <a:pt x="217798" y="474484"/>
                  <a:pt x="262758" y="483476"/>
                </a:cubicBezTo>
                <a:cubicBezTo>
                  <a:pt x="336330" y="479973"/>
                  <a:pt x="410210" y="480545"/>
                  <a:pt x="483475" y="472966"/>
                </a:cubicBezTo>
                <a:cubicBezTo>
                  <a:pt x="512212" y="469993"/>
                  <a:pt x="539530" y="458952"/>
                  <a:pt x="567558" y="451945"/>
                </a:cubicBezTo>
                <a:lnTo>
                  <a:pt x="609600" y="441435"/>
                </a:lnTo>
                <a:cubicBezTo>
                  <a:pt x="704019" y="378488"/>
                  <a:pt x="649701" y="427702"/>
                  <a:pt x="630620" y="189187"/>
                </a:cubicBezTo>
                <a:cubicBezTo>
                  <a:pt x="628815" y="166631"/>
                  <a:pt x="604236" y="126052"/>
                  <a:pt x="588579" y="115614"/>
                </a:cubicBezTo>
                <a:cubicBezTo>
                  <a:pt x="570143" y="103323"/>
                  <a:pt x="543954" y="106884"/>
                  <a:pt x="525517" y="94593"/>
                </a:cubicBezTo>
                <a:cubicBezTo>
                  <a:pt x="515007" y="87586"/>
                  <a:pt x="505529" y="78703"/>
                  <a:pt x="493986" y="73573"/>
                </a:cubicBezTo>
                <a:cubicBezTo>
                  <a:pt x="473738" y="64574"/>
                  <a:pt x="451945" y="59559"/>
                  <a:pt x="430924" y="52552"/>
                </a:cubicBezTo>
                <a:cubicBezTo>
                  <a:pt x="399262" y="41998"/>
                  <a:pt x="339012" y="21021"/>
                  <a:pt x="315310" y="21021"/>
                </a:cubicBezTo>
                <a:lnTo>
                  <a:pt x="283779" y="0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73F16601-B36B-5D47-BE9B-A706A1AAFF0C}"/>
                  </a:ext>
                </a:extLst>
              </p:cNvPr>
              <p:cNvSpPr txBox="1"/>
              <p:nvPr/>
            </p:nvSpPr>
            <p:spPr>
              <a:xfrm>
                <a:off x="3789308" y="601782"/>
                <a:ext cx="2223984" cy="1037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FF0000"/>
                    </a:solidFill>
                  </a:rPr>
                  <a:t>The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possibility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is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only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kumimoji="1"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64</m:t>
                            </m:r>
                          </m:sup>
                        </m:sSup>
                      </m:den>
                    </m:f>
                  </m:oMath>
                </a14:m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to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fuzz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this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program!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73F16601-B36B-5D47-BE9B-A706A1AAF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308" y="601782"/>
                <a:ext cx="2223984" cy="1037463"/>
              </a:xfrm>
              <a:prstGeom prst="rect">
                <a:avLst/>
              </a:prstGeom>
              <a:blipFill>
                <a:blip r:embed="rId3"/>
                <a:stretch>
                  <a:fillRect l="-1705" t="-1205" b="-84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419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4" grpId="0" animBg="1"/>
      <p:bldP spid="29" grpId="0" animBg="1"/>
      <p:bldP spid="30" grpId="0" animBg="1"/>
      <p:bldP spid="3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2F974A-C3E5-564C-85A5-2F9049458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6508BC-8322-B943-9711-A9D5A8E37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i="1" dirty="0"/>
              <a:t>Practical Issues with Symbolic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Execution</a:t>
            </a:r>
            <a:endParaRPr kumimoji="1"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9561705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E1E0E9-1173-A145-9EAE-68F014345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Practical issues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2A02E0-DBE4-2549-997D-39A830D71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Path explosion</a:t>
            </a:r>
          </a:p>
          <a:p>
            <a:r>
              <a:rPr kumimoji="1" lang="en-US" altLang="zh-CN" dirty="0"/>
              <a:t>Loops and recursions</a:t>
            </a:r>
          </a:p>
          <a:p>
            <a:r>
              <a:rPr kumimoji="1" lang="en-US" altLang="zh-CN" dirty="0"/>
              <a:t>Heap modeling</a:t>
            </a:r>
          </a:p>
          <a:p>
            <a:r>
              <a:rPr kumimoji="1" lang="en-US" altLang="zh-CN" dirty="0"/>
              <a:t>Environment modeling</a:t>
            </a:r>
          </a:p>
          <a:p>
            <a:r>
              <a:rPr kumimoji="1" lang="en-US" altLang="zh-CN" dirty="0"/>
              <a:t>Constraint solving</a:t>
            </a: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788210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#1: Path explosion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program:</a:t>
            </a: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foo(){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if(e1)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if(e11)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…;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…;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if(e21)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…;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…;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7711026-C053-4649-A693-302DE3A71D19}"/>
              </a:ext>
            </a:extLst>
          </p:cNvPr>
          <p:cNvSpPr/>
          <p:nvPr/>
        </p:nvSpPr>
        <p:spPr>
          <a:xfrm>
            <a:off x="5791200" y="2438400"/>
            <a:ext cx="609600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e1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8B10703-3303-AB4C-B3C6-E57135DCCD3B}"/>
              </a:ext>
            </a:extLst>
          </p:cNvPr>
          <p:cNvSpPr/>
          <p:nvPr/>
        </p:nvSpPr>
        <p:spPr>
          <a:xfrm>
            <a:off x="4782344" y="3414522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e11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958ECE9-2EA8-5C4D-B3FF-8932D9B07E1D}"/>
              </a:ext>
            </a:extLst>
          </p:cNvPr>
          <p:cNvSpPr/>
          <p:nvPr/>
        </p:nvSpPr>
        <p:spPr>
          <a:xfrm>
            <a:off x="6629400" y="3414522"/>
            <a:ext cx="914400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e21</a:t>
            </a:r>
            <a:endParaRPr kumimoji="1"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61DF5BE-6E2D-5D4C-9AC1-1E544ED28970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5473651" y="2877915"/>
            <a:ext cx="413594" cy="605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C830BFE5-3832-D740-A1C1-D75E8D54637E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6311526" y="2841002"/>
            <a:ext cx="451785" cy="642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EB0E44DE-0BAA-F04C-A2FF-9C4DC1932F25}"/>
              </a:ext>
            </a:extLst>
          </p:cNvPr>
          <p:cNvSpPr txBox="1"/>
          <p:nvPr/>
        </p:nvSpPr>
        <p:spPr>
          <a:xfrm>
            <a:off x="5280118" y="2930571"/>
            <a:ext cx="81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e1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1A81CAF-25EA-5F42-99FE-75445F1789BC}"/>
              </a:ext>
            </a:extLst>
          </p:cNvPr>
          <p:cNvSpPr/>
          <p:nvPr/>
        </p:nvSpPr>
        <p:spPr>
          <a:xfrm>
            <a:off x="3886200" y="5014722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e…</a:t>
            </a:r>
            <a:endParaRPr kumimoji="1" lang="zh-CN" altLang="en-US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A9CC638E-2AA0-0345-BBBC-736C07CAA79D}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4577507" y="4648200"/>
            <a:ext cx="299293" cy="435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闪电形 13">
            <a:extLst>
              <a:ext uri="{FF2B5EF4-FFF2-40B4-BE49-F238E27FC236}">
                <a16:creationId xmlns:a16="http://schemas.microsoft.com/office/drawing/2014/main" id="{A75AF1EB-E229-5D4F-A283-973552EA3430}"/>
              </a:ext>
            </a:extLst>
          </p:cNvPr>
          <p:cNvSpPr/>
          <p:nvPr/>
        </p:nvSpPr>
        <p:spPr>
          <a:xfrm>
            <a:off x="4648200" y="4114800"/>
            <a:ext cx="381000" cy="5334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F98A1AA5-219C-F149-9B5A-502F78F17EC5}"/>
              </a:ext>
            </a:extLst>
          </p:cNvPr>
          <p:cNvCxnSpPr>
            <a:cxnSpLocks/>
          </p:cNvCxnSpPr>
          <p:nvPr/>
        </p:nvCxnSpPr>
        <p:spPr>
          <a:xfrm flipH="1">
            <a:off x="4969895" y="3886200"/>
            <a:ext cx="220028" cy="439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72A51D4E-4363-834D-9F91-CF8E38D519AA}"/>
              </a:ext>
            </a:extLst>
          </p:cNvPr>
          <p:cNvSpPr/>
          <p:nvPr/>
        </p:nvSpPr>
        <p:spPr>
          <a:xfrm>
            <a:off x="5187302" y="5014722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e…</a:t>
            </a:r>
            <a:endParaRPr kumimoji="1" lang="zh-CN" altLang="en-US" dirty="0"/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8A94112A-048F-5946-9682-A9EDFEE75ADB}"/>
              </a:ext>
            </a:extLst>
          </p:cNvPr>
          <p:cNvCxnSpPr>
            <a:cxnSpLocks/>
          </p:cNvCxnSpPr>
          <p:nvPr/>
        </p:nvCxnSpPr>
        <p:spPr>
          <a:xfrm>
            <a:off x="5099893" y="4648200"/>
            <a:ext cx="271894" cy="413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367EEFFB-DCD1-F84C-945E-62EA139FF240}"/>
              </a:ext>
            </a:extLst>
          </p:cNvPr>
          <p:cNvSpPr/>
          <p:nvPr/>
        </p:nvSpPr>
        <p:spPr>
          <a:xfrm>
            <a:off x="6370212" y="5014722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e…</a:t>
            </a:r>
            <a:endParaRPr kumimoji="1" lang="zh-CN" altLang="en-US" dirty="0"/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BA557CF5-5852-7047-9380-B34C51289926}"/>
              </a:ext>
            </a:extLst>
          </p:cNvPr>
          <p:cNvCxnSpPr>
            <a:cxnSpLocks/>
            <a:endCxn id="21" idx="7"/>
          </p:cNvCxnSpPr>
          <p:nvPr/>
        </p:nvCxnSpPr>
        <p:spPr>
          <a:xfrm flipH="1">
            <a:off x="7061519" y="4648200"/>
            <a:ext cx="299293" cy="435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闪电形 22">
            <a:extLst>
              <a:ext uri="{FF2B5EF4-FFF2-40B4-BE49-F238E27FC236}">
                <a16:creationId xmlns:a16="http://schemas.microsoft.com/office/drawing/2014/main" id="{D7BDDDF9-F7C6-DB46-A7C2-3ED679EDF07B}"/>
              </a:ext>
            </a:extLst>
          </p:cNvPr>
          <p:cNvSpPr/>
          <p:nvPr/>
        </p:nvSpPr>
        <p:spPr>
          <a:xfrm>
            <a:off x="7314155" y="4276708"/>
            <a:ext cx="381000" cy="5334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E61C648C-C6E9-CD46-AD76-A12399D2521C}"/>
              </a:ext>
            </a:extLst>
          </p:cNvPr>
          <p:cNvCxnSpPr>
            <a:cxnSpLocks/>
          </p:cNvCxnSpPr>
          <p:nvPr/>
        </p:nvCxnSpPr>
        <p:spPr>
          <a:xfrm>
            <a:off x="7093603" y="3887540"/>
            <a:ext cx="211544" cy="370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5B479FEF-9640-194D-BBAC-7983109167CC}"/>
              </a:ext>
            </a:extLst>
          </p:cNvPr>
          <p:cNvSpPr/>
          <p:nvPr/>
        </p:nvSpPr>
        <p:spPr>
          <a:xfrm>
            <a:off x="7878948" y="5017696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e…</a:t>
            </a:r>
            <a:endParaRPr kumimoji="1" lang="zh-CN" altLang="en-US" dirty="0"/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3B03921D-2365-2E43-ABD9-AC09B5D62D3D}"/>
              </a:ext>
            </a:extLst>
          </p:cNvPr>
          <p:cNvCxnSpPr>
            <a:cxnSpLocks/>
          </p:cNvCxnSpPr>
          <p:nvPr/>
        </p:nvCxnSpPr>
        <p:spPr>
          <a:xfrm>
            <a:off x="7695155" y="4676383"/>
            <a:ext cx="384388" cy="372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56240FF-C7B4-094F-B010-FAA194EEB6A8}"/>
                  </a:ext>
                </a:extLst>
              </p:cNvPr>
              <p:cNvSpPr txBox="1"/>
              <p:nvPr/>
            </p:nvSpPr>
            <p:spPr>
              <a:xfrm>
                <a:off x="6575192" y="2888543"/>
                <a:ext cx="8158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e1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56240FF-C7B4-094F-B010-FAA194EEB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5192" y="2888543"/>
                <a:ext cx="815882" cy="369332"/>
              </a:xfrm>
              <a:prstGeom prst="rect">
                <a:avLst/>
              </a:prstGeom>
              <a:blipFill>
                <a:blip r:embed="rId2"/>
                <a:stretch>
                  <a:fillRect t="-3226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219BFE4-BE67-D14E-8966-B94987A6644A}"/>
                  </a:ext>
                </a:extLst>
              </p:cNvPr>
              <p:cNvSpPr txBox="1"/>
              <p:nvPr/>
            </p:nvSpPr>
            <p:spPr>
              <a:xfrm>
                <a:off x="4240258" y="3816153"/>
                <a:ext cx="12034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FF0000"/>
                    </a:solidFill>
                  </a:rPr>
                  <a:t>e1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e11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219BFE4-BE67-D14E-8966-B94987A66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258" y="3816153"/>
                <a:ext cx="1203403" cy="369332"/>
              </a:xfrm>
              <a:prstGeom prst="rect">
                <a:avLst/>
              </a:prstGeom>
              <a:blipFill>
                <a:blip r:embed="rId3"/>
                <a:stretch>
                  <a:fillRect l="-4167"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DE9DFF2-C6EF-F14D-8930-D5CFA78E4E4A}"/>
                  </a:ext>
                </a:extLst>
              </p:cNvPr>
              <p:cNvSpPr txBox="1"/>
              <p:nvPr/>
            </p:nvSpPr>
            <p:spPr>
              <a:xfrm>
                <a:off x="7211165" y="3796100"/>
                <a:ext cx="14176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e1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kumimoji="1"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e21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DE9DFF2-C6EF-F14D-8930-D5CFA78E4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165" y="3796100"/>
                <a:ext cx="1417691" cy="369332"/>
              </a:xfrm>
              <a:prstGeom prst="rect">
                <a:avLst/>
              </a:prstGeom>
              <a:blipFill>
                <a:blip r:embed="rId4"/>
                <a:stretch>
                  <a:fillRect t="-6667" r="-2679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E817423F-B00A-054E-8446-5B9B2E871BC0}"/>
              </a:ext>
            </a:extLst>
          </p:cNvPr>
          <p:cNvCxnSpPr>
            <a:cxnSpLocks/>
          </p:cNvCxnSpPr>
          <p:nvPr/>
        </p:nvCxnSpPr>
        <p:spPr>
          <a:xfrm>
            <a:off x="5307485" y="3897900"/>
            <a:ext cx="344553" cy="427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闪电形 34">
            <a:extLst>
              <a:ext uri="{FF2B5EF4-FFF2-40B4-BE49-F238E27FC236}">
                <a16:creationId xmlns:a16="http://schemas.microsoft.com/office/drawing/2014/main" id="{61398BDF-8A28-8144-AA6F-E1CF708D11BD}"/>
              </a:ext>
            </a:extLst>
          </p:cNvPr>
          <p:cNvSpPr/>
          <p:nvPr/>
        </p:nvSpPr>
        <p:spPr>
          <a:xfrm>
            <a:off x="5654604" y="4109346"/>
            <a:ext cx="381000" cy="5334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EC9597DE-725D-1240-A94F-1BDFF141DDFA}"/>
              </a:ext>
            </a:extLst>
          </p:cNvPr>
          <p:cNvCxnSpPr>
            <a:cxnSpLocks/>
          </p:cNvCxnSpPr>
          <p:nvPr/>
        </p:nvCxnSpPr>
        <p:spPr>
          <a:xfrm flipH="1">
            <a:off x="6760798" y="3852958"/>
            <a:ext cx="220028" cy="439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闪电形 37">
            <a:extLst>
              <a:ext uri="{FF2B5EF4-FFF2-40B4-BE49-F238E27FC236}">
                <a16:creationId xmlns:a16="http://schemas.microsoft.com/office/drawing/2014/main" id="{96B2BA0F-BA0E-1041-90F4-EC77B1826736}"/>
              </a:ext>
            </a:extLst>
          </p:cNvPr>
          <p:cNvSpPr/>
          <p:nvPr/>
        </p:nvSpPr>
        <p:spPr>
          <a:xfrm>
            <a:off x="6457521" y="4142983"/>
            <a:ext cx="381000" cy="5334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490FFCB9-0499-8040-BF17-136D826FC94E}"/>
                  </a:ext>
                </a:extLst>
              </p:cNvPr>
              <p:cNvSpPr txBox="1"/>
              <p:nvPr/>
            </p:nvSpPr>
            <p:spPr>
              <a:xfrm>
                <a:off x="6035597" y="3974068"/>
                <a:ext cx="12034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e1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e21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490FFCB9-0499-8040-BF17-136D826FC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597" y="3974068"/>
                <a:ext cx="1203403" cy="369332"/>
              </a:xfrm>
              <a:prstGeom prst="rect">
                <a:avLst/>
              </a:prstGeom>
              <a:blipFill>
                <a:blip r:embed="rId5"/>
                <a:stretch>
                  <a:fillRect t="-6667" r="-2083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671D5650-4EA4-A641-AB37-168B14F7F640}"/>
                  </a:ext>
                </a:extLst>
              </p:cNvPr>
              <p:cNvSpPr txBox="1"/>
              <p:nvPr/>
            </p:nvSpPr>
            <p:spPr>
              <a:xfrm>
                <a:off x="5332929" y="3680268"/>
                <a:ext cx="12034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FF0000"/>
                    </a:solidFill>
                  </a:rPr>
                  <a:t>e1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kumimoji="1"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e11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671D5650-4EA4-A641-AB37-168B14F7F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2929" y="3680268"/>
                <a:ext cx="1203403" cy="369332"/>
              </a:xfrm>
              <a:prstGeom prst="rect">
                <a:avLst/>
              </a:prstGeom>
              <a:blipFill>
                <a:blip r:embed="rId6"/>
                <a:stretch>
                  <a:fillRect l="-5263"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89E1323-992F-6F47-969E-0FBEC8A2A56B}"/>
                  </a:ext>
                </a:extLst>
              </p:cNvPr>
              <p:cNvSpPr txBox="1"/>
              <p:nvPr/>
            </p:nvSpPr>
            <p:spPr>
              <a:xfrm>
                <a:off x="3733800" y="5791200"/>
                <a:ext cx="49550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With nested ‘if’ statements of depth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N</a:t>
                </a:r>
                <a:r>
                  <a:rPr kumimoji="1" lang="en-US" altLang="zh-CN" dirty="0"/>
                  <a:t>, the number of possible paths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(2</m:t>
                        </m:r>
                      </m:e>
                      <m:sup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89E1323-992F-6F47-969E-0FBEC8A2A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5791200"/>
                <a:ext cx="4955065" cy="646331"/>
              </a:xfrm>
              <a:prstGeom prst="rect">
                <a:avLst/>
              </a:prstGeom>
              <a:blipFill>
                <a:blip r:embed="rId7"/>
                <a:stretch>
                  <a:fillRect l="-1023" t="-3922" b="-1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974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9" grpId="0"/>
      <p:bldP spid="30" grpId="0"/>
      <p:bldP spid="31" grpId="0"/>
      <p:bldP spid="39" grpId="0"/>
      <p:bldP spid="4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24D9FE-F439-6A49-9DBB-B634541E4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#1: Path explosion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0EBF09-4B98-D942-BD79-7E351135D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Approach #1: randomly select some path when branching</a:t>
            </a:r>
          </a:p>
          <a:p>
            <a:pPr lvl="1"/>
            <a:r>
              <a:rPr kumimoji="1" lang="en-US" altLang="zh-CN" dirty="0"/>
              <a:t>sacrifice completeness, but still better than ad-hoc testing/fuzzing</a:t>
            </a:r>
          </a:p>
          <a:p>
            <a:r>
              <a:rPr kumimoji="1" lang="en-US" altLang="zh-CN" dirty="0"/>
              <a:t>Approach #2: select path according to coverage info’</a:t>
            </a:r>
          </a:p>
          <a:p>
            <a:r>
              <a:rPr kumimoji="1" lang="en-US" altLang="zh-CN" dirty="0"/>
              <a:t>Approach #3: combine symbolic execution with testing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25707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#2: Loops and recursions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Loops introduce non-termination:</a:t>
            </a: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n){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 = 0,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&lt;=n){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 =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s+i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i+1;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s;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7711026-C053-4649-A693-302DE3A71D19}"/>
              </a:ext>
            </a:extLst>
          </p:cNvPr>
          <p:cNvSpPr/>
          <p:nvPr/>
        </p:nvSpPr>
        <p:spPr>
          <a:xfrm>
            <a:off x="5592261" y="2438400"/>
            <a:ext cx="116853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i</a:t>
            </a:r>
            <a:r>
              <a:rPr kumimoji="1" lang="en-US" altLang="zh-CN" dirty="0"/>
              <a:t>&lt;=n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8B10703-3303-AB4C-B3C6-E57135DCCD3B}"/>
              </a:ext>
            </a:extLst>
          </p:cNvPr>
          <p:cNvSpPr/>
          <p:nvPr/>
        </p:nvSpPr>
        <p:spPr>
          <a:xfrm>
            <a:off x="4739913" y="3299903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61DF5BE-6E2D-5D4C-9AC1-1E544ED28970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5431220" y="2910078"/>
            <a:ext cx="452949" cy="458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C830BFE5-3832-D740-A1C1-D75E8D54637E}"/>
              </a:ext>
            </a:extLst>
          </p:cNvPr>
          <p:cNvCxnSpPr>
            <a:cxnSpLocks/>
            <a:stCxn id="4" idx="5"/>
            <a:endCxn id="42" idx="1"/>
          </p:cNvCxnSpPr>
          <p:nvPr/>
        </p:nvCxnSpPr>
        <p:spPr>
          <a:xfrm>
            <a:off x="6589670" y="2841002"/>
            <a:ext cx="650673" cy="580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EB0E44DE-0BAA-F04C-A2FF-9C4DC1932F25}"/>
              </a:ext>
            </a:extLst>
          </p:cNvPr>
          <p:cNvSpPr txBox="1"/>
          <p:nvPr/>
        </p:nvSpPr>
        <p:spPr>
          <a:xfrm>
            <a:off x="5280118" y="2930571"/>
            <a:ext cx="81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e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56240FF-C7B4-094F-B010-FAA194EEB6A8}"/>
                  </a:ext>
                </a:extLst>
              </p:cNvPr>
              <p:cNvSpPr txBox="1"/>
              <p:nvPr/>
            </p:nvSpPr>
            <p:spPr>
              <a:xfrm>
                <a:off x="6659681" y="2877812"/>
                <a:ext cx="8158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e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56240FF-C7B4-094F-B010-FAA194EEB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9681" y="2877812"/>
                <a:ext cx="815882" cy="369332"/>
              </a:xfrm>
              <a:prstGeom prst="rect">
                <a:avLst/>
              </a:prstGeom>
              <a:blipFill>
                <a:blip r:embed="rId2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89E1323-992F-6F47-969E-0FBEC8A2A56B}"/>
                  </a:ext>
                </a:extLst>
              </p:cNvPr>
              <p:cNvSpPr txBox="1"/>
              <p:nvPr/>
            </p:nvSpPr>
            <p:spPr>
              <a:xfrm>
                <a:off x="6910994" y="2049393"/>
                <a:ext cx="86955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 err="1"/>
                  <a:t>i</a:t>
                </a:r>
                <a:r>
                  <a:rPr kumimoji="1" lang="zh-CN" altLang="en-US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a:rPr kumimoji="1" lang="zh-CN" altLang="en-US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0</a:t>
                </a:r>
              </a:p>
              <a:p>
                <a:r>
                  <a:rPr kumimoji="1" lang="en-US" altLang="zh-CN" dirty="0"/>
                  <a:t>s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</m:oMath>
                </a14:m>
                <a:r>
                  <a:rPr kumimoji="1" lang="en-US" altLang="zh-CN" dirty="0"/>
                  <a:t> 0</a:t>
                </a:r>
              </a:p>
              <a:p>
                <a:r>
                  <a:rPr kumimoji="1" lang="en-US" altLang="zh-CN" dirty="0"/>
                  <a:t>n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kumimoji="1" lang="en-US" altLang="zh-CN" dirty="0"/>
                  <a:t>n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89E1323-992F-6F47-969E-0FBEC8A2A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994" y="2049393"/>
                <a:ext cx="869554" cy="923330"/>
              </a:xfrm>
              <a:prstGeom prst="rect">
                <a:avLst/>
              </a:prstGeom>
              <a:blipFill>
                <a:blip r:embed="rId3"/>
                <a:stretch>
                  <a:fillRect l="-4286" t="-1351" b="-9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椭圆 41">
            <a:extLst>
              <a:ext uri="{FF2B5EF4-FFF2-40B4-BE49-F238E27FC236}">
                <a16:creationId xmlns:a16="http://schemas.microsoft.com/office/drawing/2014/main" id="{7D1506A3-F2C4-1D43-8AFF-E1364CA65E78}"/>
              </a:ext>
            </a:extLst>
          </p:cNvPr>
          <p:cNvSpPr/>
          <p:nvPr/>
        </p:nvSpPr>
        <p:spPr>
          <a:xfrm>
            <a:off x="7121733" y="3352618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750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9" grpId="0"/>
      <p:bldP spid="4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#2: Loops and recursions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Loops introduce non-termination:</a:t>
            </a: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n){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 = 0,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&lt;=n){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 =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s+i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i+1;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s;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7711026-C053-4649-A693-302DE3A71D19}"/>
              </a:ext>
            </a:extLst>
          </p:cNvPr>
          <p:cNvSpPr/>
          <p:nvPr/>
        </p:nvSpPr>
        <p:spPr>
          <a:xfrm>
            <a:off x="5592261" y="2438400"/>
            <a:ext cx="116853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i</a:t>
            </a:r>
            <a:r>
              <a:rPr kumimoji="1" lang="en-US" altLang="zh-CN" dirty="0"/>
              <a:t>&lt;=n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8B10703-3303-AB4C-B3C6-E57135DCCD3B}"/>
              </a:ext>
            </a:extLst>
          </p:cNvPr>
          <p:cNvSpPr/>
          <p:nvPr/>
        </p:nvSpPr>
        <p:spPr>
          <a:xfrm>
            <a:off x="4420058" y="3414522"/>
            <a:ext cx="1172204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i</a:t>
            </a:r>
            <a:r>
              <a:rPr kumimoji="1" lang="en-US" altLang="zh-CN" dirty="0"/>
              <a:t>&lt;=n</a:t>
            </a:r>
            <a:endParaRPr kumimoji="1"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61DF5BE-6E2D-5D4C-9AC1-1E544ED28970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5420597" y="2877915"/>
            <a:ext cx="466648" cy="605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C830BFE5-3832-D740-A1C1-D75E8D54637E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6589670" y="2841002"/>
            <a:ext cx="774179" cy="270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EB0E44DE-0BAA-F04C-A2FF-9C4DC1932F25}"/>
              </a:ext>
            </a:extLst>
          </p:cNvPr>
          <p:cNvSpPr txBox="1"/>
          <p:nvPr/>
        </p:nvSpPr>
        <p:spPr>
          <a:xfrm>
            <a:off x="5280118" y="2930571"/>
            <a:ext cx="81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0&lt;=n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56240FF-C7B4-094F-B010-FAA194EEB6A8}"/>
                  </a:ext>
                </a:extLst>
              </p:cNvPr>
              <p:cNvSpPr txBox="1"/>
              <p:nvPr/>
            </p:nvSpPr>
            <p:spPr>
              <a:xfrm>
                <a:off x="6659681" y="2877812"/>
                <a:ext cx="8158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e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56240FF-C7B4-094F-B010-FAA194EEB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9681" y="2877812"/>
                <a:ext cx="815882" cy="369332"/>
              </a:xfrm>
              <a:prstGeom prst="rect">
                <a:avLst/>
              </a:prstGeom>
              <a:blipFill>
                <a:blip r:embed="rId2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89E1323-992F-6F47-969E-0FBEC8A2A56B}"/>
                  </a:ext>
                </a:extLst>
              </p:cNvPr>
              <p:cNvSpPr txBox="1"/>
              <p:nvPr/>
            </p:nvSpPr>
            <p:spPr>
              <a:xfrm>
                <a:off x="7034138" y="2161911"/>
                <a:ext cx="86955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 err="1"/>
                  <a:t>i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</m:oMath>
                </a14:m>
                <a:r>
                  <a:rPr kumimoji="1" lang="en-US" altLang="zh-CN" dirty="0"/>
                  <a:t> 0</a:t>
                </a:r>
              </a:p>
              <a:p>
                <a:r>
                  <a:rPr kumimoji="1" lang="en-US" altLang="zh-CN" dirty="0"/>
                  <a:t>s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</m:oMath>
                </a14:m>
                <a:r>
                  <a:rPr kumimoji="1" lang="en-US" altLang="zh-CN" dirty="0"/>
                  <a:t> 0</a:t>
                </a:r>
              </a:p>
              <a:p>
                <a:r>
                  <a:rPr kumimoji="1" lang="en-US" altLang="zh-CN" dirty="0"/>
                  <a:t>n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kumimoji="1" lang="en-US" altLang="zh-CN" dirty="0"/>
                  <a:t>n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89E1323-992F-6F47-969E-0FBEC8A2A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4138" y="2161911"/>
                <a:ext cx="869554" cy="923330"/>
              </a:xfrm>
              <a:prstGeom prst="rect">
                <a:avLst/>
              </a:prstGeom>
              <a:blipFill>
                <a:blip r:embed="rId3"/>
                <a:stretch>
                  <a:fillRect l="-5797" t="-1351" b="-9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椭圆 24">
            <a:extLst>
              <a:ext uri="{FF2B5EF4-FFF2-40B4-BE49-F238E27FC236}">
                <a16:creationId xmlns:a16="http://schemas.microsoft.com/office/drawing/2014/main" id="{95EEC447-8970-4541-B749-3CD998892BEB}"/>
              </a:ext>
            </a:extLst>
          </p:cNvPr>
          <p:cNvSpPr/>
          <p:nvPr/>
        </p:nvSpPr>
        <p:spPr>
          <a:xfrm>
            <a:off x="3657600" y="4252722"/>
            <a:ext cx="10385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i</a:t>
            </a:r>
            <a:r>
              <a:rPr kumimoji="1" lang="en-US" altLang="zh-CN" dirty="0"/>
              <a:t>&lt;=n</a:t>
            </a:r>
            <a:endParaRPr kumimoji="1" lang="zh-CN" altLang="en-US" dirty="0"/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9D881620-F5FF-5547-A626-52D7E9EA7822}"/>
              </a:ext>
            </a:extLst>
          </p:cNvPr>
          <p:cNvCxnSpPr>
            <a:cxnSpLocks/>
            <a:endCxn id="25" idx="7"/>
          </p:cNvCxnSpPr>
          <p:nvPr/>
        </p:nvCxnSpPr>
        <p:spPr>
          <a:xfrm flipH="1">
            <a:off x="4544030" y="3886200"/>
            <a:ext cx="332772" cy="435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E5B06E46-6675-9A47-A3C5-AFBE3EDF7072}"/>
              </a:ext>
            </a:extLst>
          </p:cNvPr>
          <p:cNvSpPr/>
          <p:nvPr/>
        </p:nvSpPr>
        <p:spPr>
          <a:xfrm>
            <a:off x="5991956" y="4285456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52F59D97-F92A-4147-B782-FA0498CFD710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5099893" y="3886200"/>
            <a:ext cx="1010673" cy="468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D4B50C6E-A53E-D640-A12A-047ED4930C92}"/>
                  </a:ext>
                </a:extLst>
              </p:cNvPr>
              <p:cNvSpPr txBox="1"/>
              <p:nvPr/>
            </p:nvSpPr>
            <p:spPr>
              <a:xfrm>
                <a:off x="5651154" y="3180669"/>
                <a:ext cx="116061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 err="1"/>
                  <a:t>i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kumimoji="1" lang="en-US" altLang="zh-CN" dirty="0"/>
                  <a:t>0+1</a:t>
                </a:r>
              </a:p>
              <a:p>
                <a:r>
                  <a:rPr kumimoji="1" lang="en-US" altLang="zh-CN" dirty="0"/>
                  <a:t>s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kumimoji="1" lang="en-US" altLang="zh-CN" dirty="0"/>
                  <a:t>0+0</a:t>
                </a:r>
              </a:p>
              <a:p>
                <a:r>
                  <a:rPr kumimoji="1" lang="en-US" altLang="zh-CN" dirty="0"/>
                  <a:t>n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kumimoji="1" lang="en-US" altLang="zh-CN" dirty="0"/>
                  <a:t>n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D4B50C6E-A53E-D640-A12A-047ED4930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154" y="3180669"/>
                <a:ext cx="1160613" cy="923330"/>
              </a:xfrm>
              <a:prstGeom prst="rect">
                <a:avLst/>
              </a:prstGeom>
              <a:blipFill>
                <a:blip r:embed="rId4"/>
                <a:stretch>
                  <a:fillRect l="-3261" t="-1351" b="-9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本框 33">
            <a:extLst>
              <a:ext uri="{FF2B5EF4-FFF2-40B4-BE49-F238E27FC236}">
                <a16:creationId xmlns:a16="http://schemas.microsoft.com/office/drawing/2014/main" id="{33C89395-EFFC-CB4A-95A4-F0FF20503B86}"/>
              </a:ext>
            </a:extLst>
          </p:cNvPr>
          <p:cNvSpPr txBox="1"/>
          <p:nvPr/>
        </p:nvSpPr>
        <p:spPr>
          <a:xfrm>
            <a:off x="3657600" y="3883390"/>
            <a:ext cx="1327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0+1&lt;=n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D8BF9897-E4D3-7448-B6A5-7E3F9FD5F280}"/>
              </a:ext>
            </a:extLst>
          </p:cNvPr>
          <p:cNvCxnSpPr>
            <a:cxnSpLocks/>
          </p:cNvCxnSpPr>
          <p:nvPr/>
        </p:nvCxnSpPr>
        <p:spPr>
          <a:xfrm flipH="1">
            <a:off x="3857402" y="4714150"/>
            <a:ext cx="332772" cy="435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闪电形 35">
            <a:extLst>
              <a:ext uri="{FF2B5EF4-FFF2-40B4-BE49-F238E27FC236}">
                <a16:creationId xmlns:a16="http://schemas.microsoft.com/office/drawing/2014/main" id="{242FE372-ED56-A242-9676-84AD73A6EB54}"/>
              </a:ext>
            </a:extLst>
          </p:cNvPr>
          <p:cNvSpPr/>
          <p:nvPr/>
        </p:nvSpPr>
        <p:spPr>
          <a:xfrm>
            <a:off x="3476402" y="5185828"/>
            <a:ext cx="381000" cy="5334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4AEA7A3-A897-BE48-B753-50C2445BAABC}"/>
              </a:ext>
            </a:extLst>
          </p:cNvPr>
          <p:cNvSpPr txBox="1"/>
          <p:nvPr/>
        </p:nvSpPr>
        <p:spPr>
          <a:xfrm>
            <a:off x="3124200" y="4733587"/>
            <a:ext cx="1679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0+1+2&lt;=n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44DAB865-704B-3E4C-A5F7-826FDE2409AA}"/>
                  </a:ext>
                </a:extLst>
              </p:cNvPr>
              <p:cNvSpPr txBox="1"/>
              <p:nvPr/>
            </p:nvSpPr>
            <p:spPr>
              <a:xfrm>
                <a:off x="4696117" y="4130066"/>
                <a:ext cx="196356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dirty="0" err="1"/>
                  <a:t>i</a:t>
                </a:r>
                <a:r>
                  <a:rPr kumimoji="1" lang="zh-CN" altLang="en-US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</m:oMath>
                </a14:m>
                <a:r>
                  <a:rPr kumimoji="1" lang="en-US" altLang="zh-CN" sz="1400" dirty="0"/>
                  <a:t> 0+1+2</a:t>
                </a:r>
              </a:p>
              <a:p>
                <a:r>
                  <a:rPr kumimoji="1" lang="en-US" altLang="zh-CN" sz="1400" dirty="0"/>
                  <a:t>s</a:t>
                </a:r>
                <a:r>
                  <a:rPr kumimoji="1" lang="zh-CN" altLang="en-US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</m:oMath>
                </a14:m>
                <a:r>
                  <a:rPr kumimoji="1" lang="en-US" altLang="zh-CN" sz="1400" dirty="0"/>
                  <a:t> 0+0+(0+1)</a:t>
                </a:r>
              </a:p>
              <a:p>
                <a:r>
                  <a:rPr kumimoji="1" lang="en-US" altLang="zh-CN" sz="1400" dirty="0"/>
                  <a:t>n</a:t>
                </a:r>
                <a:r>
                  <a:rPr kumimoji="1" lang="zh-CN" altLang="en-US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kumimoji="1" lang="en-US" altLang="zh-CN" sz="1400"/>
                  <a:t>n</a:t>
                </a:r>
                <a:endParaRPr kumimoji="1" lang="zh-CN" altLang="en-US" sz="1400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44DAB865-704B-3E4C-A5F7-826FDE240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6117" y="4130066"/>
                <a:ext cx="1963564" cy="738664"/>
              </a:xfrm>
              <a:prstGeom prst="rect">
                <a:avLst/>
              </a:prstGeom>
              <a:blipFill>
                <a:blip r:embed="rId5"/>
                <a:stretch>
                  <a:fillRect l="-645" b="-67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8329B451-21E5-D647-9518-894867F2BF50}"/>
              </a:ext>
            </a:extLst>
          </p:cNvPr>
          <p:cNvCxnSpPr>
            <a:cxnSpLocks/>
          </p:cNvCxnSpPr>
          <p:nvPr/>
        </p:nvCxnSpPr>
        <p:spPr>
          <a:xfrm>
            <a:off x="4518576" y="4648200"/>
            <a:ext cx="1010673" cy="468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5E596844-45C6-114F-B333-D7BB9EB35971}"/>
              </a:ext>
            </a:extLst>
          </p:cNvPr>
          <p:cNvSpPr/>
          <p:nvPr/>
        </p:nvSpPr>
        <p:spPr>
          <a:xfrm>
            <a:off x="5486400" y="5014722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756AD190-11D9-2A41-B5CF-64351729FC83}"/>
              </a:ext>
            </a:extLst>
          </p:cNvPr>
          <p:cNvSpPr/>
          <p:nvPr/>
        </p:nvSpPr>
        <p:spPr>
          <a:xfrm>
            <a:off x="7293694" y="2993600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37781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7C46B-AB93-A648-A78F-AF1A3720C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#2: Loops and recursion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BD1D89-38B8-1448-A0F7-0C550D9BB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1385428"/>
          </a:xfrm>
        </p:spPr>
        <p:txBody>
          <a:bodyPr/>
          <a:lstStyle/>
          <a:p>
            <a:r>
              <a:rPr kumimoji="1" lang="en-US" altLang="zh-CN" dirty="0"/>
              <a:t>Bounded symbolic execution</a:t>
            </a:r>
          </a:p>
          <a:p>
            <a:pPr lvl="1"/>
            <a:r>
              <a:rPr kumimoji="1" lang="en-US" altLang="zh-CN" dirty="0"/>
              <a:t>finitize the loops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B9EC47E-5FF2-4F44-9EBF-C22F39085E7A}"/>
              </a:ext>
            </a:extLst>
          </p:cNvPr>
          <p:cNvSpPr txBox="1">
            <a:spLocks/>
          </p:cNvSpPr>
          <p:nvPr/>
        </p:nvSpPr>
        <p:spPr bwMode="auto">
          <a:xfrm>
            <a:off x="414881" y="3657600"/>
            <a:ext cx="3547519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Original: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sum(</a:t>
            </a: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n){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 = 0, </a:t>
            </a: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while(e){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S;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s;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3987E9BF-373B-8740-B17B-336F197B649F}"/>
              </a:ext>
            </a:extLst>
          </p:cNvPr>
          <p:cNvSpPr txBox="1">
            <a:spLocks/>
          </p:cNvSpPr>
          <p:nvPr/>
        </p:nvSpPr>
        <p:spPr bwMode="auto">
          <a:xfrm>
            <a:off x="5047456" y="3641558"/>
            <a:ext cx="3547519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New: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sum(</a:t>
            </a: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n){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 = 0, </a:t>
            </a: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if(e){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S;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s;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右箭头 5">
            <a:extLst>
              <a:ext uri="{FF2B5EF4-FFF2-40B4-BE49-F238E27FC236}">
                <a16:creationId xmlns:a16="http://schemas.microsoft.com/office/drawing/2014/main" id="{D52B9623-5D54-0644-B7DA-2488555594B2}"/>
              </a:ext>
            </a:extLst>
          </p:cNvPr>
          <p:cNvSpPr/>
          <p:nvPr/>
        </p:nvSpPr>
        <p:spPr>
          <a:xfrm>
            <a:off x="3581400" y="4895057"/>
            <a:ext cx="1487488" cy="2865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83C9DA9-9D88-E54B-BA02-CF9B3D2A0FE4}"/>
              </a:ext>
            </a:extLst>
          </p:cNvPr>
          <p:cNvSpPr txBox="1"/>
          <p:nvPr/>
        </p:nvSpPr>
        <p:spPr>
          <a:xfrm>
            <a:off x="3514601" y="4280810"/>
            <a:ext cx="1554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One possible conversion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3352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Why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</a:t>
            </a:r>
            <a:r>
              <a:rPr kumimoji="1" lang="zh-CN" altLang="en-US" dirty="0"/>
              <a:t> </a:t>
            </a:r>
            <a:r>
              <a:rPr kumimoji="1" lang="en-US" altLang="zh-CN" dirty="0"/>
              <a:t>testing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may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work?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Does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following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kumimoji="1"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DivideByZero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exception?</a:t>
            </a: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Suppose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black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box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testing/fuzzing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strategy (to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generate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inputs):</a:t>
            </a: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if(x==32467289)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x/y;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C276C27-217A-784A-91AA-F5BEFD31597B}"/>
                  </a:ext>
                </a:extLst>
              </p:cNvPr>
              <p:cNvSpPr txBox="1"/>
              <p:nvPr/>
            </p:nvSpPr>
            <p:spPr>
              <a:xfrm>
                <a:off x="4876800" y="3783734"/>
                <a:ext cx="1828800" cy="610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DC276C27-217A-784A-91AA-F5BEFD315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3783734"/>
                <a:ext cx="1828800" cy="610936"/>
              </a:xfrm>
              <a:prstGeom prst="rect">
                <a:avLst/>
              </a:prstGeom>
              <a:blipFill>
                <a:blip r:embed="rId2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64D2139B-F209-1343-938B-13F60F7A9E28}"/>
              </a:ext>
            </a:extLst>
          </p:cNvPr>
          <p:cNvCxnSpPr/>
          <p:nvPr/>
        </p:nvCxnSpPr>
        <p:spPr>
          <a:xfrm flipH="1" flipV="1">
            <a:off x="3810000" y="4008087"/>
            <a:ext cx="1600200" cy="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6BF906E-11AD-654A-87CC-89AE5F8E7A00}"/>
                  </a:ext>
                </a:extLst>
              </p:cNvPr>
              <p:cNvSpPr txBox="1"/>
              <p:nvPr/>
            </p:nvSpPr>
            <p:spPr>
              <a:xfrm>
                <a:off x="3886200" y="4698134"/>
                <a:ext cx="1295400" cy="483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1-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sup>
                        </m:sSup>
                      </m:den>
                    </m:f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6BF906E-11AD-654A-87CC-89AE5F8E7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4698134"/>
                <a:ext cx="1295400" cy="483466"/>
              </a:xfrm>
              <a:prstGeom prst="rect">
                <a:avLst/>
              </a:prstGeom>
              <a:blipFill>
                <a:blip r:embed="rId3"/>
                <a:stretch>
                  <a:fillRect l="-3883" b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256CED9B-4113-BE41-9C59-AABCC4FDEDA7}"/>
              </a:ext>
            </a:extLst>
          </p:cNvPr>
          <p:cNvCxnSpPr/>
          <p:nvPr/>
        </p:nvCxnSpPr>
        <p:spPr>
          <a:xfrm flipH="1" flipV="1">
            <a:off x="2286000" y="4846287"/>
            <a:ext cx="1600200" cy="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24B84CC-D0F5-E345-A805-510B27CFEE89}"/>
                  </a:ext>
                </a:extLst>
              </p:cNvPr>
              <p:cNvSpPr txBox="1"/>
              <p:nvPr/>
            </p:nvSpPr>
            <p:spPr>
              <a:xfrm>
                <a:off x="4343400" y="4315798"/>
                <a:ext cx="1828800" cy="610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kumimoji="1"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64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24B84CC-D0F5-E345-A805-510B27CFE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4315798"/>
                <a:ext cx="1828800" cy="610936"/>
              </a:xfrm>
              <a:prstGeom prst="rect">
                <a:avLst/>
              </a:prstGeom>
              <a:blipFill>
                <a:blip r:embed="rId4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81A0B0DC-5FE4-2D41-86CD-46526487AA2F}"/>
              </a:ext>
            </a:extLst>
          </p:cNvPr>
          <p:cNvCxnSpPr>
            <a:cxnSpLocks/>
          </p:cNvCxnSpPr>
          <p:nvPr/>
        </p:nvCxnSpPr>
        <p:spPr>
          <a:xfrm flipH="1" flipV="1">
            <a:off x="3581400" y="4463951"/>
            <a:ext cx="1371600" cy="157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7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#3: Heap modeling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program: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foobar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j){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a[2] = {0};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&gt;1 || j&gt;1)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a[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5;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assert(a[j] != 5);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64D15C6-F2FE-8D4E-86A7-6B8A02FCFA93}"/>
              </a:ext>
            </a:extLst>
          </p:cNvPr>
          <p:cNvSpPr txBox="1"/>
          <p:nvPr/>
        </p:nvSpPr>
        <p:spPr>
          <a:xfrm>
            <a:off x="3505200" y="48768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What values of 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 and j to make the assert() fail?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70952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7C46B-AB93-A648-A78F-AF1A3720C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#3: Heap modeling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BD1D89-38B8-1448-A0F7-0C550D9BB1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Option #1: full symbolic heap</a:t>
                </a:r>
              </a:p>
              <a:p>
                <a:pPr lvl="1"/>
                <a:r>
                  <a:rPr kumimoji="1" lang="en-US" altLang="zh-CN" dirty="0"/>
                  <a:t>modeling the heap: </a:t>
                </a:r>
              </a:p>
              <a:p>
                <a:pPr lvl="2"/>
                <a:r>
                  <a:rPr kumimoji="1" lang="en-US" altLang="zh-CN" dirty="0"/>
                  <a:t>H: l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dirty="0"/>
                  <a:t> </a:t>
                </a:r>
                <a:r>
                  <a:rPr kumimoji="1" lang="en-US" altLang="zh-CN" dirty="0" err="1"/>
                  <a:t>symValue</a:t>
                </a:r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heap accesses incur state duplications</a:t>
                </a:r>
              </a:p>
              <a:p>
                <a:r>
                  <a:rPr kumimoji="1" lang="en-US" altLang="zh-CN" dirty="0"/>
                  <a:t>Option #2: use theory of arrays and pointers</a:t>
                </a:r>
              </a:p>
              <a:p>
                <a:pPr lvl="1"/>
                <a:r>
                  <a:rPr kumimoji="1" lang="en-US" altLang="zh-CN" dirty="0">
                    <a:ea typeface="Cambria Math" panose="02040503050406030204" pitchFamily="18" charset="0"/>
                  </a:rPr>
                  <a:t>as we discussed in previous lectures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BD1D89-38B8-1448-A0F7-0C550D9BB1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9" t="-1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15257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7C46B-AB93-A648-A78F-AF1A3720C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#4: Environment modeling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BD1D89-38B8-1448-A0F7-0C550D9BB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 software components must interact with the external environments</a:t>
            </a:r>
          </a:p>
          <a:p>
            <a:pPr lvl="1"/>
            <a:r>
              <a:rPr kumimoji="1" lang="en-US" altLang="zh-CN" dirty="0"/>
              <a:t>invoke libraries, system calls, </a:t>
            </a:r>
            <a:r>
              <a:rPr kumimoji="1" lang="en-US" altLang="zh-CN" dirty="0" err="1"/>
              <a:t>env</a:t>
            </a:r>
            <a:r>
              <a:rPr kumimoji="1" lang="en-US" altLang="zh-CN" dirty="0"/>
              <a:t>. </a:t>
            </a:r>
            <a:r>
              <a:rPr kumimoji="1" lang="en-US" altLang="zh-CN" dirty="0" err="1"/>
              <a:t>vars</a:t>
            </a:r>
            <a:r>
              <a:rPr kumimoji="1" lang="en-US" altLang="zh-CN" dirty="0"/>
              <a:t>, …</a:t>
            </a:r>
          </a:p>
          <a:p>
            <a:r>
              <a:rPr kumimoji="1" lang="en-US" altLang="zh-CN" dirty="0"/>
              <a:t>The symbolic executor must model the environment</a:t>
            </a:r>
          </a:p>
          <a:p>
            <a:pPr lvl="1"/>
            <a:r>
              <a:rPr kumimoji="1" lang="en-US" altLang="zh-CN" dirty="0"/>
              <a:t>the whole software stack!</a:t>
            </a:r>
          </a:p>
          <a:p>
            <a:pPr lvl="1"/>
            <a:r>
              <a:rPr kumimoji="1" lang="en-US" altLang="zh-CN" dirty="0"/>
              <a:t>tedious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error-prone</a:t>
            </a:r>
          </a:p>
        </p:txBody>
      </p:sp>
    </p:spTree>
    <p:extLst>
      <p:ext uri="{BB962C8B-B14F-4D97-AF65-F5344CB8AC3E}">
        <p14:creationId xmlns:p14="http://schemas.microsoft.com/office/powerpoint/2010/main" val="28859863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7C46B-AB93-A648-A78F-AF1A3720C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#4: Environment modeling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BD1D89-38B8-1448-A0F7-0C550D9BB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Option #1: combine concrete execution</a:t>
            </a:r>
          </a:p>
          <a:p>
            <a:pPr lvl="1"/>
            <a:r>
              <a:rPr kumimoji="1" lang="en-US" altLang="zh-CN" dirty="0"/>
              <a:t>thus ignore the current path</a:t>
            </a:r>
          </a:p>
          <a:p>
            <a:r>
              <a:rPr kumimoji="1" lang="en-US" altLang="zh-CN" dirty="0"/>
              <a:t>Option #2: build model</a:t>
            </a:r>
          </a:p>
          <a:p>
            <a:pPr lvl="1"/>
            <a:r>
              <a:rPr kumimoji="1" lang="en-US" altLang="zh-CN" dirty="0"/>
              <a:t>file systems</a:t>
            </a:r>
          </a:p>
          <a:p>
            <a:pPr lvl="1"/>
            <a:r>
              <a:rPr kumimoji="1" lang="en-US" altLang="zh-CN" dirty="0"/>
              <a:t>network stack</a:t>
            </a:r>
          </a:p>
          <a:p>
            <a:pPr lvl="1"/>
            <a:r>
              <a:rPr kumimoji="1" lang="en-US" altLang="zh-CN" dirty="0"/>
              <a:t>…</a:t>
            </a:r>
          </a:p>
          <a:p>
            <a:pPr lvl="1"/>
            <a:r>
              <a:rPr kumimoji="1" lang="en-US" altLang="zh-CN" dirty="0"/>
              <a:t>approach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KLEE</a:t>
            </a:r>
            <a:r>
              <a:rPr kumimoji="1" lang="zh-CN" altLang="en-US" dirty="0"/>
              <a:t> </a:t>
            </a:r>
            <a:r>
              <a:rPr kumimoji="1" lang="en-US" altLang="zh-CN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7346021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#5: constraint solving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program: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j){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j*j*j;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1/(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64D15C6-F2FE-8D4E-86A7-6B8A02FCFA93}"/>
              </a:ext>
            </a:extLst>
          </p:cNvPr>
          <p:cNvSpPr txBox="1"/>
          <p:nvPr/>
        </p:nvSpPr>
        <p:spPr>
          <a:xfrm>
            <a:off x="2133600" y="4419600"/>
            <a:ext cx="5943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The generated obligation is:</a:t>
            </a:r>
          </a:p>
          <a:p>
            <a:r>
              <a:rPr kumimoji="1"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i+j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*j*j==0</a:t>
            </a:r>
          </a:p>
          <a:p>
            <a:endParaRPr kumimoji="1" lang="en-US" altLang="zh-CN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dirty="0"/>
              <a:t>which may be beyond the capability of some SMT solvers (recall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 general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non-linear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theory, in theory, is undecidable).</a:t>
            </a:r>
          </a:p>
        </p:txBody>
      </p:sp>
    </p:spTree>
    <p:extLst>
      <p:ext uri="{BB962C8B-B14F-4D97-AF65-F5344CB8AC3E}">
        <p14:creationId xmlns:p14="http://schemas.microsoft.com/office/powerpoint/2010/main" val="15303949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7C46B-AB93-A648-A78F-AF1A3720C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#5: constraint solving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BD1D89-38B8-1448-A0F7-0C550D9BB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Option #1: constraint simplification</a:t>
            </a:r>
          </a:p>
          <a:p>
            <a:pPr lvl="1"/>
            <a:r>
              <a:rPr kumimoji="1" lang="en-US" altLang="zh-CN" dirty="0"/>
              <a:t>optimize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constraints</a:t>
            </a:r>
            <a:r>
              <a:rPr kumimoji="1" lang="zh-CN" altLang="en-US" dirty="0"/>
              <a:t> </a:t>
            </a:r>
            <a:r>
              <a:rPr kumimoji="1" lang="en-US" altLang="zh-CN" dirty="0"/>
              <a:t>online</a:t>
            </a:r>
          </a:p>
          <a:p>
            <a:pPr lvl="2"/>
            <a:r>
              <a:rPr kumimoji="1" lang="en-US" altLang="zh-CN" dirty="0"/>
              <a:t>much</a:t>
            </a:r>
            <a:r>
              <a:rPr kumimoji="1" lang="zh-CN" altLang="en-US" dirty="0"/>
              <a:t> </a:t>
            </a:r>
            <a:r>
              <a:rPr kumimoji="1" lang="en-US" altLang="zh-CN" dirty="0"/>
              <a:t>like optimizations in traditional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compilers</a:t>
            </a:r>
          </a:p>
          <a:p>
            <a:r>
              <a:rPr kumimoji="1" lang="en-US" altLang="zh-CN" dirty="0"/>
              <a:t>Option #2: solver caching and reuse</a:t>
            </a:r>
          </a:p>
          <a:p>
            <a:pPr lvl="1"/>
            <a:r>
              <a:rPr kumimoji="1" lang="en-US" altLang="zh-CN" dirty="0"/>
              <a:t>incremental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solving</a:t>
            </a:r>
          </a:p>
        </p:txBody>
      </p:sp>
    </p:spTree>
    <p:extLst>
      <p:ext uri="{BB962C8B-B14F-4D97-AF65-F5344CB8AC3E}">
        <p14:creationId xmlns:p14="http://schemas.microsoft.com/office/powerpoint/2010/main" val="8971595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F8B185-38C4-3697-3E60-4162F0234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CA91E-92B7-1977-F1FA-DEC1BD1A9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73A04A-AD48-6037-052E-F173A259F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i="1" dirty="0"/>
              <a:t>Practical Symbolic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Execution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with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Klee</a:t>
            </a:r>
            <a:endParaRPr kumimoji="1"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37022086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530F1F-33F3-4DBB-17E2-4453696DE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BCFA6B-A2F8-7CE4-C706-D2569E591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Klee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4C822E-904E-0A85-FEEB-8B041CD03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Klee is a relatively new tool that makes symbolic execution popular (again)</a:t>
            </a:r>
          </a:p>
          <a:p>
            <a:pPr lvl="1"/>
            <a:r>
              <a:rPr kumimoji="1" lang="en-US" altLang="zh-CN" dirty="0"/>
              <a:t>designed at Stanford</a:t>
            </a:r>
          </a:p>
          <a:p>
            <a:pPr lvl="1"/>
            <a:r>
              <a:rPr kumimoji="1" lang="en-US" altLang="zh-CN" dirty="0"/>
              <a:t>and now open source: </a:t>
            </a:r>
            <a:r>
              <a:rPr kumimoji="1" lang="en-US" altLang="zh-CN" dirty="0">
                <a:solidFill>
                  <a:srgbClr val="0432FF"/>
                </a:solidFill>
              </a:rPr>
              <a:t>https://</a:t>
            </a:r>
            <a:r>
              <a:rPr kumimoji="1" lang="en-US" altLang="zh-CN" dirty="0" err="1">
                <a:solidFill>
                  <a:srgbClr val="0432FF"/>
                </a:solidFill>
              </a:rPr>
              <a:t>klee-se.org</a:t>
            </a:r>
            <a:r>
              <a:rPr kumimoji="1" lang="en-US" altLang="zh-CN" dirty="0">
                <a:solidFill>
                  <a:srgbClr val="0432FF"/>
                </a:solidFill>
              </a:rPr>
              <a:t>/</a:t>
            </a:r>
          </a:p>
          <a:p>
            <a:r>
              <a:rPr kumimoji="1" lang="en-US" altLang="zh-CN" dirty="0"/>
              <a:t>The original paper:</a:t>
            </a:r>
          </a:p>
          <a:p>
            <a:pPr lvl="1"/>
            <a:r>
              <a:rPr lang="en" altLang="zh-CN" dirty="0"/>
              <a:t>KLEE: Unassisted and Automatic Generation of High-Coverage Tests for Complex Systems Programs (OSDI ‘08)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899603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DDE4E8-26D8-18F0-5A84-B5C77BE0B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1AEFAD-1B23-0DDB-37A8-5BAC7BA57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Klee,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cont</a:t>
            </a:r>
            <a:r>
              <a:rPr kumimoji="1" lang="en-US" altLang="zh-CN" dirty="0"/>
              <a:t>’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917DB7-E107-CD07-7E81-78B1807C0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investigate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Klee’s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practical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usage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(as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case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study)</a:t>
            </a:r>
          </a:p>
          <a:p>
            <a:pPr lvl="1"/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discussed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underlying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theory</a:t>
            </a:r>
            <a:endParaRPr kumimoji="1" lang="en-US" altLang="zh-CN" dirty="0">
              <a:solidFill>
                <a:srgbClr val="0432FF"/>
              </a:solidFill>
            </a:endParaRPr>
          </a:p>
          <a:p>
            <a:r>
              <a:rPr kumimoji="1" lang="en-US" altLang="zh-CN" dirty="0"/>
              <a:t>Required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tools:</a:t>
            </a:r>
          </a:p>
          <a:p>
            <a:pPr lvl="1"/>
            <a:r>
              <a:rPr kumimoji="1" lang="en-US" altLang="zh-CN" dirty="0"/>
              <a:t>Klee: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  <a:hlinkClick r:id="rId2"/>
              </a:rPr>
              <a:t>https://klee-se.org/</a:t>
            </a:r>
            <a:endParaRPr kumimoji="1" lang="en-US" altLang="zh-CN" dirty="0">
              <a:solidFill>
                <a:srgbClr val="0432FF"/>
              </a:solidFill>
            </a:endParaRPr>
          </a:p>
          <a:p>
            <a:pPr lvl="1"/>
            <a:r>
              <a:rPr kumimoji="1" lang="en-US" altLang="zh-CN" dirty="0"/>
              <a:t>clang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llvm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" altLang="zh-CN" dirty="0">
                <a:hlinkClick r:id="rId3"/>
              </a:rPr>
              <a:t>https://clang.llvm.org/</a:t>
            </a:r>
            <a:endParaRPr kumimoji="1" lang="en" altLang="zh-CN" dirty="0"/>
          </a:p>
          <a:p>
            <a:pPr lvl="1"/>
            <a:r>
              <a:rPr kumimoji="1" lang="en" altLang="zh-CN" dirty="0"/>
              <a:t>g</a:t>
            </a:r>
            <a:r>
              <a:rPr kumimoji="1" lang="en-US" altLang="zh-CN" dirty="0" err="1"/>
              <a:t>cov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" altLang="zh-CN" dirty="0"/>
              <a:t>https://</a:t>
            </a:r>
            <a:r>
              <a:rPr kumimoji="1" lang="en" altLang="zh-CN" dirty="0" err="1"/>
              <a:t>gcc.gnu.org</a:t>
            </a:r>
            <a:r>
              <a:rPr kumimoji="1" lang="en" altLang="zh-CN" dirty="0"/>
              <a:t>/</a:t>
            </a:r>
            <a:r>
              <a:rPr kumimoji="1" lang="en" altLang="zh-CN" dirty="0" err="1"/>
              <a:t>onlinedocs</a:t>
            </a:r>
            <a:r>
              <a:rPr kumimoji="1" lang="en" altLang="zh-CN" dirty="0"/>
              <a:t>/</a:t>
            </a:r>
            <a:r>
              <a:rPr kumimoji="1" lang="en" altLang="zh-CN" dirty="0" err="1"/>
              <a:t>gcc</a:t>
            </a:r>
            <a:r>
              <a:rPr kumimoji="1" lang="en" altLang="zh-CN" dirty="0"/>
              <a:t>/</a:t>
            </a:r>
            <a:r>
              <a:rPr kumimoji="1" lang="en" altLang="zh-CN" dirty="0" err="1"/>
              <a:t>Gcov.html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350879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8EBC9C-AED3-02CD-0A3D-8B590C22A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89DB91-CA8C-4011-85D3-3C1BA55BA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Case #1: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</a:t>
            </a:r>
            <a:br>
              <a:rPr kumimoji="1" lang="en-US" altLang="zh-CN" dirty="0"/>
            </a:br>
            <a:r>
              <a:rPr kumimoji="1" lang="en-US" altLang="zh-CN" dirty="0"/>
              <a:t>Step #1: symbolic execution</a:t>
            </a:r>
            <a:endParaRPr kumimoji="1" lang="zh-CN" altLang="en-US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7630A56-BFDD-A0F4-F32D-FB27C3F08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905000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y){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aforementioned example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if(x==32467289)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x/y;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main(){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a=0, b=1;</a:t>
            </a:r>
            <a:endParaRPr kumimoji="1" lang="en-US" altLang="zh-CN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klee_make_symbolic</a:t>
            </a: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(&amp;a, 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(a), "a");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klee_make_symbolic</a:t>
            </a: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(&amp;b, 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(b), "b");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foo(a, b); 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7E316A1-3F6C-8E68-ECD8-64E9E887FBD5}"/>
              </a:ext>
            </a:extLst>
          </p:cNvPr>
          <p:cNvSpPr txBox="1"/>
          <p:nvPr/>
        </p:nvSpPr>
        <p:spPr>
          <a:xfrm>
            <a:off x="4724400" y="2209800"/>
            <a:ext cx="42195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//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Commands:</a:t>
            </a:r>
          </a:p>
          <a:p>
            <a:r>
              <a:rPr kumimoji="1" lang="en-US" altLang="zh-CN" dirty="0"/>
              <a:t>//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target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program:</a:t>
            </a:r>
          </a:p>
          <a:p>
            <a:r>
              <a:rPr kumimoji="1" lang="en-US" altLang="zh-CN" dirty="0"/>
              <a:t>$ clang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–O0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–c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–emit-</a:t>
            </a:r>
            <a:r>
              <a:rPr kumimoji="1" lang="en-US" altLang="zh-CN" dirty="0" err="1"/>
              <a:t>llvm</a:t>
            </a:r>
            <a:r>
              <a:rPr kumimoji="1" lang="en-US" altLang="zh-CN" dirty="0"/>
              <a:t> –g</a:t>
            </a:r>
            <a:r>
              <a:rPr kumimoji="1" lang="zh-CN" altLang="en-US" dirty="0"/>
              <a:t> </a:t>
            </a:r>
            <a:r>
              <a:rPr kumimoji="1" lang="en-US" altLang="zh-CN" dirty="0"/>
              <a:t>case1.c</a:t>
            </a:r>
          </a:p>
          <a:p>
            <a:r>
              <a:rPr kumimoji="1" lang="en-US" altLang="zh-CN" dirty="0"/>
              <a:t>//</a:t>
            </a:r>
            <a:r>
              <a:rPr kumimoji="1" lang="zh-CN" altLang="en-US" dirty="0"/>
              <a:t> </a:t>
            </a:r>
            <a:r>
              <a:rPr kumimoji="1" lang="en-US" altLang="zh-CN" dirty="0"/>
              <a:t>which</a:t>
            </a:r>
            <a:r>
              <a:rPr kumimoji="1" lang="zh-CN" altLang="en-US" dirty="0"/>
              <a:t> </a:t>
            </a:r>
            <a:r>
              <a:rPr kumimoji="1" lang="en-US" altLang="zh-CN" dirty="0"/>
              <a:t>generates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“case1.bc”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//</a:t>
            </a:r>
            <a:r>
              <a:rPr kumimoji="1" lang="zh-CN" altLang="en-US" dirty="0"/>
              <a:t> </a:t>
            </a:r>
            <a:r>
              <a:rPr kumimoji="1" lang="en-US" altLang="zh-CN" dirty="0"/>
              <a:t>symbolically</a:t>
            </a:r>
            <a:r>
              <a:rPr kumimoji="1" lang="zh-CN" altLang="en-US" dirty="0"/>
              <a:t> </a:t>
            </a:r>
            <a:r>
              <a:rPr kumimoji="1" lang="en-US" altLang="zh-CN" dirty="0"/>
              <a:t>executes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“binary”:</a:t>
            </a:r>
          </a:p>
          <a:p>
            <a:r>
              <a:rPr kumimoji="1" lang="en-US" altLang="zh-CN" dirty="0"/>
              <a:t>$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klee</a:t>
            </a:r>
            <a:r>
              <a:rPr kumimoji="1" lang="zh-CN" altLang="en-US" dirty="0"/>
              <a:t> </a:t>
            </a:r>
            <a:r>
              <a:rPr kumimoji="1" lang="en" altLang="zh-CN" dirty="0"/>
              <a:t>--solver-backend=</a:t>
            </a:r>
            <a:r>
              <a:rPr kumimoji="1" lang="en-US" altLang="zh-CN" dirty="0"/>
              <a:t>z3</a:t>
            </a:r>
            <a:r>
              <a:rPr kumimoji="1" lang="zh-CN" altLang="en-US" dirty="0"/>
              <a:t> </a:t>
            </a:r>
            <a:r>
              <a:rPr kumimoji="1" lang="en-US" altLang="zh-CN" dirty="0"/>
              <a:t>case1.bc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397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Does</a:t>
            </a:r>
            <a:r>
              <a:rPr kumimoji="1" lang="zh-CN" altLang="en-US" dirty="0"/>
              <a:t> </a:t>
            </a:r>
            <a:r>
              <a:rPr kumimoji="1" lang="en-US" altLang="zh-CN" dirty="0"/>
              <a:t>white</a:t>
            </a:r>
            <a:r>
              <a:rPr kumimoji="1" lang="zh-CN" altLang="en-US" dirty="0"/>
              <a:t> </a:t>
            </a:r>
            <a:r>
              <a:rPr kumimoji="1" lang="en-US" altLang="zh-CN" dirty="0"/>
              <a:t>box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strategy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work?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White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box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testing/fuzzing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may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also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hard: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b){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1, y = 0;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if(a != 0){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3+x;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if(b == 0)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2*(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assert(x-y != 0);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6BF906E-11AD-654A-87CC-89AE5F8E7A00}"/>
              </a:ext>
            </a:extLst>
          </p:cNvPr>
          <p:cNvSpPr txBox="1"/>
          <p:nvPr/>
        </p:nvSpPr>
        <p:spPr>
          <a:xfrm>
            <a:off x="6019799" y="4992469"/>
            <a:ext cx="2543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construct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values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input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x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y,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make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assertion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fail?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256CED9B-4113-BE41-9C59-AABCC4FDEDA7}"/>
              </a:ext>
            </a:extLst>
          </p:cNvPr>
          <p:cNvCxnSpPr/>
          <p:nvPr/>
        </p:nvCxnSpPr>
        <p:spPr>
          <a:xfrm flipH="1" flipV="1">
            <a:off x="4419600" y="5140622"/>
            <a:ext cx="1600200" cy="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BF6843BB-0061-5F4C-A948-C561DF73B06B}"/>
              </a:ext>
            </a:extLst>
          </p:cNvPr>
          <p:cNvSpPr txBox="1"/>
          <p:nvPr/>
        </p:nvSpPr>
        <p:spPr>
          <a:xfrm>
            <a:off x="4953000" y="237883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Input: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a=0,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b=0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764727E-62F9-AB4D-A122-3747FB4ADE59}"/>
              </a:ext>
            </a:extLst>
          </p:cNvPr>
          <p:cNvSpPr txBox="1"/>
          <p:nvPr/>
        </p:nvSpPr>
        <p:spPr>
          <a:xfrm>
            <a:off x="7209422" y="2378838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Get: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x=1,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y=0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4725BF2-776D-BF42-B7E6-0E0149BE2255}"/>
              </a:ext>
            </a:extLst>
          </p:cNvPr>
          <p:cNvSpPr txBox="1"/>
          <p:nvPr/>
        </p:nvSpPr>
        <p:spPr>
          <a:xfrm>
            <a:off x="4953000" y="2804827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Input: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a=1,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b=0</a:t>
            </a:r>
          </a:p>
        </p:txBody>
      </p:sp>
      <p:sp>
        <p:nvSpPr>
          <p:cNvPr id="14" name="任意形状 13">
            <a:extLst>
              <a:ext uri="{FF2B5EF4-FFF2-40B4-BE49-F238E27FC236}">
                <a16:creationId xmlns:a16="http://schemas.microsoft.com/office/drawing/2014/main" id="{EAFEA66D-901F-3446-BE34-1D109831FFCE}"/>
              </a:ext>
            </a:extLst>
          </p:cNvPr>
          <p:cNvSpPr/>
          <p:nvPr/>
        </p:nvSpPr>
        <p:spPr>
          <a:xfrm>
            <a:off x="1282683" y="2466474"/>
            <a:ext cx="1869591" cy="3236494"/>
          </a:xfrm>
          <a:custGeom>
            <a:avLst/>
            <a:gdLst>
              <a:gd name="connsiteX0" fmla="*/ 1869591 w 1869591"/>
              <a:gd name="connsiteY0" fmla="*/ 0 h 3236494"/>
              <a:gd name="connsiteX1" fmla="*/ 606275 w 1869591"/>
              <a:gd name="connsiteY1" fmla="*/ 553452 h 3236494"/>
              <a:gd name="connsiteX2" fmla="*/ 449864 w 1869591"/>
              <a:gd name="connsiteY2" fmla="*/ 1022684 h 3236494"/>
              <a:gd name="connsiteX3" fmla="*/ 4696 w 1869591"/>
              <a:gd name="connsiteY3" fmla="*/ 2021305 h 3236494"/>
              <a:gd name="connsiteX4" fmla="*/ 762685 w 1869591"/>
              <a:gd name="connsiteY4" fmla="*/ 3236494 h 3236494"/>
              <a:gd name="connsiteX5" fmla="*/ 762685 w 1869591"/>
              <a:gd name="connsiteY5" fmla="*/ 3236494 h 3236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69591" h="3236494">
                <a:moveTo>
                  <a:pt x="1869591" y="0"/>
                </a:moveTo>
                <a:cubicBezTo>
                  <a:pt x="1356243" y="191502"/>
                  <a:pt x="842896" y="383005"/>
                  <a:pt x="606275" y="553452"/>
                </a:cubicBezTo>
                <a:cubicBezTo>
                  <a:pt x="369654" y="723899"/>
                  <a:pt x="550127" y="778042"/>
                  <a:pt x="449864" y="1022684"/>
                </a:cubicBezTo>
                <a:cubicBezTo>
                  <a:pt x="349601" y="1267326"/>
                  <a:pt x="-47441" y="1652337"/>
                  <a:pt x="4696" y="2021305"/>
                </a:cubicBezTo>
                <a:cubicBezTo>
                  <a:pt x="56833" y="2390273"/>
                  <a:pt x="762685" y="3236494"/>
                  <a:pt x="762685" y="3236494"/>
                </a:cubicBezTo>
                <a:lnTo>
                  <a:pt x="762685" y="3236494"/>
                </a:lnTo>
              </a:path>
            </a:pathLst>
          </a:custGeom>
          <a:noFill/>
          <a:ln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" name="任意形状 14">
            <a:extLst>
              <a:ext uri="{FF2B5EF4-FFF2-40B4-BE49-F238E27FC236}">
                <a16:creationId xmlns:a16="http://schemas.microsoft.com/office/drawing/2014/main" id="{047382E1-48E5-5143-91C3-784B3263B218}"/>
              </a:ext>
            </a:extLst>
          </p:cNvPr>
          <p:cNvSpPr/>
          <p:nvPr/>
        </p:nvSpPr>
        <p:spPr>
          <a:xfrm>
            <a:off x="2546549" y="2538663"/>
            <a:ext cx="810262" cy="3128211"/>
          </a:xfrm>
          <a:custGeom>
            <a:avLst/>
            <a:gdLst>
              <a:gd name="connsiteX0" fmla="*/ 810262 w 810262"/>
              <a:gd name="connsiteY0" fmla="*/ 0 h 3128211"/>
              <a:gd name="connsiteX1" fmla="*/ 16177 w 810262"/>
              <a:gd name="connsiteY1" fmla="*/ 709863 h 3128211"/>
              <a:gd name="connsiteX2" fmla="*/ 292904 w 810262"/>
              <a:gd name="connsiteY2" fmla="*/ 1540042 h 3128211"/>
              <a:gd name="connsiteX3" fmla="*/ 497440 w 810262"/>
              <a:gd name="connsiteY3" fmla="*/ 1925053 h 3128211"/>
              <a:gd name="connsiteX4" fmla="*/ 172588 w 810262"/>
              <a:gd name="connsiteY4" fmla="*/ 3128211 h 3128211"/>
              <a:gd name="connsiteX5" fmla="*/ 172588 w 810262"/>
              <a:gd name="connsiteY5" fmla="*/ 3128211 h 3128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0262" h="3128211">
                <a:moveTo>
                  <a:pt x="810262" y="0"/>
                </a:moveTo>
                <a:cubicBezTo>
                  <a:pt x="456332" y="226594"/>
                  <a:pt x="102403" y="453189"/>
                  <a:pt x="16177" y="709863"/>
                </a:cubicBezTo>
                <a:cubicBezTo>
                  <a:pt x="-70049" y="966537"/>
                  <a:pt x="212694" y="1337510"/>
                  <a:pt x="292904" y="1540042"/>
                </a:cubicBezTo>
                <a:cubicBezTo>
                  <a:pt x="373114" y="1742574"/>
                  <a:pt x="517493" y="1660358"/>
                  <a:pt x="497440" y="1925053"/>
                </a:cubicBezTo>
                <a:cubicBezTo>
                  <a:pt x="477387" y="2189748"/>
                  <a:pt x="172588" y="3128211"/>
                  <a:pt x="172588" y="3128211"/>
                </a:cubicBezTo>
                <a:lnTo>
                  <a:pt x="172588" y="3128211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A32AB7F-387E-0142-B992-6B34A6C76057}"/>
              </a:ext>
            </a:extLst>
          </p:cNvPr>
          <p:cNvSpPr txBox="1"/>
          <p:nvPr/>
        </p:nvSpPr>
        <p:spPr>
          <a:xfrm>
            <a:off x="7200900" y="2831068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Get: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x=2,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y=4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C91055F-0ADA-8D46-9A77-0912653D3D3F}"/>
              </a:ext>
            </a:extLst>
          </p:cNvPr>
          <p:cNvSpPr txBox="1"/>
          <p:nvPr/>
        </p:nvSpPr>
        <p:spPr>
          <a:xfrm>
            <a:off x="4953000" y="321206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Input: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a=1,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b=1</a:t>
            </a:r>
          </a:p>
        </p:txBody>
      </p:sp>
      <p:sp>
        <p:nvSpPr>
          <p:cNvPr id="18" name="任意形状 17">
            <a:extLst>
              <a:ext uri="{FF2B5EF4-FFF2-40B4-BE49-F238E27FC236}">
                <a16:creationId xmlns:a16="http://schemas.microsoft.com/office/drawing/2014/main" id="{5C74F724-5931-6E45-B0F5-ABC6A2F1FB0C}"/>
              </a:ext>
            </a:extLst>
          </p:cNvPr>
          <p:cNvSpPr/>
          <p:nvPr/>
        </p:nvSpPr>
        <p:spPr>
          <a:xfrm>
            <a:off x="2010216" y="2526632"/>
            <a:ext cx="1226279" cy="3143421"/>
          </a:xfrm>
          <a:custGeom>
            <a:avLst/>
            <a:gdLst>
              <a:gd name="connsiteX0" fmla="*/ 1226279 w 1226279"/>
              <a:gd name="connsiteY0" fmla="*/ 0 h 3143421"/>
              <a:gd name="connsiteX1" fmla="*/ 191563 w 1226279"/>
              <a:gd name="connsiteY1" fmla="*/ 745957 h 3143421"/>
              <a:gd name="connsiteX2" fmla="*/ 107342 w 1226279"/>
              <a:gd name="connsiteY2" fmla="*/ 1203157 h 3143421"/>
              <a:gd name="connsiteX3" fmla="*/ 47184 w 1226279"/>
              <a:gd name="connsiteY3" fmla="*/ 1540042 h 3143421"/>
              <a:gd name="connsiteX4" fmla="*/ 23121 w 1226279"/>
              <a:gd name="connsiteY4" fmla="*/ 2382252 h 3143421"/>
              <a:gd name="connsiteX5" fmla="*/ 396100 w 1226279"/>
              <a:gd name="connsiteY5" fmla="*/ 3080084 h 3143421"/>
              <a:gd name="connsiteX6" fmla="*/ 396100 w 1226279"/>
              <a:gd name="connsiteY6" fmla="*/ 3068052 h 314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26279" h="3143421">
                <a:moveTo>
                  <a:pt x="1226279" y="0"/>
                </a:moveTo>
                <a:cubicBezTo>
                  <a:pt x="802165" y="272715"/>
                  <a:pt x="378052" y="545431"/>
                  <a:pt x="191563" y="745957"/>
                </a:cubicBezTo>
                <a:cubicBezTo>
                  <a:pt x="5073" y="946483"/>
                  <a:pt x="131405" y="1070810"/>
                  <a:pt x="107342" y="1203157"/>
                </a:cubicBezTo>
                <a:cubicBezTo>
                  <a:pt x="83279" y="1335504"/>
                  <a:pt x="61221" y="1343526"/>
                  <a:pt x="47184" y="1540042"/>
                </a:cubicBezTo>
                <a:cubicBezTo>
                  <a:pt x="33147" y="1736558"/>
                  <a:pt x="-35032" y="2125578"/>
                  <a:pt x="23121" y="2382252"/>
                </a:cubicBezTo>
                <a:cubicBezTo>
                  <a:pt x="81274" y="2638926"/>
                  <a:pt x="333937" y="2965784"/>
                  <a:pt x="396100" y="3080084"/>
                </a:cubicBezTo>
                <a:cubicBezTo>
                  <a:pt x="458263" y="3194384"/>
                  <a:pt x="427181" y="3131218"/>
                  <a:pt x="396100" y="3068052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5912D6F-E76F-F347-8CA8-7156BF2F101B}"/>
              </a:ext>
            </a:extLst>
          </p:cNvPr>
          <p:cNvSpPr txBox="1"/>
          <p:nvPr/>
        </p:nvSpPr>
        <p:spPr>
          <a:xfrm>
            <a:off x="7200900" y="3212068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Get: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x=1,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y=4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46377D8-B5D6-7244-B82F-55F910EADD35}"/>
              </a:ext>
            </a:extLst>
          </p:cNvPr>
          <p:cNvSpPr txBox="1"/>
          <p:nvPr/>
        </p:nvSpPr>
        <p:spPr>
          <a:xfrm>
            <a:off x="4952999" y="3639906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en-US" altLang="zh-CN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158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P spid="11" grpId="0"/>
      <p:bldP spid="12" grpId="0"/>
      <p:bldP spid="14" grpId="0" animBg="1"/>
      <p:bldP spid="15" grpId="0" animBg="1"/>
      <p:bldP spid="16" grpId="0"/>
      <p:bldP spid="17" grpId="0"/>
      <p:bldP spid="18" grpId="0" animBg="1"/>
      <p:bldP spid="19" grpId="0"/>
      <p:bldP spid="2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983909-2789-5C66-F41A-98467137A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51A93-CF11-6B39-63A7-05B1D438D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Step #2:</a:t>
            </a:r>
            <a:r>
              <a:rPr kumimoji="1" lang="zh-CN" altLang="en-US" dirty="0"/>
              <a:t> </a:t>
            </a:r>
            <a:r>
              <a:rPr kumimoji="1" lang="en-US" altLang="zh-CN" dirty="0"/>
              <a:t>error</a:t>
            </a:r>
            <a:r>
              <a:rPr kumimoji="1" lang="zh-CN" altLang="en-US" dirty="0"/>
              <a:t> </a:t>
            </a:r>
            <a:r>
              <a:rPr kumimoji="1" lang="en-US" altLang="zh-CN" dirty="0"/>
              <a:t>detection</a:t>
            </a:r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30B42D2-2A16-EB1A-3FE9-88C6BAA9E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905000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y){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if(x==32467289)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x/y;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main(){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a=0, b=1;</a:t>
            </a:r>
            <a:endParaRPr kumimoji="1" lang="en-US" altLang="zh-CN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klee_make_symbolic</a:t>
            </a: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(&amp;a, 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(a), "a");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klee_make_symbolic</a:t>
            </a: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(&amp;b, 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(b), "b");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foo(a, b); 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6A19C30-E42D-A00E-0F6A-D3E1A0B8BD10}"/>
              </a:ext>
            </a:extLst>
          </p:cNvPr>
          <p:cNvSpPr txBox="1"/>
          <p:nvPr/>
        </p:nvSpPr>
        <p:spPr>
          <a:xfrm>
            <a:off x="4724400" y="2209800"/>
            <a:ext cx="42195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//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Outputs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(part):</a:t>
            </a:r>
          </a:p>
          <a:p>
            <a:r>
              <a:rPr kumimoji="1" lang="en-US" altLang="zh-CN" sz="1600" dirty="0"/>
              <a:t>KLEE: Using Z3 solver backend</a:t>
            </a:r>
          </a:p>
          <a:p>
            <a:r>
              <a:rPr kumimoji="1" lang="en-US" altLang="zh-CN" sz="1600" dirty="0">
                <a:solidFill>
                  <a:srgbClr val="FF0000"/>
                </a:solidFill>
              </a:rPr>
              <a:t>KLEE: ERROR: case1.c:6: divide by zero</a:t>
            </a:r>
          </a:p>
          <a:p>
            <a:r>
              <a:rPr kumimoji="1" lang="en-US" altLang="zh-CN" sz="1600" dirty="0"/>
              <a:t>KLEE: NOTE: now ignoring this error at this location</a:t>
            </a:r>
          </a:p>
          <a:p>
            <a:endParaRPr kumimoji="1" lang="en-US" altLang="zh-CN" sz="1600" dirty="0"/>
          </a:p>
          <a:p>
            <a:r>
              <a:rPr kumimoji="1" lang="en-US" altLang="zh-CN" sz="1600" dirty="0"/>
              <a:t>KLEE: done: total instructions = 51</a:t>
            </a:r>
          </a:p>
          <a:p>
            <a:r>
              <a:rPr kumimoji="1" lang="en-US" altLang="zh-CN" sz="1600" dirty="0"/>
              <a:t>KLEE: done: completed paths = 2</a:t>
            </a:r>
          </a:p>
          <a:p>
            <a:r>
              <a:rPr kumimoji="1" lang="en-US" altLang="zh-CN" sz="1600" dirty="0"/>
              <a:t>KLEE: done: partially completed paths = 1</a:t>
            </a:r>
          </a:p>
          <a:p>
            <a:r>
              <a:rPr kumimoji="1" lang="en-US" altLang="zh-CN" sz="1600" dirty="0"/>
              <a:t>KLEE: done: generated tests = 3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835836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AF49B2-EE69-794A-25B7-1A20BF717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11A1B0-1C36-434F-DD4F-E804B1AFA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Step #3:</a:t>
            </a:r>
            <a:r>
              <a:rPr kumimoji="1" lang="zh-CN" altLang="en-US" dirty="0"/>
              <a:t> </a:t>
            </a:r>
            <a:r>
              <a:rPr kumimoji="1" lang="en-US" altLang="zh-CN" dirty="0"/>
              <a:t>tests</a:t>
            </a:r>
            <a:r>
              <a:rPr kumimoji="1" lang="zh-CN" altLang="en-US" dirty="0"/>
              <a:t> </a:t>
            </a:r>
            <a:r>
              <a:rPr kumimoji="1" lang="en-US" altLang="zh-CN" dirty="0"/>
              <a:t>generation</a:t>
            </a:r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B47C2BE-48F1-92B9-EF2C-F09A8862F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905000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y){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if(x==32467289)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x/y;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main(){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a=0, b=1;</a:t>
            </a:r>
            <a:endParaRPr kumimoji="1" lang="en-US" altLang="zh-CN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klee_make_symbolic</a:t>
            </a: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(&amp;a, 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(a), "a");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klee_make_symbolic</a:t>
            </a: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(&amp;b, 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(b), "b");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foo(a, b); 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B139C32-6BBF-2037-E9CC-D62FE91B1F21}"/>
              </a:ext>
            </a:extLst>
          </p:cNvPr>
          <p:cNvSpPr txBox="1"/>
          <p:nvPr/>
        </p:nvSpPr>
        <p:spPr>
          <a:xfrm>
            <a:off x="4724400" y="2209800"/>
            <a:ext cx="42195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//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Klee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also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generates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3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test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cases:</a:t>
            </a:r>
          </a:p>
          <a:p>
            <a:r>
              <a:rPr kumimoji="1" lang="en-US" altLang="zh-CN" sz="1600" dirty="0"/>
              <a:t>test000001.ktest</a:t>
            </a:r>
          </a:p>
          <a:p>
            <a:r>
              <a:rPr kumimoji="1" lang="en-US" altLang="zh-CN" sz="1600" dirty="0"/>
              <a:t>test000002.ktest</a:t>
            </a:r>
          </a:p>
          <a:p>
            <a:r>
              <a:rPr kumimoji="1" lang="en-US" altLang="zh-CN" sz="1600" dirty="0"/>
              <a:t>test000003.ktest</a:t>
            </a:r>
          </a:p>
          <a:p>
            <a:endParaRPr kumimoji="1" lang="en-US" altLang="zh-CN" sz="1600" dirty="0"/>
          </a:p>
          <a:p>
            <a:r>
              <a:rPr kumimoji="1" lang="en-US" altLang="zh-CN" sz="1600" dirty="0"/>
              <a:t>//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which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are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binaries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that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can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be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checked</a:t>
            </a:r>
            <a:r>
              <a:rPr kumimoji="1" lang="zh-CN" altLang="en-US" sz="1600" dirty="0"/>
              <a:t> </a:t>
            </a:r>
            <a:endParaRPr kumimoji="1" lang="en-US" altLang="zh-CN" sz="1600" dirty="0"/>
          </a:p>
          <a:p>
            <a:r>
              <a:rPr kumimoji="1" lang="en-US" altLang="zh-CN" sz="1600" dirty="0"/>
              <a:t>//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by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another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tool:</a:t>
            </a:r>
            <a:r>
              <a:rPr kumimoji="1" lang="zh-CN" altLang="en-US" sz="1600" dirty="0"/>
              <a:t> </a:t>
            </a:r>
            <a:r>
              <a:rPr kumimoji="1" lang="en-US" altLang="zh-CN" sz="1600" dirty="0" err="1"/>
              <a:t>klee.ktest</a:t>
            </a:r>
            <a:r>
              <a:rPr kumimoji="1" lang="en-US" altLang="zh-CN" sz="1600" dirty="0"/>
              <a:t>-tool:</a:t>
            </a:r>
          </a:p>
          <a:p>
            <a:r>
              <a:rPr kumimoji="1" lang="en-US" altLang="zh-CN" sz="1600" dirty="0"/>
              <a:t>$</a:t>
            </a:r>
            <a:r>
              <a:rPr kumimoji="1" lang="zh-CN" altLang="en-US" sz="1600" dirty="0"/>
              <a:t> </a:t>
            </a:r>
            <a:r>
              <a:rPr kumimoji="1" lang="en-US" altLang="zh-CN" sz="1600" dirty="0" err="1"/>
              <a:t>klee.ktest</a:t>
            </a:r>
            <a:r>
              <a:rPr kumimoji="1" lang="en-US" altLang="zh-CN" sz="1600" dirty="0"/>
              <a:t>-tool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test000001.ktest</a:t>
            </a:r>
          </a:p>
          <a:p>
            <a:r>
              <a:rPr kumimoji="1" lang="en-US" altLang="zh-CN" sz="1600" dirty="0"/>
              <a:t>a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==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0</a:t>
            </a:r>
          </a:p>
          <a:p>
            <a:r>
              <a:rPr kumimoji="1" lang="en-US" altLang="zh-CN" sz="1600" dirty="0"/>
              <a:t>b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==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5914395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941EAC-794C-E239-D310-C78AC3D175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6F843B-C4CF-7B86-C414-31945E0EC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Step #3:</a:t>
            </a:r>
            <a:r>
              <a:rPr kumimoji="1" lang="zh-CN" altLang="en-US" dirty="0"/>
              <a:t> </a:t>
            </a:r>
            <a:r>
              <a:rPr kumimoji="1" lang="en-US" altLang="zh-CN" dirty="0"/>
              <a:t>tests</a:t>
            </a:r>
            <a:r>
              <a:rPr kumimoji="1" lang="zh-CN" altLang="en-US" dirty="0"/>
              <a:t> </a:t>
            </a:r>
            <a:r>
              <a:rPr kumimoji="1" lang="en-US" altLang="zh-CN" dirty="0"/>
              <a:t>generation</a:t>
            </a:r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FFC207D-185A-2291-54DF-4C28EF129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905000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y){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if(x==32467289)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x/y;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main(){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a=0, b=1;</a:t>
            </a:r>
            <a:endParaRPr kumimoji="1" lang="en-US" altLang="zh-CN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klee_make_symbolic</a:t>
            </a: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(&amp;a, 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(a), "a");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klee_make_symbolic</a:t>
            </a: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(&amp;b, 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(b), "b");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foo(a, b); 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59198CA-722E-E9A8-A510-9AEF156F48CB}"/>
              </a:ext>
            </a:extLst>
          </p:cNvPr>
          <p:cNvSpPr txBox="1"/>
          <p:nvPr/>
        </p:nvSpPr>
        <p:spPr>
          <a:xfrm>
            <a:off x="4724400" y="2209800"/>
            <a:ext cx="421957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$</a:t>
            </a:r>
            <a:r>
              <a:rPr kumimoji="1" lang="zh-CN" altLang="en-US" sz="1600" dirty="0"/>
              <a:t> </a:t>
            </a:r>
            <a:r>
              <a:rPr kumimoji="1" lang="en-US" altLang="zh-CN" sz="1600" dirty="0" err="1"/>
              <a:t>klee.ktest</a:t>
            </a:r>
            <a:r>
              <a:rPr kumimoji="1" lang="en-US" altLang="zh-CN" sz="1600" dirty="0"/>
              <a:t>-tool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test000002.ktest</a:t>
            </a:r>
          </a:p>
          <a:p>
            <a:r>
              <a:rPr kumimoji="1" lang="en-US" altLang="zh-CN" sz="1600" dirty="0"/>
              <a:t>a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==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32467289</a:t>
            </a:r>
          </a:p>
          <a:p>
            <a:r>
              <a:rPr kumimoji="1" lang="en-US" altLang="zh-CN" sz="1600" dirty="0"/>
              <a:t>b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==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0</a:t>
            </a:r>
          </a:p>
          <a:p>
            <a:r>
              <a:rPr kumimoji="1" lang="en-US" altLang="zh-CN" sz="1600" dirty="0">
                <a:solidFill>
                  <a:srgbClr val="FF0000"/>
                </a:solidFill>
              </a:rPr>
              <a:t>//</a:t>
            </a:r>
            <a:r>
              <a:rPr kumimoji="1" lang="zh-CN" altLang="en-US" sz="1600" dirty="0">
                <a:solidFill>
                  <a:srgbClr val="FF0000"/>
                </a:solidFill>
              </a:rPr>
              <a:t> </a:t>
            </a:r>
            <a:r>
              <a:rPr kumimoji="1" lang="en-US" altLang="zh-CN" sz="1600" dirty="0">
                <a:solidFill>
                  <a:srgbClr val="FF0000"/>
                </a:solidFill>
              </a:rPr>
              <a:t>this</a:t>
            </a:r>
            <a:r>
              <a:rPr kumimoji="1" lang="zh-CN" altLang="en-US" sz="1600" dirty="0">
                <a:solidFill>
                  <a:srgbClr val="FF0000"/>
                </a:solidFill>
              </a:rPr>
              <a:t> </a:t>
            </a:r>
            <a:r>
              <a:rPr kumimoji="1" lang="en-US" altLang="zh-CN" sz="1600" dirty="0">
                <a:solidFill>
                  <a:srgbClr val="FF0000"/>
                </a:solidFill>
              </a:rPr>
              <a:t>is</a:t>
            </a:r>
            <a:r>
              <a:rPr kumimoji="1" lang="zh-CN" altLang="en-US" sz="1600" dirty="0">
                <a:solidFill>
                  <a:srgbClr val="FF0000"/>
                </a:solidFill>
              </a:rPr>
              <a:t> </a:t>
            </a:r>
            <a:r>
              <a:rPr kumimoji="1" lang="en-US" altLang="zh-CN" sz="1600" dirty="0">
                <a:solidFill>
                  <a:srgbClr val="FF0000"/>
                </a:solidFill>
              </a:rPr>
              <a:t>the</a:t>
            </a:r>
            <a:r>
              <a:rPr kumimoji="1" lang="zh-CN" altLang="en-US" sz="1600" dirty="0">
                <a:solidFill>
                  <a:srgbClr val="FF0000"/>
                </a:solidFill>
              </a:rPr>
              <a:t> </a:t>
            </a:r>
            <a:r>
              <a:rPr kumimoji="1" lang="en-US" altLang="zh-CN" sz="1600" dirty="0">
                <a:solidFill>
                  <a:srgbClr val="FF0000"/>
                </a:solidFill>
              </a:rPr>
              <a:t>bug!</a:t>
            </a:r>
          </a:p>
          <a:p>
            <a:endParaRPr kumimoji="1" lang="en-US" altLang="zh-CN" sz="1600" dirty="0"/>
          </a:p>
          <a:p>
            <a:r>
              <a:rPr kumimoji="1" lang="en-US" altLang="zh-CN" sz="1600" dirty="0"/>
              <a:t>$</a:t>
            </a:r>
            <a:r>
              <a:rPr kumimoji="1" lang="zh-CN" altLang="en-US" sz="1600" dirty="0"/>
              <a:t> </a:t>
            </a:r>
            <a:r>
              <a:rPr kumimoji="1" lang="en-US" altLang="zh-CN" sz="1600" dirty="0" err="1"/>
              <a:t>klee.ktest</a:t>
            </a:r>
            <a:r>
              <a:rPr kumimoji="1" lang="en-US" altLang="zh-CN" sz="1600" dirty="0"/>
              <a:t>-tool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test000003.ktest</a:t>
            </a:r>
          </a:p>
          <a:p>
            <a:r>
              <a:rPr kumimoji="1" lang="en-US" altLang="zh-CN" sz="1600" dirty="0"/>
              <a:t>a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==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32467289</a:t>
            </a:r>
          </a:p>
          <a:p>
            <a:r>
              <a:rPr kumimoji="1" lang="en-US" altLang="zh-CN" sz="1600" dirty="0"/>
              <a:t>b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==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255</a:t>
            </a:r>
          </a:p>
        </p:txBody>
      </p:sp>
    </p:spTree>
    <p:extLst>
      <p:ext uri="{BB962C8B-B14F-4D97-AF65-F5344CB8AC3E}">
        <p14:creationId xmlns:p14="http://schemas.microsoft.com/office/powerpoint/2010/main" val="42458871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C403EF-57A7-D64F-0FF4-8698EF85C3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9995AC-24CD-EC7B-1870-D3D736752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Step #4:</a:t>
            </a:r>
            <a:r>
              <a:rPr kumimoji="1" lang="zh-CN" altLang="en-US" dirty="0"/>
              <a:t> </a:t>
            </a:r>
            <a:r>
              <a:rPr kumimoji="1" lang="en-US" altLang="zh-CN" dirty="0"/>
              <a:t>tests replay</a:t>
            </a:r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43DF63E-13D5-FA22-DFDB-C7F5D2A74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905000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y){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if(x==32467289)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x/y;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main(){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a=0, b=1;</a:t>
            </a:r>
            <a:endParaRPr kumimoji="1" lang="en-US" altLang="zh-CN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klee_make_symbolic</a:t>
            </a: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(&amp;a, 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(a), "a");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klee_make_symbolic</a:t>
            </a: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(&amp;b, 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(b), "b");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foo(a, b); 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8529595-BA4B-66FF-9CD7-13B1B25713B5}"/>
              </a:ext>
            </a:extLst>
          </p:cNvPr>
          <p:cNvSpPr txBox="1"/>
          <p:nvPr/>
        </p:nvSpPr>
        <p:spPr>
          <a:xfrm>
            <a:off x="4724400" y="2209800"/>
            <a:ext cx="42672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// compile the program:</a:t>
            </a:r>
          </a:p>
          <a:p>
            <a:r>
              <a:rPr kumimoji="1" lang="en-US" altLang="zh-CN" sz="1600" dirty="0"/>
              <a:t>$ clang –L path/to/</a:t>
            </a:r>
            <a:r>
              <a:rPr kumimoji="1" lang="en-US" altLang="zh-CN" sz="1600" dirty="0" err="1"/>
              <a:t>solib</a:t>
            </a:r>
            <a:r>
              <a:rPr kumimoji="1" lang="en-US" altLang="zh-CN" sz="1600" dirty="0"/>
              <a:t> -</a:t>
            </a:r>
            <a:r>
              <a:rPr kumimoji="1" lang="en-US" altLang="zh-CN" sz="1600" dirty="0" err="1"/>
              <a:t>lkleeRuntest</a:t>
            </a:r>
            <a:r>
              <a:rPr kumimoji="1" lang="en-US" altLang="zh-CN" sz="1600" dirty="0"/>
              <a:t> case1.c</a:t>
            </a:r>
          </a:p>
          <a:p>
            <a:r>
              <a:rPr kumimoji="1" lang="en-US" altLang="zh-CN" sz="1600" dirty="0"/>
              <a:t>// generate “</a:t>
            </a:r>
            <a:r>
              <a:rPr kumimoji="1" lang="en-US" altLang="zh-CN" sz="1600" dirty="0" err="1"/>
              <a:t>a.out</a:t>
            </a:r>
            <a:r>
              <a:rPr kumimoji="1" lang="en-US" altLang="zh-CN" sz="1600" dirty="0"/>
              <a:t>”</a:t>
            </a:r>
          </a:p>
          <a:p>
            <a:endParaRPr kumimoji="1" lang="en-US" altLang="zh-CN" sz="1600" dirty="0"/>
          </a:p>
          <a:p>
            <a:r>
              <a:rPr kumimoji="1" lang="en-US" altLang="zh-CN" sz="1600" dirty="0"/>
              <a:t>// run the binaries, supply the test case:</a:t>
            </a:r>
          </a:p>
          <a:p>
            <a:r>
              <a:rPr kumimoji="1" lang="en-US" altLang="zh-CN" sz="1600" dirty="0"/>
              <a:t>$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./</a:t>
            </a:r>
            <a:r>
              <a:rPr kumimoji="1" lang="en-US" altLang="zh-CN" sz="1600" dirty="0" err="1"/>
              <a:t>a.out</a:t>
            </a:r>
            <a:endParaRPr kumimoji="1" lang="en-US" altLang="zh-CN" sz="1600" dirty="0"/>
          </a:p>
          <a:p>
            <a:r>
              <a:rPr kumimoji="1" lang="en-US" altLang="zh-CN" sz="1600" dirty="0"/>
              <a:t>./</a:t>
            </a:r>
            <a:r>
              <a:rPr kumimoji="1" lang="en-US" altLang="zh-CN" sz="1600" dirty="0" err="1"/>
              <a:t>klee</a:t>
            </a:r>
            <a:r>
              <a:rPr kumimoji="1" lang="en-US" altLang="zh-CN" sz="1600" dirty="0"/>
              <a:t>-last/test000002.ktest</a:t>
            </a:r>
          </a:p>
          <a:p>
            <a:endParaRPr kumimoji="1" lang="en-US" altLang="zh-CN" sz="1600" dirty="0">
              <a:solidFill>
                <a:srgbClr val="FF0000"/>
              </a:solidFill>
            </a:endParaRPr>
          </a:p>
          <a:p>
            <a:r>
              <a:rPr kumimoji="1" lang="en-US" altLang="zh-CN" sz="1600" dirty="0"/>
              <a:t>32467289</a:t>
            </a:r>
          </a:p>
          <a:p>
            <a:r>
              <a:rPr kumimoji="1" lang="en-US" altLang="zh-CN" sz="1600" dirty="0"/>
              <a:t>Floating point exception (core dumped)</a:t>
            </a:r>
          </a:p>
          <a:p>
            <a:endParaRPr kumimoji="1" lang="en-US" altLang="zh-CN" sz="1600" dirty="0">
              <a:solidFill>
                <a:srgbClr val="FF0000"/>
              </a:solidFill>
            </a:endParaRPr>
          </a:p>
          <a:p>
            <a:r>
              <a:rPr kumimoji="1" lang="en-US" altLang="zh-CN" sz="1600" dirty="0"/>
              <a:t>// to enable core-dump:</a:t>
            </a:r>
          </a:p>
          <a:p>
            <a:r>
              <a:rPr lang="en" altLang="zh-CN" sz="1600" b="0" i="0" dirty="0" err="1">
                <a:solidFill>
                  <a:srgbClr val="0C0D0E"/>
                </a:solidFill>
                <a:effectLst/>
                <a:latin typeface="-apple-system"/>
              </a:rPr>
              <a:t>sudo</a:t>
            </a:r>
            <a:r>
              <a:rPr lang="en" altLang="zh-CN" sz="1600" b="0" i="0" dirty="0">
                <a:solidFill>
                  <a:srgbClr val="0C0D0E"/>
                </a:solidFill>
                <a:effectLst/>
                <a:latin typeface="-apple-system"/>
              </a:rPr>
              <a:t> service apport stop</a:t>
            </a:r>
            <a:endParaRPr kumimoji="1" lang="en-US" altLang="zh-CN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3588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5031ED-74A5-68E2-C372-D7999E7D6F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D75769-99B8-D0FA-A8CA-302CECE9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Step #5:</a:t>
            </a:r>
            <a:r>
              <a:rPr kumimoji="1" lang="zh-CN" altLang="en-US" dirty="0"/>
              <a:t> </a:t>
            </a:r>
            <a:r>
              <a:rPr kumimoji="1" lang="en-US" altLang="zh-CN" dirty="0"/>
              <a:t>debug the core</a:t>
            </a:r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16D82EB-9E70-3E50-158C-EE6756EA3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905000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y){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if(x==32467289)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x/y;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main(){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a=0, b=1;</a:t>
            </a:r>
            <a:endParaRPr kumimoji="1" lang="en-US" altLang="zh-CN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klee_make_symbolic</a:t>
            </a: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(&amp;a, 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(a), "a");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klee_make_symbolic</a:t>
            </a: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(&amp;b, 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(b), "b");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foo(a, b); 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2449314-34E8-19A1-D40C-EF0A3C9B4413}"/>
              </a:ext>
            </a:extLst>
          </p:cNvPr>
          <p:cNvSpPr txBox="1"/>
          <p:nvPr/>
        </p:nvSpPr>
        <p:spPr>
          <a:xfrm>
            <a:off x="4724400" y="2209800"/>
            <a:ext cx="4267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// debug the core:</a:t>
            </a:r>
          </a:p>
          <a:p>
            <a:r>
              <a:rPr kumimoji="1" lang="en-US" altLang="zh-CN" sz="1600" dirty="0"/>
              <a:t>$ </a:t>
            </a:r>
            <a:r>
              <a:rPr kumimoji="1" lang="en-US" altLang="zh-CN" sz="1600" dirty="0" err="1"/>
              <a:t>gdb</a:t>
            </a:r>
            <a:r>
              <a:rPr kumimoji="1" lang="en-US" altLang="zh-CN" sz="1600" dirty="0"/>
              <a:t> –-core=core&lt;</a:t>
            </a:r>
            <a:r>
              <a:rPr kumimoji="1" lang="en-US" altLang="zh-CN" sz="1600" dirty="0" err="1"/>
              <a:t>pid</a:t>
            </a:r>
            <a:r>
              <a:rPr kumimoji="1" lang="en-US" altLang="zh-CN" sz="1600" dirty="0"/>
              <a:t>&gt;</a:t>
            </a:r>
          </a:p>
          <a:p>
            <a:endParaRPr kumimoji="1" lang="en-US" altLang="zh-CN" sz="1600" dirty="0"/>
          </a:p>
          <a:p>
            <a:r>
              <a:rPr kumimoji="1" lang="en-US" altLang="zh-CN" sz="1600" dirty="0"/>
              <a:t>// and may supply the symbol table: </a:t>
            </a:r>
          </a:p>
          <a:p>
            <a:r>
              <a:rPr kumimoji="1" lang="en-US" altLang="zh-CN" sz="1600" dirty="0"/>
              <a:t>(</a:t>
            </a:r>
            <a:r>
              <a:rPr kumimoji="1" lang="en-US" altLang="zh-CN" sz="1600" dirty="0" err="1"/>
              <a:t>gdb</a:t>
            </a:r>
            <a:r>
              <a:rPr kumimoji="1" lang="en-US" altLang="zh-CN" sz="1600" dirty="0"/>
              <a:t>) file </a:t>
            </a:r>
            <a:r>
              <a:rPr kumimoji="1" lang="en-US" altLang="zh-CN" sz="1600" dirty="0" err="1"/>
              <a:t>a.out</a:t>
            </a:r>
            <a:endParaRPr kumimoji="1" lang="en-US" altLang="zh-CN" sz="1600" dirty="0"/>
          </a:p>
          <a:p>
            <a:endParaRPr kumimoji="1" lang="en-US" altLang="zh-CN" sz="1600" dirty="0">
              <a:solidFill>
                <a:srgbClr val="FF0000"/>
              </a:solidFill>
            </a:endParaRPr>
          </a:p>
          <a:p>
            <a:r>
              <a:rPr kumimoji="1" lang="en-US" altLang="zh-CN" sz="1600" dirty="0"/>
              <a:t>// and debug happily </a:t>
            </a:r>
            <a:r>
              <a:rPr kumimoji="1" lang="en-US" altLang="zh-CN" sz="1600" dirty="0">
                <a:sym typeface="Wingdings" pitchFamily="2" charset="2"/>
              </a:rPr>
              <a:t></a:t>
            </a:r>
            <a:endParaRPr kumimoji="1" lang="en-US" altLang="zh-CN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3936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43CFBD-7477-3FF3-85D8-2B4C237663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E405D-9A13-3439-2972-80AE22E07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Step #6:</a:t>
            </a:r>
            <a:r>
              <a:rPr kumimoji="1" lang="zh-CN" altLang="en-US" dirty="0"/>
              <a:t> </a:t>
            </a:r>
            <a:r>
              <a:rPr kumimoji="1" lang="en-US" altLang="zh-CN" dirty="0"/>
              <a:t>auxiliary information</a:t>
            </a:r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C546544-00FE-2D3C-C9B7-9EFC6D0E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905000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y){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if(x==32467289)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x/y;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main(){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a=0, b=1;</a:t>
            </a:r>
            <a:endParaRPr kumimoji="1" lang="en-US" altLang="zh-CN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klee_make_symbolic</a:t>
            </a: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(&amp;a, 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(a), "a");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klee_make_symbolic</a:t>
            </a: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(&amp;b, 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(b), "b");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foo(a, b); 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C7D5B1A-116A-3308-3637-6F2940794FBC}"/>
              </a:ext>
            </a:extLst>
          </p:cNvPr>
          <p:cNvSpPr txBox="1"/>
          <p:nvPr/>
        </p:nvSpPr>
        <p:spPr>
          <a:xfrm>
            <a:off x="4724400" y="2209800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// to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display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the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statistics:</a:t>
            </a:r>
          </a:p>
          <a:p>
            <a:r>
              <a:rPr kumimoji="1" lang="en-US" altLang="zh-CN" sz="1600" dirty="0"/>
              <a:t>$ </a:t>
            </a:r>
            <a:r>
              <a:rPr kumimoji="1" lang="en-US" altLang="zh-CN" sz="1600" dirty="0" err="1"/>
              <a:t>klee.stats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859989-8E9B-2D96-D0A4-A7EB8A880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336" y="2819400"/>
            <a:ext cx="5401464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5724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8E3FE1-F589-E6A4-0E2A-5C20886061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CD2E3D-8653-39E5-0412-75C45574C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Case #2:</a:t>
            </a:r>
            <a:r>
              <a:rPr kumimoji="1" lang="zh-CN" altLang="en-US" dirty="0"/>
              <a:t> </a:t>
            </a:r>
            <a:r>
              <a:rPr kumimoji="1" lang="en-US" altLang="zh-CN" dirty="0"/>
              <a:t>bug</a:t>
            </a:r>
            <a:r>
              <a:rPr kumimoji="1" lang="zh-CN" altLang="en-US" dirty="0"/>
              <a:t> </a:t>
            </a:r>
            <a:r>
              <a:rPr kumimoji="1" lang="en-US" altLang="zh-CN" dirty="0"/>
              <a:t>detection</a:t>
            </a:r>
            <a:endParaRPr kumimoji="1" lang="zh-CN" altLang="en-US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1C490A71-BC2D-D071-9A60-218BDF4E9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905000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foo(int a, int b){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x = 1, y = 0;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if(a != 0){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3+x;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if(b == 0)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2*(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assert(x-y != 0);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0B5F53C-5D14-5D13-9ECC-A18FEBB73597}"/>
              </a:ext>
            </a:extLst>
          </p:cNvPr>
          <p:cNvSpPr txBox="1"/>
          <p:nvPr/>
        </p:nvSpPr>
        <p:spPr>
          <a:xfrm>
            <a:off x="4724400" y="2209800"/>
            <a:ext cx="421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Leave this as an exercise.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10515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FC908B-CC59-9792-80C5-379CD25E88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F9FEA3-CAF6-32E1-F6D2-656E1895A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Case #3:</a:t>
            </a:r>
            <a:r>
              <a:rPr kumimoji="1" lang="zh-CN" altLang="en-US" dirty="0"/>
              <a:t> </a:t>
            </a:r>
            <a:r>
              <a:rPr kumimoji="1" lang="en-US" altLang="zh-CN" dirty="0"/>
              <a:t>crack password</a:t>
            </a:r>
            <a:endParaRPr kumimoji="1" lang="zh-CN" altLang="en-US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A153405E-0398-8F28-364B-2CBFBF560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05000"/>
            <a:ext cx="5029200" cy="4114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main(){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password;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(“pls input passwd:”);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(”%d”, &amp;password);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check(password);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9D5A55-1EF6-12D2-0A43-4A36B813BD81}"/>
              </a:ext>
            </a:extLst>
          </p:cNvPr>
          <p:cNvSpPr txBox="1">
            <a:spLocks/>
          </p:cNvSpPr>
          <p:nvPr/>
        </p:nvSpPr>
        <p:spPr bwMode="auto">
          <a:xfrm>
            <a:off x="4953000" y="1905000"/>
            <a:ext cx="4114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check(int pw){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unsigned char *p = &amp;pw;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if(p[0]==0)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if(p[1]==1)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if(p[2]==2)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if(p[3]==3)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assert(0);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return;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en-US" altLang="zh-CN" sz="20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6927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65AD16-E98C-C2BE-1909-6A5C25C540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FDF74A-C245-26D3-98E7-497BD42D8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Case #4:</a:t>
            </a:r>
            <a:r>
              <a:rPr kumimoji="1" lang="zh-CN" altLang="en-US" dirty="0"/>
              <a:t> </a:t>
            </a:r>
            <a:r>
              <a:rPr kumimoji="1" lang="en-US" altLang="zh-CN" dirty="0"/>
              <a:t>vulnerability</a:t>
            </a:r>
            <a:endParaRPr kumimoji="1" lang="zh-CN" altLang="en-US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1C034AE4-AADA-E9B0-AA74-388A96C14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05000"/>
            <a:ext cx="5029200" cy="4114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main(){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char name[128];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(“pls input name:”);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(”%s”, name);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check(name);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734AA8-81DB-07C6-6D6F-5D9629A0186C}"/>
              </a:ext>
            </a:extLst>
          </p:cNvPr>
          <p:cNvSpPr txBox="1">
            <a:spLocks/>
          </p:cNvSpPr>
          <p:nvPr/>
        </p:nvSpPr>
        <p:spPr bwMode="auto">
          <a:xfrm>
            <a:off x="4953000" y="1905000"/>
            <a:ext cx="4114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check(char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name){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char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[16];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ooops</a:t>
            </a:r>
            <a:r>
              <a:rPr kumimoji="1"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stack-based</a:t>
            </a:r>
            <a:r>
              <a:rPr kumimoji="1"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overflow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name);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return;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en-US" altLang="zh-CN" sz="20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0158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7D7E36-5C13-A39C-7ECF-7548B7CC16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3C3CE7-1A22-FE42-C971-E0259B611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Klee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37EBEC-BFA7-FC48-8D68-3609B27A4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Pros:</a:t>
            </a:r>
          </a:p>
          <a:p>
            <a:pPr lvl="1"/>
            <a:r>
              <a:rPr kumimoji="1" lang="en-US" altLang="zh-CN" dirty="0"/>
              <a:t>high</a:t>
            </a:r>
            <a:r>
              <a:rPr kumimoji="1" lang="zh-CN" altLang="en-US" dirty="0"/>
              <a:t> </a:t>
            </a:r>
            <a:r>
              <a:rPr kumimoji="1" lang="en-US" altLang="zh-CN" dirty="0"/>
              <a:t>coverage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(read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paper)</a:t>
            </a:r>
          </a:p>
          <a:p>
            <a:pPr lvl="1"/>
            <a:r>
              <a:rPr kumimoji="1" lang="en-US" altLang="zh-CN" dirty="0"/>
              <a:t>(mostly)</a:t>
            </a:r>
            <a:r>
              <a:rPr kumimoji="1" lang="zh-CN" altLang="en-US" dirty="0"/>
              <a:t> </a:t>
            </a:r>
            <a:r>
              <a:rPr kumimoji="1" lang="en-US" altLang="zh-CN" dirty="0"/>
              <a:t>automated</a:t>
            </a:r>
          </a:p>
          <a:p>
            <a:pPr lvl="1"/>
            <a:r>
              <a:rPr kumimoji="1" lang="en-US" altLang="zh-CN" dirty="0"/>
              <a:t>high</a:t>
            </a:r>
            <a:r>
              <a:rPr kumimoji="1" lang="zh-CN" altLang="en-US" dirty="0"/>
              <a:t> </a:t>
            </a:r>
            <a:r>
              <a:rPr kumimoji="1" lang="en-US" altLang="zh-CN" dirty="0"/>
              <a:t>effectiveness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(even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programs</a:t>
            </a:r>
            <a:r>
              <a:rPr kumimoji="1" lang="zh-CN" altLang="en-US" dirty="0"/>
              <a:t> </a:t>
            </a:r>
            <a:r>
              <a:rPr kumimoji="1" lang="en-US" altLang="zh-CN" dirty="0"/>
              <a:t>heavily</a:t>
            </a:r>
            <a:r>
              <a:rPr kumimoji="1" lang="zh-CN" altLang="en-US" dirty="0"/>
              <a:t> </a:t>
            </a:r>
            <a:r>
              <a:rPr kumimoji="1" lang="en-US" altLang="zh-CN" dirty="0"/>
              <a:t>tested)</a:t>
            </a:r>
          </a:p>
          <a:p>
            <a:r>
              <a:rPr kumimoji="1" lang="en-US" altLang="zh-CN" dirty="0"/>
              <a:t>Cons:</a:t>
            </a:r>
          </a:p>
          <a:p>
            <a:pPr lvl="1"/>
            <a:r>
              <a:rPr kumimoji="1" lang="en-US" altLang="zh-CN" dirty="0"/>
              <a:t>expensive</a:t>
            </a:r>
          </a:p>
          <a:p>
            <a:pPr lvl="1"/>
            <a:r>
              <a:rPr kumimoji="1" lang="en-US" altLang="zh-CN" dirty="0"/>
              <a:t>white-box</a:t>
            </a:r>
            <a:r>
              <a:rPr kumimoji="1" lang="zh-CN" altLang="en-US" dirty="0"/>
              <a:t> </a:t>
            </a:r>
            <a:r>
              <a:rPr kumimoji="1" lang="en-US" altLang="zh-CN" dirty="0"/>
              <a:t>(i.e.,</a:t>
            </a:r>
            <a:r>
              <a:rPr kumimoji="1" lang="zh-CN" altLang="en-US" dirty="0"/>
              <a:t> </a:t>
            </a:r>
            <a:r>
              <a:rPr kumimoji="1" lang="en-US" altLang="zh-CN" dirty="0"/>
              <a:t>source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needed)</a:t>
            </a:r>
          </a:p>
          <a:p>
            <a:pPr lvl="1"/>
            <a:r>
              <a:rPr kumimoji="1" lang="en-US" altLang="zh-CN" dirty="0"/>
              <a:t>tied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specific</a:t>
            </a:r>
            <a:r>
              <a:rPr kumimoji="1" lang="zh-CN" altLang="en-US" dirty="0"/>
              <a:t> </a:t>
            </a:r>
            <a:r>
              <a:rPr kumimoji="1" lang="en-US" altLang="zh-CN" dirty="0"/>
              <a:t>tools</a:t>
            </a:r>
            <a:r>
              <a:rPr kumimoji="1" lang="zh-CN" altLang="en-US" dirty="0"/>
              <a:t> </a:t>
            </a:r>
            <a:r>
              <a:rPr kumimoji="1" lang="en-US" altLang="zh-CN" dirty="0"/>
              <a:t>(clang)</a:t>
            </a:r>
          </a:p>
        </p:txBody>
      </p:sp>
    </p:spTree>
    <p:extLst>
      <p:ext uri="{BB962C8B-B14F-4D97-AF65-F5344CB8AC3E}">
        <p14:creationId xmlns:p14="http://schemas.microsoft.com/office/powerpoint/2010/main" val="1057555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3A8E4-6958-404F-9A7A-4D41ABD01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Program</a:t>
            </a:r>
            <a:r>
              <a:rPr kumimoji="1" lang="zh-CN" altLang="en-US" dirty="0"/>
              <a:t> </a:t>
            </a:r>
            <a:r>
              <a:rPr kumimoji="1" lang="en-US" altLang="zh-CN" dirty="0"/>
              <a:t>testing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general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04B7145-D3F7-A04C-9127-070AD5ED4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90800"/>
            <a:ext cx="3848100" cy="28829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01EE6EB-871F-4D4C-8DDC-CB94BA4971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460625"/>
            <a:ext cx="41910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9980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7235E0-2140-1443-8812-35B3F42FD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F1CB86-007F-444F-B16D-27C398152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Symbolic execution is a powerful technique for program testing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automatic test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generation</a:t>
            </a:r>
          </a:p>
          <a:p>
            <a:r>
              <a:rPr kumimoji="1" lang="en-US" altLang="zh-CN" dirty="0"/>
              <a:t>The direct implementation is non-trivial:</a:t>
            </a:r>
          </a:p>
          <a:p>
            <a:pPr lvl="1"/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 discuss further improvements (variants) for symbolic executors</a:t>
            </a:r>
          </a:p>
          <a:p>
            <a:pPr lvl="1"/>
            <a:r>
              <a:rPr kumimoji="1" lang="en-US" altLang="zh-CN" dirty="0"/>
              <a:t>may be more practical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8291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kumimoji="1" lang="en-US" altLang="zh-CN" dirty="0"/>
              <a:t>Automatic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test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generation</a:t>
            </a: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0589D1D-F8BA-FC47-B2F5-834DB208E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question: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given</a:t>
            </a:r>
            <a:r>
              <a:rPr lang="zh-CN" altLang="en-US" dirty="0"/>
              <a:t> </a:t>
            </a:r>
            <a:r>
              <a:rPr lang="en-US" altLang="zh-CN" dirty="0"/>
              <a:t>program,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craft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tool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generate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cases</a:t>
            </a:r>
            <a:r>
              <a:rPr lang="zh-CN" altLang="en-US" dirty="0"/>
              <a:t> </a:t>
            </a:r>
            <a:r>
              <a:rPr lang="en-US" altLang="zh-CN" dirty="0"/>
              <a:t>automatically?</a:t>
            </a:r>
          </a:p>
          <a:p>
            <a:pPr lvl="1"/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effectively?</a:t>
            </a:r>
          </a:p>
          <a:p>
            <a:pPr lvl="1"/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satisfy</a:t>
            </a:r>
            <a:r>
              <a:rPr lang="zh-CN" altLang="en-US" dirty="0"/>
              <a:t> </a:t>
            </a:r>
            <a:r>
              <a:rPr lang="en-US" altLang="zh-CN" dirty="0"/>
              <a:t>certain</a:t>
            </a:r>
            <a:r>
              <a:rPr lang="zh-CN" altLang="en-US" dirty="0"/>
              <a:t> </a:t>
            </a:r>
            <a:r>
              <a:rPr lang="en-US" altLang="zh-CN" dirty="0"/>
              <a:t>properties</a:t>
            </a:r>
          </a:p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lecture,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discuss</a:t>
            </a:r>
            <a:r>
              <a:rPr lang="zh-CN" altLang="en-US" dirty="0"/>
              <a:t> </a:t>
            </a:r>
            <a:r>
              <a:rPr lang="en-US" altLang="zh-CN" dirty="0"/>
              <a:t>a technique</a:t>
            </a:r>
            <a:r>
              <a:rPr lang="zh-CN" altLang="en-US" dirty="0"/>
              <a:t> </a:t>
            </a:r>
            <a:r>
              <a:rPr lang="en-US" altLang="zh-CN" dirty="0"/>
              <a:t>called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432FF"/>
                </a:solidFill>
              </a:rPr>
              <a:t>symbolic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>
                <a:solidFill>
                  <a:srgbClr val="0432FF"/>
                </a:solidFill>
              </a:rPr>
              <a:t>execution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87807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2F974A-C3E5-564C-85A5-2F9049458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6508BC-8322-B943-9711-A9D5A8E37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i="1" dirty="0"/>
              <a:t>Symbolic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Execution</a:t>
            </a:r>
            <a:endParaRPr kumimoji="1"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1676275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3A8E4-6958-404F-9A7A-4D41ABD01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Brief</a:t>
            </a:r>
            <a:r>
              <a:rPr kumimoji="1" lang="zh-CN" altLang="en-US" dirty="0"/>
              <a:t> </a:t>
            </a:r>
            <a:r>
              <a:rPr kumimoji="1" lang="en-US" altLang="zh-CN" dirty="0"/>
              <a:t>History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EA3992-C8F2-2844-808F-3ED1AC5B8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1976:</a:t>
            </a:r>
            <a:r>
              <a:rPr lang="zh-CN" altLang="en-US" sz="2800" dirty="0"/>
              <a:t> </a:t>
            </a:r>
            <a:r>
              <a:rPr lang="en-US" altLang="zh-CN" sz="2800" dirty="0"/>
              <a:t>A system to generate test data and symbolically execute programs (Lori Clarke) </a:t>
            </a:r>
          </a:p>
          <a:p>
            <a:r>
              <a:rPr lang="en-US" altLang="zh-CN" sz="2800" dirty="0"/>
              <a:t>1976: Symbolic execution and program testing (James King)</a:t>
            </a:r>
          </a:p>
          <a:p>
            <a:r>
              <a:rPr lang="en-US" altLang="zh-CN" sz="2800" dirty="0"/>
              <a:t>2005-present: practical symbolic execution</a:t>
            </a:r>
          </a:p>
          <a:p>
            <a:pPr lvl="1"/>
            <a:r>
              <a:rPr lang="en-US" altLang="zh-CN" sz="2400" dirty="0"/>
              <a:t>Using </a:t>
            </a:r>
            <a:r>
              <a:rPr lang="en-US" altLang="zh-CN" sz="2400" dirty="0">
                <a:solidFill>
                  <a:srgbClr val="0432FF"/>
                </a:solidFill>
              </a:rPr>
              <a:t>SMT</a:t>
            </a:r>
            <a:r>
              <a:rPr lang="en-US" altLang="zh-CN" sz="2400" dirty="0"/>
              <a:t> solvers</a:t>
            </a:r>
          </a:p>
          <a:p>
            <a:pPr lvl="1"/>
            <a:r>
              <a:rPr lang="en-US" altLang="zh-CN" sz="2400" dirty="0"/>
              <a:t>Heuristics to control exponential explosion</a:t>
            </a:r>
          </a:p>
          <a:p>
            <a:pPr lvl="1"/>
            <a:r>
              <a:rPr lang="en-US" altLang="zh-CN" sz="2400" dirty="0"/>
              <a:t>Heap modeling and reasoning about pointers</a:t>
            </a:r>
          </a:p>
          <a:p>
            <a:pPr lvl="1"/>
            <a:r>
              <a:rPr lang="en-US" altLang="zh-CN" sz="2400" dirty="0"/>
              <a:t>Environment modeling</a:t>
            </a:r>
          </a:p>
          <a:p>
            <a:pPr lvl="1"/>
            <a:r>
              <a:rPr lang="en-US" altLang="zh-CN" sz="2400" dirty="0"/>
              <a:t>Dealing with solver limitation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29826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Symbolic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execution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Step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#1: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construct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”symbolic”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inputs:</a:t>
            </a: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if(x==32467289)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x/y;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4966FAB-BFE4-F74B-8081-12BE39847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485491"/>
              </p:ext>
            </p:extLst>
          </p:nvPr>
        </p:nvGraphicFramePr>
        <p:xfrm>
          <a:off x="6096000" y="2438400"/>
          <a:ext cx="2514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97832606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09235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Variable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14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53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58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8184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 kumimoji="1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32535</TotalTime>
  <Words>4002</Words>
  <Application>Microsoft Macintosh PowerPoint</Application>
  <PresentationFormat>全屏显示(4:3)</PresentationFormat>
  <Paragraphs>928</Paragraphs>
  <Slides>50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7" baseType="lpstr">
      <vt:lpstr>-apple-system</vt:lpstr>
      <vt:lpstr>Arial</vt:lpstr>
      <vt:lpstr>Cambria Math</vt:lpstr>
      <vt:lpstr>Courier New</vt:lpstr>
      <vt:lpstr>Tahoma</vt:lpstr>
      <vt:lpstr>Wingdings</vt:lpstr>
      <vt:lpstr>Blends</vt:lpstr>
      <vt:lpstr>Symbolic execution</vt:lpstr>
      <vt:lpstr>Spectrum of program validation methods</vt:lpstr>
      <vt:lpstr>Why program testing may not work?</vt:lpstr>
      <vt:lpstr>Does white box strategy work?</vt:lpstr>
      <vt:lpstr>Program testing in general</vt:lpstr>
      <vt:lpstr>Automatic test generation</vt:lpstr>
      <vt:lpstr> </vt:lpstr>
      <vt:lpstr>Brief History</vt:lpstr>
      <vt:lpstr>Symbolic execution</vt:lpstr>
      <vt:lpstr>Symbolic execution</vt:lpstr>
      <vt:lpstr>Symbolic execution</vt:lpstr>
      <vt:lpstr>Symbolic execution</vt:lpstr>
      <vt:lpstr>Symbolic execution</vt:lpstr>
      <vt:lpstr>Symbolic execution</vt:lpstr>
      <vt:lpstr>Symbolic execution</vt:lpstr>
      <vt:lpstr>Architecture</vt:lpstr>
      <vt:lpstr>The general form</vt:lpstr>
      <vt:lpstr>Process &amp; Forking</vt:lpstr>
      <vt:lpstr>Example</vt:lpstr>
      <vt:lpstr>Example</vt:lpstr>
      <vt:lpstr>Example</vt:lpstr>
      <vt:lpstr>Example</vt:lpstr>
      <vt:lpstr> </vt:lpstr>
      <vt:lpstr>Practical issues</vt:lpstr>
      <vt:lpstr>#1: Path explosion</vt:lpstr>
      <vt:lpstr>#1: Path explosion</vt:lpstr>
      <vt:lpstr>#2: Loops and recursions</vt:lpstr>
      <vt:lpstr>#2: Loops and recursions</vt:lpstr>
      <vt:lpstr>#2: Loops and recursion</vt:lpstr>
      <vt:lpstr>#3: Heap modeling</vt:lpstr>
      <vt:lpstr>#3: Heap modeling</vt:lpstr>
      <vt:lpstr>#4: Environment modeling</vt:lpstr>
      <vt:lpstr>#4: Environment modeling</vt:lpstr>
      <vt:lpstr>#5: constraint solving</vt:lpstr>
      <vt:lpstr>#5: constraint solving</vt:lpstr>
      <vt:lpstr> </vt:lpstr>
      <vt:lpstr>Klee</vt:lpstr>
      <vt:lpstr>Klee, cont’</vt:lpstr>
      <vt:lpstr>Case #1: the program Step #1: symbolic execution</vt:lpstr>
      <vt:lpstr>Step #2: error detection</vt:lpstr>
      <vt:lpstr>Step #3: tests generation</vt:lpstr>
      <vt:lpstr>Step #3: tests generation</vt:lpstr>
      <vt:lpstr>Step #4: tests replay</vt:lpstr>
      <vt:lpstr>Step #5: debug the core</vt:lpstr>
      <vt:lpstr>Step #6: auxiliary information</vt:lpstr>
      <vt:lpstr>Case #2: bug detection</vt:lpstr>
      <vt:lpstr>Case #3: crack password</vt:lpstr>
      <vt:lpstr>Case #4: vulnerability</vt:lpstr>
      <vt:lpstr>Summary for Klee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Baojian Hua</dc:creator>
  <cp:lastModifiedBy>Microsoft Office User</cp:lastModifiedBy>
  <cp:revision>5565</cp:revision>
  <cp:lastPrinted>1601-01-01T00:00:00Z</cp:lastPrinted>
  <dcterms:created xsi:type="dcterms:W3CDTF">1601-01-01T00:00:00Z</dcterms:created>
  <dcterms:modified xsi:type="dcterms:W3CDTF">2024-12-31T03:10:58Z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