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7"/>
  </p:handoutMasterIdLst>
  <p:sldIdLst>
    <p:sldId id="256" r:id="rId2"/>
    <p:sldId id="455" r:id="rId3"/>
    <p:sldId id="472" r:id="rId4"/>
    <p:sldId id="473" r:id="rId5"/>
    <p:sldId id="474" r:id="rId6"/>
    <p:sldId id="309" r:id="rId7"/>
    <p:sldId id="321" r:id="rId8"/>
    <p:sldId id="287" r:id="rId9"/>
    <p:sldId id="456" r:id="rId10"/>
    <p:sldId id="475" r:id="rId11"/>
    <p:sldId id="457" r:id="rId12"/>
    <p:sldId id="490" r:id="rId13"/>
    <p:sldId id="492" r:id="rId14"/>
    <p:sldId id="493" r:id="rId15"/>
    <p:sldId id="494" r:id="rId16"/>
    <p:sldId id="495" r:id="rId17"/>
    <p:sldId id="496" r:id="rId18"/>
    <p:sldId id="497" r:id="rId19"/>
    <p:sldId id="499" r:id="rId20"/>
    <p:sldId id="500" r:id="rId21"/>
    <p:sldId id="498" r:id="rId22"/>
    <p:sldId id="491" r:id="rId23"/>
    <p:sldId id="501" r:id="rId24"/>
    <p:sldId id="430" r:id="rId25"/>
    <p:sldId id="502" r:id="rId26"/>
    <p:sldId id="503" r:id="rId27"/>
    <p:sldId id="504" r:id="rId28"/>
    <p:sldId id="505" r:id="rId29"/>
    <p:sldId id="476" r:id="rId30"/>
    <p:sldId id="477" r:id="rId31"/>
    <p:sldId id="478" r:id="rId32"/>
    <p:sldId id="479" r:id="rId33"/>
    <p:sldId id="480" r:id="rId34"/>
    <p:sldId id="481" r:id="rId35"/>
    <p:sldId id="506" r:id="rId3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720"/>
  </p:normalViewPr>
  <p:slideViewPr>
    <p:cSldViewPr>
      <p:cViewPr>
        <p:scale>
          <a:sx n="90" d="100"/>
          <a:sy n="90" d="100"/>
        </p:scale>
        <p:origin x="1992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4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110.png"/><Relationship Id="rId4" Type="http://schemas.openxmlformats.org/officeDocument/2006/relationships/image" Target="../media/image3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11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Hoare logic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Partial and total correctness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Hoare triple: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is all about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partial</a:t>
                </a:r>
                <a:r>
                  <a:rPr kumimoji="1" lang="en-US" altLang="zh-CN" dirty="0"/>
                  <a:t> correctness.</a:t>
                </a:r>
              </a:p>
              <a:p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 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Informal meaning: if the initial program state satisfies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,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 the program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 terminates, then the final program state satisfies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This is about 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liveness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 property.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1142" b="-20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B7F601-4138-DA44-8420-2D5C318C6029}"/>
                  </a:ext>
                </a:extLst>
              </p:cNvPr>
              <p:cNvSpPr txBox="1"/>
              <p:nvPr/>
            </p:nvSpPr>
            <p:spPr>
              <a:xfrm>
                <a:off x="3124200" y="4215825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B7F601-4138-DA44-8420-2D5C318C6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215825"/>
                <a:ext cx="3276600" cy="584775"/>
              </a:xfrm>
              <a:prstGeom prst="rect">
                <a:avLst/>
              </a:prstGeom>
              <a:blipFill>
                <a:blip r:embed="rId4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56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triple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7B990-4D71-4244-B178-AB87DC9C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{n==0}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n+1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{n==1}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6B9EB1-3388-814F-81CD-EB1858BC4BBF}"/>
              </a:ext>
            </a:extLst>
          </p:cNvPr>
          <p:cNvSpPr txBox="1"/>
          <p:nvPr/>
        </p:nvSpPr>
        <p:spPr>
          <a:xfrm>
            <a:off x="4419599" y="2017713"/>
            <a:ext cx="452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propositions, to be specific, the linear arithmetic 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propositions!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D016FD8-C612-7A4C-94C9-70DCA13CA539}"/>
              </a:ext>
            </a:extLst>
          </p:cNvPr>
          <p:cNvCxnSpPr/>
          <p:nvPr/>
        </p:nvCxnSpPr>
        <p:spPr>
          <a:xfrm flipH="1">
            <a:off x="2057400" y="2286000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58BE28A-C546-2447-BACD-4B2BF6B15C4A}"/>
              </a:ext>
            </a:extLst>
          </p:cNvPr>
          <p:cNvCxnSpPr>
            <a:cxnSpLocks/>
          </p:cNvCxnSpPr>
          <p:nvPr/>
        </p:nvCxnSpPr>
        <p:spPr>
          <a:xfrm flipH="1">
            <a:off x="2209800" y="2438400"/>
            <a:ext cx="2286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8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triple 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7B990-4D71-4244-B178-AB87DC9C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{n&lt;0}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sum(n){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while(n&lt;5)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n+1;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6B9EB1-3388-814F-81CD-EB1858BC4BBF}"/>
              </a:ext>
            </a:extLst>
          </p:cNvPr>
          <p:cNvSpPr txBox="1"/>
          <p:nvPr/>
        </p:nvSpPr>
        <p:spPr>
          <a:xfrm>
            <a:off x="4419599" y="2017713"/>
            <a:ext cx="4524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propositions, to be specific, the linear arithmetic 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propositions!</a:t>
            </a:r>
          </a:p>
          <a:p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0432FF"/>
                </a:solidFill>
              </a:rPr>
              <a:t>result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(like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reserved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function.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D016FD8-C612-7A4C-94C9-70DCA13CA539}"/>
              </a:ext>
            </a:extLst>
          </p:cNvPr>
          <p:cNvCxnSpPr/>
          <p:nvPr/>
        </p:nvCxnSpPr>
        <p:spPr>
          <a:xfrm flipH="1">
            <a:off x="2057400" y="2286000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58BE28A-C546-2447-BACD-4B2BF6B15C4A}"/>
              </a:ext>
            </a:extLst>
          </p:cNvPr>
          <p:cNvCxnSpPr>
            <a:cxnSpLocks/>
          </p:cNvCxnSpPr>
          <p:nvPr/>
        </p:nvCxnSpPr>
        <p:spPr>
          <a:xfrm flipH="1">
            <a:off x="2438400" y="2438400"/>
            <a:ext cx="20574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39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triple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7B990-4D71-4244-B178-AB87DC9C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triple: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800" dirty="0">
                <a:ea typeface="Cambria Math" panose="02040503050406030204" pitchFamily="18" charset="0"/>
              </a:rPr>
              <a:t>Let’s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define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the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semantics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more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formally: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>
                <a:ea typeface="Cambria Math" panose="02040503050406030204" pitchFamily="18" charset="0"/>
              </a:rPr>
              <a:t>what’s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the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formal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language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to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define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the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propositions?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>
                <a:ea typeface="Cambria Math" panose="02040503050406030204" pitchFamily="18" charset="0"/>
              </a:rPr>
              <a:t>When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can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we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say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a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proposition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i="1" dirty="0">
                <a:solidFill>
                  <a:srgbClr val="0432FF"/>
                </a:solidFill>
                <a:ea typeface="Cambria Math" panose="02040503050406030204" pitchFamily="18" charset="0"/>
              </a:rPr>
              <a:t>P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holds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in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a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given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program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state?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60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syntax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propositions:</a:t>
                </a:r>
              </a:p>
              <a:p>
                <a:pPr marL="0" indent="0">
                  <a:buNone/>
                </a:pP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E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x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c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f(E,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…,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R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r(E,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…,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E)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      </a:t>
                </a:r>
                <a:endParaRPr kumimoji="1" lang="en-US" altLang="zh-CN" sz="28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800" i="1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    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 sz="280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80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800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80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800" dirty="0">
                        <a:solidFill>
                          <a:srgbClr val="0432FF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sz="2800" dirty="0">
                        <a:solidFill>
                          <a:srgbClr val="0432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8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800" dirty="0">
                          <a:solidFill>
                            <a:srgbClr val="0432FF"/>
                          </a:solidFill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800" dirty="0">
                          <a:solidFill>
                            <a:srgbClr val="0432FF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800" dirty="0">
                          <a:solidFill>
                            <a:srgbClr val="0432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8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8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8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8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    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8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27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02CAB-D096-2E41-BE9E-E76E90F9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Essentially,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fragment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</a:t>
            </a:r>
          </a:p>
          <a:p>
            <a:pPr lvl="1"/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say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(for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protocols),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etc..</a:t>
            </a:r>
          </a:p>
          <a:p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extensible)</a:t>
            </a:r>
          </a:p>
          <a:p>
            <a:pPr lvl="1"/>
            <a:r>
              <a:rPr kumimoji="1" lang="en-US" altLang="zh-CN" dirty="0"/>
              <a:t>Say: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type(x,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tradeoff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simplicity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(design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46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Next,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we’d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design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assertions</a:t>
                </a:r>
              </a:p>
              <a:p>
                <a:pPr lvl="1"/>
                <a:r>
                  <a:rPr kumimoji="1" lang="en-US" altLang="zh-CN" dirty="0"/>
                  <a:t>“What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writing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down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assertions?”</a:t>
                </a:r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store, </a:t>
                </a:r>
                <a:r>
                  <a:rPr kumimoji="1" lang="en-US" altLang="zh-CN" i="1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 is the proposition</a:t>
                </a:r>
              </a:p>
              <a:p>
                <a:pPr lvl="1"/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holds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 b="-2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046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017713"/>
                <a:ext cx="8802688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assertion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inductively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zh-CN" altLang="en-US" sz="2400" b="0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always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zh-CN" altLang="en-US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1⟹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sz="2400" b="0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400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400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kumimoji="1" lang="en-US" altLang="zh-CN" sz="2400" b="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kumimoji="1" lang="zh-CN" alt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kumimoji="1" lang="en-US" altLang="zh-CN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iff</m:t>
                      </m:r>
                      <m:r>
                        <a:rPr kumimoji="1" lang="zh-CN" altLang="en-US" sz="240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kumimoji="1" lang="zh-CN" altLang="en-US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kumimoji="1" lang="zh-CN" altLang="en-US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kumimoji="1" lang="zh-CN" altLang="en-US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kumimoji="1" lang="zh-CN" altLang="en-US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kumimoji="1" lang="zh-CN" altLang="en-US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CN" sz="2400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zh-CN" altLang="en-US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implies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⊨∀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zh-CN" altLang="en-US" sz="240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00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017713"/>
                <a:ext cx="8802688" cy="4114800"/>
              </a:xfrm>
              <a:blipFill>
                <a:blip r:embed="rId2"/>
                <a:stretch>
                  <a:fillRect l="-577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1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Now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Hoare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triple: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′.(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CN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start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satisfying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program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obtain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(if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terminates)</a:t>
                </a:r>
              </a:p>
              <a:p>
                <a:pPr lvl="1"/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satifies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69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Exhausted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′.(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CN" dirty="0"/>
                  <a:t>Gives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method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establishing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triple:</a:t>
                </a:r>
              </a:p>
              <a:p>
                <a:pPr lvl="1"/>
                <a:r>
                  <a:rPr kumimoji="1" lang="en-US" altLang="zh-CN" dirty="0"/>
                  <a:t>Choose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initial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satisfying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program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obtain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(if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terminates)</a:t>
                </a:r>
              </a:p>
              <a:p>
                <a:pPr lvl="1"/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checking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satifies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Why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infeasible?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 r="-653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7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Spectrum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290D53-744C-F049-BD12-36467E0F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178650"/>
            <a:ext cx="8401050" cy="46031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2E6188-1647-5145-85E6-FAA20DE63886}"/>
              </a:ext>
            </a:extLst>
          </p:cNvPr>
          <p:cNvSpPr txBox="1"/>
          <p:nvPr/>
        </p:nvSpPr>
        <p:spPr>
          <a:xfrm>
            <a:off x="7485856" y="3048000"/>
            <a:ext cx="15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2BED9D8-E1E3-2A45-B513-C33272D6531D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077200" y="2506814"/>
            <a:ext cx="199628" cy="54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3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Exhausted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Exhausted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testing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infeasible,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for:</a:t>
                </a:r>
              </a:p>
              <a:p>
                <a:pPr lvl="1"/>
                <a:r>
                  <a:rPr kumimoji="1" lang="en-US" altLang="zh-CN" dirty="0"/>
                  <a:t>Cannot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initial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state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Statement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terminate,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non-deterministic</a:t>
                </a:r>
              </a:p>
              <a:p>
                <a:pPr lvl="1"/>
                <a:r>
                  <a:rPr kumimoji="1" lang="en-US" altLang="zh-CN" dirty="0"/>
                  <a:t>May be infeasible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verify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truth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universal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quantification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⊨∀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zh-CN" altLang="en-US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]⊨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r="-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74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43FD-96D5-714B-8B38-A63D752E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Axiomatic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6D7648-FEF6-C14F-BDE1-37B7484D2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want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axiomatic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semantics:</a:t>
                </a:r>
              </a:p>
              <a:p>
                <a:pPr lvl="1"/>
                <a:r>
                  <a:rPr kumimoji="1" lang="en-US" altLang="zh-CN" dirty="0"/>
                  <a:t>Assertions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inference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want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establish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standard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soundness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completeness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theorems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zh-CN" alt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kumimoji="1" lang="zh-CN" alt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6D7648-FEF6-C14F-BDE1-37B7484D2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51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AD13822-7032-4044-A293-3F03CA1BE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3236271-C509-0D42-B6EB-BCFDE444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6C9D3A3E-5D79-DD4B-971C-08725484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57765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Hoare logic: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inference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888243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97E04-FA06-A842-A228-6EF73A6C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AB177-420A-1E48-A98B-71E26D878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Hoare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inference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rules</a:t>
                </a:r>
                <a:r>
                  <a:rPr kumimoji="1" lang="zh-CN" altLang="en-US" dirty="0"/>
                  <a:t> </a:t>
                </a:r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inductively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statement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syntax-directed</a:t>
                </a:r>
              </a:p>
              <a:p>
                <a:pPr lvl="1"/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 syntactic form 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statement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AB177-420A-1E48-A98B-71E26D878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8" t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905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empty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7144774-875C-B340-8A37-885142561D64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/>
              <p:nvPr/>
            </p:nvSpPr>
            <p:spPr>
              <a:xfrm>
                <a:off x="3429000" y="2602468"/>
                <a:ext cx="228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𝑠𝑘𝑖𝑝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02468"/>
                <a:ext cx="2286000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/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𝑆𝑘𝑖𝑝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31CE8D-A3FF-124E-A36B-D2B74818A3C8}"/>
                  </a:ext>
                </a:extLst>
              </p:cNvPr>
              <p:cNvSpPr txBox="1"/>
              <p:nvPr/>
            </p:nvSpPr>
            <p:spPr>
              <a:xfrm>
                <a:off x="1166980" y="3733800"/>
                <a:ext cx="6705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”skip”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pre-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post-conditions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are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same.</a:t>
                </a:r>
              </a:p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==3∧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==4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𝑠𝑘𝑖𝑝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==3∧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==4}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31CE8D-A3FF-124E-A36B-D2B74818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80" y="3733800"/>
                <a:ext cx="6705600" cy="2308324"/>
              </a:xfrm>
              <a:prstGeom prst="rect">
                <a:avLst/>
              </a:prstGeom>
              <a:blipFill>
                <a:blip r:embed="rId4"/>
                <a:stretch>
                  <a:fillRect l="-1323" t="-2747" b="-3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65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828800" y="240847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438400" y="2579132"/>
                <a:ext cx="449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sz="2400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79132"/>
                <a:ext cx="4495800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858000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209800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C364B5-EC48-7947-A897-0EA7EB0EBA00}"/>
                  </a:ext>
                </a:extLst>
              </p:cNvPr>
              <p:cNvSpPr txBox="1"/>
              <p:nvPr/>
            </p:nvSpPr>
            <p:spPr>
              <a:xfrm>
                <a:off x="1166980" y="3505200"/>
                <a:ext cx="6705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assignment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pre-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formed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substituting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post-condition.</a:t>
                </a:r>
              </a:p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==9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==4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==9∧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==4}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C364B5-EC48-7947-A897-0EA7EB0EB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80" y="3505200"/>
                <a:ext cx="6705600" cy="1569660"/>
              </a:xfrm>
              <a:prstGeom prst="rect">
                <a:avLst/>
              </a:prstGeom>
              <a:blipFill>
                <a:blip r:embed="rId4"/>
                <a:stretch>
                  <a:fillRect l="-1323" t="-3226" r="-1323" b="-4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2943A1-BDFD-594B-853F-7E3EBC8DCDB9}"/>
                  </a:ext>
                </a:extLst>
              </p:cNvPr>
              <p:cNvSpPr txBox="1"/>
              <p:nvPr/>
            </p:nvSpPr>
            <p:spPr>
              <a:xfrm>
                <a:off x="1143000" y="5265003"/>
                <a:ext cx="670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2943A1-BDFD-594B-853F-7E3EBC8D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265003"/>
                <a:ext cx="6705600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D95482-FB96-FC44-916A-8D7339BAEB57}"/>
                  </a:ext>
                </a:extLst>
              </p:cNvPr>
              <p:cNvSpPr txBox="1"/>
              <p:nvPr/>
            </p:nvSpPr>
            <p:spPr>
              <a:xfrm>
                <a:off x="1143000" y="5939135"/>
                <a:ext cx="670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+1&gt;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D95482-FB96-FC44-916A-8D7339BA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939135"/>
                <a:ext cx="6705600" cy="461665"/>
              </a:xfrm>
              <a:prstGeom prst="rect">
                <a:avLst/>
              </a:prstGeom>
              <a:blipFill>
                <a:blip r:embed="rId6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06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828800" y="25080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blipFill>
                <a:blip r:embed="rId2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2514600" y="2066528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066528"/>
                <a:ext cx="1828800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D134C1A-A6FF-484C-A95C-4DC626DC5A51}"/>
                  </a:ext>
                </a:extLst>
              </p:cNvPr>
              <p:cNvSpPr txBox="1"/>
              <p:nvPr/>
            </p:nvSpPr>
            <p:spPr>
              <a:xfrm>
                <a:off x="4920587" y="20574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D134C1A-A6FF-484C-A95C-4DC626DC5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587" y="2057400"/>
                <a:ext cx="1828800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4A1121E-D678-8543-AD21-27B76E4CDDBD}"/>
                  </a:ext>
                </a:extLst>
              </p:cNvPr>
              <p:cNvSpPr txBox="1"/>
              <p:nvPr/>
            </p:nvSpPr>
            <p:spPr>
              <a:xfrm>
                <a:off x="381000" y="3365480"/>
                <a:ext cx="749158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sequence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find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out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intermediate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assertion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make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two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assertions (above the line)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hold.</a:t>
                </a:r>
              </a:p>
              <a:p>
                <a:r>
                  <a:rPr kumimoji="1" lang="en-US" altLang="zh-CN" sz="2400" dirty="0"/>
                  <a:t>This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non-deterministic</a:t>
                </a:r>
                <a:r>
                  <a:rPr kumimoji="1" lang="en-US" altLang="zh-CN" sz="2400" dirty="0"/>
                  <a:t>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Example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(what’s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intermediate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assertion?):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=9;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=4;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==9∧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==4}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4A1121E-D678-8543-AD21-27B76E4C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365480"/>
                <a:ext cx="7491580" cy="3416320"/>
              </a:xfrm>
              <a:prstGeom prst="rect">
                <a:avLst/>
              </a:prstGeom>
              <a:blipFill>
                <a:blip r:embed="rId6"/>
                <a:stretch>
                  <a:fillRect l="-1184" t="-1111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166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828800" y="25080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1981200" y="2066528"/>
                <a:ext cx="218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066528"/>
                <a:ext cx="2184776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762625-869D-744E-A8B7-6C38BB106C61}"/>
                  </a:ext>
                </a:extLst>
              </p:cNvPr>
              <p:cNvSpPr txBox="1"/>
              <p:nvPr/>
            </p:nvSpPr>
            <p:spPr>
              <a:xfrm>
                <a:off x="4825624" y="2057400"/>
                <a:ext cx="218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762625-869D-744E-A8B7-6C38BB1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24" y="2057400"/>
                <a:ext cx="2184776" cy="461665"/>
              </a:xfrm>
              <a:prstGeom prst="rect">
                <a:avLst/>
              </a:prstGeom>
              <a:blipFill>
                <a:blip r:embed="rId5"/>
                <a:stretch>
                  <a:fillRect r="-1744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/>
              <p:nvPr/>
            </p:nvSpPr>
            <p:spPr>
              <a:xfrm>
                <a:off x="381000" y="3505200"/>
                <a:ext cx="749158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prove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two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judgments: 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branch,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one for 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else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branch.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prove: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≥0}</m:t>
                      </m:r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∧¬(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05200"/>
                <a:ext cx="7491580" cy="3046988"/>
              </a:xfrm>
              <a:prstGeom prst="rect">
                <a:avLst/>
              </a:prstGeom>
              <a:blipFill>
                <a:blip r:embed="rId6"/>
                <a:stretch>
                  <a:fillRect l="-1184" t="-1667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555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/>
              <a:t>while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/>
              <p:nvPr/>
            </p:nvSpPr>
            <p:spPr>
              <a:xfrm>
                <a:off x="381000" y="3505200"/>
                <a:ext cx="749158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need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loop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invariant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supplied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programmer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most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difficult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parts), to specify what’s going unchanged during the loop.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≤5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≤5∧¬(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Notice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loop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invariant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/>
                  <a:t>holds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both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entry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while,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exit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while.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05200"/>
                <a:ext cx="7491580" cy="3046988"/>
              </a:xfrm>
              <a:prstGeom prst="rect">
                <a:avLst/>
              </a:prstGeom>
              <a:blipFill>
                <a:blip r:embed="rId2"/>
                <a:stretch>
                  <a:fillRect l="-1184" t="-1667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ACB93CD-B641-BF4B-B4BC-07142924BAD3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/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/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/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686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consequence</a:t>
            </a:r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6F3D6E41-9899-AF48-8A4A-C2D35F4CE6A8}"/>
              </a:ext>
            </a:extLst>
          </p:cNvPr>
          <p:cNvCxnSpPr>
            <a:cxnSpLocks/>
          </p:cNvCxnSpPr>
          <p:nvPr/>
        </p:nvCxnSpPr>
        <p:spPr>
          <a:xfrm>
            <a:off x="1752600" y="23556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6F24CBB-EB07-CD4D-8423-8EEA1E893B10}"/>
                  </a:ext>
                </a:extLst>
              </p:cNvPr>
              <p:cNvSpPr txBox="1"/>
              <p:nvPr/>
            </p:nvSpPr>
            <p:spPr>
              <a:xfrm>
                <a:off x="3429000" y="2526268"/>
                <a:ext cx="2438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6F24CBB-EB07-CD4D-8423-8EEA1E893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526268"/>
                <a:ext cx="2438400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EC3DF2F-76D1-B34B-A274-6FAA321C1B7D}"/>
                  </a:ext>
                </a:extLst>
              </p:cNvPr>
              <p:cNvSpPr txBox="1"/>
              <p:nvPr/>
            </p:nvSpPr>
            <p:spPr>
              <a:xfrm>
                <a:off x="6781800" y="21569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𝐶𝑜𝑛𝑠𝑒𝑞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EC3DF2F-76D1-B34B-A274-6FAA321C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1569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C5D5E2A-4E33-7143-B3F2-0E130D1DC35F}"/>
                  </a:ext>
                </a:extLst>
              </p:cNvPr>
              <p:cNvSpPr txBox="1"/>
              <p:nvPr/>
            </p:nvSpPr>
            <p:spPr>
              <a:xfrm>
                <a:off x="3733800" y="19050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C5D5E2A-4E33-7143-B3F2-0E130D1DC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905000"/>
                <a:ext cx="1828800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7A90FDB-1C16-6E41-A9B9-39271322A0FA}"/>
                  </a:ext>
                </a:extLst>
              </p:cNvPr>
              <p:cNvSpPr txBox="1"/>
              <p:nvPr/>
            </p:nvSpPr>
            <p:spPr>
              <a:xfrm>
                <a:off x="1905000" y="19050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7A90FDB-1C16-6E41-A9B9-39271322A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05000"/>
                <a:ext cx="18288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76BAC01-7C86-2542-BBC9-E2DE4E64A3C3}"/>
                  </a:ext>
                </a:extLst>
              </p:cNvPr>
              <p:cNvSpPr txBox="1"/>
              <p:nvPr/>
            </p:nvSpPr>
            <p:spPr>
              <a:xfrm>
                <a:off x="5181600" y="19050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76BAC01-7C86-2542-BBC9-E2DE4E64A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05000"/>
                <a:ext cx="1828800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0482286-396D-324C-86B4-296C253489C4}"/>
                  </a:ext>
                </a:extLst>
              </p:cNvPr>
              <p:cNvSpPr txBox="1"/>
              <p:nvPr/>
            </p:nvSpPr>
            <p:spPr>
              <a:xfrm>
                <a:off x="762000" y="3169384"/>
                <a:ext cx="6553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We can strengthen the pre-condition from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zh-CN" sz="2400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2400" dirty="0"/>
                  <a:t>, and weaken the post-condition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zh-CN" sz="2400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sz="2400" dirty="0"/>
                  <a:t>.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0482286-396D-324C-86B4-296C25348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169384"/>
                <a:ext cx="6553200" cy="830997"/>
              </a:xfrm>
              <a:prstGeom prst="rect">
                <a:avLst/>
              </a:prstGeom>
              <a:blipFill>
                <a:blip r:embed="rId7"/>
                <a:stretch>
                  <a:fillRect l="-1550" t="-6061" r="-1744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587212-74F4-1B4C-86FA-630B3F83B5CB}"/>
                  </a:ext>
                </a:extLst>
              </p:cNvPr>
              <p:cNvSpPr txBox="1"/>
              <p:nvPr/>
            </p:nvSpPr>
            <p:spPr>
              <a:xfrm>
                <a:off x="762000" y="3969603"/>
                <a:ext cx="7620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==0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&lt;5;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!=0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we ”guess” (or programmer supplies) the loop invariant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kumimoji="1" lang="en-US" altLang="zh-CN" sz="2400" dirty="0"/>
                  <a:t>, and to prove: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==0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≤5∧~(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&lt;5)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!=0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587212-74F4-1B4C-86FA-630B3F8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69603"/>
                <a:ext cx="7620000" cy="2308324"/>
              </a:xfrm>
              <a:prstGeom prst="rect">
                <a:avLst/>
              </a:prstGeom>
              <a:blipFill>
                <a:blip r:embed="rId8"/>
                <a:stretch>
                  <a:fillRect l="-1333" t="-2198" b="-3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50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FD869-394E-7D4C-A2C1-69C6F5B4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A87AC-E2A9-C74B-9D30-558AE16E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program correctness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based on Hoare logic</a:t>
            </a:r>
          </a:p>
          <a:p>
            <a:r>
              <a:rPr kumimoji="1" lang="en-US" altLang="zh-CN" dirty="0"/>
              <a:t>One of the oldest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deepest ideas in CS</a:t>
            </a:r>
          </a:p>
          <a:p>
            <a:r>
              <a:rPr kumimoji="1" lang="en-US" altLang="zh-CN" dirty="0"/>
              <a:t>Still relevant today</a:t>
            </a:r>
          </a:p>
          <a:p>
            <a:pPr lvl="1"/>
            <a:r>
              <a:rPr kumimoji="1" lang="en-US" altLang="zh-CN" dirty="0"/>
              <a:t>due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the advancement in proof theory and constraint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solvers/theorem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provers</a:t>
            </a:r>
          </a:p>
          <a:p>
            <a:pPr lvl="1"/>
            <a:r>
              <a:rPr kumimoji="1" lang="en-US" altLang="zh-CN" dirty="0"/>
              <a:t>many practical applications in many fields</a:t>
            </a:r>
          </a:p>
        </p:txBody>
      </p:sp>
    </p:spTree>
    <p:extLst>
      <p:ext uri="{BB962C8B-B14F-4D97-AF65-F5344CB8AC3E}">
        <p14:creationId xmlns:p14="http://schemas.microsoft.com/office/powerpoint/2010/main" val="4031609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538A8-7BCA-2A42-85B0-ACA58AC5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this judgment: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using the assignment rule: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/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C49DA3-EB95-5E43-A985-81E2F818D08A}"/>
                  </a:ext>
                </a:extLst>
              </p:cNvPr>
              <p:cNvSpPr txBox="1"/>
              <p:nvPr/>
            </p:nvSpPr>
            <p:spPr>
              <a:xfrm>
                <a:off x="1150938" y="4982859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==5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C49DA3-EB95-5E43-A985-81E2F818D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38" y="4982859"/>
                <a:ext cx="4495800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1828800" y="40319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/>
              <p:nvPr/>
            </p:nvSpPr>
            <p:spPr>
              <a:xfrm>
                <a:off x="2438400" y="42026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202603"/>
                <a:ext cx="4495800" cy="36939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/>
              <p:nvPr/>
            </p:nvSpPr>
            <p:spPr>
              <a:xfrm>
                <a:off x="6858000" y="38332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83327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6153EB-0ECF-9747-AFC1-0901FE2354E8}"/>
                  </a:ext>
                </a:extLst>
              </p:cNvPr>
              <p:cNvSpPr txBox="1"/>
              <p:nvPr/>
            </p:nvSpPr>
            <p:spPr>
              <a:xfrm>
                <a:off x="1143000" y="5421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5==5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6153EB-0ECF-9747-AFC1-0901FE235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21803"/>
                <a:ext cx="4495800" cy="369397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FC5CA9-95F0-504F-AE12-4A57EF809CA8}"/>
                  </a:ext>
                </a:extLst>
              </p:cNvPr>
              <p:cNvSpPr txBox="1"/>
              <p:nvPr/>
            </p:nvSpPr>
            <p:spPr>
              <a:xfrm>
                <a:off x="1066800" y="5955203"/>
                <a:ext cx="449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Using the consequence rule: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→5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FC5CA9-95F0-504F-AE12-4A57EF809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955203"/>
                <a:ext cx="4495800" cy="646331"/>
              </a:xfrm>
              <a:prstGeom prst="rect">
                <a:avLst/>
              </a:prstGeom>
              <a:blipFill>
                <a:blip r:embed="rId7"/>
                <a:stretch>
                  <a:fillRect l="-1130" t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14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Or, the proof tree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/>
              <p:nvPr/>
            </p:nvSpPr>
            <p:spPr>
              <a:xfrm>
                <a:off x="1172547" y="1828800"/>
                <a:ext cx="449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ea typeface="Cambria Math" panose="02040503050406030204" pitchFamily="18" charset="0"/>
                  </a:rPr>
                  <a:t>To prove: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47" y="1828800"/>
                <a:ext cx="4495800" cy="646331"/>
              </a:xfrm>
              <a:prstGeom prst="rect">
                <a:avLst/>
              </a:prstGeom>
              <a:blipFill>
                <a:blip r:embed="rId2"/>
                <a:stretch>
                  <a:fillRect l="-845" t="-3922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C49DA3-EB95-5E43-A985-81E2F818D08A}"/>
                  </a:ext>
                </a:extLst>
              </p:cNvPr>
              <p:cNvSpPr txBox="1"/>
              <p:nvPr/>
            </p:nvSpPr>
            <p:spPr>
              <a:xfrm>
                <a:off x="2358788" y="4179397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C49DA3-EB95-5E43-A985-81E2F818D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88" y="4179397"/>
                <a:ext cx="4495800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609600" y="4031946"/>
            <a:ext cx="6477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/>
              <p:nvPr/>
            </p:nvSpPr>
            <p:spPr>
              <a:xfrm>
                <a:off x="6858000" y="38332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𝐶𝑜𝑛𝑠𝑒𝑞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83327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6153EB-0ECF-9747-AFC1-0901FE2354E8}"/>
                  </a:ext>
                </a:extLst>
              </p:cNvPr>
              <p:cNvSpPr txBox="1"/>
              <p:nvPr/>
            </p:nvSpPr>
            <p:spPr>
              <a:xfrm>
                <a:off x="228600" y="3551577"/>
                <a:ext cx="28194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(5==5)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6153EB-0ECF-9747-AFC1-0901FE235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51577"/>
                <a:ext cx="2819400" cy="369397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0F932E-FE88-B744-BF72-AD557B759212}"/>
                  </a:ext>
                </a:extLst>
              </p:cNvPr>
              <p:cNvSpPr txBox="1"/>
              <p:nvPr/>
            </p:nvSpPr>
            <p:spPr>
              <a:xfrm>
                <a:off x="3124200" y="3599656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==5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0F932E-FE88-B744-BF72-AD557B759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99656"/>
                <a:ext cx="4495800" cy="369397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E1DC7A56-899C-8C45-8BAB-23839F7743C8}"/>
              </a:ext>
            </a:extLst>
          </p:cNvPr>
          <p:cNvCxnSpPr>
            <a:cxnSpLocks/>
          </p:cNvCxnSpPr>
          <p:nvPr/>
        </p:nvCxnSpPr>
        <p:spPr>
          <a:xfrm>
            <a:off x="3581400" y="3486943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9CE4CB4-B927-7140-95A6-154D935F5F7A}"/>
                  </a:ext>
                </a:extLst>
              </p:cNvPr>
              <p:cNvSpPr txBox="1"/>
              <p:nvPr/>
            </p:nvSpPr>
            <p:spPr>
              <a:xfrm>
                <a:off x="7010400" y="3288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9CE4CB4-B927-7140-95A6-154D935F5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8826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3455D6D2-14C8-AB42-954F-1DABD8EB1960}"/>
              </a:ext>
            </a:extLst>
          </p:cNvPr>
          <p:cNvCxnSpPr>
            <a:cxnSpLocks/>
          </p:cNvCxnSpPr>
          <p:nvPr/>
        </p:nvCxnSpPr>
        <p:spPr>
          <a:xfrm>
            <a:off x="381000" y="3551577"/>
            <a:ext cx="251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738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538A8-7BCA-2A42-85B0-ACA58AC5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this judgment: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/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210344" y="6241746"/>
            <a:ext cx="7866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/>
              <p:nvPr/>
            </p:nvSpPr>
            <p:spPr>
              <a:xfrm>
                <a:off x="2438400" y="64124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412403"/>
                <a:ext cx="4495800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/>
              <p:nvPr/>
            </p:nvSpPr>
            <p:spPr>
              <a:xfrm>
                <a:off x="7961312" y="6043071"/>
                <a:ext cx="1106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312" y="6043071"/>
                <a:ext cx="1106488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F72BE48-9C45-C74A-985E-D531683A66E4}"/>
                  </a:ext>
                </a:extLst>
              </p:cNvPr>
              <p:cNvSpPr txBox="1"/>
              <p:nvPr/>
            </p:nvSpPr>
            <p:spPr>
              <a:xfrm>
                <a:off x="210344" y="5772980"/>
                <a:ext cx="314245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F72BE48-9C45-C74A-985E-D531683A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44" y="5772980"/>
                <a:ext cx="3142456" cy="369397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/>
              <p:nvPr/>
            </p:nvSpPr>
            <p:spPr>
              <a:xfrm>
                <a:off x="4724400" y="5791200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791200"/>
                <a:ext cx="3581400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9EA8633-B49B-3C4D-9D7B-7E775B50BEDB}"/>
              </a:ext>
            </a:extLst>
          </p:cNvPr>
          <p:cNvCxnSpPr>
            <a:cxnSpLocks/>
          </p:cNvCxnSpPr>
          <p:nvPr/>
        </p:nvCxnSpPr>
        <p:spPr>
          <a:xfrm>
            <a:off x="304800" y="5715000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72101-DD8A-864E-81C2-E7AB0E825D7E}"/>
                  </a:ext>
                </a:extLst>
              </p:cNvPr>
              <p:cNvSpPr txBox="1"/>
              <p:nvPr/>
            </p:nvSpPr>
            <p:spPr>
              <a:xfrm>
                <a:off x="0" y="5257800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≤0→1&gt;0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72101-DD8A-864E-81C2-E7AB0E825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57800"/>
                <a:ext cx="25146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/>
              <p:nvPr/>
            </p:nvSpPr>
            <p:spPr>
              <a:xfrm>
                <a:off x="2514600" y="5257800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1&gt;0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257800"/>
                <a:ext cx="23622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4943D55-17CC-B84D-B170-8E3E4A0FF556}"/>
              </a:ext>
            </a:extLst>
          </p:cNvPr>
          <p:cNvCxnSpPr>
            <a:cxnSpLocks/>
          </p:cNvCxnSpPr>
          <p:nvPr/>
        </p:nvCxnSpPr>
        <p:spPr>
          <a:xfrm>
            <a:off x="2667000" y="5181600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37219C1-8395-2547-924E-D9C96B0B1313}"/>
              </a:ext>
            </a:extLst>
          </p:cNvPr>
          <p:cNvCxnSpPr>
            <a:cxnSpLocks/>
          </p:cNvCxnSpPr>
          <p:nvPr/>
        </p:nvCxnSpPr>
        <p:spPr>
          <a:xfrm>
            <a:off x="4953000" y="5715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8346428-5F5D-6F43-AF18-72B5A21691C9}"/>
                  </a:ext>
                </a:extLst>
              </p:cNvPr>
              <p:cNvSpPr txBox="1"/>
              <p:nvPr/>
            </p:nvSpPr>
            <p:spPr>
              <a:xfrm>
                <a:off x="5468144" y="5246331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8346428-5F5D-6F43-AF18-72B5A216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44" y="5246331"/>
                <a:ext cx="23622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CE621B8B-3E20-EA44-B443-BC1222C6B327}"/>
              </a:ext>
            </a:extLst>
          </p:cNvPr>
          <p:cNvCxnSpPr>
            <a:cxnSpLocks/>
          </p:cNvCxnSpPr>
          <p:nvPr/>
        </p:nvCxnSpPr>
        <p:spPr>
          <a:xfrm>
            <a:off x="160338" y="5181600"/>
            <a:ext cx="22018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57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538A8-7BCA-2A42-85B0-ACA58AC5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this judgment: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/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&lt;5;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210344" y="6241746"/>
            <a:ext cx="8733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/>
              <p:nvPr/>
            </p:nvSpPr>
            <p:spPr>
              <a:xfrm>
                <a:off x="2438400" y="64124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412403"/>
                <a:ext cx="4495800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/>
              <p:nvPr/>
            </p:nvSpPr>
            <p:spPr>
              <a:xfrm>
                <a:off x="2667000" y="5791200"/>
                <a:ext cx="548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&lt;5)}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791200"/>
                <a:ext cx="5486400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9EA8633-B49B-3C4D-9D7B-7E775B50BEDB}"/>
              </a:ext>
            </a:extLst>
          </p:cNvPr>
          <p:cNvCxnSpPr>
            <a:cxnSpLocks/>
          </p:cNvCxnSpPr>
          <p:nvPr/>
        </p:nvCxnSpPr>
        <p:spPr>
          <a:xfrm>
            <a:off x="304800" y="5715000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72101-DD8A-864E-81C2-E7AB0E825D7E}"/>
                  </a:ext>
                </a:extLst>
              </p:cNvPr>
              <p:cNvSpPr txBox="1"/>
              <p:nvPr/>
            </p:nvSpPr>
            <p:spPr>
              <a:xfrm>
                <a:off x="108348" y="5791200"/>
                <a:ext cx="19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72101-DD8A-864E-81C2-E7AB0E825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8" y="5791200"/>
                <a:ext cx="19232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/>
              <p:nvPr/>
            </p:nvSpPr>
            <p:spPr>
              <a:xfrm>
                <a:off x="3962400" y="5257800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≤5∧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&lt;5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257800"/>
                <a:ext cx="36576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4943D55-17CC-B84D-B170-8E3E4A0FF556}"/>
              </a:ext>
            </a:extLst>
          </p:cNvPr>
          <p:cNvCxnSpPr>
            <a:cxnSpLocks/>
          </p:cNvCxnSpPr>
          <p:nvPr/>
        </p:nvCxnSpPr>
        <p:spPr>
          <a:xfrm>
            <a:off x="1752600" y="5181600"/>
            <a:ext cx="670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37219C1-8395-2547-924E-D9C96B0B1313}"/>
              </a:ext>
            </a:extLst>
          </p:cNvPr>
          <p:cNvCxnSpPr>
            <a:cxnSpLocks/>
          </p:cNvCxnSpPr>
          <p:nvPr/>
        </p:nvCxnSpPr>
        <p:spPr>
          <a:xfrm>
            <a:off x="2590800" y="5715000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8346428-5F5D-6F43-AF18-72B5A21691C9}"/>
                  </a:ext>
                </a:extLst>
              </p:cNvPr>
              <p:cNvSpPr txBox="1"/>
              <p:nvPr/>
            </p:nvSpPr>
            <p:spPr>
              <a:xfrm>
                <a:off x="8211344" y="5732465"/>
                <a:ext cx="856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8346428-5F5D-6F43-AF18-72B5A216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344" y="5732465"/>
                <a:ext cx="8564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3DECD-4F39-8F48-9462-313C6D086875}"/>
                  </a:ext>
                </a:extLst>
              </p:cNvPr>
              <p:cNvSpPr txBox="1"/>
              <p:nvPr/>
            </p:nvSpPr>
            <p:spPr>
              <a:xfrm>
                <a:off x="5029200" y="4724400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+1)≤5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3DECD-4F39-8F48-9462-313C6D086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657600" cy="369332"/>
              </a:xfrm>
              <a:prstGeom prst="rect">
                <a:avLst/>
              </a:prstGeom>
              <a:blipFill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BFFEB5A-3FE0-6045-993E-F3239D92FE67}"/>
              </a:ext>
            </a:extLst>
          </p:cNvPr>
          <p:cNvCxnSpPr>
            <a:cxnSpLocks/>
          </p:cNvCxnSpPr>
          <p:nvPr/>
        </p:nvCxnSpPr>
        <p:spPr>
          <a:xfrm>
            <a:off x="5486400" y="4648200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EBD6EE-E53F-2F43-A68A-EAF368C7AE57}"/>
                  </a:ext>
                </a:extLst>
              </p:cNvPr>
              <p:cNvSpPr txBox="1"/>
              <p:nvPr/>
            </p:nvSpPr>
            <p:spPr>
              <a:xfrm>
                <a:off x="1371600" y="4724400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&lt;5)→((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+1)≤5)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EBD6EE-E53F-2F43-A68A-EAF368C7A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724400"/>
                <a:ext cx="3657600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5AAF3797-FC76-2E4B-8B57-C2E27C0CAC0B}"/>
              </a:ext>
            </a:extLst>
          </p:cNvPr>
          <p:cNvCxnSpPr>
            <a:cxnSpLocks/>
          </p:cNvCxnSpPr>
          <p:nvPr/>
        </p:nvCxnSpPr>
        <p:spPr>
          <a:xfrm>
            <a:off x="1524000" y="46482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95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538A8-7BCA-2A42-85B0-ACA58AC5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this judgment: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“while”: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511D0-011C-AC42-8ED4-F634E6B8B36B}"/>
              </a:ext>
            </a:extLst>
          </p:cNvPr>
          <p:cNvSpPr txBox="1"/>
          <p:nvPr/>
        </p:nvSpPr>
        <p:spPr>
          <a:xfrm>
            <a:off x="6629399" y="2017713"/>
            <a:ext cx="2314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{n&gt;=0}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{2*s==n*(n+1)}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210344" y="6241746"/>
            <a:ext cx="8733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/>
              <p:nvPr/>
            </p:nvSpPr>
            <p:spPr>
              <a:xfrm>
                <a:off x="533400" y="6412403"/>
                <a:ext cx="8421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𝑆𝑢𝑚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412403"/>
                <a:ext cx="842168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/>
              <p:nvPr/>
            </p:nvSpPr>
            <p:spPr>
              <a:xfrm>
                <a:off x="76200" y="5791200"/>
                <a:ext cx="8878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𝑆𝑢𝑚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791200"/>
                <a:ext cx="8878888" cy="369332"/>
              </a:xfrm>
              <a:prstGeom prst="rect">
                <a:avLst/>
              </a:prstGeom>
              <a:blipFill>
                <a:blip r:embed="rId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/>
              <p:nvPr/>
            </p:nvSpPr>
            <p:spPr>
              <a:xfrm>
                <a:off x="3276600" y="5257800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𝑆𝑢𝑚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+1−1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257800"/>
                <a:ext cx="4343400" cy="369332"/>
              </a:xfrm>
              <a:prstGeom prst="rect">
                <a:avLst/>
              </a:prstGeom>
              <a:blipFill>
                <a:blip r:embed="rId4"/>
                <a:stretch>
                  <a:fillRect l="-1166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37219C1-8395-2547-924E-D9C96B0B1313}"/>
              </a:ext>
            </a:extLst>
          </p:cNvPr>
          <p:cNvCxnSpPr>
            <a:cxnSpLocks/>
          </p:cNvCxnSpPr>
          <p:nvPr/>
        </p:nvCxnSpPr>
        <p:spPr>
          <a:xfrm>
            <a:off x="381000" y="5715000"/>
            <a:ext cx="7543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3DECD-4F39-8F48-9462-313C6D086875}"/>
                  </a:ext>
                </a:extLst>
              </p:cNvPr>
              <p:cNvSpPr txBox="1"/>
              <p:nvPr/>
            </p:nvSpPr>
            <p:spPr>
              <a:xfrm>
                <a:off x="3107140" y="4779235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dirty="0" smtClean="0"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3DECD-4F39-8F48-9462-313C6D086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40" y="4779235"/>
                <a:ext cx="4800600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8CD1B7F-4C34-5544-A40A-D2DFC093059F}"/>
                  </a:ext>
                </a:extLst>
              </p:cNvPr>
              <p:cNvSpPr txBox="1"/>
              <p:nvPr/>
            </p:nvSpPr>
            <p:spPr>
              <a:xfrm>
                <a:off x="381000" y="4355068"/>
                <a:ext cx="830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zh-CN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kumimoji="1" lang="en-US" altLang="zh-CN" dirty="0" smtClean="0"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8CD1B7F-4C34-5544-A40A-D2DFC0930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355068"/>
                <a:ext cx="8305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530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Hoare logic</a:t>
            </a:r>
          </a:p>
          <a:p>
            <a:pPr lvl="1"/>
            <a:r>
              <a:rPr kumimoji="1" lang="en-US" altLang="zh-CN" dirty="0"/>
              <a:t>An axiomatic system to specify program semantics</a:t>
            </a:r>
          </a:p>
          <a:p>
            <a:pPr lvl="1"/>
            <a:r>
              <a:rPr kumimoji="1" lang="en-US" altLang="zh-CN" dirty="0"/>
              <a:t>FOL, judgments and inference rules</a:t>
            </a:r>
          </a:p>
          <a:p>
            <a:r>
              <a:rPr kumimoji="1" lang="en-US" altLang="zh-CN" dirty="0"/>
              <a:t>To prove program properties formally, requires considerable proof engineering efforts</a:t>
            </a:r>
          </a:p>
          <a:p>
            <a:pPr lvl="1"/>
            <a:r>
              <a:rPr kumimoji="1" lang="en-US" altLang="zh-CN" dirty="0"/>
              <a:t>But we can establish some automatic techniques, to be discussed next</a:t>
            </a:r>
          </a:p>
        </p:txBody>
      </p:sp>
    </p:spTree>
    <p:extLst>
      <p:ext uri="{BB962C8B-B14F-4D97-AF65-F5344CB8AC3E}">
        <p14:creationId xmlns:p14="http://schemas.microsoft.com/office/powerpoint/2010/main" val="379156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16574-30AC-A74C-958F-11DC9E34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Brief</a:t>
            </a:r>
            <a:r>
              <a:rPr kumimoji="1" lang="zh-CN" altLang="en-US" dirty="0"/>
              <a:t> </a:t>
            </a:r>
            <a:r>
              <a:rPr kumimoji="1" lang="en-US" altLang="zh-CN" dirty="0"/>
              <a:t>history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616A0-AD14-B14D-889B-59786C0D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6132512" cy="4114800"/>
          </a:xfrm>
        </p:spPr>
        <p:txBody>
          <a:bodyPr/>
          <a:lstStyle/>
          <a:p>
            <a:r>
              <a:rPr lang="en-US" altLang="zh-CN" sz="2800" dirty="0"/>
              <a:t>1967: Assigning Meaning to Programs (Floyd) </a:t>
            </a:r>
          </a:p>
          <a:p>
            <a:pPr lvl="1"/>
            <a:r>
              <a:rPr lang="en-US" altLang="zh-CN" sz="2400" dirty="0"/>
              <a:t>1978 Turing Award</a:t>
            </a:r>
          </a:p>
          <a:p>
            <a:r>
              <a:rPr lang="en-US" altLang="zh-CN" sz="2800" dirty="0"/>
              <a:t>1969: An Axiomatic Basis for Computer Programming (Hoare) </a:t>
            </a:r>
          </a:p>
          <a:p>
            <a:pPr lvl="1"/>
            <a:r>
              <a:rPr lang="en-US" altLang="zh-CN" sz="2400" dirty="0"/>
              <a:t>1980 Turing Award</a:t>
            </a:r>
          </a:p>
          <a:p>
            <a:r>
              <a:rPr lang="en-US" altLang="zh-CN" sz="2800" dirty="0"/>
              <a:t>1975: Guarded Commands, </a:t>
            </a:r>
            <a:r>
              <a:rPr lang="en-US" altLang="zh-CN" sz="2800" dirty="0" err="1"/>
              <a:t>Nondeterminacy</a:t>
            </a:r>
            <a:r>
              <a:rPr lang="en-US" altLang="zh-CN" sz="2800" dirty="0"/>
              <a:t> and Formal Derivation of Programs (Dijkstra)</a:t>
            </a:r>
          </a:p>
          <a:p>
            <a:pPr lvl="1"/>
            <a:r>
              <a:rPr lang="en-US" altLang="zh-CN" sz="2400" dirty="0"/>
              <a:t>1972 Turing Award</a:t>
            </a:r>
            <a:endParaRPr kumimoji="1"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C5EF3E-D371-5E43-9228-259A7F72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05000"/>
            <a:ext cx="1295400" cy="14596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F0B077-200A-AF44-9C6F-EE156C67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593206"/>
            <a:ext cx="1295400" cy="1295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619518-DC92-0649-B1AF-2183B72FF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14" y="5029200"/>
            <a:ext cx="125658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6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D9874-6D59-C34C-A73A-F64B387C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9CD97-B7B9-5F40-8957-73DA0468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4379912" cy="4114800"/>
          </a:xfrm>
        </p:spPr>
        <p:txBody>
          <a:bodyPr/>
          <a:lstStyle/>
          <a:p>
            <a:r>
              <a:rPr kumimoji="1" lang="en-US" altLang="zh-CN" dirty="0"/>
              <a:t>For 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program, how can we guarantee </a:t>
            </a:r>
            <a:r>
              <a:rPr kumimoji="1" lang="en-US" altLang="zh-CN" dirty="0">
                <a:solidFill>
                  <a:srgbClr val="0432FF"/>
                </a:solidFill>
              </a:rPr>
              <a:t>n==5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Note 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 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this:</a:t>
            </a:r>
          </a:p>
          <a:p>
            <a:pPr lvl="1"/>
            <a:r>
              <a:rPr kumimoji="1" lang="en-US" altLang="zh-CN" dirty="0"/>
              <a:t>we </a:t>
            </a:r>
            <a:r>
              <a:rPr kumimoji="1" lang="en-US" altLang="zh-CN" dirty="0">
                <a:solidFill>
                  <a:srgbClr val="FF0000"/>
                </a:solidFill>
              </a:rPr>
              <a:t>cannot</a:t>
            </a:r>
            <a:r>
              <a:rPr kumimoji="1" lang="en-US" altLang="zh-CN" dirty="0"/>
              <a:t> enumerate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174E72D-E27A-0B44-B8BF-40EB651CC666}"/>
              </a:ext>
            </a:extLst>
          </p:cNvPr>
          <p:cNvSpPr txBox="1">
            <a:spLocks/>
          </p:cNvSpPr>
          <p:nvPr/>
        </p:nvSpPr>
        <p:spPr bwMode="auto">
          <a:xfrm>
            <a:off x="5715000" y="1947319"/>
            <a:ext cx="2971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pre:  n&lt;0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post: n==5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sum(n){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while(n&lt;5)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n+1;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3E0976-3292-1341-B4E2-2E9DF5CD270C}"/>
              </a:ext>
            </a:extLst>
          </p:cNvPr>
          <p:cNvSpPr txBox="1"/>
          <p:nvPr/>
        </p:nvSpPr>
        <p:spPr>
          <a:xfrm>
            <a:off x="6781799" y="987269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logical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formulae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5BFD54A5-D850-684A-9DBA-620CB5CACF1D}"/>
              </a:ext>
            </a:extLst>
          </p:cNvPr>
          <p:cNvCxnSpPr>
            <a:cxnSpLocks/>
          </p:cNvCxnSpPr>
          <p:nvPr/>
        </p:nvCxnSpPr>
        <p:spPr>
          <a:xfrm flipH="1">
            <a:off x="7315201" y="1356601"/>
            <a:ext cx="257571" cy="66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A319D5B-7A59-CE4B-8979-8F021042A706}"/>
              </a:ext>
            </a:extLst>
          </p:cNvPr>
          <p:cNvCxnSpPr>
            <a:cxnSpLocks/>
          </p:cNvCxnSpPr>
          <p:nvPr/>
        </p:nvCxnSpPr>
        <p:spPr>
          <a:xfrm>
            <a:off x="7572772" y="1356601"/>
            <a:ext cx="0" cy="103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14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8660EE2-E25A-8444-8E9D-C068A46B1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Big picture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F5C3EF0-3D13-FD4C-ADB0-795D70EBE088}"/>
              </a:ext>
            </a:extLst>
          </p:cNvPr>
          <p:cNvSpPr/>
          <p:nvPr/>
        </p:nvSpPr>
        <p:spPr>
          <a:xfrm>
            <a:off x="3505200" y="25146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94A6A5B-756B-9B42-879D-1F5E64AE705C}"/>
              </a:ext>
            </a:extLst>
          </p:cNvPr>
          <p:cNvSpPr/>
          <p:nvPr/>
        </p:nvSpPr>
        <p:spPr>
          <a:xfrm>
            <a:off x="1752600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6F3679E-5CF1-2D46-92EB-BA228CF587EA}"/>
              </a:ext>
            </a:extLst>
          </p:cNvPr>
          <p:cNvSpPr/>
          <p:nvPr/>
        </p:nvSpPr>
        <p:spPr>
          <a:xfrm>
            <a:off x="5324475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prover/</a:t>
            </a:r>
          </a:p>
          <a:p>
            <a:pPr algn="ctr">
              <a:defRPr/>
            </a:pPr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F51E5772-C5C1-4448-B052-F53C90471D02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628900" y="3505200"/>
            <a:ext cx="1752600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ECFFBCE-F4D1-3245-93C9-FF059F61935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05200" y="4838700"/>
            <a:ext cx="1819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FC329C2-2AD3-9249-9953-121904F332B1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4381500" y="3505200"/>
            <a:ext cx="1819275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6A91CA-6F1F-4A4D-9729-771B2EF8752D}"/>
              </a:ext>
            </a:extLst>
          </p:cNvPr>
          <p:cNvSpPr txBox="1"/>
          <p:nvPr/>
        </p:nvSpPr>
        <p:spPr>
          <a:xfrm>
            <a:off x="809625" y="2667000"/>
            <a:ext cx="1552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Hoare logic connects the logic and program!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C85E07C-EE6F-0341-8C6C-2262B9698EC9}"/>
              </a:ext>
            </a:extLst>
          </p:cNvPr>
          <p:cNvCxnSpPr>
            <a:cxnSpLocks/>
          </p:cNvCxnSpPr>
          <p:nvPr/>
        </p:nvCxnSpPr>
        <p:spPr>
          <a:xfrm>
            <a:off x="2286000" y="3352800"/>
            <a:ext cx="1066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 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E!=E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B&amp;&amp;B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B||B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!B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S;S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while(B,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){S;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E;}</a:t>
            </a:r>
          </a:p>
        </p:txBody>
      </p:sp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AD13822-7032-4044-A293-3F03CA1BE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3236271-C509-0D42-B6EB-BCFDE444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6C9D3A3E-5D79-DD4B-971C-08725484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52364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Hoare logic: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Hoare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Triple</a:t>
            </a:r>
          </a:p>
        </p:txBody>
      </p:sp>
    </p:spTree>
    <p:extLst>
      <p:ext uri="{BB962C8B-B14F-4D97-AF65-F5344CB8AC3E}">
        <p14:creationId xmlns:p14="http://schemas.microsoft.com/office/powerpoint/2010/main" val="146460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triple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Hoare triple is a judgment: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 is a program statement;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dirty="0"/>
                  <a:t> are two logical propositions: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pre</a:t>
                </a:r>
                <a:r>
                  <a:rPr kumimoji="1" lang="en-US" altLang="zh-CN" dirty="0"/>
                  <a:t>-condition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post</a:t>
                </a:r>
                <a:r>
                  <a:rPr kumimoji="1" lang="en-US" altLang="zh-CN" dirty="0"/>
                  <a:t>-condition.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Informal meaning: whenever the initial program state satisfies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, if the program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 terminates, then the final program state satisfies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244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11130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22504</TotalTime>
  <Words>2170</Words>
  <Application>Microsoft Macintosh PowerPoint</Application>
  <PresentationFormat>全屏显示(4:3)</PresentationFormat>
  <Paragraphs>284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Arial</vt:lpstr>
      <vt:lpstr>Cambria Math</vt:lpstr>
      <vt:lpstr>Courier New</vt:lpstr>
      <vt:lpstr>Tahoma</vt:lpstr>
      <vt:lpstr>Wingdings</vt:lpstr>
      <vt:lpstr>Blends</vt:lpstr>
      <vt:lpstr>Hoare logic</vt:lpstr>
      <vt:lpstr>Spectrum of program validation methods</vt:lpstr>
      <vt:lpstr>Overview</vt:lpstr>
      <vt:lpstr>Brief history</vt:lpstr>
      <vt:lpstr>Motivation</vt:lpstr>
      <vt:lpstr>Big picture</vt:lpstr>
      <vt:lpstr>Recall the IMP language</vt:lpstr>
      <vt:lpstr> </vt:lpstr>
      <vt:lpstr>Hoare triple</vt:lpstr>
      <vt:lpstr>Partial and total correctness</vt:lpstr>
      <vt:lpstr>Hoare triple example</vt:lpstr>
      <vt:lpstr>Hoare triple example 2</vt:lpstr>
      <vt:lpstr>Hoare triple semantics</vt:lpstr>
      <vt:lpstr>Proposition syntax</vt:lpstr>
      <vt:lpstr>Proposition syntax</vt:lpstr>
      <vt:lpstr>Proposition semantics</vt:lpstr>
      <vt:lpstr>Proposition semantics</vt:lpstr>
      <vt:lpstr>Hoare triple semantics</vt:lpstr>
      <vt:lpstr>Exhausted testing</vt:lpstr>
      <vt:lpstr>Exhausted testing, cont’</vt:lpstr>
      <vt:lpstr>Axiomatic semantics</vt:lpstr>
      <vt:lpstr> </vt:lpstr>
      <vt:lpstr>Inference rules</vt:lpstr>
      <vt:lpstr>Hoare logic rules: empty</vt:lpstr>
      <vt:lpstr>Hoare logic rules: assignment</vt:lpstr>
      <vt:lpstr>Hoare logic rules: sequence</vt:lpstr>
      <vt:lpstr>Hoare logic rules: if</vt:lpstr>
      <vt:lpstr>Hoare logic rules: while</vt:lpstr>
      <vt:lpstr>Hoare logic rules: consequence</vt:lpstr>
      <vt:lpstr>Hoare logic rules: example</vt:lpstr>
      <vt:lpstr>Or, the proof tree</vt:lpstr>
      <vt:lpstr>Hoare logic rules: example</vt:lpstr>
      <vt:lpstr>Hoare logic rules: example</vt:lpstr>
      <vt:lpstr>Hoare logic rules: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5453</cp:revision>
  <cp:lastPrinted>1601-01-01T00:00:00Z</cp:lastPrinted>
  <dcterms:created xsi:type="dcterms:W3CDTF">1601-01-01T00:00:00Z</dcterms:created>
  <dcterms:modified xsi:type="dcterms:W3CDTF">2022-06-24T04:04:45Z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