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1BF"/>
    <a:srgbClr val="E2EBF5"/>
    <a:srgbClr val="1CBA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61" autoAdjust="0"/>
    <p:restoredTop sz="94660"/>
  </p:normalViewPr>
  <p:slideViewPr>
    <p:cSldViewPr snapToGrid="0">
      <p:cViewPr>
        <p:scale>
          <a:sx n="110" d="100"/>
          <a:sy n="110" d="100"/>
        </p:scale>
        <p:origin x="-210" y="-3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1BCE775D-79A8-4FAC-AB6E-0A979D77619E}" type="datetime1">
              <a:rPr lang="ko-KR" altLang="en-US"/>
              <a:pPr lvl="0">
                <a:defRPr/>
              </a:pPr>
              <a:t>2021-09-16</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 편집</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4A23F102-8913-4275-9017-E9F22BFFB471}"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247784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39274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145778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384552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245863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69605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238217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412525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67138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133639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17848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482906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0925" y="1031998"/>
            <a:ext cx="7547235" cy="646331"/>
          </a:xfrm>
          <a:prstGeom prst="rect">
            <a:avLst/>
          </a:prstGeom>
          <a:noFill/>
        </p:spPr>
        <p:txBody>
          <a:bodyPr wrap="square" rtlCol="0">
            <a:spAutoFit/>
          </a:bodyPr>
          <a:lstStyle/>
          <a:p>
            <a:r>
              <a:rPr lang="ko-KR" altLang="en-US" sz="3600" dirty="0" err="1" smtClean="0">
                <a:solidFill>
                  <a:srgbClr val="4C81BF"/>
                </a:solidFill>
                <a:latin typeface="Adobe 고딕 Std B" panose="020B0800000000000000" pitchFamily="34" charset="-127"/>
                <a:ea typeface="Adobe 고딕 Std B" panose="020B0800000000000000" pitchFamily="34" charset="-127"/>
              </a:rPr>
              <a:t>한국로슈</a:t>
            </a:r>
            <a:r>
              <a:rPr lang="ko-KR" altLang="en-US" sz="3600" dirty="0" smtClean="0">
                <a:solidFill>
                  <a:srgbClr val="1CBAAF"/>
                </a:solidFill>
                <a:latin typeface="Adobe 고딕 Std B" panose="020B0800000000000000" pitchFamily="34" charset="-127"/>
                <a:ea typeface="Adobe 고딕 Std B" panose="020B0800000000000000" pitchFamily="34" charset="-127"/>
              </a:rPr>
              <a:t> </a:t>
            </a:r>
            <a:r>
              <a:rPr lang="ko-KR" altLang="en-US" sz="3600" dirty="0" smtClean="0">
                <a:latin typeface="Adobe 고딕 Std B" panose="020B0800000000000000" pitchFamily="34" charset="-127"/>
                <a:ea typeface="Adobe 고딕 Std B" panose="020B0800000000000000" pitchFamily="34" charset="-127"/>
              </a:rPr>
              <a:t>홈페이지 개발</a:t>
            </a:r>
            <a:endParaRPr lang="ko-KR" altLang="en-US" sz="3600" dirty="0">
              <a:latin typeface="Adobe 고딕 Std B" panose="020B0800000000000000" pitchFamily="34" charset="-127"/>
              <a:ea typeface="Adobe 고딕 Std B" panose="020B0800000000000000" pitchFamily="34" charset="-127"/>
            </a:endParaRPr>
          </a:p>
        </p:txBody>
      </p:sp>
      <p:sp>
        <p:nvSpPr>
          <p:cNvPr id="5" name="TextBox 4"/>
          <p:cNvSpPr txBox="1"/>
          <p:nvPr/>
        </p:nvSpPr>
        <p:spPr>
          <a:xfrm>
            <a:off x="590925" y="1663510"/>
            <a:ext cx="6045401" cy="381541"/>
          </a:xfrm>
          <a:prstGeom prst="rect">
            <a:avLst/>
          </a:prstGeom>
          <a:noFill/>
        </p:spPr>
        <p:txBody>
          <a:bodyPr wrap="square" rtlCol="0">
            <a:spAutoFit/>
          </a:bodyPr>
          <a:lstStyle/>
          <a:p>
            <a:r>
              <a:rPr lang="en-US" altLang="ko-KR" sz="2400" dirty="0" smtClean="0">
                <a:latin typeface="Adobe 고딕 Std B" panose="020B0800000000000000" pitchFamily="34" charset="-127"/>
                <a:ea typeface="Adobe 고딕 Std B" panose="020B0800000000000000" pitchFamily="34" charset="-127"/>
              </a:rPr>
              <a:t>Storyboard </a:t>
            </a:r>
            <a:r>
              <a:rPr lang="en-US" altLang="ko-KR" sz="2400" dirty="0" err="1" smtClean="0">
                <a:latin typeface="Adobe 고딕 Std B" panose="020B0800000000000000" pitchFamily="34" charset="-127"/>
                <a:ea typeface="Adobe 고딕 Std B" panose="020B0800000000000000" pitchFamily="34" charset="-127"/>
              </a:rPr>
              <a:t>Ver</a:t>
            </a:r>
            <a:r>
              <a:rPr lang="en-US" altLang="ko-KR" sz="2400" dirty="0" smtClean="0">
                <a:latin typeface="Adobe 고딕 Std B" panose="020B0800000000000000" pitchFamily="34" charset="-127"/>
                <a:ea typeface="Adobe 고딕 Std B" panose="020B0800000000000000" pitchFamily="34" charset="-127"/>
              </a:rPr>
              <a:t> 0.1</a:t>
            </a:r>
            <a:endParaRPr lang="ko-KR" altLang="en-US" sz="2400" dirty="0">
              <a:latin typeface="Adobe 고딕 Std B" panose="020B0800000000000000" pitchFamily="34" charset="-127"/>
              <a:ea typeface="Adobe 고딕 Std B" panose="020B0800000000000000" pitchFamily="34" charset="-127"/>
            </a:endParaRPr>
          </a:p>
        </p:txBody>
      </p:sp>
      <p:cxnSp>
        <p:nvCxnSpPr>
          <p:cNvPr id="7" name="직선 연결선 6"/>
          <p:cNvCxnSpPr/>
          <p:nvPr/>
        </p:nvCxnSpPr>
        <p:spPr>
          <a:xfrm>
            <a:off x="0" y="564776"/>
            <a:ext cx="12192000" cy="0"/>
          </a:xfrm>
          <a:prstGeom prst="line">
            <a:avLst/>
          </a:prstGeom>
          <a:ln w="38100"/>
        </p:spPr>
        <p:style>
          <a:lnRef idx="1">
            <a:schemeClr val="dk1"/>
          </a:lnRef>
          <a:fillRef idx="0">
            <a:schemeClr val="dk1"/>
          </a:fillRef>
          <a:effectRef idx="0">
            <a:schemeClr val="dk1"/>
          </a:effectRef>
          <a:fontRef idx="minor">
            <a:schemeClr val="tx1"/>
          </a:fontRef>
        </p:style>
      </p:cxnSp>
      <p:graphicFrame>
        <p:nvGraphicFramePr>
          <p:cNvPr id="8" name="표 7"/>
          <p:cNvGraphicFramePr>
            <a:graphicFrameLocks noGrp="1"/>
          </p:cNvGraphicFramePr>
          <p:nvPr>
            <p:extLst>
              <p:ext uri="{D42A27DB-BD31-4B8C-83A1-F6EECF244321}">
                <p14:modId xmlns:p14="http://schemas.microsoft.com/office/powerpoint/2010/main" val="2683559917"/>
              </p:ext>
            </p:extLst>
          </p:nvPr>
        </p:nvGraphicFramePr>
        <p:xfrm>
          <a:off x="590925" y="3946960"/>
          <a:ext cx="8128000" cy="1849120"/>
        </p:xfrm>
        <a:graphic>
          <a:graphicData uri="http://schemas.openxmlformats.org/drawingml/2006/table">
            <a:tbl>
              <a:tblPr firstRow="1" bandRow="1">
                <a:tableStyleId>{073A0DAA-6AF3-43AB-8588-CEC1D06C72B9}</a:tableStyleId>
              </a:tblPr>
              <a:tblGrid>
                <a:gridCol w="1937122">
                  <a:extLst>
                    <a:ext uri="{9D8B030D-6E8A-4147-A177-3AD203B41FA5}">
                      <a16:colId xmlns:a16="http://schemas.microsoft.com/office/drawing/2014/main" val="1392593214"/>
                    </a:ext>
                  </a:extLst>
                </a:gridCol>
                <a:gridCol w="6190878">
                  <a:extLst>
                    <a:ext uri="{9D8B030D-6E8A-4147-A177-3AD203B41FA5}">
                      <a16:colId xmlns:a16="http://schemas.microsoft.com/office/drawing/2014/main" val="1364103968"/>
                    </a:ext>
                  </a:extLst>
                </a:gridCol>
              </a:tblGrid>
              <a:tr h="370840">
                <a:tc>
                  <a:txBody>
                    <a:bodyPr/>
                    <a:lstStyle/>
                    <a:p>
                      <a:pPr latinLnBrk="1"/>
                      <a:r>
                        <a:rPr lang="ko-KR" altLang="en-US" b="0" dirty="0" err="1" smtClean="0">
                          <a:solidFill>
                            <a:schemeClr val="tx1"/>
                          </a:solidFill>
                        </a:rPr>
                        <a:t>프로젝트명</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b="0" dirty="0" err="1" smtClean="0">
                          <a:solidFill>
                            <a:schemeClr val="tx1"/>
                          </a:solidFill>
                        </a:rPr>
                        <a:t>한국로슈</a:t>
                      </a:r>
                      <a:r>
                        <a:rPr lang="ko-KR" altLang="en-US" b="0" dirty="0" smtClean="0">
                          <a:solidFill>
                            <a:schemeClr val="tx1"/>
                          </a:solidFill>
                        </a:rPr>
                        <a:t> 홈페이지 개발</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r h="370840">
                <a:tc>
                  <a:txBody>
                    <a:bodyPr/>
                    <a:lstStyle/>
                    <a:p>
                      <a:pPr latinLnBrk="1"/>
                      <a:r>
                        <a:rPr lang="ko-KR" altLang="en-US" dirty="0" smtClean="0">
                          <a:solidFill>
                            <a:schemeClr val="tx1"/>
                          </a:solidFill>
                        </a:rPr>
                        <a:t>개발기간</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rPr>
                        <a:t>2021.09.14</a:t>
                      </a:r>
                      <a:r>
                        <a:rPr lang="en-US" altLang="ko-KR" baseline="0" dirty="0" smtClean="0">
                          <a:solidFill>
                            <a:schemeClr val="tx1"/>
                          </a:solidFill>
                        </a:rPr>
                        <a:t> ~ 2021.11.15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8988660"/>
                  </a:ext>
                </a:extLst>
              </a:tr>
              <a:tr h="370840">
                <a:tc>
                  <a:txBody>
                    <a:bodyPr/>
                    <a:lstStyle/>
                    <a:p>
                      <a:pPr latinLnBrk="1"/>
                      <a:r>
                        <a:rPr lang="ko-KR" altLang="en-US" dirty="0" smtClean="0">
                          <a:solidFill>
                            <a:schemeClr val="tx1"/>
                          </a:solidFill>
                        </a:rPr>
                        <a:t>작성자</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dirty="0" smtClean="0">
                          <a:solidFill>
                            <a:schemeClr val="tx1"/>
                          </a:solidFill>
                        </a:rPr>
                        <a:t>홍길동</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4638668"/>
                  </a:ext>
                </a:extLst>
              </a:tr>
              <a:tr h="0">
                <a:tc>
                  <a:txBody>
                    <a:bodyPr/>
                    <a:lstStyle/>
                    <a:p>
                      <a:pPr latinLnBrk="1"/>
                      <a:r>
                        <a:rPr lang="ko-KR" altLang="en-US" dirty="0" smtClean="0">
                          <a:solidFill>
                            <a:schemeClr val="tx1"/>
                          </a:solidFill>
                        </a:rPr>
                        <a:t>작성일</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rPr>
                        <a:t>2020.09.14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994389"/>
                  </a:ext>
                </a:extLst>
              </a:tr>
              <a:tr h="370840">
                <a:tc>
                  <a:txBody>
                    <a:bodyPr/>
                    <a:lstStyle/>
                    <a:p>
                      <a:pPr latinLnBrk="1"/>
                      <a:r>
                        <a:rPr lang="ko-KR" altLang="en-US" dirty="0" smtClean="0">
                          <a:solidFill>
                            <a:schemeClr val="tx1"/>
                          </a:solidFill>
                        </a:rPr>
                        <a:t>버전</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rPr>
                        <a:t>Ver</a:t>
                      </a:r>
                      <a:r>
                        <a:rPr lang="en-US" altLang="ko-KR" dirty="0" smtClean="0">
                          <a:solidFill>
                            <a:schemeClr val="tx1"/>
                          </a:solidFill>
                        </a:rPr>
                        <a:t> 0.1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8743208"/>
                  </a:ext>
                </a:extLst>
              </a:tr>
            </a:tbl>
          </a:graphicData>
        </a:graphic>
      </p:graphicFrame>
    </p:spTree>
    <p:extLst>
      <p:ext uri="{BB962C8B-B14F-4D97-AF65-F5344CB8AC3E}">
        <p14:creationId xmlns:p14="http://schemas.microsoft.com/office/powerpoint/2010/main" val="4084030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0103" y="103111"/>
            <a:ext cx="2975235" cy="461665"/>
          </a:xfrm>
          <a:prstGeom prst="rect">
            <a:avLst/>
          </a:prstGeom>
          <a:noFill/>
        </p:spPr>
        <p:txBody>
          <a:bodyPr wrap="square" rtlCol="0">
            <a:spAutoFit/>
          </a:bodyPr>
          <a:lstStyle/>
          <a:p>
            <a:r>
              <a:rPr lang="ko-KR" altLang="en-US" sz="2400" smtClean="0">
                <a:latin typeface="Adobe 고딕 Std B" panose="020B0800000000000000" pitchFamily="34" charset="-127"/>
                <a:ea typeface="Adobe 고딕 Std B" panose="020B0800000000000000" pitchFamily="34" charset="-127"/>
              </a:rPr>
              <a:t>히스토리</a:t>
            </a:r>
            <a:endParaRPr lang="ko-KR" altLang="en-US" sz="2400" dirty="0">
              <a:latin typeface="Adobe 고딕 Std B" panose="020B0800000000000000" pitchFamily="34" charset="-127"/>
              <a:ea typeface="Adobe 고딕 Std B" panose="020B0800000000000000" pitchFamily="34" charset="-127"/>
            </a:endParaRPr>
          </a:p>
        </p:txBody>
      </p:sp>
      <p:cxnSp>
        <p:nvCxnSpPr>
          <p:cNvPr id="7" name="직선 연결선 6"/>
          <p:cNvCxnSpPr/>
          <p:nvPr/>
        </p:nvCxnSpPr>
        <p:spPr>
          <a:xfrm>
            <a:off x="0" y="564776"/>
            <a:ext cx="12192000" cy="0"/>
          </a:xfrm>
          <a:prstGeom prst="line">
            <a:avLst/>
          </a:prstGeom>
          <a:ln w="38100"/>
        </p:spPr>
        <p:style>
          <a:lnRef idx="1">
            <a:schemeClr val="dk1"/>
          </a:lnRef>
          <a:fillRef idx="0">
            <a:schemeClr val="dk1"/>
          </a:fillRef>
          <a:effectRef idx="0">
            <a:schemeClr val="dk1"/>
          </a:effectRef>
          <a:fontRef idx="minor">
            <a:schemeClr val="tx1"/>
          </a:fontRef>
        </p:style>
      </p:cxnSp>
      <p:graphicFrame>
        <p:nvGraphicFramePr>
          <p:cNvPr id="8" name="표 7"/>
          <p:cNvGraphicFramePr>
            <a:graphicFrameLocks noGrp="1"/>
          </p:cNvGraphicFramePr>
          <p:nvPr>
            <p:extLst>
              <p:ext uri="{D42A27DB-BD31-4B8C-83A1-F6EECF244321}">
                <p14:modId xmlns:p14="http://schemas.microsoft.com/office/powerpoint/2010/main" val="491188862"/>
              </p:ext>
            </p:extLst>
          </p:nvPr>
        </p:nvGraphicFramePr>
        <p:xfrm>
          <a:off x="807055" y="1278574"/>
          <a:ext cx="10647882" cy="3526179"/>
        </p:xfrm>
        <a:graphic>
          <a:graphicData uri="http://schemas.openxmlformats.org/drawingml/2006/table">
            <a:tbl>
              <a:tblPr firstRow="1" bandRow="1">
                <a:tableStyleId>{073A0DAA-6AF3-43AB-8588-CEC1D06C72B9}</a:tableStyleId>
              </a:tblPr>
              <a:tblGrid>
                <a:gridCol w="1037648">
                  <a:extLst>
                    <a:ext uri="{9D8B030D-6E8A-4147-A177-3AD203B41FA5}">
                      <a16:colId xmlns:a16="http://schemas.microsoft.com/office/drawing/2014/main" val="1392593214"/>
                    </a:ext>
                  </a:extLst>
                </a:gridCol>
                <a:gridCol w="1168841">
                  <a:extLst>
                    <a:ext uri="{9D8B030D-6E8A-4147-A177-3AD203B41FA5}">
                      <a16:colId xmlns:a16="http://schemas.microsoft.com/office/drawing/2014/main" val="1364103968"/>
                    </a:ext>
                  </a:extLst>
                </a:gridCol>
                <a:gridCol w="7402665">
                  <a:extLst>
                    <a:ext uri="{9D8B030D-6E8A-4147-A177-3AD203B41FA5}">
                      <a16:colId xmlns:a16="http://schemas.microsoft.com/office/drawing/2014/main" val="1592029412"/>
                    </a:ext>
                  </a:extLst>
                </a:gridCol>
                <a:gridCol w="1038728">
                  <a:extLst>
                    <a:ext uri="{9D8B030D-6E8A-4147-A177-3AD203B41FA5}">
                      <a16:colId xmlns:a16="http://schemas.microsoft.com/office/drawing/2014/main" val="803125696"/>
                    </a:ext>
                  </a:extLst>
                </a:gridCol>
              </a:tblGrid>
              <a:tr h="395409">
                <a:tc>
                  <a:txBody>
                    <a:bodyPr/>
                    <a:lstStyle/>
                    <a:p>
                      <a:pPr latinLnBrk="1">
                        <a:lnSpc>
                          <a:spcPct val="150000"/>
                        </a:lnSpc>
                      </a:pPr>
                      <a:r>
                        <a:rPr lang="en-US" altLang="ko-KR" sz="1100" dirty="0" smtClean="0"/>
                        <a:t>Version</a:t>
                      </a:r>
                      <a:endParaRPr lang="ko-KR" altLang="en-US" sz="1100" b="0" dirty="0">
                        <a:solidFill>
                          <a:schemeClr val="tx1"/>
                        </a:solidFill>
                      </a:endParaRPr>
                    </a:p>
                  </a:txBody>
                  <a:tcPr/>
                </a:tc>
                <a:tc>
                  <a:txBody>
                    <a:bodyPr/>
                    <a:lstStyle/>
                    <a:p>
                      <a:pPr latinLnBrk="1">
                        <a:lnSpc>
                          <a:spcPct val="150000"/>
                        </a:lnSpc>
                      </a:pPr>
                      <a:r>
                        <a:rPr lang="en-US" altLang="ko-KR" sz="1100" dirty="0" smtClean="0"/>
                        <a:t>Update</a:t>
                      </a:r>
                      <a:endParaRPr lang="ko-KR" altLang="en-US" sz="1100" b="0" dirty="0">
                        <a:solidFill>
                          <a:schemeClr val="tx1"/>
                        </a:solidFill>
                      </a:endParaRPr>
                    </a:p>
                  </a:txBody>
                  <a:tcPr/>
                </a:tc>
                <a:tc>
                  <a:txBody>
                    <a:bodyPr/>
                    <a:lstStyle/>
                    <a:p>
                      <a:pPr latinLnBrk="1">
                        <a:lnSpc>
                          <a:spcPct val="150000"/>
                        </a:lnSpc>
                      </a:pPr>
                      <a:r>
                        <a:rPr lang="en-US" altLang="ko-KR" sz="1100" b="0" dirty="0" smtClean="0">
                          <a:solidFill>
                            <a:schemeClr val="bg1"/>
                          </a:solidFill>
                        </a:rPr>
                        <a:t>Description</a:t>
                      </a:r>
                      <a:endParaRPr lang="ko-KR" altLang="en-US" sz="1100" b="0" dirty="0">
                        <a:solidFill>
                          <a:schemeClr val="bg1"/>
                        </a:solidFill>
                      </a:endParaRPr>
                    </a:p>
                  </a:txBody>
                  <a:tcPr/>
                </a:tc>
                <a:tc>
                  <a:txBody>
                    <a:bodyPr/>
                    <a:lstStyle/>
                    <a:p>
                      <a:pPr latinLnBrk="1">
                        <a:lnSpc>
                          <a:spcPct val="150000"/>
                        </a:lnSpc>
                      </a:pPr>
                      <a:r>
                        <a:rPr lang="ko-KR" altLang="en-US" sz="1100" b="0" dirty="0" smtClean="0">
                          <a:solidFill>
                            <a:schemeClr val="bg1"/>
                          </a:solidFill>
                        </a:rPr>
                        <a:t>작성자</a:t>
                      </a:r>
                      <a:endParaRPr lang="ko-KR" altLang="en-US" sz="1100" b="0" dirty="0">
                        <a:solidFill>
                          <a:schemeClr val="bg1"/>
                        </a:solidFill>
                      </a:endParaRPr>
                    </a:p>
                  </a:txBody>
                  <a:tcPr/>
                </a:tc>
                <a:extLst>
                  <a:ext uri="{0D108BD9-81ED-4DB2-BD59-A6C34878D82A}">
                    <a16:rowId xmlns:a16="http://schemas.microsoft.com/office/drawing/2014/main" val="1429409124"/>
                  </a:ext>
                </a:extLst>
              </a:tr>
              <a:tr h="395409">
                <a:tc>
                  <a:txBody>
                    <a:bodyPr/>
                    <a:lstStyle/>
                    <a:p>
                      <a:pPr latinLnBrk="1">
                        <a:lnSpc>
                          <a:spcPct val="150000"/>
                        </a:lnSpc>
                      </a:pPr>
                      <a:r>
                        <a:rPr lang="en-US" altLang="ko-KR" sz="1100" dirty="0" smtClean="0">
                          <a:solidFill>
                            <a:schemeClr val="tx1"/>
                          </a:solidFill>
                        </a:rPr>
                        <a:t>0.1</a:t>
                      </a:r>
                      <a:endParaRPr lang="ko-KR" altLang="en-US" sz="1100" dirty="0">
                        <a:solidFill>
                          <a:schemeClr val="tx1"/>
                        </a:solidFill>
                      </a:endParaRPr>
                    </a:p>
                  </a:txBody>
                  <a:tcPr/>
                </a:tc>
                <a:tc>
                  <a:txBody>
                    <a:bodyPr/>
                    <a:lstStyle/>
                    <a:p>
                      <a:pPr latinLnBrk="1">
                        <a:lnSpc>
                          <a:spcPct val="150000"/>
                        </a:lnSpc>
                      </a:pPr>
                      <a:r>
                        <a:rPr lang="en-US" altLang="ko-KR" sz="1100" dirty="0" smtClean="0">
                          <a:solidFill>
                            <a:schemeClr val="tx1"/>
                          </a:solidFill>
                        </a:rPr>
                        <a:t>2021.09.09</a:t>
                      </a:r>
                      <a:endParaRPr lang="ko-KR" altLang="en-US" sz="1100" dirty="0">
                        <a:solidFill>
                          <a:schemeClr val="tx1"/>
                        </a:solidFill>
                      </a:endParaRPr>
                    </a:p>
                  </a:txBody>
                  <a:tcPr/>
                </a:tc>
                <a:tc>
                  <a:txBody>
                    <a:bodyPr/>
                    <a:lstStyle/>
                    <a:p>
                      <a:pPr latinLnBrk="1">
                        <a:lnSpc>
                          <a:spcPct val="150000"/>
                        </a:lnSpc>
                      </a:pPr>
                      <a:r>
                        <a:rPr lang="ko-KR" altLang="en-US" sz="1100" dirty="0" err="1" smtClean="0">
                          <a:solidFill>
                            <a:schemeClr val="tx1"/>
                          </a:solidFill>
                        </a:rPr>
                        <a:t>최초작성</a:t>
                      </a:r>
                      <a:endParaRPr lang="ko-KR" altLang="en-US" sz="1100" dirty="0">
                        <a:solidFill>
                          <a:schemeClr val="tx1"/>
                        </a:solidFill>
                      </a:endParaRPr>
                    </a:p>
                  </a:txBody>
                  <a:tcPr/>
                </a:tc>
                <a:tc>
                  <a:txBody>
                    <a:bodyPr/>
                    <a:lstStyle/>
                    <a:p>
                      <a:pPr latinLnBrk="1">
                        <a:lnSpc>
                          <a:spcPct val="150000"/>
                        </a:lnSpc>
                      </a:pPr>
                      <a:r>
                        <a:rPr lang="ko-KR" altLang="en-US" sz="1100" dirty="0" smtClean="0">
                          <a:solidFill>
                            <a:schemeClr val="tx1"/>
                          </a:solidFill>
                        </a:rPr>
                        <a:t>홍길동</a:t>
                      </a:r>
                      <a:endParaRPr lang="ko-KR" altLang="en-US" sz="1100" dirty="0">
                        <a:solidFill>
                          <a:schemeClr val="tx1"/>
                        </a:solidFill>
                      </a:endParaRPr>
                    </a:p>
                  </a:txBody>
                  <a:tcPr/>
                </a:tc>
                <a:extLst>
                  <a:ext uri="{0D108BD9-81ED-4DB2-BD59-A6C34878D82A}">
                    <a16:rowId xmlns:a16="http://schemas.microsoft.com/office/drawing/2014/main" val="2678988660"/>
                  </a:ext>
                </a:extLst>
              </a:tr>
              <a:tr h="395409">
                <a:tc>
                  <a:txBody>
                    <a:bodyPr/>
                    <a:lstStyle/>
                    <a:p>
                      <a:pPr latinLnBrk="1">
                        <a:lnSpc>
                          <a:spcPct val="150000"/>
                        </a:lnSpc>
                      </a:pPr>
                      <a:r>
                        <a:rPr lang="en-US" altLang="ko-KR" sz="1100" dirty="0" smtClean="0">
                          <a:solidFill>
                            <a:schemeClr val="tx1"/>
                          </a:solidFill>
                        </a:rPr>
                        <a:t>0.2</a:t>
                      </a:r>
                      <a:endParaRPr lang="ko-KR" altLang="en-US" sz="1100" dirty="0">
                        <a:solidFill>
                          <a:schemeClr val="tx1"/>
                        </a:solidFill>
                      </a:endParaRPr>
                    </a:p>
                  </a:txBody>
                  <a:tcPr/>
                </a:tc>
                <a:tc>
                  <a:txBody>
                    <a:bodyPr/>
                    <a:lstStyle/>
                    <a:p>
                      <a:pPr latinLnBrk="1">
                        <a:lnSpc>
                          <a:spcPct val="150000"/>
                        </a:lnSpc>
                      </a:pPr>
                      <a:r>
                        <a:rPr lang="en-US" altLang="ko-KR" sz="1100" dirty="0" smtClean="0">
                          <a:solidFill>
                            <a:schemeClr val="tx1"/>
                          </a:solidFill>
                        </a:rPr>
                        <a:t>2021.09.09</a:t>
                      </a:r>
                      <a:endParaRPr lang="ko-KR" altLang="en-US" sz="1100" dirty="0">
                        <a:solidFill>
                          <a:schemeClr val="tx1"/>
                        </a:solidFill>
                      </a:endParaRPr>
                    </a:p>
                  </a:txBody>
                  <a:tcPr/>
                </a:tc>
                <a:tc>
                  <a:txBody>
                    <a:bodyPr/>
                    <a:lstStyle/>
                    <a:p>
                      <a:pPr latinLnBrk="1">
                        <a:lnSpc>
                          <a:spcPct val="150000"/>
                        </a:lnSpc>
                      </a:pPr>
                      <a:r>
                        <a:rPr lang="ko-KR" altLang="en-US" sz="1100" dirty="0" smtClean="0">
                          <a:solidFill>
                            <a:schemeClr val="tx1"/>
                          </a:solidFill>
                        </a:rPr>
                        <a:t>사이트 맵</a:t>
                      </a:r>
                      <a:r>
                        <a:rPr lang="ko-KR" altLang="en-US" sz="1100" baseline="0" dirty="0" smtClean="0">
                          <a:solidFill>
                            <a:schemeClr val="tx1"/>
                          </a:solidFill>
                        </a:rPr>
                        <a:t> 추가</a:t>
                      </a:r>
                      <a:endParaRPr lang="en-US" altLang="ko-KR" sz="1100" dirty="0" smtClean="0">
                        <a:solidFill>
                          <a:schemeClr val="tx1"/>
                        </a:solidFill>
                      </a:endParaRPr>
                    </a:p>
                  </a:txBody>
                  <a:tcPr/>
                </a:tc>
                <a:tc>
                  <a:txBody>
                    <a:bodyPr/>
                    <a:lstStyle/>
                    <a:p>
                      <a:pPr latinLnBrk="1">
                        <a:lnSpc>
                          <a:spcPct val="150000"/>
                        </a:lnSpc>
                      </a:pPr>
                      <a:r>
                        <a:rPr lang="ko-KR" altLang="en-US" sz="1100" dirty="0" smtClean="0">
                          <a:solidFill>
                            <a:schemeClr val="tx1"/>
                          </a:solidFill>
                        </a:rPr>
                        <a:t>홍길동</a:t>
                      </a:r>
                      <a:endParaRPr lang="ko-KR" altLang="en-US" sz="1100" dirty="0">
                        <a:solidFill>
                          <a:schemeClr val="tx1"/>
                        </a:solidFill>
                      </a:endParaRPr>
                    </a:p>
                  </a:txBody>
                  <a:tcPr/>
                </a:tc>
                <a:extLst>
                  <a:ext uri="{0D108BD9-81ED-4DB2-BD59-A6C34878D82A}">
                    <a16:rowId xmlns:a16="http://schemas.microsoft.com/office/drawing/2014/main" val="1574638668"/>
                  </a:ext>
                </a:extLst>
              </a:tr>
              <a:tr h="389992">
                <a:tc>
                  <a:txBody>
                    <a:bodyPr/>
                    <a:lstStyle/>
                    <a:p>
                      <a:pPr latinLnBrk="1">
                        <a:lnSpc>
                          <a:spcPct val="150000"/>
                        </a:lnSpc>
                      </a:pPr>
                      <a:r>
                        <a:rPr lang="en-US" altLang="ko-KR" sz="1100" dirty="0" smtClean="0">
                          <a:solidFill>
                            <a:schemeClr val="tx1"/>
                          </a:solidFill>
                        </a:rPr>
                        <a:t>0.3</a:t>
                      </a:r>
                      <a:endParaRPr lang="ko-KR" altLang="en-US" sz="1100" dirty="0">
                        <a:solidFill>
                          <a:schemeClr val="tx1"/>
                        </a:solidFill>
                      </a:endParaRPr>
                    </a:p>
                  </a:txBody>
                  <a:tcPr/>
                </a:tc>
                <a:tc>
                  <a:txBody>
                    <a:bodyPr/>
                    <a:lstStyle/>
                    <a:p>
                      <a:pPr latinLnBrk="1">
                        <a:lnSpc>
                          <a:spcPct val="150000"/>
                        </a:lnSpc>
                      </a:pPr>
                      <a:r>
                        <a:rPr lang="en-US" altLang="ko-KR" sz="1100" dirty="0" smtClean="0">
                          <a:solidFill>
                            <a:schemeClr val="tx1"/>
                          </a:solidFill>
                        </a:rPr>
                        <a:t>2021.09.10</a:t>
                      </a:r>
                      <a:endParaRPr lang="ko-KR" altLang="en-US" sz="1100" dirty="0">
                        <a:solidFill>
                          <a:schemeClr val="tx1"/>
                        </a:solidFill>
                      </a:endParaRPr>
                    </a:p>
                  </a:txBody>
                  <a:tcPr/>
                </a:tc>
                <a:tc>
                  <a:txBody>
                    <a:bodyPr/>
                    <a:lstStyle/>
                    <a:p>
                      <a:pPr latinLnBrk="1">
                        <a:lnSpc>
                          <a:spcPct val="150000"/>
                        </a:lnSpc>
                      </a:pPr>
                      <a:r>
                        <a:rPr lang="ko-KR" altLang="en-US" sz="1100" dirty="0" smtClean="0">
                          <a:solidFill>
                            <a:schemeClr val="tx1"/>
                          </a:solidFill>
                        </a:rPr>
                        <a:t>메인</a:t>
                      </a:r>
                      <a:r>
                        <a:rPr lang="en-US" altLang="ko-KR" sz="1100" dirty="0" smtClean="0">
                          <a:solidFill>
                            <a:schemeClr val="tx1"/>
                          </a:solidFill>
                        </a:rPr>
                        <a:t>(home) </a:t>
                      </a:r>
                      <a:r>
                        <a:rPr lang="ko-KR" altLang="en-US" sz="1100" dirty="0" smtClean="0">
                          <a:solidFill>
                            <a:schemeClr val="tx1"/>
                          </a:solidFill>
                        </a:rPr>
                        <a:t>페이지 구성</a:t>
                      </a:r>
                      <a:endParaRPr lang="ko-KR" altLang="en-US" sz="1100" dirty="0">
                        <a:solidFill>
                          <a:schemeClr val="tx1"/>
                        </a:solidFill>
                      </a:endParaRPr>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100" dirty="0" smtClean="0">
                          <a:solidFill>
                            <a:schemeClr val="tx1"/>
                          </a:solidFill>
                        </a:rPr>
                        <a:t>홍길동</a:t>
                      </a:r>
                    </a:p>
                  </a:txBody>
                  <a:tcPr/>
                </a:tc>
                <a:extLst>
                  <a:ext uri="{0D108BD9-81ED-4DB2-BD59-A6C34878D82A}">
                    <a16:rowId xmlns:a16="http://schemas.microsoft.com/office/drawing/2014/main" val="839994389"/>
                  </a:ext>
                </a:extLst>
              </a:tr>
              <a:tr h="389992">
                <a:tc>
                  <a:txBody>
                    <a:bodyPr/>
                    <a:lstStyle/>
                    <a:p>
                      <a:pPr latinLnBrk="1">
                        <a:lnSpc>
                          <a:spcPct val="150000"/>
                        </a:lnSpc>
                      </a:pPr>
                      <a:r>
                        <a:rPr lang="en-US" altLang="ko-KR" sz="1100" dirty="0" smtClean="0">
                          <a:solidFill>
                            <a:schemeClr val="tx1"/>
                          </a:solidFill>
                        </a:rPr>
                        <a:t>0.4</a:t>
                      </a: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endParaRPr lang="ko-KR" altLang="en-US" sz="1100" dirty="0" smtClean="0">
                        <a:solidFill>
                          <a:schemeClr val="tx1"/>
                        </a:solidFill>
                      </a:endParaRPr>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100" dirty="0" smtClean="0">
                          <a:solidFill>
                            <a:schemeClr val="tx1"/>
                          </a:solidFill>
                        </a:rPr>
                        <a:t>홍길동</a:t>
                      </a:r>
                    </a:p>
                  </a:txBody>
                  <a:tcPr/>
                </a:tc>
                <a:extLst>
                  <a:ext uri="{0D108BD9-81ED-4DB2-BD59-A6C34878D82A}">
                    <a16:rowId xmlns:a16="http://schemas.microsoft.com/office/drawing/2014/main" val="1308743208"/>
                  </a:ext>
                </a:extLst>
              </a:tr>
              <a:tr h="389992">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extLst>
                  <a:ext uri="{0D108BD9-81ED-4DB2-BD59-A6C34878D82A}">
                    <a16:rowId xmlns:a16="http://schemas.microsoft.com/office/drawing/2014/main" val="4139455508"/>
                  </a:ext>
                </a:extLst>
              </a:tr>
              <a:tr h="389992">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extLst>
                  <a:ext uri="{0D108BD9-81ED-4DB2-BD59-A6C34878D82A}">
                    <a16:rowId xmlns:a16="http://schemas.microsoft.com/office/drawing/2014/main" val="1611979260"/>
                  </a:ext>
                </a:extLst>
              </a:tr>
              <a:tr h="389992">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extLst>
                  <a:ext uri="{0D108BD9-81ED-4DB2-BD59-A6C34878D82A}">
                    <a16:rowId xmlns:a16="http://schemas.microsoft.com/office/drawing/2014/main" val="283049656"/>
                  </a:ext>
                </a:extLst>
              </a:tr>
              <a:tr h="389992">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extLst>
                  <a:ext uri="{0D108BD9-81ED-4DB2-BD59-A6C34878D82A}">
                    <a16:rowId xmlns:a16="http://schemas.microsoft.com/office/drawing/2014/main" val="1112847447"/>
                  </a:ext>
                </a:extLst>
              </a:tr>
            </a:tbl>
          </a:graphicData>
        </a:graphic>
      </p:graphicFrame>
    </p:spTree>
    <p:extLst>
      <p:ext uri="{BB962C8B-B14F-4D97-AF65-F5344CB8AC3E}">
        <p14:creationId xmlns:p14="http://schemas.microsoft.com/office/powerpoint/2010/main" val="808685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0103" y="103111"/>
            <a:ext cx="2975235" cy="461665"/>
          </a:xfrm>
          <a:prstGeom prst="rect">
            <a:avLst/>
          </a:prstGeom>
          <a:noFill/>
        </p:spPr>
        <p:txBody>
          <a:bodyPr wrap="square" rtlCol="0">
            <a:spAutoFit/>
          </a:bodyPr>
          <a:lstStyle/>
          <a:p>
            <a:r>
              <a:rPr lang="ko-KR" altLang="en-US" sz="2400" dirty="0" err="1" smtClean="0">
                <a:latin typeface="Adobe 고딕 Std B" panose="020B0800000000000000" pitchFamily="34" charset="-127"/>
                <a:ea typeface="Adobe 고딕 Std B" panose="020B0800000000000000" pitchFamily="34" charset="-127"/>
              </a:rPr>
              <a:t>사이트맵</a:t>
            </a:r>
            <a:endParaRPr lang="ko-KR" altLang="en-US" sz="2400" dirty="0">
              <a:latin typeface="Adobe 고딕 Std B" panose="020B0800000000000000" pitchFamily="34" charset="-127"/>
              <a:ea typeface="Adobe 고딕 Std B" panose="020B0800000000000000" pitchFamily="34" charset="-127"/>
            </a:endParaRPr>
          </a:p>
        </p:txBody>
      </p:sp>
      <p:cxnSp>
        <p:nvCxnSpPr>
          <p:cNvPr id="7" name="직선 연결선 6"/>
          <p:cNvCxnSpPr/>
          <p:nvPr/>
        </p:nvCxnSpPr>
        <p:spPr>
          <a:xfrm>
            <a:off x="0" y="564776"/>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직사각형 9"/>
          <p:cNvSpPr/>
          <p:nvPr/>
        </p:nvSpPr>
        <p:spPr>
          <a:xfrm>
            <a:off x="510797" y="6205229"/>
            <a:ext cx="3039678" cy="276999"/>
          </a:xfrm>
          <a:prstGeom prst="rect">
            <a:avLst/>
          </a:prstGeom>
        </p:spPr>
        <p:txBody>
          <a:bodyPr wrap="none">
            <a:spAutoFit/>
          </a:bodyPr>
          <a:lstStyle/>
          <a:p>
            <a:r>
              <a:rPr lang="en-US" altLang="ko-KR" sz="1200" dirty="0"/>
              <a:t>https://www.gloomaps.com/D62YsMgcpT</a:t>
            </a:r>
            <a:endParaRPr lang="ko-KR" altLang="en-US" sz="1200" dirty="0"/>
          </a:p>
        </p:txBody>
      </p:sp>
      <p:pic>
        <p:nvPicPr>
          <p:cNvPr id="3" name="그림 2"/>
          <p:cNvPicPr>
            <a:picLocks noChangeAspect="1"/>
          </p:cNvPicPr>
          <p:nvPr/>
        </p:nvPicPr>
        <p:blipFill rotWithShape="1">
          <a:blip r:embed="rId2">
            <a:extLst>
              <a:ext uri="{28A0092B-C50C-407E-A947-70E740481C1C}">
                <a14:useLocalDpi xmlns:a14="http://schemas.microsoft.com/office/drawing/2010/main" val="0"/>
              </a:ext>
            </a:extLst>
          </a:blip>
          <a:srcRect b="9320"/>
          <a:stretch/>
        </p:blipFill>
        <p:spPr>
          <a:xfrm>
            <a:off x="566455" y="1256307"/>
            <a:ext cx="7579159" cy="4890052"/>
          </a:xfrm>
          <a:prstGeom prst="rect">
            <a:avLst/>
          </a:prstGeom>
        </p:spPr>
      </p:pic>
      <p:sp>
        <p:nvSpPr>
          <p:cNvPr id="4" name="직사각형 3"/>
          <p:cNvSpPr/>
          <p:nvPr/>
        </p:nvSpPr>
        <p:spPr>
          <a:xfrm>
            <a:off x="9450171" y="1734108"/>
            <a:ext cx="1089344" cy="251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smtClean="0"/>
              <a:t>Top menu</a:t>
            </a:r>
            <a:endParaRPr lang="ko-KR" altLang="en-US" sz="1050" dirty="0"/>
          </a:p>
        </p:txBody>
      </p:sp>
      <p:sp>
        <p:nvSpPr>
          <p:cNvPr id="9" name="직사각형 8"/>
          <p:cNvSpPr/>
          <p:nvPr/>
        </p:nvSpPr>
        <p:spPr>
          <a:xfrm>
            <a:off x="8268458"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홈</a:t>
            </a:r>
          </a:p>
        </p:txBody>
      </p:sp>
      <p:sp>
        <p:nvSpPr>
          <p:cNvPr id="11" name="직사각형 10"/>
          <p:cNvSpPr/>
          <p:nvPr/>
        </p:nvSpPr>
        <p:spPr>
          <a:xfrm>
            <a:off x="8978844"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err="1" smtClean="0">
                <a:solidFill>
                  <a:schemeClr val="tx1"/>
                </a:solidFill>
              </a:rPr>
              <a:t>사이트맵</a:t>
            </a:r>
            <a:endParaRPr lang="ko-KR" altLang="en-US" sz="700" dirty="0">
              <a:solidFill>
                <a:schemeClr val="tx1"/>
              </a:solidFill>
            </a:endParaRPr>
          </a:p>
        </p:txBody>
      </p:sp>
      <p:sp>
        <p:nvSpPr>
          <p:cNvPr id="12" name="직사각형 11"/>
          <p:cNvSpPr/>
          <p:nvPr/>
        </p:nvSpPr>
        <p:spPr>
          <a:xfrm>
            <a:off x="9689230"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한국로슈진단</a:t>
            </a:r>
            <a:endParaRPr lang="ko-KR" altLang="en-US" sz="700" dirty="0">
              <a:solidFill>
                <a:schemeClr val="tx1"/>
              </a:solidFill>
            </a:endParaRPr>
          </a:p>
        </p:txBody>
      </p:sp>
      <p:sp>
        <p:nvSpPr>
          <p:cNvPr id="13" name="직사각형 12"/>
          <p:cNvSpPr/>
          <p:nvPr/>
        </p:nvSpPr>
        <p:spPr>
          <a:xfrm>
            <a:off x="10399616"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err="1" smtClean="0">
                <a:solidFill>
                  <a:schemeClr val="tx1"/>
                </a:solidFill>
              </a:rPr>
              <a:t>로슈글로벌</a:t>
            </a:r>
            <a:endParaRPr lang="ko-KR" altLang="en-US" sz="700" dirty="0">
              <a:solidFill>
                <a:schemeClr val="tx1"/>
              </a:solidFill>
            </a:endParaRPr>
          </a:p>
        </p:txBody>
      </p:sp>
      <p:sp>
        <p:nvSpPr>
          <p:cNvPr id="14" name="직사각형 13"/>
          <p:cNvSpPr/>
          <p:nvPr/>
        </p:nvSpPr>
        <p:spPr>
          <a:xfrm>
            <a:off x="11110002"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문의</a:t>
            </a:r>
            <a:endParaRPr lang="ko-KR" altLang="en-US" sz="700" dirty="0">
              <a:solidFill>
                <a:schemeClr val="tx1"/>
              </a:solidFill>
            </a:endParaRPr>
          </a:p>
        </p:txBody>
      </p:sp>
    </p:spTree>
    <p:extLst>
      <p:ext uri="{BB962C8B-B14F-4D97-AF65-F5344CB8AC3E}">
        <p14:creationId xmlns:p14="http://schemas.microsoft.com/office/powerpoint/2010/main" val="427859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392372519"/>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Home</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2021.09.09</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521724019"/>
              </p:ext>
            </p:extLst>
          </p:nvPr>
        </p:nvGraphicFramePr>
        <p:xfrm>
          <a:off x="8362604" y="367700"/>
          <a:ext cx="3829394" cy="4450074"/>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solidFill>
                            <a:schemeClr val="tx1"/>
                          </a:solidFill>
                        </a:rPr>
                        <a:t>로고</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err="1" smtClean="0"/>
                        <a:t>메인메뉴</a:t>
                      </a:r>
                      <a:r>
                        <a:rPr lang="en-US" altLang="ko-KR" sz="1000" dirty="0" smtClean="0"/>
                        <a:t>(Global Navigation Bar)</a:t>
                      </a:r>
                    </a:p>
                    <a:p>
                      <a:pPr latinLnBrk="1"/>
                      <a:r>
                        <a:rPr lang="ko-KR" altLang="en-US" sz="1000" dirty="0" smtClean="0"/>
                        <a:t>마우스가 올라가면 </a:t>
                      </a:r>
                      <a:r>
                        <a:rPr lang="en-US" altLang="ko-KR" sz="1000" dirty="0" smtClean="0"/>
                        <a:t>2</a:t>
                      </a:r>
                      <a:r>
                        <a:rPr lang="ko-KR" altLang="en-US" sz="1000" dirty="0" smtClean="0"/>
                        <a:t>단계 메뉴가 </a:t>
                      </a:r>
                      <a:r>
                        <a:rPr lang="ko-KR" altLang="en-US" sz="1000" dirty="0" err="1" smtClean="0"/>
                        <a:t>드롭다운</a:t>
                      </a:r>
                      <a:r>
                        <a:rPr lang="ko-KR" altLang="en-US" sz="1000" dirty="0" smtClean="0"/>
                        <a:t> 됨</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타이틀 텍스트 영역</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배경 이미지</a:t>
                      </a:r>
                      <a:r>
                        <a:rPr lang="en-US" altLang="ko-KR" sz="1000" dirty="0" smtClean="0"/>
                        <a:t>(</a:t>
                      </a:r>
                      <a:r>
                        <a:rPr lang="ko-KR" altLang="en-US" sz="1000" dirty="0" err="1" smtClean="0"/>
                        <a:t>주제이미지</a:t>
                      </a:r>
                      <a:r>
                        <a:rPr lang="en-US" altLang="ko-KR" sz="1000" dirty="0" smtClean="0"/>
                        <a:t>)</a:t>
                      </a:r>
                    </a:p>
                    <a:p>
                      <a:pPr latinLnBrk="1"/>
                      <a:r>
                        <a:rPr lang="ko-KR" altLang="en-US" sz="1000" dirty="0" smtClean="0"/>
                        <a:t>기업 제품</a:t>
                      </a:r>
                      <a:r>
                        <a:rPr lang="en-US" altLang="ko-KR" sz="1000" dirty="0" smtClean="0"/>
                        <a:t>,</a:t>
                      </a:r>
                      <a:r>
                        <a:rPr lang="ko-KR" altLang="en-US" sz="1000" dirty="0" err="1" smtClean="0"/>
                        <a:t>브랜딩에</a:t>
                      </a:r>
                      <a:r>
                        <a:rPr lang="ko-KR" altLang="en-US" sz="1000" dirty="0" smtClean="0"/>
                        <a:t> 관련된 배경으로 채움</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Pager </a:t>
                      </a:r>
                      <a:r>
                        <a:rPr lang="ko-KR" altLang="en-US" sz="1000" dirty="0" smtClean="0"/>
                        <a:t>좌우로 페이지 이동</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상세보기 버튼</a:t>
                      </a:r>
                      <a:r>
                        <a:rPr lang="en-US" altLang="ko-KR" sz="1000" dirty="0" smtClean="0"/>
                        <a:t>(</a:t>
                      </a:r>
                      <a:r>
                        <a:rPr lang="ko-KR" altLang="en-US" sz="1000" dirty="0" smtClean="0">
                          <a:solidFill>
                            <a:srgbClr val="FF0000"/>
                          </a:solidFill>
                        </a:rPr>
                        <a:t>회사소개 </a:t>
                      </a:r>
                      <a:r>
                        <a:rPr lang="en-US" altLang="ko-KR" sz="1000" dirty="0" smtClean="0">
                          <a:solidFill>
                            <a:srgbClr val="FF0000"/>
                          </a:solidFill>
                        </a:rPr>
                        <a:t>&gt; </a:t>
                      </a:r>
                      <a:r>
                        <a:rPr lang="ko-KR" altLang="en-US" sz="1000" dirty="0" smtClean="0">
                          <a:solidFill>
                            <a:srgbClr val="FF0000"/>
                          </a:solidFill>
                        </a:rPr>
                        <a:t>기업소개 및 연혁</a:t>
                      </a:r>
                      <a:r>
                        <a:rPr lang="ko-KR" altLang="en-US" sz="1000" dirty="0" smtClean="0"/>
                        <a:t>으로 이동</a:t>
                      </a:r>
                      <a:r>
                        <a:rPr lang="en-US" altLang="ko-KR" sz="100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주제 이미지</a:t>
                      </a:r>
                      <a:r>
                        <a:rPr lang="en-US" altLang="ko-KR" sz="1000" dirty="0" smtClean="0"/>
                        <a:t>(</a:t>
                      </a:r>
                      <a:r>
                        <a:rPr lang="ko-KR" altLang="en-US" sz="1000" dirty="0" smtClean="0"/>
                        <a:t>바이오</a:t>
                      </a:r>
                      <a:r>
                        <a:rPr lang="en-US" altLang="ko-KR" sz="1000" dirty="0" smtClean="0"/>
                        <a:t>, </a:t>
                      </a:r>
                      <a:r>
                        <a:rPr lang="ko-KR" altLang="en-US" sz="1000" dirty="0" smtClean="0"/>
                        <a:t>헬스</a:t>
                      </a:r>
                      <a:r>
                        <a:rPr lang="en-US" altLang="ko-KR" sz="1000" dirty="0" smtClean="0"/>
                        <a:t>/</a:t>
                      </a:r>
                      <a:r>
                        <a:rPr lang="ko-KR" altLang="en-US" sz="1000" dirty="0" smtClean="0"/>
                        <a:t>건강 관련</a:t>
                      </a:r>
                      <a:r>
                        <a:rPr lang="ko-KR" altLang="en-US" sz="1000" baseline="0" dirty="0" smtClean="0"/>
                        <a:t> 이미지</a:t>
                      </a:r>
                      <a:r>
                        <a:rPr lang="en-US" altLang="ko-KR" sz="1000" baseline="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587651138"/>
              </p:ext>
            </p:extLst>
          </p:nvPr>
        </p:nvGraphicFramePr>
        <p:xfrm>
          <a:off x="8362606" y="4817779"/>
          <a:ext cx="3829394" cy="1682774"/>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682774">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644244818"/>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1/3</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5" name="직사각형 14"/>
          <p:cNvSpPr/>
          <p:nvPr/>
        </p:nvSpPr>
        <p:spPr>
          <a:xfrm>
            <a:off x="20193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45" name="TextBox 44"/>
          <p:cNvSpPr txBox="1"/>
          <p:nvPr/>
        </p:nvSpPr>
        <p:spPr>
          <a:xfrm>
            <a:off x="3887942" y="6500552"/>
            <a:ext cx="1836174" cy="215444"/>
          </a:xfrm>
          <a:prstGeom prst="rect">
            <a:avLst/>
          </a:prstGeom>
          <a:noFill/>
        </p:spPr>
        <p:txBody>
          <a:bodyPr wrap="square" rtlCol="0">
            <a:spAutoFit/>
          </a:bodyPr>
          <a:lstStyle/>
          <a:p>
            <a:pPr algn="ctr"/>
            <a:r>
              <a:rPr lang="ko-KR" altLang="en-US" sz="800" dirty="0" smtClean="0"/>
              <a:t>다음으로 연결</a:t>
            </a:r>
            <a:endParaRPr lang="ko-KR" altLang="en-US" sz="800" dirty="0"/>
          </a:p>
        </p:txBody>
      </p:sp>
      <p:sp>
        <p:nvSpPr>
          <p:cNvPr id="46" name="직사각형 45"/>
          <p:cNvSpPr/>
          <p:nvPr/>
        </p:nvSpPr>
        <p:spPr>
          <a:xfrm>
            <a:off x="1533159" y="1361088"/>
            <a:ext cx="6475615" cy="2458697"/>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7" name="직사각형 46"/>
          <p:cNvSpPr/>
          <p:nvPr/>
        </p:nvSpPr>
        <p:spPr>
          <a:xfrm>
            <a:off x="1533159" y="882894"/>
            <a:ext cx="6475615" cy="4792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8" name="직사각형 47"/>
          <p:cNvSpPr/>
          <p:nvPr/>
        </p:nvSpPr>
        <p:spPr>
          <a:xfrm>
            <a:off x="1676907" y="1012268"/>
            <a:ext cx="712662" cy="2078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800" dirty="0" smtClean="0"/>
              <a:t>로고</a:t>
            </a:r>
            <a:endParaRPr lang="ko-KR" altLang="en-US" sz="800" dirty="0"/>
          </a:p>
        </p:txBody>
      </p:sp>
      <p:sp>
        <p:nvSpPr>
          <p:cNvPr id="49" name="TextBox 48"/>
          <p:cNvSpPr txBox="1"/>
          <p:nvPr/>
        </p:nvSpPr>
        <p:spPr>
          <a:xfrm>
            <a:off x="3672377" y="1006682"/>
            <a:ext cx="3977467" cy="215444"/>
          </a:xfrm>
          <a:prstGeom prst="rect">
            <a:avLst/>
          </a:prstGeom>
          <a:noFill/>
        </p:spPr>
        <p:txBody>
          <a:bodyPr wrap="square" rtlCol="0">
            <a:spAutoFit/>
          </a:bodyPr>
          <a:lstStyle/>
          <a:p>
            <a:pPr algn="ctr"/>
            <a:r>
              <a:rPr lang="ko-KR" altLang="en-US" sz="800" dirty="0" smtClean="0"/>
              <a:t>기업소개     연구개발 및 혁신  제품정보</a:t>
            </a:r>
            <a:r>
              <a:rPr lang="en-US" altLang="ko-KR" sz="800" dirty="0" smtClean="0"/>
              <a:t>   </a:t>
            </a:r>
            <a:r>
              <a:rPr lang="ko-KR" altLang="en-US" sz="800" dirty="0" err="1" smtClean="0"/>
              <a:t>사회적책임</a:t>
            </a:r>
            <a:r>
              <a:rPr lang="ko-KR" altLang="en-US" sz="800" dirty="0" smtClean="0"/>
              <a:t>    한국로슈소식    채용정보</a:t>
            </a:r>
            <a:endParaRPr lang="ko-KR" altLang="en-US" sz="800" dirty="0"/>
          </a:p>
        </p:txBody>
      </p:sp>
      <p:sp>
        <p:nvSpPr>
          <p:cNvPr id="50" name="TextBox 49"/>
          <p:cNvSpPr txBox="1"/>
          <p:nvPr/>
        </p:nvSpPr>
        <p:spPr>
          <a:xfrm>
            <a:off x="1904014" y="1958243"/>
            <a:ext cx="2704410" cy="584775"/>
          </a:xfrm>
          <a:prstGeom prst="rect">
            <a:avLst/>
          </a:prstGeom>
          <a:noFill/>
        </p:spPr>
        <p:txBody>
          <a:bodyPr wrap="square" rtlCol="0">
            <a:spAutoFit/>
          </a:bodyPr>
          <a:lstStyle/>
          <a:p>
            <a:r>
              <a:rPr lang="en-US" altLang="ko-KR" sz="3200" dirty="0" smtClean="0"/>
              <a:t>Innovation</a:t>
            </a:r>
            <a:endParaRPr lang="ko-KR" altLang="en-US" sz="3200" dirty="0"/>
          </a:p>
        </p:txBody>
      </p:sp>
      <p:sp>
        <p:nvSpPr>
          <p:cNvPr id="51" name="TextBox 50"/>
          <p:cNvSpPr txBox="1"/>
          <p:nvPr/>
        </p:nvSpPr>
        <p:spPr>
          <a:xfrm>
            <a:off x="1922433" y="2561705"/>
            <a:ext cx="2719180" cy="507831"/>
          </a:xfrm>
          <a:prstGeom prst="rect">
            <a:avLst/>
          </a:prstGeom>
          <a:noFill/>
        </p:spPr>
        <p:txBody>
          <a:bodyPr wrap="square" rtlCol="0">
            <a:spAutoFit/>
          </a:bodyPr>
          <a:lstStyle/>
          <a:p>
            <a:r>
              <a:rPr lang="ko-KR" altLang="en-US" sz="900" dirty="0" err="1" smtClean="0"/>
              <a:t>로슈그룹은</a:t>
            </a:r>
            <a:r>
              <a:rPr lang="ko-KR" altLang="en-US" sz="900" dirty="0" smtClean="0"/>
              <a:t> 지속적인 연구개발 투자를 통한</a:t>
            </a:r>
            <a:endParaRPr lang="en-US" altLang="ko-KR" sz="900" dirty="0" smtClean="0"/>
          </a:p>
          <a:p>
            <a:r>
              <a:rPr lang="ko-KR" altLang="en-US" sz="900" dirty="0" smtClean="0"/>
              <a:t>혁신적인 </a:t>
            </a:r>
            <a:r>
              <a:rPr lang="ko-KR" altLang="en-US" sz="900" dirty="0" err="1" smtClean="0"/>
              <a:t>치로제</a:t>
            </a:r>
            <a:r>
              <a:rPr lang="ko-KR" altLang="en-US" sz="900" dirty="0" smtClean="0"/>
              <a:t> 개발 및 솔루션 </a:t>
            </a:r>
            <a:r>
              <a:rPr lang="ko-KR" altLang="en-US" sz="900" dirty="0" err="1" smtClean="0"/>
              <a:t>제공을위해</a:t>
            </a:r>
            <a:r>
              <a:rPr lang="ko-KR" altLang="en-US" sz="900" dirty="0" smtClean="0"/>
              <a:t> </a:t>
            </a:r>
            <a:endParaRPr lang="en-US" altLang="ko-KR" sz="900" dirty="0" smtClean="0"/>
          </a:p>
          <a:p>
            <a:r>
              <a:rPr lang="ko-KR" altLang="en-US" sz="900" dirty="0" smtClean="0"/>
              <a:t>노력하고 있습니다</a:t>
            </a:r>
            <a:r>
              <a:rPr lang="en-US" altLang="ko-KR" sz="900" dirty="0" smtClean="0"/>
              <a:t>.</a:t>
            </a:r>
            <a:endParaRPr lang="en-US" altLang="ko-KR" sz="800" dirty="0" smtClean="0"/>
          </a:p>
        </p:txBody>
      </p:sp>
      <p:sp>
        <p:nvSpPr>
          <p:cNvPr id="52" name="직사각형 51"/>
          <p:cNvSpPr/>
          <p:nvPr/>
        </p:nvSpPr>
        <p:spPr>
          <a:xfrm>
            <a:off x="1531114" y="91125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53" name="직사각형 52"/>
          <p:cNvSpPr/>
          <p:nvPr/>
        </p:nvSpPr>
        <p:spPr>
          <a:xfrm>
            <a:off x="5592068" y="941757"/>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54" name="TextBox 53"/>
          <p:cNvSpPr txBox="1"/>
          <p:nvPr/>
        </p:nvSpPr>
        <p:spPr>
          <a:xfrm>
            <a:off x="108360" y="831619"/>
            <a:ext cx="1417664" cy="253916"/>
          </a:xfrm>
          <a:prstGeom prst="rect">
            <a:avLst/>
          </a:prstGeom>
          <a:noFill/>
        </p:spPr>
        <p:txBody>
          <a:bodyPr wrap="square" rtlCol="0">
            <a:spAutoFit/>
          </a:bodyPr>
          <a:lstStyle/>
          <a:p>
            <a:r>
              <a:rPr lang="en-US" altLang="ko-KR" sz="1050" dirty="0" smtClean="0"/>
              <a:t>#Header </a:t>
            </a:r>
            <a:r>
              <a:rPr lang="ko-KR" altLang="en-US" sz="1050" dirty="0" smtClean="0"/>
              <a:t>영역</a:t>
            </a:r>
            <a:r>
              <a:rPr lang="en-US" altLang="ko-KR" sz="1050" dirty="0" smtClean="0"/>
              <a:t>(</a:t>
            </a:r>
            <a:r>
              <a:rPr lang="ko-KR" altLang="en-US" sz="1050" dirty="0" smtClean="0"/>
              <a:t>공통</a:t>
            </a:r>
            <a:r>
              <a:rPr lang="en-US" altLang="ko-KR" sz="1050" dirty="0" smtClean="0"/>
              <a:t>)</a:t>
            </a:r>
            <a:endParaRPr lang="ko-KR" altLang="en-US" sz="1050" dirty="0"/>
          </a:p>
        </p:txBody>
      </p:sp>
      <p:sp>
        <p:nvSpPr>
          <p:cNvPr id="55" name="직사각형 54"/>
          <p:cNvSpPr/>
          <p:nvPr/>
        </p:nvSpPr>
        <p:spPr>
          <a:xfrm>
            <a:off x="2126105" y="183398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56" name="직사각형 55"/>
          <p:cNvSpPr/>
          <p:nvPr/>
        </p:nvSpPr>
        <p:spPr>
          <a:xfrm>
            <a:off x="6378167" y="289170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57" name="TextBox 56"/>
          <p:cNvSpPr txBox="1"/>
          <p:nvPr/>
        </p:nvSpPr>
        <p:spPr>
          <a:xfrm>
            <a:off x="1451477" y="2272498"/>
            <a:ext cx="413468" cy="523220"/>
          </a:xfrm>
          <a:prstGeom prst="rect">
            <a:avLst/>
          </a:prstGeom>
          <a:noFill/>
        </p:spPr>
        <p:txBody>
          <a:bodyPr wrap="square" rtlCol="0">
            <a:spAutoFit/>
          </a:bodyPr>
          <a:lstStyle/>
          <a:p>
            <a:r>
              <a:rPr lang="en-US" altLang="ko-KR" sz="2800" dirty="0" smtClean="0"/>
              <a:t>&lt;</a:t>
            </a:r>
            <a:endParaRPr lang="ko-KR" altLang="en-US" sz="2800" dirty="0"/>
          </a:p>
        </p:txBody>
      </p:sp>
      <p:sp>
        <p:nvSpPr>
          <p:cNvPr id="58" name="TextBox 57"/>
          <p:cNvSpPr txBox="1"/>
          <p:nvPr/>
        </p:nvSpPr>
        <p:spPr>
          <a:xfrm>
            <a:off x="7617710" y="2245837"/>
            <a:ext cx="413468" cy="523220"/>
          </a:xfrm>
          <a:prstGeom prst="rect">
            <a:avLst/>
          </a:prstGeom>
          <a:noFill/>
        </p:spPr>
        <p:txBody>
          <a:bodyPr wrap="square" rtlCol="0">
            <a:spAutoFit/>
          </a:bodyPr>
          <a:lstStyle/>
          <a:p>
            <a:r>
              <a:rPr lang="en-US" altLang="ko-KR" sz="2800" dirty="0" smtClean="0"/>
              <a:t>&gt;</a:t>
            </a:r>
            <a:endParaRPr lang="ko-KR" altLang="en-US" sz="2800" dirty="0"/>
          </a:p>
        </p:txBody>
      </p:sp>
      <p:sp>
        <p:nvSpPr>
          <p:cNvPr id="59" name="직사각형 58"/>
          <p:cNvSpPr/>
          <p:nvPr/>
        </p:nvSpPr>
        <p:spPr>
          <a:xfrm>
            <a:off x="7755402" y="2277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60" name="직사각형 59"/>
          <p:cNvSpPr/>
          <p:nvPr/>
        </p:nvSpPr>
        <p:spPr>
          <a:xfrm>
            <a:off x="1597120" y="2277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61" name="TextBox 60"/>
          <p:cNvSpPr txBox="1"/>
          <p:nvPr/>
        </p:nvSpPr>
        <p:spPr>
          <a:xfrm>
            <a:off x="85975" y="2182855"/>
            <a:ext cx="1115758" cy="253916"/>
          </a:xfrm>
          <a:prstGeom prst="rect">
            <a:avLst/>
          </a:prstGeom>
          <a:noFill/>
        </p:spPr>
        <p:txBody>
          <a:bodyPr wrap="square" rtlCol="0">
            <a:spAutoFit/>
          </a:bodyPr>
          <a:lstStyle/>
          <a:p>
            <a:r>
              <a:rPr lang="en-US" altLang="ko-KR" sz="1050" dirty="0" smtClean="0"/>
              <a:t>#Visual </a:t>
            </a:r>
            <a:r>
              <a:rPr lang="ko-KR" altLang="en-US" sz="1050" dirty="0" smtClean="0"/>
              <a:t>영역</a:t>
            </a:r>
            <a:endParaRPr lang="ko-KR" altLang="en-US" sz="1050" dirty="0"/>
          </a:p>
        </p:txBody>
      </p:sp>
      <p:sp>
        <p:nvSpPr>
          <p:cNvPr id="62" name="직사각형 36"/>
          <p:cNvSpPr/>
          <p:nvPr/>
        </p:nvSpPr>
        <p:spPr>
          <a:xfrm>
            <a:off x="1533159" y="3827487"/>
            <a:ext cx="6475615" cy="2643926"/>
          </a:xfrm>
          <a:custGeom>
            <a:avLst/>
            <a:gdLst>
              <a:gd name="connsiteX0" fmla="*/ 0 w 6475615"/>
              <a:gd name="connsiteY0" fmla="*/ 0 h 2634966"/>
              <a:gd name="connsiteX1" fmla="*/ 6475615 w 6475615"/>
              <a:gd name="connsiteY1" fmla="*/ 0 h 2634966"/>
              <a:gd name="connsiteX2" fmla="*/ 6475615 w 6475615"/>
              <a:gd name="connsiteY2" fmla="*/ 2634966 h 2634966"/>
              <a:gd name="connsiteX3" fmla="*/ 0 w 6475615"/>
              <a:gd name="connsiteY3" fmla="*/ 2634966 h 2634966"/>
              <a:gd name="connsiteX4" fmla="*/ 0 w 6475615"/>
              <a:gd name="connsiteY4" fmla="*/ 0 h 2634966"/>
              <a:gd name="connsiteX0" fmla="*/ 0 w 6475615"/>
              <a:gd name="connsiteY0" fmla="*/ 0 h 2634974"/>
              <a:gd name="connsiteX1" fmla="*/ 6475615 w 6475615"/>
              <a:gd name="connsiteY1" fmla="*/ 0 h 2634974"/>
              <a:gd name="connsiteX2" fmla="*/ 6475615 w 6475615"/>
              <a:gd name="connsiteY2" fmla="*/ 2634966 h 2634974"/>
              <a:gd name="connsiteX3" fmla="*/ 2146564 w 6475615"/>
              <a:gd name="connsiteY3" fmla="*/ 2520465 h 2634974"/>
              <a:gd name="connsiteX4" fmla="*/ 0 w 6475615"/>
              <a:gd name="connsiteY4" fmla="*/ 2634966 h 2634974"/>
              <a:gd name="connsiteX5" fmla="*/ 0 w 6475615"/>
              <a:gd name="connsiteY5" fmla="*/ 0 h 2634974"/>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34975"/>
              <a:gd name="connsiteX1" fmla="*/ 6475615 w 6475615"/>
              <a:gd name="connsiteY1" fmla="*/ 0 h 2634975"/>
              <a:gd name="connsiteX2" fmla="*/ 6475615 w 6475615"/>
              <a:gd name="connsiteY2" fmla="*/ 2634966 h 2634975"/>
              <a:gd name="connsiteX3" fmla="*/ 2146564 w 6475615"/>
              <a:gd name="connsiteY3" fmla="*/ 2520465 h 2634975"/>
              <a:gd name="connsiteX4" fmla="*/ 0 w 6475615"/>
              <a:gd name="connsiteY4" fmla="*/ 2634966 h 2634975"/>
              <a:gd name="connsiteX5" fmla="*/ 0 w 6475615"/>
              <a:gd name="connsiteY5" fmla="*/ 0 h 2634975"/>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5"/>
              <a:gd name="connsiteX1" fmla="*/ 6475615 w 6475615"/>
              <a:gd name="connsiteY1" fmla="*/ 0 h 2634975"/>
              <a:gd name="connsiteX2" fmla="*/ 6475615 w 6475615"/>
              <a:gd name="connsiteY2" fmla="*/ 2634966 h 2634975"/>
              <a:gd name="connsiteX3" fmla="*/ 3186326 w 6475615"/>
              <a:gd name="connsiteY3" fmla="*/ 2549962 h 2634975"/>
              <a:gd name="connsiteX4" fmla="*/ 0 w 6475615"/>
              <a:gd name="connsiteY4" fmla="*/ 2634966 h 2634975"/>
              <a:gd name="connsiteX5" fmla="*/ 0 w 6475615"/>
              <a:gd name="connsiteY5" fmla="*/ 0 h 2634975"/>
              <a:gd name="connsiteX0" fmla="*/ 0 w 6475615"/>
              <a:gd name="connsiteY0" fmla="*/ 0 h 2634979"/>
              <a:gd name="connsiteX1" fmla="*/ 6475615 w 6475615"/>
              <a:gd name="connsiteY1" fmla="*/ 0 h 2634979"/>
              <a:gd name="connsiteX2" fmla="*/ 6475615 w 6475615"/>
              <a:gd name="connsiteY2" fmla="*/ 2634966 h 2634979"/>
              <a:gd name="connsiteX3" fmla="*/ 3142081 w 6475615"/>
              <a:gd name="connsiteY3" fmla="*/ 2586833 h 2634979"/>
              <a:gd name="connsiteX4" fmla="*/ 0 w 6475615"/>
              <a:gd name="connsiteY4" fmla="*/ 2634966 h 2634979"/>
              <a:gd name="connsiteX5" fmla="*/ 0 w 6475615"/>
              <a:gd name="connsiteY5" fmla="*/ 0 h 2634979"/>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83"/>
              <a:gd name="connsiteX1" fmla="*/ 6475615 w 6475615"/>
              <a:gd name="connsiteY1" fmla="*/ 0 h 2634983"/>
              <a:gd name="connsiteX2" fmla="*/ 6475615 w 6475615"/>
              <a:gd name="connsiteY2" fmla="*/ 2634966 h 2634983"/>
              <a:gd name="connsiteX3" fmla="*/ 3142081 w 6475615"/>
              <a:gd name="connsiteY3" fmla="*/ 2586833 h 2634983"/>
              <a:gd name="connsiteX4" fmla="*/ 0 w 6475615"/>
              <a:gd name="connsiteY4" fmla="*/ 2634966 h 2634983"/>
              <a:gd name="connsiteX5" fmla="*/ 0 w 6475615"/>
              <a:gd name="connsiteY5" fmla="*/ 0 h 2634983"/>
              <a:gd name="connsiteX0" fmla="*/ 0 w 6475615"/>
              <a:gd name="connsiteY0" fmla="*/ 0 h 2634976"/>
              <a:gd name="connsiteX1" fmla="*/ 6475615 w 6475615"/>
              <a:gd name="connsiteY1" fmla="*/ 0 h 2634976"/>
              <a:gd name="connsiteX2" fmla="*/ 6475615 w 6475615"/>
              <a:gd name="connsiteY2" fmla="*/ 2634966 h 2634976"/>
              <a:gd name="connsiteX3" fmla="*/ 3142081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7"/>
              <a:gd name="connsiteX1" fmla="*/ 6475615 w 6475615"/>
              <a:gd name="connsiteY1" fmla="*/ 0 h 2634977"/>
              <a:gd name="connsiteX2" fmla="*/ 6475615 w 6475615"/>
              <a:gd name="connsiteY2" fmla="*/ 2634966 h 2634977"/>
              <a:gd name="connsiteX3" fmla="*/ 4085978 w 6475615"/>
              <a:gd name="connsiteY3" fmla="*/ 2586833 h 2634977"/>
              <a:gd name="connsiteX4" fmla="*/ 0 w 6475615"/>
              <a:gd name="connsiteY4" fmla="*/ 2634966 h 2634977"/>
              <a:gd name="connsiteX5" fmla="*/ 0 w 6475615"/>
              <a:gd name="connsiteY5" fmla="*/ 0 h 2634977"/>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58620"/>
              <a:gd name="connsiteX1" fmla="*/ 6475615 w 6475615"/>
              <a:gd name="connsiteY1" fmla="*/ 0 h 2758620"/>
              <a:gd name="connsiteX2" fmla="*/ 6475615 w 6475615"/>
              <a:gd name="connsiteY2" fmla="*/ 2634966 h 2758620"/>
              <a:gd name="connsiteX3" fmla="*/ 4085978 w 6475615"/>
              <a:gd name="connsiteY3" fmla="*/ 2586833 h 2758620"/>
              <a:gd name="connsiteX4" fmla="*/ 2301422 w 6475615"/>
              <a:gd name="connsiteY4" fmla="*/ 2498343 h 2758620"/>
              <a:gd name="connsiteX5" fmla="*/ 0 w 6475615"/>
              <a:gd name="connsiteY5" fmla="*/ 2634966 h 2758620"/>
              <a:gd name="connsiteX6" fmla="*/ 0 w 6475615"/>
              <a:gd name="connsiteY6" fmla="*/ 0 h 2758620"/>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5615" h="2643926">
                <a:moveTo>
                  <a:pt x="0" y="0"/>
                </a:moveTo>
                <a:lnTo>
                  <a:pt x="6475615" y="0"/>
                </a:lnTo>
                <a:lnTo>
                  <a:pt x="6475615" y="2634966"/>
                </a:lnTo>
                <a:cubicBezTo>
                  <a:pt x="4985895" y="2636128"/>
                  <a:pt x="5619941" y="2519303"/>
                  <a:pt x="4085978" y="2586833"/>
                </a:cubicBezTo>
                <a:cubicBezTo>
                  <a:pt x="3375530" y="2623057"/>
                  <a:pt x="2871806" y="2438701"/>
                  <a:pt x="2013829" y="2564711"/>
                </a:cubicBezTo>
                <a:cubicBezTo>
                  <a:pt x="757646" y="2469494"/>
                  <a:pt x="1415957" y="2690021"/>
                  <a:pt x="0" y="2634966"/>
                </a:cubicBezTo>
                <a:lnTo>
                  <a:pt x="0" y="0"/>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63" name="TextBox 62"/>
          <p:cNvSpPr txBox="1"/>
          <p:nvPr/>
        </p:nvSpPr>
        <p:spPr>
          <a:xfrm>
            <a:off x="158680" y="4767298"/>
            <a:ext cx="1115758" cy="415498"/>
          </a:xfrm>
          <a:prstGeom prst="rect">
            <a:avLst/>
          </a:prstGeom>
          <a:noFill/>
        </p:spPr>
        <p:txBody>
          <a:bodyPr wrap="square" rtlCol="0">
            <a:spAutoFit/>
          </a:bodyPr>
          <a:lstStyle/>
          <a:p>
            <a:r>
              <a:rPr lang="en-US" altLang="ko-KR" sz="1050" dirty="0" smtClean="0"/>
              <a:t>#Vision(</a:t>
            </a:r>
            <a:r>
              <a:rPr lang="ko-KR" altLang="en-US" sz="1050" dirty="0" smtClean="0"/>
              <a:t>회사소개</a:t>
            </a:r>
            <a:r>
              <a:rPr lang="en-US" altLang="ko-KR" sz="1050" dirty="0" smtClean="0"/>
              <a:t> </a:t>
            </a:r>
            <a:r>
              <a:rPr lang="ko-KR" altLang="en-US" sz="1050" dirty="0" smtClean="0"/>
              <a:t>관련 영역</a:t>
            </a:r>
            <a:endParaRPr lang="ko-KR" altLang="en-US" sz="1050" dirty="0"/>
          </a:p>
        </p:txBody>
      </p:sp>
      <p:sp>
        <p:nvSpPr>
          <p:cNvPr id="64" name="TextBox 63"/>
          <p:cNvSpPr txBox="1"/>
          <p:nvPr/>
        </p:nvSpPr>
        <p:spPr>
          <a:xfrm>
            <a:off x="1885716" y="4405294"/>
            <a:ext cx="2782229" cy="830997"/>
          </a:xfrm>
          <a:prstGeom prst="rect">
            <a:avLst/>
          </a:prstGeom>
          <a:noFill/>
        </p:spPr>
        <p:txBody>
          <a:bodyPr wrap="square" rtlCol="0">
            <a:spAutoFit/>
          </a:bodyPr>
          <a:lstStyle/>
          <a:p>
            <a:r>
              <a:rPr lang="en-US" altLang="ko-KR" dirty="0" smtClean="0"/>
              <a:t>Inside</a:t>
            </a:r>
            <a:r>
              <a:rPr lang="ko-KR" altLang="en-US" dirty="0" smtClean="0"/>
              <a:t> </a:t>
            </a:r>
            <a:r>
              <a:rPr lang="en-US" altLang="ko-KR" b="1" dirty="0" smtClean="0"/>
              <a:t>Roche</a:t>
            </a:r>
          </a:p>
          <a:p>
            <a:endParaRPr lang="en-US" altLang="ko-KR" sz="300" b="1" dirty="0" smtClean="0"/>
          </a:p>
          <a:p>
            <a:r>
              <a:rPr lang="ko-KR" altLang="en-US" sz="900" dirty="0" err="1"/>
              <a:t>한국로슈는</a:t>
            </a:r>
            <a:r>
              <a:rPr lang="ko-KR" altLang="en-US" sz="900" dirty="0"/>
              <a:t> </a:t>
            </a:r>
            <a:r>
              <a:rPr lang="en-US" altLang="ko-KR" sz="900" dirty="0"/>
              <a:t>'</a:t>
            </a:r>
            <a:r>
              <a:rPr lang="ko-KR" altLang="en-US" sz="900" dirty="0" err="1"/>
              <a:t>바이오의약품</a:t>
            </a:r>
            <a:r>
              <a:rPr lang="en-US" altLang="ko-KR" sz="900" dirty="0"/>
              <a:t>', '</a:t>
            </a:r>
            <a:r>
              <a:rPr lang="ko-KR" altLang="en-US" sz="900" dirty="0" err="1"/>
              <a:t>맞춤의료</a:t>
            </a:r>
            <a:r>
              <a:rPr lang="en-US" altLang="ko-KR" sz="900" dirty="0"/>
              <a:t>'</a:t>
            </a:r>
            <a:r>
              <a:rPr lang="ko-KR" altLang="en-US" sz="900" dirty="0"/>
              <a:t>분야의 선두주자로 혁신적인 의약품을 제공해 한국인의 삶의 질 향상 및 수명 연장에 기여하고 있습니다</a:t>
            </a:r>
            <a:r>
              <a:rPr lang="en-US" altLang="ko-KR" sz="900" dirty="0"/>
              <a:t>.</a:t>
            </a:r>
            <a:endParaRPr lang="ko-KR" altLang="en-US" sz="100" dirty="0"/>
          </a:p>
        </p:txBody>
      </p:sp>
      <p:sp>
        <p:nvSpPr>
          <p:cNvPr id="65" name="직사각형 64"/>
          <p:cNvSpPr/>
          <p:nvPr/>
        </p:nvSpPr>
        <p:spPr>
          <a:xfrm>
            <a:off x="1972950" y="5551539"/>
            <a:ext cx="1143564" cy="25072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자세히 보기</a:t>
            </a:r>
            <a:endParaRPr lang="ko-KR" altLang="en-US" sz="800" dirty="0">
              <a:solidFill>
                <a:schemeClr val="tx1"/>
              </a:solidFill>
            </a:endParaRPr>
          </a:p>
        </p:txBody>
      </p:sp>
      <p:sp>
        <p:nvSpPr>
          <p:cNvPr id="66" name="직사각형 65"/>
          <p:cNvSpPr/>
          <p:nvPr/>
        </p:nvSpPr>
        <p:spPr>
          <a:xfrm>
            <a:off x="1996408" y="433327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67" name="직사각형 66"/>
          <p:cNvSpPr/>
          <p:nvPr/>
        </p:nvSpPr>
        <p:spPr>
          <a:xfrm>
            <a:off x="2953956" y="5576520"/>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68" name="직사각형 67"/>
          <p:cNvSpPr/>
          <p:nvPr/>
        </p:nvSpPr>
        <p:spPr>
          <a:xfrm>
            <a:off x="4874342" y="4098823"/>
            <a:ext cx="2743368" cy="2182761"/>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800" dirty="0" smtClean="0"/>
              <a:t>이미지</a:t>
            </a:r>
            <a:endParaRPr lang="ko-KR" altLang="en-US" sz="800" dirty="0"/>
          </a:p>
        </p:txBody>
      </p:sp>
      <p:sp>
        <p:nvSpPr>
          <p:cNvPr id="69" name="직사각형 68"/>
          <p:cNvSpPr/>
          <p:nvPr/>
        </p:nvSpPr>
        <p:spPr>
          <a:xfrm>
            <a:off x="7410165" y="419407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42" name="직사각형 41"/>
          <p:cNvSpPr/>
          <p:nvPr/>
        </p:nvSpPr>
        <p:spPr>
          <a:xfrm>
            <a:off x="1533159" y="630805"/>
            <a:ext cx="6475616" cy="2519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3" name="TextBox 42"/>
          <p:cNvSpPr txBox="1"/>
          <p:nvPr/>
        </p:nvSpPr>
        <p:spPr>
          <a:xfrm>
            <a:off x="5819812" y="672796"/>
            <a:ext cx="2168843" cy="200055"/>
          </a:xfrm>
          <a:prstGeom prst="rect">
            <a:avLst/>
          </a:prstGeom>
          <a:noFill/>
        </p:spPr>
        <p:txBody>
          <a:bodyPr wrap="square" rtlCol="0">
            <a:spAutoFit/>
          </a:bodyPr>
          <a:lstStyle/>
          <a:p>
            <a:pPr algn="ctr"/>
            <a:r>
              <a:rPr lang="ko-KR" altLang="en-US" sz="700" dirty="0" smtClean="0"/>
              <a:t>홈   </a:t>
            </a:r>
            <a:r>
              <a:rPr lang="ko-KR" altLang="en-US" sz="700" dirty="0" err="1" smtClean="0"/>
              <a:t>사이트맵</a:t>
            </a:r>
            <a:r>
              <a:rPr lang="ko-KR" altLang="en-US" sz="700" dirty="0" smtClean="0"/>
              <a:t>   한국로슈진단   </a:t>
            </a:r>
            <a:r>
              <a:rPr lang="ko-KR" altLang="en-US" sz="700" dirty="0" err="1" smtClean="0"/>
              <a:t>로슈글로벌</a:t>
            </a:r>
            <a:r>
              <a:rPr lang="ko-KR" altLang="en-US" sz="700" dirty="0" smtClean="0"/>
              <a:t>   문의</a:t>
            </a:r>
            <a:endParaRPr lang="ko-KR" altLang="en-US" sz="700" dirty="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957" y="993277"/>
            <a:ext cx="246480" cy="246480"/>
          </a:xfrm>
          <a:prstGeom prst="rect">
            <a:avLst/>
          </a:prstGeom>
        </p:spPr>
      </p:pic>
      <p:sp>
        <p:nvSpPr>
          <p:cNvPr id="70" name="TextBox 69"/>
          <p:cNvSpPr txBox="1"/>
          <p:nvPr/>
        </p:nvSpPr>
        <p:spPr>
          <a:xfrm>
            <a:off x="1509937" y="622341"/>
            <a:ext cx="898767" cy="253916"/>
          </a:xfrm>
          <a:prstGeom prst="rect">
            <a:avLst/>
          </a:prstGeom>
          <a:noFill/>
        </p:spPr>
        <p:txBody>
          <a:bodyPr wrap="square" rtlCol="0">
            <a:spAutoFit/>
          </a:bodyPr>
          <a:lstStyle/>
          <a:p>
            <a:r>
              <a:rPr lang="en-US" altLang="ko-KR" sz="1050" dirty="0" smtClean="0"/>
              <a:t>#Top menu</a:t>
            </a:r>
            <a:endParaRPr lang="ko-KR" altLang="en-US" sz="1050" dirty="0"/>
          </a:p>
        </p:txBody>
      </p:sp>
    </p:spTree>
    <p:extLst>
      <p:ext uri="{BB962C8B-B14F-4D97-AF65-F5344CB8AC3E}">
        <p14:creationId xmlns:p14="http://schemas.microsoft.com/office/powerpoint/2010/main" val="3019760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1172914024"/>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Home</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2021.09.09</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714590306"/>
              </p:ext>
            </p:extLst>
          </p:nvPr>
        </p:nvGraphicFramePr>
        <p:xfrm>
          <a:off x="8362604" y="367700"/>
          <a:ext cx="3829394" cy="4907701"/>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solidFill>
                            <a:schemeClr val="tx1"/>
                          </a:solidFill>
                        </a:rPr>
                        <a:t>섹션 제목</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err="1" smtClean="0"/>
                        <a:t>썹네일</a:t>
                      </a:r>
                      <a:r>
                        <a:rPr lang="ko-KR" altLang="en-US" sz="1000" dirty="0" smtClean="0"/>
                        <a:t> 및 각 </a:t>
                      </a:r>
                      <a:r>
                        <a:rPr lang="ko-KR" altLang="en-US" sz="1000" dirty="0" err="1" smtClean="0"/>
                        <a:t>링크주소</a:t>
                      </a:r>
                      <a:endParaRPr lang="en-US" altLang="ko-KR" sz="1000" dirty="0" smtClean="0"/>
                    </a:p>
                    <a:p>
                      <a:pPr latinLnBrk="1"/>
                      <a:endParaRPr lang="en-US" altLang="ko-KR" sz="1000" dirty="0" smtClean="0"/>
                    </a:p>
                    <a:p>
                      <a:pPr latinLnBrk="1"/>
                      <a:r>
                        <a:rPr lang="ko-KR" altLang="en-US" sz="1000" dirty="0" smtClean="0"/>
                        <a:t>링크</a:t>
                      </a:r>
                      <a:r>
                        <a:rPr lang="en-US" altLang="ko-KR" sz="1000" dirty="0" smtClean="0"/>
                        <a:t>1: </a:t>
                      </a:r>
                      <a:r>
                        <a:rPr lang="ko-KR" altLang="en-US" sz="1000" dirty="0" err="1" smtClean="0"/>
                        <a:t>연구소개</a:t>
                      </a:r>
                      <a:r>
                        <a:rPr lang="ko-KR" altLang="en-US" sz="1000" dirty="0" smtClean="0"/>
                        <a:t> </a:t>
                      </a:r>
                      <a:r>
                        <a:rPr lang="en-US" altLang="ko-KR" sz="1000" dirty="0" smtClean="0"/>
                        <a:t>&gt; ?</a:t>
                      </a:r>
                    </a:p>
                    <a:p>
                      <a:pPr latinLnBrk="1"/>
                      <a:r>
                        <a:rPr lang="ko-KR" altLang="en-US" sz="1000" dirty="0" smtClean="0"/>
                        <a:t>링크</a:t>
                      </a:r>
                      <a:r>
                        <a:rPr lang="en-US" altLang="ko-KR" sz="1000" dirty="0" smtClean="0"/>
                        <a:t>2: </a:t>
                      </a:r>
                      <a:r>
                        <a:rPr lang="ko-KR" altLang="en-US" sz="1000" dirty="0" err="1" smtClean="0"/>
                        <a:t>연구소개</a:t>
                      </a:r>
                      <a:r>
                        <a:rPr lang="ko-KR" altLang="en-US" sz="1000" dirty="0" smtClean="0"/>
                        <a:t> </a:t>
                      </a:r>
                      <a:r>
                        <a:rPr lang="en-US" altLang="ko-KR" sz="1000" dirty="0" smtClean="0"/>
                        <a:t>&gt; ?</a:t>
                      </a:r>
                    </a:p>
                    <a:p>
                      <a:pPr latinLnBrk="1"/>
                      <a:r>
                        <a:rPr lang="ko-KR" altLang="en-US" sz="1000" dirty="0" smtClean="0"/>
                        <a:t>링크</a:t>
                      </a:r>
                      <a:r>
                        <a:rPr lang="en-US" altLang="ko-KR" sz="1000" dirty="0" smtClean="0"/>
                        <a:t>3: </a:t>
                      </a:r>
                      <a:r>
                        <a:rPr lang="ko-KR" altLang="en-US" sz="1000" dirty="0" err="1" smtClean="0"/>
                        <a:t>연구소개</a:t>
                      </a:r>
                      <a:r>
                        <a:rPr lang="ko-KR" altLang="en-US" sz="1000" dirty="0" smtClean="0"/>
                        <a:t> </a:t>
                      </a:r>
                      <a:r>
                        <a:rPr lang="en-US" altLang="ko-KR" sz="1000" dirty="0" smtClean="0"/>
                        <a:t>&gt;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err="1" smtClean="0"/>
                        <a:t>시회적책임</a:t>
                      </a:r>
                      <a:r>
                        <a:rPr lang="ko-KR" altLang="en-US" sz="1000" dirty="0" smtClean="0"/>
                        <a:t> 자세히 보기 링크</a:t>
                      </a:r>
                      <a:endParaRPr lang="en-US" altLang="ko-KR" sz="1000" dirty="0" smtClean="0"/>
                    </a:p>
                    <a:p>
                      <a:pPr latinLnBrk="1"/>
                      <a:r>
                        <a:rPr lang="ko-KR" altLang="en-US" sz="1000" dirty="0" smtClean="0"/>
                        <a:t>링크</a:t>
                      </a:r>
                      <a:r>
                        <a:rPr lang="en-US" altLang="ko-KR" sz="1000" dirty="0" smtClean="0"/>
                        <a:t>:</a:t>
                      </a:r>
                      <a:r>
                        <a:rPr lang="en-US" altLang="ko-KR" sz="1000" baseline="0" dirty="0" smtClean="0"/>
                        <a:t> ???</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주제 이미지를 배경으로 깔아주세요</a:t>
                      </a:r>
                      <a:r>
                        <a:rPr lang="en-US" altLang="ko-KR" sz="1000" dirty="0" smtClean="0"/>
                        <a:t>. </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126601657"/>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2/3</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5" name="직사각형 14"/>
          <p:cNvSpPr/>
          <p:nvPr/>
        </p:nvSpPr>
        <p:spPr>
          <a:xfrm>
            <a:off x="20193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45" name="TextBox 44"/>
          <p:cNvSpPr txBox="1"/>
          <p:nvPr/>
        </p:nvSpPr>
        <p:spPr>
          <a:xfrm>
            <a:off x="3887942" y="6500552"/>
            <a:ext cx="1836174" cy="215444"/>
          </a:xfrm>
          <a:prstGeom prst="rect">
            <a:avLst/>
          </a:prstGeom>
          <a:noFill/>
        </p:spPr>
        <p:txBody>
          <a:bodyPr wrap="square" rtlCol="0">
            <a:spAutoFit/>
          </a:bodyPr>
          <a:lstStyle/>
          <a:p>
            <a:pPr algn="ctr"/>
            <a:r>
              <a:rPr lang="ko-KR" altLang="en-US" sz="800" dirty="0" smtClean="0"/>
              <a:t>다음으로 연결</a:t>
            </a:r>
            <a:endParaRPr lang="ko-KR" altLang="en-US" sz="800" dirty="0"/>
          </a:p>
        </p:txBody>
      </p:sp>
      <p:sp>
        <p:nvSpPr>
          <p:cNvPr id="52" name="직사각형 51"/>
          <p:cNvSpPr/>
          <p:nvPr/>
        </p:nvSpPr>
        <p:spPr>
          <a:xfrm>
            <a:off x="4324362" y="1101547"/>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61" name="TextBox 60"/>
          <p:cNvSpPr txBox="1"/>
          <p:nvPr/>
        </p:nvSpPr>
        <p:spPr>
          <a:xfrm>
            <a:off x="208701" y="2125425"/>
            <a:ext cx="1115758" cy="253916"/>
          </a:xfrm>
          <a:prstGeom prst="rect">
            <a:avLst/>
          </a:prstGeom>
          <a:noFill/>
        </p:spPr>
        <p:txBody>
          <a:bodyPr wrap="square" rtlCol="0">
            <a:spAutoFit/>
          </a:bodyPr>
          <a:lstStyle/>
          <a:p>
            <a:r>
              <a:rPr lang="en-US" altLang="ko-KR" sz="1050" dirty="0" smtClean="0"/>
              <a:t>#</a:t>
            </a:r>
            <a:r>
              <a:rPr lang="ko-KR" altLang="en-US" sz="1050" dirty="0" err="1" smtClean="0"/>
              <a:t>연구소개</a:t>
            </a:r>
            <a:endParaRPr lang="ko-KR" altLang="en-US" sz="1050" dirty="0"/>
          </a:p>
        </p:txBody>
      </p:sp>
      <p:sp>
        <p:nvSpPr>
          <p:cNvPr id="62" name="직사각형 36"/>
          <p:cNvSpPr/>
          <p:nvPr/>
        </p:nvSpPr>
        <p:spPr>
          <a:xfrm>
            <a:off x="1533157" y="3668885"/>
            <a:ext cx="6475615" cy="2115965"/>
          </a:xfrm>
          <a:custGeom>
            <a:avLst/>
            <a:gdLst>
              <a:gd name="connsiteX0" fmla="*/ 0 w 6475615"/>
              <a:gd name="connsiteY0" fmla="*/ 0 h 2634966"/>
              <a:gd name="connsiteX1" fmla="*/ 6475615 w 6475615"/>
              <a:gd name="connsiteY1" fmla="*/ 0 h 2634966"/>
              <a:gd name="connsiteX2" fmla="*/ 6475615 w 6475615"/>
              <a:gd name="connsiteY2" fmla="*/ 2634966 h 2634966"/>
              <a:gd name="connsiteX3" fmla="*/ 0 w 6475615"/>
              <a:gd name="connsiteY3" fmla="*/ 2634966 h 2634966"/>
              <a:gd name="connsiteX4" fmla="*/ 0 w 6475615"/>
              <a:gd name="connsiteY4" fmla="*/ 0 h 2634966"/>
              <a:gd name="connsiteX0" fmla="*/ 0 w 6475615"/>
              <a:gd name="connsiteY0" fmla="*/ 0 h 2634974"/>
              <a:gd name="connsiteX1" fmla="*/ 6475615 w 6475615"/>
              <a:gd name="connsiteY1" fmla="*/ 0 h 2634974"/>
              <a:gd name="connsiteX2" fmla="*/ 6475615 w 6475615"/>
              <a:gd name="connsiteY2" fmla="*/ 2634966 h 2634974"/>
              <a:gd name="connsiteX3" fmla="*/ 2146564 w 6475615"/>
              <a:gd name="connsiteY3" fmla="*/ 2520465 h 2634974"/>
              <a:gd name="connsiteX4" fmla="*/ 0 w 6475615"/>
              <a:gd name="connsiteY4" fmla="*/ 2634966 h 2634974"/>
              <a:gd name="connsiteX5" fmla="*/ 0 w 6475615"/>
              <a:gd name="connsiteY5" fmla="*/ 0 h 2634974"/>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34975"/>
              <a:gd name="connsiteX1" fmla="*/ 6475615 w 6475615"/>
              <a:gd name="connsiteY1" fmla="*/ 0 h 2634975"/>
              <a:gd name="connsiteX2" fmla="*/ 6475615 w 6475615"/>
              <a:gd name="connsiteY2" fmla="*/ 2634966 h 2634975"/>
              <a:gd name="connsiteX3" fmla="*/ 2146564 w 6475615"/>
              <a:gd name="connsiteY3" fmla="*/ 2520465 h 2634975"/>
              <a:gd name="connsiteX4" fmla="*/ 0 w 6475615"/>
              <a:gd name="connsiteY4" fmla="*/ 2634966 h 2634975"/>
              <a:gd name="connsiteX5" fmla="*/ 0 w 6475615"/>
              <a:gd name="connsiteY5" fmla="*/ 0 h 2634975"/>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5"/>
              <a:gd name="connsiteX1" fmla="*/ 6475615 w 6475615"/>
              <a:gd name="connsiteY1" fmla="*/ 0 h 2634975"/>
              <a:gd name="connsiteX2" fmla="*/ 6475615 w 6475615"/>
              <a:gd name="connsiteY2" fmla="*/ 2634966 h 2634975"/>
              <a:gd name="connsiteX3" fmla="*/ 3186326 w 6475615"/>
              <a:gd name="connsiteY3" fmla="*/ 2549962 h 2634975"/>
              <a:gd name="connsiteX4" fmla="*/ 0 w 6475615"/>
              <a:gd name="connsiteY4" fmla="*/ 2634966 h 2634975"/>
              <a:gd name="connsiteX5" fmla="*/ 0 w 6475615"/>
              <a:gd name="connsiteY5" fmla="*/ 0 h 2634975"/>
              <a:gd name="connsiteX0" fmla="*/ 0 w 6475615"/>
              <a:gd name="connsiteY0" fmla="*/ 0 h 2634979"/>
              <a:gd name="connsiteX1" fmla="*/ 6475615 w 6475615"/>
              <a:gd name="connsiteY1" fmla="*/ 0 h 2634979"/>
              <a:gd name="connsiteX2" fmla="*/ 6475615 w 6475615"/>
              <a:gd name="connsiteY2" fmla="*/ 2634966 h 2634979"/>
              <a:gd name="connsiteX3" fmla="*/ 3142081 w 6475615"/>
              <a:gd name="connsiteY3" fmla="*/ 2586833 h 2634979"/>
              <a:gd name="connsiteX4" fmla="*/ 0 w 6475615"/>
              <a:gd name="connsiteY4" fmla="*/ 2634966 h 2634979"/>
              <a:gd name="connsiteX5" fmla="*/ 0 w 6475615"/>
              <a:gd name="connsiteY5" fmla="*/ 0 h 2634979"/>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83"/>
              <a:gd name="connsiteX1" fmla="*/ 6475615 w 6475615"/>
              <a:gd name="connsiteY1" fmla="*/ 0 h 2634983"/>
              <a:gd name="connsiteX2" fmla="*/ 6475615 w 6475615"/>
              <a:gd name="connsiteY2" fmla="*/ 2634966 h 2634983"/>
              <a:gd name="connsiteX3" fmla="*/ 3142081 w 6475615"/>
              <a:gd name="connsiteY3" fmla="*/ 2586833 h 2634983"/>
              <a:gd name="connsiteX4" fmla="*/ 0 w 6475615"/>
              <a:gd name="connsiteY4" fmla="*/ 2634966 h 2634983"/>
              <a:gd name="connsiteX5" fmla="*/ 0 w 6475615"/>
              <a:gd name="connsiteY5" fmla="*/ 0 h 2634983"/>
              <a:gd name="connsiteX0" fmla="*/ 0 w 6475615"/>
              <a:gd name="connsiteY0" fmla="*/ 0 h 2634976"/>
              <a:gd name="connsiteX1" fmla="*/ 6475615 w 6475615"/>
              <a:gd name="connsiteY1" fmla="*/ 0 h 2634976"/>
              <a:gd name="connsiteX2" fmla="*/ 6475615 w 6475615"/>
              <a:gd name="connsiteY2" fmla="*/ 2634966 h 2634976"/>
              <a:gd name="connsiteX3" fmla="*/ 3142081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7"/>
              <a:gd name="connsiteX1" fmla="*/ 6475615 w 6475615"/>
              <a:gd name="connsiteY1" fmla="*/ 0 h 2634977"/>
              <a:gd name="connsiteX2" fmla="*/ 6475615 w 6475615"/>
              <a:gd name="connsiteY2" fmla="*/ 2634966 h 2634977"/>
              <a:gd name="connsiteX3" fmla="*/ 4085978 w 6475615"/>
              <a:gd name="connsiteY3" fmla="*/ 2586833 h 2634977"/>
              <a:gd name="connsiteX4" fmla="*/ 0 w 6475615"/>
              <a:gd name="connsiteY4" fmla="*/ 2634966 h 2634977"/>
              <a:gd name="connsiteX5" fmla="*/ 0 w 6475615"/>
              <a:gd name="connsiteY5" fmla="*/ 0 h 2634977"/>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58620"/>
              <a:gd name="connsiteX1" fmla="*/ 6475615 w 6475615"/>
              <a:gd name="connsiteY1" fmla="*/ 0 h 2758620"/>
              <a:gd name="connsiteX2" fmla="*/ 6475615 w 6475615"/>
              <a:gd name="connsiteY2" fmla="*/ 2634966 h 2758620"/>
              <a:gd name="connsiteX3" fmla="*/ 4085978 w 6475615"/>
              <a:gd name="connsiteY3" fmla="*/ 2586833 h 2758620"/>
              <a:gd name="connsiteX4" fmla="*/ 2301422 w 6475615"/>
              <a:gd name="connsiteY4" fmla="*/ 2498343 h 2758620"/>
              <a:gd name="connsiteX5" fmla="*/ 0 w 6475615"/>
              <a:gd name="connsiteY5" fmla="*/ 2634966 h 2758620"/>
              <a:gd name="connsiteX6" fmla="*/ 0 w 6475615"/>
              <a:gd name="connsiteY6" fmla="*/ 0 h 2758620"/>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5615" h="2643926">
                <a:moveTo>
                  <a:pt x="0" y="0"/>
                </a:moveTo>
                <a:lnTo>
                  <a:pt x="6475615" y="0"/>
                </a:lnTo>
                <a:lnTo>
                  <a:pt x="6475615" y="2634966"/>
                </a:lnTo>
                <a:cubicBezTo>
                  <a:pt x="4985895" y="2636128"/>
                  <a:pt x="5619941" y="2519303"/>
                  <a:pt x="4085978" y="2586833"/>
                </a:cubicBezTo>
                <a:cubicBezTo>
                  <a:pt x="3375530" y="2623057"/>
                  <a:pt x="2871806" y="2438701"/>
                  <a:pt x="2013829" y="2564711"/>
                </a:cubicBezTo>
                <a:cubicBezTo>
                  <a:pt x="757646" y="2469494"/>
                  <a:pt x="1415957" y="2690021"/>
                  <a:pt x="0" y="2634966"/>
                </a:cubicBezTo>
                <a:lnTo>
                  <a:pt x="0" y="0"/>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63" name="TextBox 62"/>
          <p:cNvSpPr txBox="1"/>
          <p:nvPr/>
        </p:nvSpPr>
        <p:spPr>
          <a:xfrm>
            <a:off x="208701" y="4720392"/>
            <a:ext cx="1115758" cy="253916"/>
          </a:xfrm>
          <a:prstGeom prst="rect">
            <a:avLst/>
          </a:prstGeom>
          <a:noFill/>
        </p:spPr>
        <p:txBody>
          <a:bodyPr wrap="square" rtlCol="0">
            <a:spAutoFit/>
          </a:bodyPr>
          <a:lstStyle/>
          <a:p>
            <a:r>
              <a:rPr lang="en-US" altLang="ko-KR" sz="1050" dirty="0" smtClean="0"/>
              <a:t>#IR</a:t>
            </a:r>
            <a:endParaRPr lang="ko-KR" altLang="en-US" sz="1050" dirty="0"/>
          </a:p>
        </p:txBody>
      </p:sp>
      <p:sp>
        <p:nvSpPr>
          <p:cNvPr id="2" name="직사각형 1"/>
          <p:cNvSpPr/>
          <p:nvPr/>
        </p:nvSpPr>
        <p:spPr>
          <a:xfrm>
            <a:off x="1533159" y="993081"/>
            <a:ext cx="6475615" cy="2664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533159" y="1135626"/>
            <a:ext cx="6475615" cy="307777"/>
          </a:xfrm>
          <a:prstGeom prst="rect">
            <a:avLst/>
          </a:prstGeom>
          <a:noFill/>
        </p:spPr>
        <p:txBody>
          <a:bodyPr wrap="square" rtlCol="0">
            <a:spAutoFit/>
          </a:bodyPr>
          <a:lstStyle/>
          <a:p>
            <a:pPr algn="ctr"/>
            <a:r>
              <a:rPr lang="ko-KR" altLang="en-US" sz="1400" b="1" dirty="0" smtClean="0"/>
              <a:t>제품정보</a:t>
            </a:r>
            <a:endParaRPr lang="ko-KR" altLang="en-US" sz="1400" b="1" dirty="0"/>
          </a:p>
        </p:txBody>
      </p:sp>
      <p:grpSp>
        <p:nvGrpSpPr>
          <p:cNvPr id="10" name="그룹 9"/>
          <p:cNvGrpSpPr/>
          <p:nvPr/>
        </p:nvGrpSpPr>
        <p:grpSpPr>
          <a:xfrm>
            <a:off x="1877555" y="1675148"/>
            <a:ext cx="1763944" cy="1701469"/>
            <a:chOff x="1972950" y="1717217"/>
            <a:chExt cx="1763944" cy="1701469"/>
          </a:xfrm>
        </p:grpSpPr>
        <p:sp>
          <p:nvSpPr>
            <p:cNvPr id="3" name="직사각형 2"/>
            <p:cNvSpPr/>
            <p:nvPr/>
          </p:nvSpPr>
          <p:spPr>
            <a:xfrm>
              <a:off x="1972950" y="1717217"/>
              <a:ext cx="1763944" cy="10741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1000" dirty="0" smtClean="0"/>
                <a:t>이미지</a:t>
              </a:r>
              <a:endParaRPr lang="ko-KR" altLang="en-US" sz="1000" dirty="0"/>
            </a:p>
          </p:txBody>
        </p:sp>
        <p:sp>
          <p:nvSpPr>
            <p:cNvPr id="70" name="직사각형 69"/>
            <p:cNvSpPr/>
            <p:nvPr/>
          </p:nvSpPr>
          <p:spPr>
            <a:xfrm>
              <a:off x="1972950" y="2801370"/>
              <a:ext cx="1763944" cy="61731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700" dirty="0" smtClean="0">
                  <a:solidFill>
                    <a:schemeClr val="tx1"/>
                  </a:solidFill>
                </a:rPr>
                <a:t>허가사항 변경</a:t>
              </a:r>
              <a:endParaRPr lang="en-US" altLang="ko-KR" sz="700" dirty="0" smtClean="0">
                <a:solidFill>
                  <a:schemeClr val="tx1"/>
                </a:solidFill>
              </a:endParaRPr>
            </a:p>
            <a:p>
              <a:pPr algn="ctr"/>
              <a:endParaRPr lang="en-US" altLang="ko-KR" sz="700" dirty="0">
                <a:solidFill>
                  <a:schemeClr val="tx1"/>
                </a:solidFill>
              </a:endParaRPr>
            </a:p>
            <a:p>
              <a:pPr algn="ctr"/>
              <a:r>
                <a:rPr lang="ko-KR" altLang="en-US" sz="500" u="sng" dirty="0" smtClean="0">
                  <a:solidFill>
                    <a:schemeClr val="tx1"/>
                  </a:solidFill>
                </a:rPr>
                <a:t>자세히 보기</a:t>
              </a:r>
              <a:endParaRPr lang="ko-KR" altLang="en-US" sz="500" u="sng" dirty="0">
                <a:solidFill>
                  <a:schemeClr val="tx1"/>
                </a:solidFill>
              </a:endParaRPr>
            </a:p>
          </p:txBody>
        </p:sp>
      </p:grpSp>
      <p:sp>
        <p:nvSpPr>
          <p:cNvPr id="53" name="직사각형 52"/>
          <p:cNvSpPr/>
          <p:nvPr/>
        </p:nvSpPr>
        <p:spPr>
          <a:xfrm>
            <a:off x="2084499" y="180140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grpSp>
        <p:nvGrpSpPr>
          <p:cNvPr id="71" name="그룹 70"/>
          <p:cNvGrpSpPr/>
          <p:nvPr/>
        </p:nvGrpSpPr>
        <p:grpSpPr>
          <a:xfrm>
            <a:off x="3936358" y="1679714"/>
            <a:ext cx="1763944" cy="1701469"/>
            <a:chOff x="1972950" y="1717217"/>
            <a:chExt cx="1763944" cy="1701469"/>
          </a:xfrm>
        </p:grpSpPr>
        <p:sp>
          <p:nvSpPr>
            <p:cNvPr id="72" name="직사각형 71"/>
            <p:cNvSpPr/>
            <p:nvPr/>
          </p:nvSpPr>
          <p:spPr>
            <a:xfrm>
              <a:off x="1972950" y="1717217"/>
              <a:ext cx="1763944" cy="10741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1000" dirty="0" smtClean="0"/>
                <a:t>이미지</a:t>
              </a:r>
              <a:endParaRPr lang="ko-KR" altLang="en-US" sz="1000" dirty="0"/>
            </a:p>
          </p:txBody>
        </p:sp>
        <p:sp>
          <p:nvSpPr>
            <p:cNvPr id="73" name="직사각형 72"/>
            <p:cNvSpPr/>
            <p:nvPr/>
          </p:nvSpPr>
          <p:spPr>
            <a:xfrm>
              <a:off x="1972950" y="2801370"/>
              <a:ext cx="1763944" cy="61731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700" dirty="0" smtClean="0">
                  <a:solidFill>
                    <a:schemeClr val="tx1"/>
                  </a:solidFill>
                </a:rPr>
                <a:t>안정성 정보</a:t>
              </a:r>
              <a:endParaRPr lang="en-US" altLang="ko-KR" sz="700" dirty="0" smtClean="0">
                <a:solidFill>
                  <a:schemeClr val="tx1"/>
                </a:solidFill>
              </a:endParaRPr>
            </a:p>
            <a:p>
              <a:pPr algn="ctr"/>
              <a:endParaRPr lang="en-US" altLang="ko-KR" sz="700" dirty="0">
                <a:solidFill>
                  <a:schemeClr val="tx1"/>
                </a:solidFill>
              </a:endParaRPr>
            </a:p>
            <a:p>
              <a:pPr algn="ctr"/>
              <a:r>
                <a:rPr lang="ko-KR" altLang="en-US" sz="500" u="sng" dirty="0">
                  <a:solidFill>
                    <a:schemeClr val="tx1"/>
                  </a:solidFill>
                </a:rPr>
                <a:t>자세히 </a:t>
              </a:r>
              <a:r>
                <a:rPr lang="ko-KR" altLang="en-US" sz="500" u="sng" dirty="0" smtClean="0">
                  <a:solidFill>
                    <a:schemeClr val="tx1"/>
                  </a:solidFill>
                </a:rPr>
                <a:t>보기</a:t>
              </a:r>
              <a:endParaRPr lang="ko-KR" altLang="en-US" sz="500" u="sng" dirty="0">
                <a:solidFill>
                  <a:schemeClr val="tx1"/>
                </a:solidFill>
              </a:endParaRPr>
            </a:p>
          </p:txBody>
        </p:sp>
      </p:grpSp>
      <p:grpSp>
        <p:nvGrpSpPr>
          <p:cNvPr id="74" name="그룹 73"/>
          <p:cNvGrpSpPr/>
          <p:nvPr/>
        </p:nvGrpSpPr>
        <p:grpSpPr>
          <a:xfrm>
            <a:off x="5955892" y="1675148"/>
            <a:ext cx="1763944" cy="1701469"/>
            <a:chOff x="1972950" y="1717217"/>
            <a:chExt cx="1763944" cy="1701469"/>
          </a:xfrm>
        </p:grpSpPr>
        <p:sp>
          <p:nvSpPr>
            <p:cNvPr id="75" name="직사각형 74"/>
            <p:cNvSpPr/>
            <p:nvPr/>
          </p:nvSpPr>
          <p:spPr>
            <a:xfrm>
              <a:off x="1972950" y="1717217"/>
              <a:ext cx="1763944" cy="10741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1000" dirty="0" smtClean="0"/>
                <a:t>이미지</a:t>
              </a:r>
              <a:endParaRPr lang="ko-KR" altLang="en-US" sz="1000" dirty="0"/>
            </a:p>
          </p:txBody>
        </p:sp>
        <p:sp>
          <p:nvSpPr>
            <p:cNvPr id="76" name="직사각형 75"/>
            <p:cNvSpPr/>
            <p:nvPr/>
          </p:nvSpPr>
          <p:spPr>
            <a:xfrm>
              <a:off x="1972950" y="2801370"/>
              <a:ext cx="1763944" cy="61731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700" dirty="0" err="1" smtClean="0">
                  <a:solidFill>
                    <a:schemeClr val="tx1"/>
                  </a:solidFill>
                </a:rPr>
                <a:t>제품색인</a:t>
              </a:r>
              <a:r>
                <a:rPr lang="ko-KR" altLang="en-US" sz="700" dirty="0" smtClean="0">
                  <a:solidFill>
                    <a:schemeClr val="tx1"/>
                  </a:solidFill>
                </a:rPr>
                <a:t> 검색</a:t>
              </a:r>
              <a:endParaRPr lang="en-US" altLang="ko-KR" sz="700" dirty="0" smtClean="0">
                <a:solidFill>
                  <a:schemeClr val="tx1"/>
                </a:solidFill>
              </a:endParaRPr>
            </a:p>
            <a:p>
              <a:pPr algn="ctr"/>
              <a:endParaRPr lang="en-US" altLang="ko-KR" sz="700" dirty="0">
                <a:solidFill>
                  <a:schemeClr val="tx1"/>
                </a:solidFill>
              </a:endParaRPr>
            </a:p>
            <a:p>
              <a:pPr algn="ctr"/>
              <a:r>
                <a:rPr lang="ko-KR" altLang="en-US" sz="500" u="sng" dirty="0">
                  <a:solidFill>
                    <a:schemeClr val="tx1"/>
                  </a:solidFill>
                </a:rPr>
                <a:t>자세히 </a:t>
              </a:r>
              <a:r>
                <a:rPr lang="ko-KR" altLang="en-US" sz="500" u="sng" dirty="0" smtClean="0">
                  <a:solidFill>
                    <a:schemeClr val="tx1"/>
                  </a:solidFill>
                </a:rPr>
                <a:t>보기</a:t>
              </a:r>
              <a:endParaRPr lang="ko-KR" altLang="en-US" sz="500" u="sng" dirty="0">
                <a:solidFill>
                  <a:schemeClr val="tx1"/>
                </a:solidFill>
              </a:endParaRPr>
            </a:p>
          </p:txBody>
        </p:sp>
      </p:grpSp>
      <p:sp>
        <p:nvSpPr>
          <p:cNvPr id="77" name="직사각형 76"/>
          <p:cNvSpPr/>
          <p:nvPr/>
        </p:nvSpPr>
        <p:spPr>
          <a:xfrm>
            <a:off x="4043219" y="1772240"/>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1" name="직사각형 10"/>
          <p:cNvSpPr/>
          <p:nvPr/>
        </p:nvSpPr>
        <p:spPr>
          <a:xfrm>
            <a:off x="1533155" y="3662284"/>
            <a:ext cx="6475617" cy="17278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78" name="직사각형 77"/>
          <p:cNvSpPr/>
          <p:nvPr/>
        </p:nvSpPr>
        <p:spPr>
          <a:xfrm>
            <a:off x="6095999" y="1766290"/>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44" name="TextBox 43"/>
          <p:cNvSpPr txBox="1"/>
          <p:nvPr/>
        </p:nvSpPr>
        <p:spPr>
          <a:xfrm>
            <a:off x="1533153" y="3920108"/>
            <a:ext cx="6475615" cy="307777"/>
          </a:xfrm>
          <a:prstGeom prst="rect">
            <a:avLst/>
          </a:prstGeom>
          <a:noFill/>
        </p:spPr>
        <p:txBody>
          <a:bodyPr wrap="square" rtlCol="0">
            <a:spAutoFit/>
          </a:bodyPr>
          <a:lstStyle/>
          <a:p>
            <a:pPr algn="ctr"/>
            <a:r>
              <a:rPr lang="ko-KR" altLang="en-US" sz="1400" b="1" dirty="0" smtClean="0"/>
              <a:t>사회적 책임</a:t>
            </a:r>
            <a:endParaRPr lang="ko-KR" altLang="en-US" sz="1400" b="1" dirty="0"/>
          </a:p>
        </p:txBody>
      </p:sp>
      <p:sp>
        <p:nvSpPr>
          <p:cNvPr id="65" name="직사각형 64"/>
          <p:cNvSpPr/>
          <p:nvPr/>
        </p:nvSpPr>
        <p:spPr>
          <a:xfrm>
            <a:off x="4181302" y="4766916"/>
            <a:ext cx="1143564" cy="25072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자세히 보기</a:t>
            </a:r>
            <a:endParaRPr lang="ko-KR" altLang="en-US" sz="800" dirty="0">
              <a:solidFill>
                <a:schemeClr val="tx1"/>
              </a:solidFill>
            </a:endParaRPr>
          </a:p>
        </p:txBody>
      </p:sp>
      <p:sp>
        <p:nvSpPr>
          <p:cNvPr id="66" name="직사각형 65"/>
          <p:cNvSpPr/>
          <p:nvPr/>
        </p:nvSpPr>
        <p:spPr>
          <a:xfrm>
            <a:off x="5147091" y="4797662"/>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79" name="직사각형 78"/>
          <p:cNvSpPr/>
          <p:nvPr/>
        </p:nvSpPr>
        <p:spPr>
          <a:xfrm>
            <a:off x="6908474" y="440708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2" name="TextBox 11"/>
          <p:cNvSpPr txBox="1"/>
          <p:nvPr/>
        </p:nvSpPr>
        <p:spPr>
          <a:xfrm>
            <a:off x="2557130" y="4309831"/>
            <a:ext cx="4211690" cy="338554"/>
          </a:xfrm>
          <a:prstGeom prst="rect">
            <a:avLst/>
          </a:prstGeom>
          <a:noFill/>
        </p:spPr>
        <p:txBody>
          <a:bodyPr wrap="square" rtlCol="0">
            <a:spAutoFit/>
          </a:bodyPr>
          <a:lstStyle/>
          <a:p>
            <a:pPr algn="ctr"/>
            <a:r>
              <a:rPr lang="ko-KR" altLang="en-US" sz="800" dirty="0" err="1"/>
              <a:t>한국로슈는</a:t>
            </a:r>
            <a:r>
              <a:rPr lang="ko-KR" altLang="en-US" sz="800" dirty="0"/>
              <a:t> 건강하고 행복한 내일을 위해 </a:t>
            </a:r>
            <a:endParaRPr lang="en-US" altLang="ko-KR" sz="800" dirty="0" smtClean="0"/>
          </a:p>
          <a:p>
            <a:pPr algn="ctr"/>
            <a:r>
              <a:rPr lang="ko-KR" altLang="en-US" sz="800" dirty="0" smtClean="0"/>
              <a:t>장기적인 가치 창출을 위한 지속가능경영을 실천하고 있습니다</a:t>
            </a:r>
            <a:r>
              <a:rPr lang="en-US" altLang="ko-KR" sz="800" dirty="0" smtClean="0"/>
              <a:t>.</a:t>
            </a:r>
          </a:p>
        </p:txBody>
      </p:sp>
    </p:spTree>
    <p:extLst>
      <p:ext uri="{BB962C8B-B14F-4D97-AF65-F5344CB8AC3E}">
        <p14:creationId xmlns:p14="http://schemas.microsoft.com/office/powerpoint/2010/main" val="2404743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그룹 45"/>
          <p:cNvGrpSpPr/>
          <p:nvPr/>
        </p:nvGrpSpPr>
        <p:grpSpPr>
          <a:xfrm>
            <a:off x="1547537" y="1838302"/>
            <a:ext cx="3082745" cy="243644"/>
            <a:chOff x="1584113" y="1619156"/>
            <a:chExt cx="3082745" cy="228977"/>
          </a:xfrm>
        </p:grpSpPr>
        <p:sp>
          <p:nvSpPr>
            <p:cNvPr id="47" name="TextBox 46"/>
            <p:cNvSpPr txBox="1"/>
            <p:nvPr/>
          </p:nvSpPr>
          <p:spPr>
            <a:xfrm>
              <a:off x="1584113" y="1631196"/>
              <a:ext cx="2421212" cy="216937"/>
            </a:xfrm>
            <a:prstGeom prst="rect">
              <a:avLst/>
            </a:prstGeom>
            <a:noFill/>
          </p:spPr>
          <p:txBody>
            <a:bodyPr wrap="square" rtlCol="0">
              <a:spAutoFit/>
            </a:bodyPr>
            <a:lstStyle/>
            <a:p>
              <a:r>
                <a:rPr lang="en-US" altLang="ko-KR" sz="900" dirty="0"/>
                <a:t>[</a:t>
              </a:r>
              <a:r>
                <a:rPr lang="ko-KR" altLang="en-US" sz="900" dirty="0"/>
                <a:t>보도자료</a:t>
              </a:r>
              <a:r>
                <a:rPr lang="en-US" altLang="ko-KR" sz="900" dirty="0"/>
                <a:t>] </a:t>
              </a:r>
              <a:r>
                <a:rPr lang="ko-KR" altLang="en-US" sz="900" dirty="0" err="1"/>
                <a:t>한국로슈</a:t>
              </a:r>
              <a:r>
                <a:rPr lang="en-US" altLang="ko-KR" sz="900" dirty="0"/>
                <a:t>-</a:t>
              </a:r>
              <a:r>
                <a:rPr lang="ko-KR" altLang="en-US" sz="900" dirty="0" err="1"/>
                <a:t>굿피블</a:t>
              </a:r>
              <a:r>
                <a:rPr lang="en-US" altLang="ko-KR" sz="900" dirty="0"/>
                <a:t>, </a:t>
              </a:r>
              <a:r>
                <a:rPr lang="ko-KR" altLang="en-US" sz="900" dirty="0"/>
                <a:t>환자 맞춤형</a:t>
              </a:r>
              <a:r>
                <a:rPr lang="en-US" altLang="ko-KR" sz="900" dirty="0"/>
                <a:t>…</a:t>
              </a:r>
              <a:endParaRPr lang="ko-KR" altLang="en-US" sz="900" dirty="0"/>
            </a:p>
          </p:txBody>
        </p:sp>
        <p:sp>
          <p:nvSpPr>
            <p:cNvPr id="48" name="TextBox 47"/>
            <p:cNvSpPr txBox="1"/>
            <p:nvPr/>
          </p:nvSpPr>
          <p:spPr>
            <a:xfrm>
              <a:off x="3807233" y="1619156"/>
              <a:ext cx="859625" cy="216936"/>
            </a:xfrm>
            <a:prstGeom prst="rect">
              <a:avLst/>
            </a:prstGeom>
            <a:noFill/>
          </p:spPr>
          <p:txBody>
            <a:bodyPr wrap="square" rtlCol="0">
              <a:spAutoFit/>
            </a:bodyPr>
            <a:lstStyle/>
            <a:p>
              <a:pPr algn="r"/>
              <a:r>
                <a:rPr lang="en-US" altLang="ko-KR" sz="900" dirty="0" smtClean="0"/>
                <a:t>2021.09.10</a:t>
              </a:r>
              <a:endParaRPr lang="ko-KR" altLang="en-US" sz="900" dirty="0"/>
            </a:p>
          </p:txBody>
        </p:sp>
      </p:grpSp>
      <p:sp>
        <p:nvSpPr>
          <p:cNvPr id="9" name="TextBox 8"/>
          <p:cNvSpPr txBox="1"/>
          <p:nvPr/>
        </p:nvSpPr>
        <p:spPr>
          <a:xfrm>
            <a:off x="1546971" y="1135778"/>
            <a:ext cx="2935381" cy="307777"/>
          </a:xfrm>
          <a:prstGeom prst="rect">
            <a:avLst/>
          </a:prstGeom>
          <a:noFill/>
        </p:spPr>
        <p:txBody>
          <a:bodyPr wrap="square" rtlCol="0">
            <a:spAutoFit/>
          </a:bodyPr>
          <a:lstStyle/>
          <a:p>
            <a:r>
              <a:rPr lang="ko-KR" altLang="en-US" sz="1400" b="1" dirty="0" smtClean="0"/>
              <a:t>한국로슈소식</a:t>
            </a:r>
            <a:endParaRPr lang="ko-KR" altLang="en-US" sz="1400" b="1" dirty="0"/>
          </a:p>
        </p:txBody>
      </p:sp>
      <p:graphicFrame>
        <p:nvGraphicFramePr>
          <p:cNvPr id="4" name="표 3"/>
          <p:cNvGraphicFramePr>
            <a:graphicFrameLocks noGrp="1"/>
          </p:cNvGraphicFramePr>
          <p:nvPr>
            <p:extLst>
              <p:ext uri="{D42A27DB-BD31-4B8C-83A1-F6EECF244321}">
                <p14:modId xmlns:p14="http://schemas.microsoft.com/office/powerpoint/2010/main" val="1172914024"/>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Home</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2021.09.09</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737277184"/>
              </p:ext>
            </p:extLst>
          </p:nvPr>
        </p:nvGraphicFramePr>
        <p:xfrm>
          <a:off x="8362604" y="367700"/>
          <a:ext cx="3829394" cy="4488068"/>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solidFill>
                            <a:schemeClr val="tx1"/>
                          </a:solidFill>
                        </a:rPr>
                        <a:t>섹션 제목</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글 목록</a:t>
                      </a:r>
                      <a:r>
                        <a:rPr lang="en-US" altLang="ko-KR" sz="1000" dirty="0" smtClean="0"/>
                        <a:t>.</a:t>
                      </a:r>
                      <a:r>
                        <a:rPr lang="en-US" altLang="ko-KR" sz="1000" baseline="0" dirty="0" smtClean="0"/>
                        <a:t> </a:t>
                      </a:r>
                      <a:r>
                        <a:rPr lang="ko-KR" altLang="en-US" sz="1000" baseline="0" dirty="0" smtClean="0"/>
                        <a:t>클릭하면 해당 글로 이동</a:t>
                      </a:r>
                      <a:endParaRPr lang="en-US" altLang="ko-KR" sz="1000" baseline="0" dirty="0" smtClean="0"/>
                    </a:p>
                    <a:p>
                      <a:pPr latinLnBrk="1"/>
                      <a:r>
                        <a:rPr lang="en-US" altLang="ko-KR" sz="1000" baseline="0" dirty="0" smtClean="0"/>
                        <a:t> - </a:t>
                      </a:r>
                      <a:r>
                        <a:rPr lang="ko-KR" altLang="en-US" sz="1000" baseline="0" dirty="0" smtClean="0"/>
                        <a:t>글이 없으면 </a:t>
                      </a:r>
                      <a:r>
                        <a:rPr lang="en-US" altLang="ko-KR" sz="1000" baseline="0" dirty="0" smtClean="0"/>
                        <a:t>‘</a:t>
                      </a:r>
                      <a:r>
                        <a:rPr lang="ko-KR" altLang="en-US" sz="1000" baseline="0" dirty="0" err="1" smtClean="0">
                          <a:solidFill>
                            <a:srgbClr val="FF0000"/>
                          </a:solidFill>
                        </a:rPr>
                        <a:t>게시글이</a:t>
                      </a:r>
                      <a:r>
                        <a:rPr lang="ko-KR" altLang="en-US" sz="1000" baseline="0" dirty="0" smtClean="0">
                          <a:solidFill>
                            <a:srgbClr val="FF0000"/>
                          </a:solidFill>
                        </a:rPr>
                        <a:t> 없습니다</a:t>
                      </a:r>
                      <a:r>
                        <a:rPr lang="en-US" altLang="ko-KR" sz="1000" baseline="0" dirty="0" smtClean="0"/>
                        <a:t>＇</a:t>
                      </a:r>
                      <a:r>
                        <a:rPr lang="ko-KR" altLang="en-US" sz="1000" baseline="0" dirty="0" smtClean="0"/>
                        <a:t>라고 메시지를 표시</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자세히 보기 버튼 </a:t>
                      </a:r>
                      <a:r>
                        <a:rPr lang="en-US" altLang="ko-KR" sz="1000" dirty="0" smtClean="0"/>
                        <a:t>– </a:t>
                      </a:r>
                      <a:r>
                        <a:rPr lang="ko-KR" altLang="en-US" sz="1000" dirty="0" err="1" smtClean="0">
                          <a:solidFill>
                            <a:srgbClr val="FF0000"/>
                          </a:solidFill>
                        </a:rPr>
                        <a:t>홍보센터</a:t>
                      </a:r>
                      <a:r>
                        <a:rPr lang="ko-KR" altLang="en-US" sz="1000" dirty="0" smtClean="0">
                          <a:solidFill>
                            <a:srgbClr val="FF0000"/>
                          </a:solidFill>
                        </a:rPr>
                        <a:t> </a:t>
                      </a:r>
                      <a:r>
                        <a:rPr lang="en-US" altLang="ko-KR" sz="1000" dirty="0" smtClean="0">
                          <a:solidFill>
                            <a:srgbClr val="FF0000"/>
                          </a:solidFill>
                        </a:rPr>
                        <a:t>&gt; </a:t>
                      </a:r>
                      <a:r>
                        <a:rPr lang="ko-KR" altLang="en-US" sz="1000" dirty="0" smtClean="0">
                          <a:solidFill>
                            <a:srgbClr val="FF0000"/>
                          </a:solidFill>
                        </a:rPr>
                        <a:t>공지사항 </a:t>
                      </a:r>
                      <a:r>
                        <a:rPr lang="ko-KR" altLang="en-US" sz="1000" dirty="0" smtClean="0"/>
                        <a:t>게시판으로 이동</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000" dirty="0" smtClean="0"/>
                        <a:t>폼 입력란</a:t>
                      </a:r>
                      <a:endParaRPr lang="en-US" altLang="ko-KR" sz="1000" dirty="0" smtClean="0"/>
                    </a:p>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폼 </a:t>
                      </a:r>
                      <a:r>
                        <a:rPr lang="ko-KR" altLang="en-US" sz="1000" dirty="0" err="1" smtClean="0"/>
                        <a:t>전송버튼</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Footer</a:t>
                      </a:r>
                      <a:r>
                        <a:rPr lang="en-US" altLang="ko-KR" sz="1000" baseline="0" dirty="0" smtClean="0"/>
                        <a:t> </a:t>
                      </a:r>
                      <a:r>
                        <a:rPr lang="en-US" altLang="ko-KR" sz="1000" baseline="0" dirty="0" smtClean="0"/>
                        <a:t>menu</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Footer </a:t>
                      </a:r>
                      <a:r>
                        <a:rPr lang="ko-KR" altLang="en-US" sz="1000" dirty="0" smtClean="0"/>
                        <a:t>정보</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0698648"/>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3/3</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5" name="직사각형 14"/>
          <p:cNvSpPr/>
          <p:nvPr/>
        </p:nvSpPr>
        <p:spPr>
          <a:xfrm>
            <a:off x="20193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45" name="TextBox 44"/>
          <p:cNvSpPr txBox="1"/>
          <p:nvPr/>
        </p:nvSpPr>
        <p:spPr>
          <a:xfrm>
            <a:off x="3887942" y="6500552"/>
            <a:ext cx="1836174" cy="215444"/>
          </a:xfrm>
          <a:prstGeom prst="rect">
            <a:avLst/>
          </a:prstGeom>
          <a:noFill/>
        </p:spPr>
        <p:txBody>
          <a:bodyPr wrap="square" rtlCol="0">
            <a:spAutoFit/>
          </a:bodyPr>
          <a:lstStyle/>
          <a:p>
            <a:pPr algn="ctr"/>
            <a:r>
              <a:rPr lang="ko-KR" altLang="en-US" sz="800" dirty="0" smtClean="0"/>
              <a:t>다음으로 연결</a:t>
            </a:r>
            <a:endParaRPr lang="ko-KR" altLang="en-US" sz="800" dirty="0"/>
          </a:p>
        </p:txBody>
      </p:sp>
      <p:sp>
        <p:nvSpPr>
          <p:cNvPr id="52" name="직사각형 51"/>
          <p:cNvSpPr/>
          <p:nvPr/>
        </p:nvSpPr>
        <p:spPr>
          <a:xfrm>
            <a:off x="5562634" y="105376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61" name="TextBox 60"/>
          <p:cNvSpPr txBox="1"/>
          <p:nvPr/>
        </p:nvSpPr>
        <p:spPr>
          <a:xfrm>
            <a:off x="208701" y="2125425"/>
            <a:ext cx="1115758" cy="253916"/>
          </a:xfrm>
          <a:prstGeom prst="rect">
            <a:avLst/>
          </a:prstGeom>
          <a:noFill/>
        </p:spPr>
        <p:txBody>
          <a:bodyPr wrap="square" rtlCol="0">
            <a:spAutoFit/>
          </a:bodyPr>
          <a:lstStyle/>
          <a:p>
            <a:r>
              <a:rPr lang="en-US" altLang="ko-KR" sz="1050" dirty="0" smtClean="0"/>
              <a:t>#notice</a:t>
            </a:r>
            <a:endParaRPr lang="ko-KR" altLang="en-US" sz="1050" dirty="0"/>
          </a:p>
        </p:txBody>
      </p:sp>
      <p:sp>
        <p:nvSpPr>
          <p:cNvPr id="62" name="직사각형 36"/>
          <p:cNvSpPr/>
          <p:nvPr/>
        </p:nvSpPr>
        <p:spPr>
          <a:xfrm>
            <a:off x="1533157" y="3668886"/>
            <a:ext cx="6475615" cy="894852"/>
          </a:xfrm>
          <a:custGeom>
            <a:avLst/>
            <a:gdLst>
              <a:gd name="connsiteX0" fmla="*/ 0 w 6475615"/>
              <a:gd name="connsiteY0" fmla="*/ 0 h 2634966"/>
              <a:gd name="connsiteX1" fmla="*/ 6475615 w 6475615"/>
              <a:gd name="connsiteY1" fmla="*/ 0 h 2634966"/>
              <a:gd name="connsiteX2" fmla="*/ 6475615 w 6475615"/>
              <a:gd name="connsiteY2" fmla="*/ 2634966 h 2634966"/>
              <a:gd name="connsiteX3" fmla="*/ 0 w 6475615"/>
              <a:gd name="connsiteY3" fmla="*/ 2634966 h 2634966"/>
              <a:gd name="connsiteX4" fmla="*/ 0 w 6475615"/>
              <a:gd name="connsiteY4" fmla="*/ 0 h 2634966"/>
              <a:gd name="connsiteX0" fmla="*/ 0 w 6475615"/>
              <a:gd name="connsiteY0" fmla="*/ 0 h 2634974"/>
              <a:gd name="connsiteX1" fmla="*/ 6475615 w 6475615"/>
              <a:gd name="connsiteY1" fmla="*/ 0 h 2634974"/>
              <a:gd name="connsiteX2" fmla="*/ 6475615 w 6475615"/>
              <a:gd name="connsiteY2" fmla="*/ 2634966 h 2634974"/>
              <a:gd name="connsiteX3" fmla="*/ 2146564 w 6475615"/>
              <a:gd name="connsiteY3" fmla="*/ 2520465 h 2634974"/>
              <a:gd name="connsiteX4" fmla="*/ 0 w 6475615"/>
              <a:gd name="connsiteY4" fmla="*/ 2634966 h 2634974"/>
              <a:gd name="connsiteX5" fmla="*/ 0 w 6475615"/>
              <a:gd name="connsiteY5" fmla="*/ 0 h 2634974"/>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34975"/>
              <a:gd name="connsiteX1" fmla="*/ 6475615 w 6475615"/>
              <a:gd name="connsiteY1" fmla="*/ 0 h 2634975"/>
              <a:gd name="connsiteX2" fmla="*/ 6475615 w 6475615"/>
              <a:gd name="connsiteY2" fmla="*/ 2634966 h 2634975"/>
              <a:gd name="connsiteX3" fmla="*/ 2146564 w 6475615"/>
              <a:gd name="connsiteY3" fmla="*/ 2520465 h 2634975"/>
              <a:gd name="connsiteX4" fmla="*/ 0 w 6475615"/>
              <a:gd name="connsiteY4" fmla="*/ 2634966 h 2634975"/>
              <a:gd name="connsiteX5" fmla="*/ 0 w 6475615"/>
              <a:gd name="connsiteY5" fmla="*/ 0 h 2634975"/>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5"/>
              <a:gd name="connsiteX1" fmla="*/ 6475615 w 6475615"/>
              <a:gd name="connsiteY1" fmla="*/ 0 h 2634975"/>
              <a:gd name="connsiteX2" fmla="*/ 6475615 w 6475615"/>
              <a:gd name="connsiteY2" fmla="*/ 2634966 h 2634975"/>
              <a:gd name="connsiteX3" fmla="*/ 3186326 w 6475615"/>
              <a:gd name="connsiteY3" fmla="*/ 2549962 h 2634975"/>
              <a:gd name="connsiteX4" fmla="*/ 0 w 6475615"/>
              <a:gd name="connsiteY4" fmla="*/ 2634966 h 2634975"/>
              <a:gd name="connsiteX5" fmla="*/ 0 w 6475615"/>
              <a:gd name="connsiteY5" fmla="*/ 0 h 2634975"/>
              <a:gd name="connsiteX0" fmla="*/ 0 w 6475615"/>
              <a:gd name="connsiteY0" fmla="*/ 0 h 2634979"/>
              <a:gd name="connsiteX1" fmla="*/ 6475615 w 6475615"/>
              <a:gd name="connsiteY1" fmla="*/ 0 h 2634979"/>
              <a:gd name="connsiteX2" fmla="*/ 6475615 w 6475615"/>
              <a:gd name="connsiteY2" fmla="*/ 2634966 h 2634979"/>
              <a:gd name="connsiteX3" fmla="*/ 3142081 w 6475615"/>
              <a:gd name="connsiteY3" fmla="*/ 2586833 h 2634979"/>
              <a:gd name="connsiteX4" fmla="*/ 0 w 6475615"/>
              <a:gd name="connsiteY4" fmla="*/ 2634966 h 2634979"/>
              <a:gd name="connsiteX5" fmla="*/ 0 w 6475615"/>
              <a:gd name="connsiteY5" fmla="*/ 0 h 2634979"/>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83"/>
              <a:gd name="connsiteX1" fmla="*/ 6475615 w 6475615"/>
              <a:gd name="connsiteY1" fmla="*/ 0 h 2634983"/>
              <a:gd name="connsiteX2" fmla="*/ 6475615 w 6475615"/>
              <a:gd name="connsiteY2" fmla="*/ 2634966 h 2634983"/>
              <a:gd name="connsiteX3" fmla="*/ 3142081 w 6475615"/>
              <a:gd name="connsiteY3" fmla="*/ 2586833 h 2634983"/>
              <a:gd name="connsiteX4" fmla="*/ 0 w 6475615"/>
              <a:gd name="connsiteY4" fmla="*/ 2634966 h 2634983"/>
              <a:gd name="connsiteX5" fmla="*/ 0 w 6475615"/>
              <a:gd name="connsiteY5" fmla="*/ 0 h 2634983"/>
              <a:gd name="connsiteX0" fmla="*/ 0 w 6475615"/>
              <a:gd name="connsiteY0" fmla="*/ 0 h 2634976"/>
              <a:gd name="connsiteX1" fmla="*/ 6475615 w 6475615"/>
              <a:gd name="connsiteY1" fmla="*/ 0 h 2634976"/>
              <a:gd name="connsiteX2" fmla="*/ 6475615 w 6475615"/>
              <a:gd name="connsiteY2" fmla="*/ 2634966 h 2634976"/>
              <a:gd name="connsiteX3" fmla="*/ 3142081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7"/>
              <a:gd name="connsiteX1" fmla="*/ 6475615 w 6475615"/>
              <a:gd name="connsiteY1" fmla="*/ 0 h 2634977"/>
              <a:gd name="connsiteX2" fmla="*/ 6475615 w 6475615"/>
              <a:gd name="connsiteY2" fmla="*/ 2634966 h 2634977"/>
              <a:gd name="connsiteX3" fmla="*/ 4085978 w 6475615"/>
              <a:gd name="connsiteY3" fmla="*/ 2586833 h 2634977"/>
              <a:gd name="connsiteX4" fmla="*/ 0 w 6475615"/>
              <a:gd name="connsiteY4" fmla="*/ 2634966 h 2634977"/>
              <a:gd name="connsiteX5" fmla="*/ 0 w 6475615"/>
              <a:gd name="connsiteY5" fmla="*/ 0 h 2634977"/>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58620"/>
              <a:gd name="connsiteX1" fmla="*/ 6475615 w 6475615"/>
              <a:gd name="connsiteY1" fmla="*/ 0 h 2758620"/>
              <a:gd name="connsiteX2" fmla="*/ 6475615 w 6475615"/>
              <a:gd name="connsiteY2" fmla="*/ 2634966 h 2758620"/>
              <a:gd name="connsiteX3" fmla="*/ 4085978 w 6475615"/>
              <a:gd name="connsiteY3" fmla="*/ 2586833 h 2758620"/>
              <a:gd name="connsiteX4" fmla="*/ 2301422 w 6475615"/>
              <a:gd name="connsiteY4" fmla="*/ 2498343 h 2758620"/>
              <a:gd name="connsiteX5" fmla="*/ 0 w 6475615"/>
              <a:gd name="connsiteY5" fmla="*/ 2634966 h 2758620"/>
              <a:gd name="connsiteX6" fmla="*/ 0 w 6475615"/>
              <a:gd name="connsiteY6" fmla="*/ 0 h 2758620"/>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5615" h="2643926">
                <a:moveTo>
                  <a:pt x="0" y="0"/>
                </a:moveTo>
                <a:lnTo>
                  <a:pt x="6475615" y="0"/>
                </a:lnTo>
                <a:lnTo>
                  <a:pt x="6475615" y="2634966"/>
                </a:lnTo>
                <a:cubicBezTo>
                  <a:pt x="4985895" y="2636128"/>
                  <a:pt x="5619941" y="2519303"/>
                  <a:pt x="4085978" y="2586833"/>
                </a:cubicBezTo>
                <a:cubicBezTo>
                  <a:pt x="3375530" y="2623057"/>
                  <a:pt x="2871806" y="2438701"/>
                  <a:pt x="2013829" y="2564711"/>
                </a:cubicBezTo>
                <a:cubicBezTo>
                  <a:pt x="757646" y="2469494"/>
                  <a:pt x="1415957" y="2690021"/>
                  <a:pt x="0" y="2634966"/>
                </a:cubicBezTo>
                <a:lnTo>
                  <a:pt x="0" y="0"/>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63" name="TextBox 62"/>
          <p:cNvSpPr txBox="1"/>
          <p:nvPr/>
        </p:nvSpPr>
        <p:spPr>
          <a:xfrm>
            <a:off x="208701" y="4720392"/>
            <a:ext cx="1115758" cy="253916"/>
          </a:xfrm>
          <a:prstGeom prst="rect">
            <a:avLst/>
          </a:prstGeom>
          <a:noFill/>
        </p:spPr>
        <p:txBody>
          <a:bodyPr wrap="square" rtlCol="0">
            <a:spAutoFit/>
          </a:bodyPr>
          <a:lstStyle/>
          <a:p>
            <a:r>
              <a:rPr lang="en-US" altLang="ko-KR" sz="1050" dirty="0" smtClean="0"/>
              <a:t>#footer</a:t>
            </a:r>
            <a:endParaRPr lang="ko-KR" altLang="en-US" sz="1050" dirty="0"/>
          </a:p>
        </p:txBody>
      </p:sp>
      <p:sp>
        <p:nvSpPr>
          <p:cNvPr id="2" name="직사각형 1"/>
          <p:cNvSpPr/>
          <p:nvPr/>
        </p:nvSpPr>
        <p:spPr>
          <a:xfrm>
            <a:off x="1533160" y="993081"/>
            <a:ext cx="3214406" cy="2664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33155" y="3662284"/>
            <a:ext cx="6475617" cy="9910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p>
        </p:txBody>
      </p:sp>
      <p:sp>
        <p:nvSpPr>
          <p:cNvPr id="78" name="직사각형 77"/>
          <p:cNvSpPr/>
          <p:nvPr/>
        </p:nvSpPr>
        <p:spPr>
          <a:xfrm>
            <a:off x="4458350" y="144253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600" dirty="0" smtClean="0"/>
              <a:t>2</a:t>
            </a:r>
            <a:endParaRPr lang="ko-KR" altLang="en-US" sz="600" dirty="0"/>
          </a:p>
        </p:txBody>
      </p:sp>
      <p:grpSp>
        <p:nvGrpSpPr>
          <p:cNvPr id="23" name="그룹 22"/>
          <p:cNvGrpSpPr/>
          <p:nvPr/>
        </p:nvGrpSpPr>
        <p:grpSpPr>
          <a:xfrm>
            <a:off x="1547536" y="1521013"/>
            <a:ext cx="3082746" cy="243645"/>
            <a:chOff x="1584112" y="1619156"/>
            <a:chExt cx="3082746" cy="228978"/>
          </a:xfrm>
        </p:grpSpPr>
        <p:sp>
          <p:nvSpPr>
            <p:cNvPr id="12" name="TextBox 11"/>
            <p:cNvSpPr txBox="1"/>
            <p:nvPr/>
          </p:nvSpPr>
          <p:spPr>
            <a:xfrm>
              <a:off x="1584112" y="1631197"/>
              <a:ext cx="2421214" cy="216937"/>
            </a:xfrm>
            <a:prstGeom prst="rect">
              <a:avLst/>
            </a:prstGeom>
            <a:noFill/>
          </p:spPr>
          <p:txBody>
            <a:bodyPr wrap="square" rtlCol="0">
              <a:spAutoFit/>
            </a:bodyPr>
            <a:lstStyle/>
            <a:p>
              <a:r>
                <a:rPr lang="en-US" altLang="ko-KR" sz="900" dirty="0" smtClean="0"/>
                <a:t>[</a:t>
              </a:r>
              <a:r>
                <a:rPr lang="ko-KR" altLang="en-US" sz="900" dirty="0" smtClean="0"/>
                <a:t>보도자료</a:t>
              </a:r>
              <a:r>
                <a:rPr lang="en-US" altLang="ko-KR" sz="900" dirty="0" smtClean="0"/>
                <a:t>] </a:t>
              </a:r>
              <a:r>
                <a:rPr lang="ko-KR" altLang="en-US" sz="900" dirty="0" err="1" smtClean="0"/>
                <a:t>한국로슈</a:t>
              </a:r>
              <a:r>
                <a:rPr lang="en-US" altLang="ko-KR" sz="900" dirty="0" smtClean="0"/>
                <a:t>-</a:t>
              </a:r>
              <a:r>
                <a:rPr lang="ko-KR" altLang="en-US" sz="900" dirty="0" err="1" smtClean="0"/>
                <a:t>굿피블</a:t>
              </a:r>
              <a:r>
                <a:rPr lang="en-US" altLang="ko-KR" sz="900" dirty="0" smtClean="0"/>
                <a:t>, </a:t>
              </a:r>
              <a:r>
                <a:rPr lang="ko-KR" altLang="en-US" sz="900" dirty="0" smtClean="0"/>
                <a:t>환자 맞춤형</a:t>
              </a:r>
              <a:r>
                <a:rPr lang="en-US" altLang="ko-KR" sz="900" dirty="0" smtClean="0"/>
                <a:t>…</a:t>
              </a:r>
              <a:endParaRPr lang="ko-KR" altLang="en-US" sz="900" dirty="0"/>
            </a:p>
          </p:txBody>
        </p:sp>
        <p:sp>
          <p:nvSpPr>
            <p:cNvPr id="43" name="TextBox 42"/>
            <p:cNvSpPr txBox="1"/>
            <p:nvPr/>
          </p:nvSpPr>
          <p:spPr>
            <a:xfrm>
              <a:off x="3807233" y="1619156"/>
              <a:ext cx="859625" cy="216936"/>
            </a:xfrm>
            <a:prstGeom prst="rect">
              <a:avLst/>
            </a:prstGeom>
            <a:noFill/>
          </p:spPr>
          <p:txBody>
            <a:bodyPr wrap="square" rtlCol="0">
              <a:spAutoFit/>
            </a:bodyPr>
            <a:lstStyle/>
            <a:p>
              <a:pPr algn="r"/>
              <a:r>
                <a:rPr lang="en-US" altLang="ko-KR" sz="900" dirty="0" smtClean="0"/>
                <a:t>2021.09.10</a:t>
              </a:r>
              <a:endParaRPr lang="ko-KR" altLang="en-US" sz="900" dirty="0"/>
            </a:p>
          </p:txBody>
        </p:sp>
      </p:grpSp>
      <p:grpSp>
        <p:nvGrpSpPr>
          <p:cNvPr id="49" name="그룹 48"/>
          <p:cNvGrpSpPr/>
          <p:nvPr/>
        </p:nvGrpSpPr>
        <p:grpSpPr>
          <a:xfrm>
            <a:off x="1547536" y="2155589"/>
            <a:ext cx="3082746" cy="243645"/>
            <a:chOff x="1584112" y="1619156"/>
            <a:chExt cx="3082746" cy="228978"/>
          </a:xfrm>
        </p:grpSpPr>
        <p:sp>
          <p:nvSpPr>
            <p:cNvPr id="50" name="TextBox 49"/>
            <p:cNvSpPr txBox="1"/>
            <p:nvPr/>
          </p:nvSpPr>
          <p:spPr>
            <a:xfrm>
              <a:off x="1584112" y="1631197"/>
              <a:ext cx="2421213" cy="216937"/>
            </a:xfrm>
            <a:prstGeom prst="rect">
              <a:avLst/>
            </a:prstGeom>
            <a:noFill/>
          </p:spPr>
          <p:txBody>
            <a:bodyPr wrap="square" rtlCol="0">
              <a:spAutoFit/>
            </a:bodyPr>
            <a:lstStyle/>
            <a:p>
              <a:r>
                <a:rPr lang="en-US" altLang="ko-KR" sz="900" dirty="0"/>
                <a:t>[</a:t>
              </a:r>
              <a:r>
                <a:rPr lang="ko-KR" altLang="en-US" sz="900" dirty="0"/>
                <a:t>보도자료</a:t>
              </a:r>
              <a:r>
                <a:rPr lang="en-US" altLang="ko-KR" sz="900" dirty="0"/>
                <a:t>] </a:t>
              </a:r>
              <a:r>
                <a:rPr lang="ko-KR" altLang="en-US" sz="900" dirty="0" err="1"/>
                <a:t>한국로슈</a:t>
              </a:r>
              <a:r>
                <a:rPr lang="en-US" altLang="ko-KR" sz="900" dirty="0"/>
                <a:t>-</a:t>
              </a:r>
              <a:r>
                <a:rPr lang="ko-KR" altLang="en-US" sz="900" dirty="0" err="1"/>
                <a:t>굿피블</a:t>
              </a:r>
              <a:r>
                <a:rPr lang="en-US" altLang="ko-KR" sz="900" dirty="0"/>
                <a:t>, </a:t>
              </a:r>
              <a:r>
                <a:rPr lang="ko-KR" altLang="en-US" sz="900" dirty="0"/>
                <a:t>환자 맞춤형</a:t>
              </a:r>
              <a:r>
                <a:rPr lang="en-US" altLang="ko-KR" sz="900" dirty="0"/>
                <a:t>…</a:t>
              </a:r>
              <a:endParaRPr lang="ko-KR" altLang="en-US" sz="900" dirty="0"/>
            </a:p>
          </p:txBody>
        </p:sp>
        <p:sp>
          <p:nvSpPr>
            <p:cNvPr id="51" name="TextBox 50"/>
            <p:cNvSpPr txBox="1"/>
            <p:nvPr/>
          </p:nvSpPr>
          <p:spPr>
            <a:xfrm>
              <a:off x="3807233" y="1619156"/>
              <a:ext cx="859625" cy="216936"/>
            </a:xfrm>
            <a:prstGeom prst="rect">
              <a:avLst/>
            </a:prstGeom>
            <a:noFill/>
          </p:spPr>
          <p:txBody>
            <a:bodyPr wrap="square" rtlCol="0">
              <a:spAutoFit/>
            </a:bodyPr>
            <a:lstStyle/>
            <a:p>
              <a:pPr algn="r"/>
              <a:r>
                <a:rPr lang="en-US" altLang="ko-KR" sz="900" dirty="0" smtClean="0"/>
                <a:t>2021.09.10</a:t>
              </a:r>
              <a:endParaRPr lang="ko-KR" altLang="en-US" sz="900" dirty="0"/>
            </a:p>
          </p:txBody>
        </p:sp>
      </p:grpSp>
      <p:grpSp>
        <p:nvGrpSpPr>
          <p:cNvPr id="54" name="그룹 53"/>
          <p:cNvGrpSpPr/>
          <p:nvPr/>
        </p:nvGrpSpPr>
        <p:grpSpPr>
          <a:xfrm>
            <a:off x="1547537" y="2472877"/>
            <a:ext cx="3082745" cy="243645"/>
            <a:chOff x="1584113" y="1619156"/>
            <a:chExt cx="3082745" cy="228978"/>
          </a:xfrm>
        </p:grpSpPr>
        <p:sp>
          <p:nvSpPr>
            <p:cNvPr id="55" name="TextBox 54"/>
            <p:cNvSpPr txBox="1"/>
            <p:nvPr/>
          </p:nvSpPr>
          <p:spPr>
            <a:xfrm>
              <a:off x="1584113" y="1631197"/>
              <a:ext cx="2421212" cy="216937"/>
            </a:xfrm>
            <a:prstGeom prst="rect">
              <a:avLst/>
            </a:prstGeom>
            <a:noFill/>
          </p:spPr>
          <p:txBody>
            <a:bodyPr wrap="square" rtlCol="0">
              <a:spAutoFit/>
            </a:bodyPr>
            <a:lstStyle/>
            <a:p>
              <a:r>
                <a:rPr lang="en-US" altLang="ko-KR" sz="900" dirty="0"/>
                <a:t>[</a:t>
              </a:r>
              <a:r>
                <a:rPr lang="ko-KR" altLang="en-US" sz="900" dirty="0"/>
                <a:t>보도자료</a:t>
              </a:r>
              <a:r>
                <a:rPr lang="en-US" altLang="ko-KR" sz="900" dirty="0"/>
                <a:t>] </a:t>
              </a:r>
              <a:r>
                <a:rPr lang="ko-KR" altLang="en-US" sz="900" dirty="0" err="1"/>
                <a:t>한국로슈</a:t>
              </a:r>
              <a:r>
                <a:rPr lang="en-US" altLang="ko-KR" sz="900" dirty="0"/>
                <a:t>-</a:t>
              </a:r>
              <a:r>
                <a:rPr lang="ko-KR" altLang="en-US" sz="900" dirty="0" err="1"/>
                <a:t>굿피블</a:t>
              </a:r>
              <a:r>
                <a:rPr lang="en-US" altLang="ko-KR" sz="900" dirty="0"/>
                <a:t>, </a:t>
              </a:r>
              <a:r>
                <a:rPr lang="ko-KR" altLang="en-US" sz="900" dirty="0"/>
                <a:t>환자 맞춤형</a:t>
              </a:r>
              <a:r>
                <a:rPr lang="en-US" altLang="ko-KR" sz="900" dirty="0"/>
                <a:t>…</a:t>
              </a:r>
              <a:endParaRPr lang="ko-KR" altLang="en-US" sz="900" dirty="0"/>
            </a:p>
          </p:txBody>
        </p:sp>
        <p:sp>
          <p:nvSpPr>
            <p:cNvPr id="56" name="TextBox 55"/>
            <p:cNvSpPr txBox="1"/>
            <p:nvPr/>
          </p:nvSpPr>
          <p:spPr>
            <a:xfrm>
              <a:off x="3807233" y="1619156"/>
              <a:ext cx="859625" cy="216936"/>
            </a:xfrm>
            <a:prstGeom prst="rect">
              <a:avLst/>
            </a:prstGeom>
            <a:noFill/>
          </p:spPr>
          <p:txBody>
            <a:bodyPr wrap="square" rtlCol="0">
              <a:spAutoFit/>
            </a:bodyPr>
            <a:lstStyle/>
            <a:p>
              <a:pPr algn="r"/>
              <a:r>
                <a:rPr lang="en-US" altLang="ko-KR" sz="900" dirty="0" smtClean="0"/>
                <a:t>2021.09.10</a:t>
              </a:r>
              <a:endParaRPr lang="ko-KR" altLang="en-US" sz="900" dirty="0"/>
            </a:p>
          </p:txBody>
        </p:sp>
      </p:grpSp>
      <p:cxnSp>
        <p:nvCxnSpPr>
          <p:cNvPr id="25" name="직선 연결선 24"/>
          <p:cNvCxnSpPr/>
          <p:nvPr/>
        </p:nvCxnSpPr>
        <p:spPr>
          <a:xfrm>
            <a:off x="1623974" y="1812189"/>
            <a:ext cx="2911450" cy="0"/>
          </a:xfrm>
          <a:prstGeom prst="line">
            <a:avLst/>
          </a:prstGeom>
        </p:spPr>
        <p:style>
          <a:lnRef idx="1">
            <a:schemeClr val="dk1"/>
          </a:lnRef>
          <a:fillRef idx="0">
            <a:schemeClr val="dk1"/>
          </a:fillRef>
          <a:effectRef idx="0">
            <a:schemeClr val="dk1"/>
          </a:effectRef>
          <a:fontRef idx="minor">
            <a:schemeClr val="tx1"/>
          </a:fontRef>
        </p:style>
      </p:cxnSp>
      <p:cxnSp>
        <p:nvCxnSpPr>
          <p:cNvPr id="57" name="직선 연결선 56"/>
          <p:cNvCxnSpPr/>
          <p:nvPr/>
        </p:nvCxnSpPr>
        <p:spPr>
          <a:xfrm>
            <a:off x="1627949" y="2129477"/>
            <a:ext cx="2911450" cy="0"/>
          </a:xfrm>
          <a:prstGeom prst="line">
            <a:avLst/>
          </a:prstGeom>
        </p:spPr>
        <p:style>
          <a:lnRef idx="1">
            <a:schemeClr val="dk1"/>
          </a:lnRef>
          <a:fillRef idx="0">
            <a:schemeClr val="dk1"/>
          </a:fillRef>
          <a:effectRef idx="0">
            <a:schemeClr val="dk1"/>
          </a:effectRef>
          <a:fontRef idx="minor">
            <a:schemeClr val="tx1"/>
          </a:fontRef>
        </p:style>
      </p:cxnSp>
      <p:cxnSp>
        <p:nvCxnSpPr>
          <p:cNvPr id="58" name="직선 연결선 57"/>
          <p:cNvCxnSpPr/>
          <p:nvPr/>
        </p:nvCxnSpPr>
        <p:spPr>
          <a:xfrm>
            <a:off x="1627949" y="2446765"/>
            <a:ext cx="2911450" cy="0"/>
          </a:xfrm>
          <a:prstGeom prst="line">
            <a:avLst/>
          </a:prstGeom>
        </p:spPr>
        <p:style>
          <a:lnRef idx="1">
            <a:schemeClr val="dk1"/>
          </a:lnRef>
          <a:fillRef idx="0">
            <a:schemeClr val="dk1"/>
          </a:fillRef>
          <a:effectRef idx="0">
            <a:schemeClr val="dk1"/>
          </a:effectRef>
          <a:fontRef idx="minor">
            <a:schemeClr val="tx1"/>
          </a:fontRef>
        </p:style>
      </p:cxnSp>
      <p:cxnSp>
        <p:nvCxnSpPr>
          <p:cNvPr id="59" name="직선 연결선 58"/>
          <p:cNvCxnSpPr/>
          <p:nvPr/>
        </p:nvCxnSpPr>
        <p:spPr>
          <a:xfrm>
            <a:off x="1627949" y="2764053"/>
            <a:ext cx="2911450" cy="0"/>
          </a:xfrm>
          <a:prstGeom prst="line">
            <a:avLst/>
          </a:prstGeom>
        </p:spPr>
        <p:style>
          <a:lnRef idx="1">
            <a:schemeClr val="dk1"/>
          </a:lnRef>
          <a:fillRef idx="0">
            <a:schemeClr val="dk1"/>
          </a:fillRef>
          <a:effectRef idx="0">
            <a:schemeClr val="dk1"/>
          </a:effectRef>
          <a:fontRef idx="minor">
            <a:schemeClr val="tx1"/>
          </a:fontRef>
        </p:style>
      </p:cxnSp>
      <p:sp>
        <p:nvSpPr>
          <p:cNvPr id="60" name="직사각형 59"/>
          <p:cNvSpPr/>
          <p:nvPr/>
        </p:nvSpPr>
        <p:spPr>
          <a:xfrm>
            <a:off x="1647462" y="3142180"/>
            <a:ext cx="1143564" cy="25072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bg1"/>
                </a:solidFill>
              </a:rPr>
              <a:t>자세히 보기</a:t>
            </a:r>
            <a:endParaRPr lang="ko-KR" altLang="en-US" sz="800" dirty="0">
              <a:solidFill>
                <a:schemeClr val="bg1"/>
              </a:solidFill>
            </a:endParaRPr>
          </a:p>
        </p:txBody>
      </p:sp>
      <p:sp>
        <p:nvSpPr>
          <p:cNvPr id="64" name="직사각형 63"/>
          <p:cNvSpPr/>
          <p:nvPr/>
        </p:nvSpPr>
        <p:spPr>
          <a:xfrm>
            <a:off x="4751360" y="993421"/>
            <a:ext cx="3257408" cy="2664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p:cNvSpPr txBox="1"/>
          <p:nvPr/>
        </p:nvSpPr>
        <p:spPr>
          <a:xfrm>
            <a:off x="4765172" y="1136118"/>
            <a:ext cx="2765830" cy="307777"/>
          </a:xfrm>
          <a:prstGeom prst="rect">
            <a:avLst/>
          </a:prstGeom>
          <a:noFill/>
        </p:spPr>
        <p:txBody>
          <a:bodyPr wrap="square" rtlCol="0">
            <a:spAutoFit/>
          </a:bodyPr>
          <a:lstStyle/>
          <a:p>
            <a:r>
              <a:rPr lang="ko-KR" altLang="en-US" sz="1400" b="1" dirty="0" err="1" smtClean="0"/>
              <a:t>빠른문의</a:t>
            </a:r>
            <a:endParaRPr lang="ko-KR" altLang="en-US" sz="1400" b="1" dirty="0"/>
          </a:p>
        </p:txBody>
      </p:sp>
      <p:grpSp>
        <p:nvGrpSpPr>
          <p:cNvPr id="30" name="그룹 29"/>
          <p:cNvGrpSpPr/>
          <p:nvPr/>
        </p:nvGrpSpPr>
        <p:grpSpPr>
          <a:xfrm>
            <a:off x="4826378" y="1626079"/>
            <a:ext cx="3009817" cy="230832"/>
            <a:chOff x="4826378" y="1626079"/>
            <a:chExt cx="3009817" cy="230832"/>
          </a:xfrm>
        </p:grpSpPr>
        <p:sp>
          <p:nvSpPr>
            <p:cNvPr id="27" name="TextBox 26"/>
            <p:cNvSpPr txBox="1"/>
            <p:nvPr/>
          </p:nvSpPr>
          <p:spPr>
            <a:xfrm>
              <a:off x="4826378" y="1626079"/>
              <a:ext cx="537527" cy="230832"/>
            </a:xfrm>
            <a:prstGeom prst="rect">
              <a:avLst/>
            </a:prstGeom>
            <a:noFill/>
          </p:spPr>
          <p:txBody>
            <a:bodyPr wrap="square" rtlCol="0">
              <a:spAutoFit/>
            </a:bodyPr>
            <a:lstStyle/>
            <a:p>
              <a:r>
                <a:rPr lang="ko-KR" altLang="en-US" sz="900" dirty="0" smtClean="0"/>
                <a:t>성명</a:t>
              </a:r>
              <a:endParaRPr lang="ko-KR" altLang="en-US" sz="900" dirty="0"/>
            </a:p>
          </p:txBody>
        </p:sp>
        <p:sp>
          <p:nvSpPr>
            <p:cNvPr id="28" name="직사각형 27"/>
            <p:cNvSpPr/>
            <p:nvPr/>
          </p:nvSpPr>
          <p:spPr>
            <a:xfrm>
              <a:off x="5484984" y="1646735"/>
              <a:ext cx="2351211" cy="1729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 name="그룹 28"/>
          <p:cNvGrpSpPr/>
          <p:nvPr/>
        </p:nvGrpSpPr>
        <p:grpSpPr>
          <a:xfrm>
            <a:off x="4826378" y="1944035"/>
            <a:ext cx="3009817" cy="230832"/>
            <a:chOff x="4838670" y="1950071"/>
            <a:chExt cx="3009817" cy="230832"/>
          </a:xfrm>
        </p:grpSpPr>
        <p:sp>
          <p:nvSpPr>
            <p:cNvPr id="68" name="TextBox 67"/>
            <p:cNvSpPr txBox="1"/>
            <p:nvPr/>
          </p:nvSpPr>
          <p:spPr>
            <a:xfrm>
              <a:off x="4838670" y="1950071"/>
              <a:ext cx="646313" cy="230832"/>
            </a:xfrm>
            <a:prstGeom prst="rect">
              <a:avLst/>
            </a:prstGeom>
            <a:noFill/>
          </p:spPr>
          <p:txBody>
            <a:bodyPr wrap="square" rtlCol="0">
              <a:spAutoFit/>
            </a:bodyPr>
            <a:lstStyle/>
            <a:p>
              <a:r>
                <a:rPr lang="ko-KR" altLang="en-US" sz="900" dirty="0" smtClean="0"/>
                <a:t>전화번호</a:t>
              </a:r>
              <a:endParaRPr lang="ko-KR" altLang="en-US" sz="900" dirty="0"/>
            </a:p>
          </p:txBody>
        </p:sp>
        <p:sp>
          <p:nvSpPr>
            <p:cNvPr id="69" name="직사각형 68"/>
            <p:cNvSpPr/>
            <p:nvPr/>
          </p:nvSpPr>
          <p:spPr>
            <a:xfrm>
              <a:off x="5497276" y="1970727"/>
              <a:ext cx="2351211" cy="1729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 name="그룹 30"/>
          <p:cNvGrpSpPr/>
          <p:nvPr/>
        </p:nvGrpSpPr>
        <p:grpSpPr>
          <a:xfrm>
            <a:off x="4826378" y="2261991"/>
            <a:ext cx="3009817" cy="230832"/>
            <a:chOff x="4838670" y="2258762"/>
            <a:chExt cx="3009817" cy="230832"/>
          </a:xfrm>
        </p:grpSpPr>
        <p:sp>
          <p:nvSpPr>
            <p:cNvPr id="80" name="TextBox 79"/>
            <p:cNvSpPr txBox="1"/>
            <p:nvPr/>
          </p:nvSpPr>
          <p:spPr>
            <a:xfrm>
              <a:off x="4838670" y="2258762"/>
              <a:ext cx="578617" cy="230832"/>
            </a:xfrm>
            <a:prstGeom prst="rect">
              <a:avLst/>
            </a:prstGeom>
            <a:noFill/>
          </p:spPr>
          <p:txBody>
            <a:bodyPr wrap="square" rtlCol="0">
              <a:spAutoFit/>
            </a:bodyPr>
            <a:lstStyle/>
            <a:p>
              <a:r>
                <a:rPr lang="ko-KR" altLang="en-US" sz="900" dirty="0" smtClean="0"/>
                <a:t>이메일</a:t>
              </a:r>
              <a:endParaRPr lang="ko-KR" altLang="en-US" sz="900" dirty="0"/>
            </a:p>
          </p:txBody>
        </p:sp>
        <p:sp>
          <p:nvSpPr>
            <p:cNvPr id="81" name="직사각형 80"/>
            <p:cNvSpPr/>
            <p:nvPr/>
          </p:nvSpPr>
          <p:spPr>
            <a:xfrm>
              <a:off x="5497276" y="2279418"/>
              <a:ext cx="2351211" cy="1729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 name="그룹 31"/>
          <p:cNvGrpSpPr/>
          <p:nvPr/>
        </p:nvGrpSpPr>
        <p:grpSpPr>
          <a:xfrm>
            <a:off x="4826378" y="2579946"/>
            <a:ext cx="3009817" cy="441606"/>
            <a:chOff x="4846566" y="2579946"/>
            <a:chExt cx="3009817" cy="441606"/>
          </a:xfrm>
        </p:grpSpPr>
        <p:sp>
          <p:nvSpPr>
            <p:cNvPr id="82" name="TextBox 81"/>
            <p:cNvSpPr txBox="1"/>
            <p:nvPr/>
          </p:nvSpPr>
          <p:spPr>
            <a:xfrm>
              <a:off x="4846566" y="2579946"/>
              <a:ext cx="658601" cy="230832"/>
            </a:xfrm>
            <a:prstGeom prst="rect">
              <a:avLst/>
            </a:prstGeom>
            <a:noFill/>
          </p:spPr>
          <p:txBody>
            <a:bodyPr wrap="square" rtlCol="0">
              <a:spAutoFit/>
            </a:bodyPr>
            <a:lstStyle/>
            <a:p>
              <a:r>
                <a:rPr lang="ko-KR" altLang="en-US" sz="900" dirty="0" err="1" smtClean="0"/>
                <a:t>문의내용</a:t>
              </a:r>
              <a:endParaRPr lang="ko-KR" altLang="en-US" sz="900" dirty="0"/>
            </a:p>
          </p:txBody>
        </p:sp>
        <p:sp>
          <p:nvSpPr>
            <p:cNvPr id="83" name="직사각형 82"/>
            <p:cNvSpPr/>
            <p:nvPr/>
          </p:nvSpPr>
          <p:spPr>
            <a:xfrm>
              <a:off x="5505172" y="2600601"/>
              <a:ext cx="2351211" cy="42095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4" name="직사각형 83"/>
          <p:cNvSpPr/>
          <p:nvPr/>
        </p:nvSpPr>
        <p:spPr>
          <a:xfrm>
            <a:off x="4871678" y="3111152"/>
            <a:ext cx="1143564" cy="25072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bg1"/>
                </a:solidFill>
              </a:rPr>
              <a:t>보내기</a:t>
            </a:r>
            <a:endParaRPr lang="ko-KR" altLang="en-US" sz="800" dirty="0">
              <a:solidFill>
                <a:schemeClr val="bg1"/>
              </a:solidFill>
            </a:endParaRPr>
          </a:p>
        </p:txBody>
      </p:sp>
      <p:sp>
        <p:nvSpPr>
          <p:cNvPr id="89" name="직사각형 88"/>
          <p:cNvSpPr/>
          <p:nvPr/>
        </p:nvSpPr>
        <p:spPr>
          <a:xfrm>
            <a:off x="2319038" y="104794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33" name="직사각형 32"/>
          <p:cNvSpPr/>
          <p:nvPr/>
        </p:nvSpPr>
        <p:spPr>
          <a:xfrm>
            <a:off x="1534249" y="3846127"/>
            <a:ext cx="3096033" cy="200055"/>
          </a:xfrm>
          <a:prstGeom prst="rect">
            <a:avLst/>
          </a:prstGeom>
        </p:spPr>
        <p:txBody>
          <a:bodyPr wrap="square">
            <a:spAutoFit/>
          </a:bodyPr>
          <a:lstStyle/>
          <a:p>
            <a:r>
              <a:rPr lang="ko-KR" altLang="en-US" sz="700" dirty="0" smtClean="0"/>
              <a:t>개인정보처리방침    </a:t>
            </a:r>
            <a:r>
              <a:rPr lang="ko-KR" altLang="en-US" sz="700" dirty="0" err="1" smtClean="0"/>
              <a:t>법적고지</a:t>
            </a:r>
            <a:endParaRPr lang="ko-KR" altLang="en-US" sz="700" dirty="0"/>
          </a:p>
        </p:txBody>
      </p:sp>
      <p:sp>
        <p:nvSpPr>
          <p:cNvPr id="66" name="직사각형 65"/>
          <p:cNvSpPr/>
          <p:nvPr/>
        </p:nvSpPr>
        <p:spPr>
          <a:xfrm>
            <a:off x="2701610" y="309634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91" name="직사각형 90"/>
          <p:cNvSpPr/>
          <p:nvPr/>
        </p:nvSpPr>
        <p:spPr>
          <a:xfrm>
            <a:off x="5940189" y="305938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35" name="직사각형 34"/>
          <p:cNvSpPr/>
          <p:nvPr/>
        </p:nvSpPr>
        <p:spPr>
          <a:xfrm>
            <a:off x="1533153" y="4088158"/>
            <a:ext cx="5729382" cy="415498"/>
          </a:xfrm>
          <a:prstGeom prst="rect">
            <a:avLst/>
          </a:prstGeom>
        </p:spPr>
        <p:txBody>
          <a:bodyPr wrap="square">
            <a:spAutoFit/>
          </a:bodyPr>
          <a:lstStyle/>
          <a:p>
            <a:r>
              <a:rPr lang="en-US" altLang="ko-KR" sz="700" dirty="0" smtClean="0"/>
              <a:t>This </a:t>
            </a:r>
            <a:r>
              <a:rPr lang="en-US" altLang="ko-KR" sz="700" dirty="0"/>
              <a:t>website contains information on products which is targeted to a wide range of audiences and could contain product details or information otherwise not accessible or valid in your country. Please be aware that we do not take any responsibility for accessing such information which may not comply with any legal process, regulation, registration or usage in the country of your origin.</a:t>
            </a:r>
          </a:p>
        </p:txBody>
      </p:sp>
      <p:sp>
        <p:nvSpPr>
          <p:cNvPr id="79" name="직사각형 78"/>
          <p:cNvSpPr/>
          <p:nvPr/>
        </p:nvSpPr>
        <p:spPr>
          <a:xfrm>
            <a:off x="6241980" y="208724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92" name="직사각형 91"/>
          <p:cNvSpPr/>
          <p:nvPr/>
        </p:nvSpPr>
        <p:spPr>
          <a:xfrm>
            <a:off x="2807508" y="382167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smtClean="0"/>
              <a:t>6</a:t>
            </a:r>
            <a:endParaRPr lang="ko-KR" altLang="en-US" sz="800" dirty="0"/>
          </a:p>
        </p:txBody>
      </p:sp>
      <p:sp>
        <p:nvSpPr>
          <p:cNvPr id="93" name="직사각형 92"/>
          <p:cNvSpPr/>
          <p:nvPr/>
        </p:nvSpPr>
        <p:spPr>
          <a:xfrm>
            <a:off x="4112260" y="406252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Tree>
    <p:extLst>
      <p:ext uri="{BB962C8B-B14F-4D97-AF65-F5344CB8AC3E}">
        <p14:creationId xmlns:p14="http://schemas.microsoft.com/office/powerpoint/2010/main" val="2979773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4275058316"/>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기업소개</a:t>
                      </a:r>
                      <a:r>
                        <a:rPr lang="en-US" altLang="ko-KR" sz="1200" b="0" dirty="0" smtClean="0">
                          <a:solidFill>
                            <a:schemeClr val="tx1"/>
                          </a:solidFill>
                        </a:rPr>
                        <a:t>&gt;</a:t>
                      </a:r>
                      <a:r>
                        <a:rPr lang="ko-KR" altLang="en-US" sz="1200" b="0" dirty="0" smtClean="0">
                          <a:solidFill>
                            <a:schemeClr val="tx1"/>
                          </a:solidFill>
                        </a:rPr>
                        <a:t>기업소개</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2021.09.10</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870519718"/>
              </p:ext>
            </p:extLst>
          </p:nvPr>
        </p:nvGraphicFramePr>
        <p:xfrm>
          <a:off x="8362604" y="367700"/>
          <a:ext cx="3829394" cy="4450074"/>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solidFill>
                            <a:schemeClr val="tx1"/>
                          </a:solidFill>
                        </a:rPr>
                        <a:t>1</a:t>
                      </a:r>
                      <a:r>
                        <a:rPr lang="ko-KR" altLang="en-US" sz="1000" dirty="0" smtClean="0">
                          <a:solidFill>
                            <a:schemeClr val="tx1"/>
                          </a:solidFill>
                        </a:rPr>
                        <a:t>단계 </a:t>
                      </a:r>
                      <a:r>
                        <a:rPr lang="en-US" altLang="ko-KR" sz="1000" dirty="0" smtClean="0">
                          <a:solidFill>
                            <a:schemeClr val="tx1"/>
                          </a:solidFill>
                        </a:rPr>
                        <a:t>- </a:t>
                      </a:r>
                      <a:r>
                        <a:rPr lang="ko-KR" altLang="en-US" sz="1000" dirty="0" smtClean="0">
                          <a:solidFill>
                            <a:schemeClr val="tx1"/>
                          </a:solidFill>
                        </a:rPr>
                        <a:t>서브페이지 </a:t>
                      </a:r>
                      <a:r>
                        <a:rPr lang="ko-KR" altLang="en-US" sz="1000" dirty="0" smtClean="0">
                          <a:solidFill>
                            <a:schemeClr val="tx1"/>
                          </a:solidFill>
                        </a:rPr>
                        <a:t>제목</a:t>
                      </a:r>
                      <a:r>
                        <a:rPr lang="en-US" altLang="ko-KR" sz="1000" dirty="0" smtClean="0">
                          <a:solidFill>
                            <a:schemeClr val="tx1"/>
                          </a:solidFill>
                        </a:rPr>
                        <a:t>1</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배경</a:t>
                      </a:r>
                      <a:r>
                        <a:rPr lang="en-US" altLang="ko-KR" sz="1000" dirty="0" smtClean="0"/>
                        <a:t>:</a:t>
                      </a:r>
                      <a:r>
                        <a:rPr lang="ko-KR" altLang="en-US" sz="1000" dirty="0" smtClean="0"/>
                        <a:t> 주제 이미지 </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2</a:t>
                      </a:r>
                      <a:r>
                        <a:rPr lang="ko-KR" altLang="en-US" sz="1000" dirty="0" smtClean="0"/>
                        <a:t>단계 </a:t>
                      </a:r>
                      <a:r>
                        <a:rPr lang="en-US" altLang="ko-KR" sz="1000" dirty="0" smtClean="0"/>
                        <a:t>- LNB(Local</a:t>
                      </a:r>
                      <a:r>
                        <a:rPr lang="en-US" altLang="ko-KR" sz="1000" baseline="0" dirty="0" smtClean="0"/>
                        <a:t> </a:t>
                      </a:r>
                      <a:r>
                        <a:rPr lang="en-US" altLang="ko-KR" sz="1000" baseline="0" dirty="0" smtClean="0"/>
                        <a:t>Navigation Bar</a:t>
                      </a:r>
                      <a:r>
                        <a:rPr lang="en-US" altLang="ko-KR" sz="1000" dirty="0" smtClean="0"/>
                        <a:t>) </a:t>
                      </a:r>
                      <a:r>
                        <a:rPr lang="ko-KR" altLang="en-US" sz="1000" dirty="0" err="1" smtClean="0"/>
                        <a:t>서브메뉴</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주제 이미지</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타이틀 텍스트</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본문 텍스트</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3842288878"/>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1/2</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61" name="TextBox 60"/>
          <p:cNvSpPr txBox="1"/>
          <p:nvPr/>
        </p:nvSpPr>
        <p:spPr>
          <a:xfrm>
            <a:off x="208701" y="1741406"/>
            <a:ext cx="959499" cy="253916"/>
          </a:xfrm>
          <a:prstGeom prst="rect">
            <a:avLst/>
          </a:prstGeom>
          <a:noFill/>
        </p:spPr>
        <p:txBody>
          <a:bodyPr wrap="square" rtlCol="0">
            <a:spAutoFit/>
          </a:bodyPr>
          <a:lstStyle/>
          <a:p>
            <a:r>
              <a:rPr lang="en-US" altLang="ko-KR" sz="1050" dirty="0" smtClean="0"/>
              <a:t>#sub-title</a:t>
            </a:r>
            <a:endParaRPr lang="ko-KR" altLang="en-US" sz="1050" dirty="0"/>
          </a:p>
        </p:txBody>
      </p:sp>
      <p:sp>
        <p:nvSpPr>
          <p:cNvPr id="63" name="TextBox 62"/>
          <p:cNvSpPr txBox="1"/>
          <p:nvPr/>
        </p:nvSpPr>
        <p:spPr>
          <a:xfrm>
            <a:off x="186504" y="3715422"/>
            <a:ext cx="1115758" cy="253916"/>
          </a:xfrm>
          <a:prstGeom prst="rect">
            <a:avLst/>
          </a:prstGeom>
          <a:noFill/>
        </p:spPr>
        <p:txBody>
          <a:bodyPr wrap="square" rtlCol="0">
            <a:spAutoFit/>
          </a:bodyPr>
          <a:lstStyle/>
          <a:p>
            <a:r>
              <a:rPr lang="en-US" altLang="ko-KR" sz="1050" dirty="0" smtClean="0"/>
              <a:t>#contents</a:t>
            </a:r>
            <a:endParaRPr lang="ko-KR" altLang="en-US" sz="1050" dirty="0"/>
          </a:p>
        </p:txBody>
      </p:sp>
      <p:sp>
        <p:nvSpPr>
          <p:cNvPr id="70" name="직사각형 69"/>
          <p:cNvSpPr/>
          <p:nvPr/>
        </p:nvSpPr>
        <p:spPr>
          <a:xfrm>
            <a:off x="1168204" y="954468"/>
            <a:ext cx="6475615" cy="42117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dirty="0" smtClean="0"/>
              <a:t>header</a:t>
            </a:r>
            <a:endParaRPr lang="ko-KR" altLang="en-US" sz="1100" dirty="0"/>
          </a:p>
        </p:txBody>
      </p:sp>
      <p:sp>
        <p:nvSpPr>
          <p:cNvPr id="72" name="직사각형 71"/>
          <p:cNvSpPr/>
          <p:nvPr/>
        </p:nvSpPr>
        <p:spPr>
          <a:xfrm>
            <a:off x="1168202" y="1375645"/>
            <a:ext cx="6475615" cy="116390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73" name="직사각형 72"/>
          <p:cNvSpPr/>
          <p:nvPr/>
        </p:nvSpPr>
        <p:spPr>
          <a:xfrm>
            <a:off x="1168200" y="2551518"/>
            <a:ext cx="6475615" cy="365618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3" name="TextBox 2"/>
          <p:cNvSpPr txBox="1"/>
          <p:nvPr/>
        </p:nvSpPr>
        <p:spPr>
          <a:xfrm>
            <a:off x="1168200" y="1786687"/>
            <a:ext cx="6475615" cy="307777"/>
          </a:xfrm>
          <a:prstGeom prst="rect">
            <a:avLst/>
          </a:prstGeom>
          <a:noFill/>
        </p:spPr>
        <p:txBody>
          <a:bodyPr wrap="square" rtlCol="0">
            <a:spAutoFit/>
          </a:bodyPr>
          <a:lstStyle/>
          <a:p>
            <a:pPr algn="ctr"/>
            <a:r>
              <a:rPr lang="ko-KR" altLang="en-US" sz="1400" dirty="0" smtClean="0"/>
              <a:t>회사</a:t>
            </a:r>
            <a:r>
              <a:rPr lang="ko-KR" altLang="en-US" sz="1400" dirty="0" smtClean="0"/>
              <a:t>소개</a:t>
            </a:r>
            <a:endParaRPr lang="ko-KR" altLang="en-US" sz="1400" dirty="0"/>
          </a:p>
        </p:txBody>
      </p:sp>
      <p:sp>
        <p:nvSpPr>
          <p:cNvPr id="74" name="직사각형 73"/>
          <p:cNvSpPr/>
          <p:nvPr/>
        </p:nvSpPr>
        <p:spPr>
          <a:xfrm>
            <a:off x="3894394" y="168865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75" name="직사각형 74"/>
          <p:cNvSpPr/>
          <p:nvPr/>
        </p:nvSpPr>
        <p:spPr>
          <a:xfrm>
            <a:off x="7071646" y="164696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0" name="직사각형 9"/>
          <p:cNvSpPr/>
          <p:nvPr/>
        </p:nvSpPr>
        <p:spPr>
          <a:xfrm>
            <a:off x="1168200" y="2539549"/>
            <a:ext cx="6475615" cy="292141"/>
          </a:xfrm>
          <a:prstGeom prst="rect">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800" u="sng" dirty="0" smtClean="0">
                <a:solidFill>
                  <a:schemeClr val="tx1"/>
                </a:solidFill>
              </a:rPr>
              <a:t>기업소개 및 연혁</a:t>
            </a:r>
            <a:r>
              <a:rPr lang="ko-KR" altLang="en-US" sz="800" dirty="0" smtClean="0">
                <a:solidFill>
                  <a:schemeClr val="tx1"/>
                </a:solidFill>
              </a:rPr>
              <a:t>            기업가치            약도 및 연락처            </a:t>
            </a:r>
            <a:r>
              <a:rPr lang="ko-KR" altLang="en-US" sz="800" dirty="0" err="1" smtClean="0">
                <a:solidFill>
                  <a:schemeClr val="tx1"/>
                </a:solidFill>
              </a:rPr>
              <a:t>로슈그룹</a:t>
            </a:r>
            <a:r>
              <a:rPr lang="ko-KR" altLang="en-US" sz="800" dirty="0" smtClean="0">
                <a:solidFill>
                  <a:schemeClr val="tx1"/>
                </a:solidFill>
              </a:rPr>
              <a:t>           한국로슈진단</a:t>
            </a:r>
            <a:endParaRPr lang="ko-KR" altLang="en-US" sz="800" dirty="0">
              <a:solidFill>
                <a:schemeClr val="tx1"/>
              </a:solidFill>
            </a:endParaRPr>
          </a:p>
        </p:txBody>
      </p:sp>
      <p:sp>
        <p:nvSpPr>
          <p:cNvPr id="15" name="직사각형 14"/>
          <p:cNvSpPr/>
          <p:nvPr/>
        </p:nvSpPr>
        <p:spPr>
          <a:xfrm>
            <a:off x="1715308" y="257976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22" name="직사각형 21"/>
          <p:cNvSpPr/>
          <p:nvPr/>
        </p:nvSpPr>
        <p:spPr>
          <a:xfrm>
            <a:off x="1365528" y="3214812"/>
            <a:ext cx="2883011" cy="237151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24" name="TextBox 23"/>
          <p:cNvSpPr txBox="1"/>
          <p:nvPr/>
        </p:nvSpPr>
        <p:spPr>
          <a:xfrm>
            <a:off x="4406007" y="3150062"/>
            <a:ext cx="1816928" cy="307777"/>
          </a:xfrm>
          <a:prstGeom prst="rect">
            <a:avLst/>
          </a:prstGeom>
          <a:noFill/>
        </p:spPr>
        <p:txBody>
          <a:bodyPr wrap="square" rtlCol="0">
            <a:spAutoFit/>
          </a:bodyPr>
          <a:lstStyle/>
          <a:p>
            <a:r>
              <a:rPr lang="ko-KR" altLang="en-US" sz="1400" dirty="0" smtClean="0"/>
              <a:t>기업소개 및 연혁</a:t>
            </a:r>
            <a:endParaRPr lang="ko-KR" altLang="en-US" sz="1400" dirty="0"/>
          </a:p>
        </p:txBody>
      </p:sp>
      <p:sp>
        <p:nvSpPr>
          <p:cNvPr id="26" name="TextBox 25"/>
          <p:cNvSpPr txBox="1"/>
          <p:nvPr/>
        </p:nvSpPr>
        <p:spPr>
          <a:xfrm>
            <a:off x="4406007" y="3519456"/>
            <a:ext cx="3022885" cy="507831"/>
          </a:xfrm>
          <a:prstGeom prst="rect">
            <a:avLst/>
          </a:prstGeom>
          <a:noFill/>
        </p:spPr>
        <p:txBody>
          <a:bodyPr wrap="square" rtlCol="0">
            <a:spAutoFit/>
          </a:bodyPr>
          <a:lstStyle/>
          <a:p>
            <a:r>
              <a:rPr lang="ko-KR" altLang="en-US" sz="900" dirty="0" err="1" smtClean="0"/>
              <a:t>한국로슈는</a:t>
            </a:r>
            <a:r>
              <a:rPr lang="ko-KR" altLang="en-US" sz="900" dirty="0" smtClean="0"/>
              <a:t> </a:t>
            </a:r>
            <a:r>
              <a:rPr lang="en-US" altLang="ko-KR" sz="900" dirty="0" smtClean="0"/>
              <a:t>'</a:t>
            </a:r>
            <a:r>
              <a:rPr lang="ko-KR" altLang="en-US" sz="900" dirty="0" err="1" smtClean="0"/>
              <a:t>바이오의약품</a:t>
            </a:r>
            <a:r>
              <a:rPr lang="en-US" altLang="ko-KR" sz="900" dirty="0" smtClean="0"/>
              <a:t>', '</a:t>
            </a:r>
            <a:r>
              <a:rPr lang="ko-KR" altLang="en-US" sz="900" dirty="0" err="1" smtClean="0"/>
              <a:t>맞춤의료</a:t>
            </a:r>
            <a:r>
              <a:rPr lang="en-US" altLang="ko-KR" sz="900" dirty="0" smtClean="0"/>
              <a:t>'</a:t>
            </a:r>
            <a:r>
              <a:rPr lang="ko-KR" altLang="en-US" sz="900" dirty="0" smtClean="0"/>
              <a:t>분야의 선두주자로 혁신적인 의약품을 제공해 한국인의 삶의 질 향상 및 수명 연장에 기여하고 있습니다</a:t>
            </a:r>
            <a:r>
              <a:rPr lang="en-US" altLang="ko-KR" sz="900" dirty="0" smtClean="0"/>
              <a:t>.</a:t>
            </a:r>
            <a:endParaRPr lang="ko-KR" altLang="en-US" sz="900" dirty="0"/>
          </a:p>
        </p:txBody>
      </p:sp>
      <p:sp>
        <p:nvSpPr>
          <p:cNvPr id="85" name="직사각형 84"/>
          <p:cNvSpPr/>
          <p:nvPr/>
        </p:nvSpPr>
        <p:spPr>
          <a:xfrm>
            <a:off x="2794796" y="4354115"/>
            <a:ext cx="139322" cy="165197"/>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86" name="직사각형 85"/>
          <p:cNvSpPr/>
          <p:nvPr/>
        </p:nvSpPr>
        <p:spPr>
          <a:xfrm>
            <a:off x="6274144" y="3231927"/>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87" name="직사각형 86"/>
          <p:cNvSpPr/>
          <p:nvPr/>
        </p:nvSpPr>
        <p:spPr>
          <a:xfrm>
            <a:off x="5871107" y="4000312"/>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9" name="직사각형 8"/>
          <p:cNvSpPr/>
          <p:nvPr/>
        </p:nvSpPr>
        <p:spPr>
          <a:xfrm>
            <a:off x="4405315" y="4102413"/>
            <a:ext cx="3023577" cy="1615827"/>
          </a:xfrm>
          <a:prstGeom prst="rect">
            <a:avLst/>
          </a:prstGeom>
        </p:spPr>
        <p:txBody>
          <a:bodyPr wrap="square">
            <a:spAutoFit/>
          </a:bodyPr>
          <a:lstStyle/>
          <a:p>
            <a:r>
              <a:rPr lang="ko-KR" altLang="en-US" sz="900" dirty="0">
                <a:solidFill>
                  <a:srgbClr val="0066CC"/>
                </a:solidFill>
                <a:latin typeface="Noto Sans KR" panose="020B0500000000000000" pitchFamily="34" charset="-127"/>
                <a:ea typeface="Noto Sans KR" panose="020B0500000000000000" pitchFamily="34" charset="-127"/>
              </a:rPr>
              <a:t>환자</a:t>
            </a:r>
            <a:r>
              <a:rPr lang="en-US" altLang="ko-KR" sz="900" dirty="0">
                <a:solidFill>
                  <a:srgbClr val="0066CC"/>
                </a:solidFill>
                <a:latin typeface="Noto Sans KR" panose="020B0500000000000000" pitchFamily="34" charset="-127"/>
                <a:ea typeface="Noto Sans KR" panose="020B0500000000000000" pitchFamily="34" charset="-127"/>
              </a:rPr>
              <a:t>, </a:t>
            </a:r>
            <a:r>
              <a:rPr lang="ko-KR" altLang="en-US" sz="900" dirty="0">
                <a:solidFill>
                  <a:srgbClr val="0066CC"/>
                </a:solidFill>
                <a:latin typeface="Noto Sans KR" panose="020B0500000000000000" pitchFamily="34" charset="-127"/>
                <a:ea typeface="Noto Sans KR" panose="020B0500000000000000" pitchFamily="34" charset="-127"/>
              </a:rPr>
              <a:t>이해관계자</a:t>
            </a:r>
            <a:r>
              <a:rPr lang="en-US" altLang="ko-KR" sz="900" dirty="0">
                <a:solidFill>
                  <a:srgbClr val="0066CC"/>
                </a:solidFill>
                <a:latin typeface="Noto Sans KR" panose="020B0500000000000000" pitchFamily="34" charset="-127"/>
                <a:ea typeface="Noto Sans KR" panose="020B0500000000000000" pitchFamily="34" charset="-127"/>
              </a:rPr>
              <a:t>, </a:t>
            </a:r>
            <a:r>
              <a:rPr lang="ko-KR" altLang="en-US" sz="900" dirty="0">
                <a:solidFill>
                  <a:srgbClr val="0066CC"/>
                </a:solidFill>
                <a:latin typeface="Noto Sans KR" panose="020B0500000000000000" pitchFamily="34" charset="-127"/>
                <a:ea typeface="Noto Sans KR" panose="020B0500000000000000" pitchFamily="34" charset="-127"/>
              </a:rPr>
              <a:t>사회를 위한 </a:t>
            </a:r>
            <a:r>
              <a:rPr lang="ko-KR" altLang="en-US" sz="900" dirty="0" err="1">
                <a:solidFill>
                  <a:srgbClr val="0066CC"/>
                </a:solidFill>
                <a:latin typeface="Noto Sans KR" panose="020B0500000000000000" pitchFamily="34" charset="-127"/>
                <a:ea typeface="Noto Sans KR" panose="020B0500000000000000" pitchFamily="34" charset="-127"/>
              </a:rPr>
              <a:t>한국로슈의</a:t>
            </a:r>
            <a:r>
              <a:rPr lang="ko-KR" altLang="en-US" sz="900" dirty="0">
                <a:solidFill>
                  <a:srgbClr val="0066CC"/>
                </a:solidFill>
                <a:latin typeface="Noto Sans KR" panose="020B0500000000000000" pitchFamily="34" charset="-127"/>
                <a:ea typeface="Noto Sans KR" panose="020B0500000000000000" pitchFamily="34" charset="-127"/>
              </a:rPr>
              <a:t> 끊임없는 여정</a:t>
            </a:r>
            <a:r>
              <a:rPr lang="ko-KR" altLang="en-US" sz="900" dirty="0"/>
              <a:t/>
            </a:r>
            <a:br>
              <a:rPr lang="ko-KR" altLang="en-US" sz="900" dirty="0"/>
            </a:b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로슈그룹의</a:t>
            </a:r>
            <a:r>
              <a:rPr lang="ko-KR" altLang="en-US" sz="900" dirty="0">
                <a:solidFill>
                  <a:srgbClr val="1E1E1E"/>
                </a:solidFill>
                <a:latin typeface="Noto Sans KR" panose="020B0500000000000000" pitchFamily="34" charset="-127"/>
                <a:ea typeface="Noto Sans KR" panose="020B0500000000000000" pitchFamily="34" charset="-127"/>
              </a:rPr>
              <a:t> 한국 내 법인으로 지난 </a:t>
            </a:r>
            <a:r>
              <a:rPr lang="en-US" altLang="ko-KR" sz="900" dirty="0">
                <a:solidFill>
                  <a:srgbClr val="1E1E1E"/>
                </a:solidFill>
                <a:latin typeface="Noto Sans KR" panose="020B0500000000000000" pitchFamily="34" charset="-127"/>
                <a:ea typeface="Noto Sans KR" panose="020B0500000000000000" pitchFamily="34" charset="-127"/>
              </a:rPr>
              <a:t>1983</a:t>
            </a:r>
            <a:r>
              <a:rPr lang="ko-KR" altLang="en-US" sz="900" dirty="0">
                <a:solidFill>
                  <a:srgbClr val="1E1E1E"/>
                </a:solidFill>
                <a:latin typeface="Noto Sans KR" panose="020B0500000000000000" pitchFamily="34" charset="-127"/>
                <a:ea typeface="Noto Sans KR" panose="020B0500000000000000" pitchFamily="34" charset="-127"/>
              </a:rPr>
              <a:t>년 설립되었으며</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한국에서 제약사업 부문인 </a:t>
            </a:r>
            <a:r>
              <a:rPr lang="ko-KR" altLang="en-US" sz="900" dirty="0" err="1">
                <a:solidFill>
                  <a:srgbClr val="1E1E1E"/>
                </a:solidFill>
                <a:latin typeface="Noto Sans KR" panose="020B0500000000000000" pitchFamily="34" charset="-127"/>
                <a:ea typeface="Noto Sans KR" panose="020B0500000000000000" pitchFamily="34" charset="-127"/>
              </a:rPr>
              <a:t>한국로슈와</a:t>
            </a:r>
            <a:r>
              <a:rPr lang="ko-KR" altLang="en-US" sz="900" dirty="0">
                <a:solidFill>
                  <a:srgbClr val="1E1E1E"/>
                </a:solidFill>
                <a:latin typeface="Noto Sans KR" panose="020B0500000000000000" pitchFamily="34" charset="-127"/>
                <a:ea typeface="Noto Sans KR" panose="020B0500000000000000" pitchFamily="34" charset="-127"/>
              </a:rPr>
              <a:t> 진단 사업 부문인 한국로슈진단을 운영 중입니다</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혁신</a:t>
            </a:r>
            <a:r>
              <a:rPr lang="en-US" altLang="ko-KR" sz="900" dirty="0">
                <a:solidFill>
                  <a:srgbClr val="1E1E1E"/>
                </a:solidFill>
                <a:latin typeface="Noto Sans KR" panose="020B0500000000000000" pitchFamily="34" charset="-127"/>
                <a:ea typeface="Noto Sans KR" panose="020B0500000000000000" pitchFamily="34" charset="-127"/>
              </a:rPr>
              <a:t>(Innovation)</a:t>
            </a:r>
            <a:r>
              <a:rPr lang="ko-KR" altLang="en-US" sz="900" dirty="0">
                <a:solidFill>
                  <a:srgbClr val="1E1E1E"/>
                </a:solidFill>
                <a:latin typeface="Noto Sans KR" panose="020B0500000000000000" pitchFamily="34" charset="-127"/>
                <a:ea typeface="Noto Sans KR" panose="020B0500000000000000" pitchFamily="34" charset="-127"/>
              </a:rPr>
              <a:t>을 최우선으로 지향하는 </a:t>
            </a:r>
            <a:r>
              <a:rPr lang="ko-KR" altLang="en-US" sz="900" dirty="0" err="1">
                <a:solidFill>
                  <a:srgbClr val="1E1E1E"/>
                </a:solidFill>
                <a:latin typeface="Noto Sans KR" panose="020B0500000000000000" pitchFamily="34" charset="-127"/>
                <a:ea typeface="Noto Sans KR" panose="020B0500000000000000" pitchFamily="34" charset="-127"/>
              </a:rPr>
              <a:t>로슈그룹의</a:t>
            </a:r>
            <a:r>
              <a:rPr lang="ko-KR" altLang="en-US" sz="900" dirty="0">
                <a:solidFill>
                  <a:srgbClr val="1E1E1E"/>
                </a:solidFill>
                <a:latin typeface="Noto Sans KR" panose="020B0500000000000000" pitchFamily="34" charset="-127"/>
                <a:ea typeface="Noto Sans KR" panose="020B0500000000000000" pitchFamily="34" charset="-127"/>
              </a:rPr>
              <a:t> 전략에 따라 </a:t>
            </a: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항암제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면역억제제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간염치료제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항바이러스제 등 다양한 분야에서 선두적인 혁신 의약품을 제공해</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보다 많은 환자의 의료 접근성 향상에 기여하고 있으며</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세계 수준의 다국적 임상실험을 적극 유치하고</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세계적 수준의 국내 의료진이 더욱 발전할 수 있도록 다양한 의학 포럼을 개최하는 등 한국 </a:t>
            </a:r>
            <a:r>
              <a:rPr lang="ko-KR" altLang="en-US" sz="900" dirty="0" err="1">
                <a:solidFill>
                  <a:srgbClr val="1E1E1E"/>
                </a:solidFill>
                <a:latin typeface="Noto Sans KR" panose="020B0500000000000000" pitchFamily="34" charset="-127"/>
                <a:ea typeface="Noto Sans KR" panose="020B0500000000000000" pitchFamily="34" charset="-127"/>
              </a:rPr>
              <a:t>의료사회</a:t>
            </a:r>
            <a:r>
              <a:rPr lang="ko-KR" altLang="en-US" sz="900" dirty="0">
                <a:solidFill>
                  <a:srgbClr val="1E1E1E"/>
                </a:solidFill>
                <a:latin typeface="Noto Sans KR" panose="020B0500000000000000" pitchFamily="34" charset="-127"/>
                <a:ea typeface="Noto Sans KR" panose="020B0500000000000000" pitchFamily="34" charset="-127"/>
              </a:rPr>
              <a:t> 발전에 기여하고 있습니다</a:t>
            </a:r>
            <a:r>
              <a:rPr lang="en-US" altLang="ko-KR" sz="900" dirty="0">
                <a:solidFill>
                  <a:srgbClr val="1E1E1E"/>
                </a:solidFill>
                <a:latin typeface="Noto Sans KR" panose="020B0500000000000000" pitchFamily="34" charset="-127"/>
                <a:ea typeface="Noto Sans KR" panose="020B0500000000000000" pitchFamily="34" charset="-127"/>
              </a:rPr>
              <a:t>.</a:t>
            </a:r>
            <a:endParaRPr lang="ko-KR" altLang="en-US" sz="900" dirty="0"/>
          </a:p>
        </p:txBody>
      </p:sp>
      <p:sp>
        <p:nvSpPr>
          <p:cNvPr id="34" name="TextBox 33"/>
          <p:cNvSpPr txBox="1"/>
          <p:nvPr/>
        </p:nvSpPr>
        <p:spPr>
          <a:xfrm>
            <a:off x="3478297" y="6410668"/>
            <a:ext cx="1836174" cy="215444"/>
          </a:xfrm>
          <a:prstGeom prst="rect">
            <a:avLst/>
          </a:prstGeom>
          <a:noFill/>
        </p:spPr>
        <p:txBody>
          <a:bodyPr wrap="square" rtlCol="0">
            <a:spAutoFit/>
          </a:bodyPr>
          <a:lstStyle/>
          <a:p>
            <a:pPr algn="ctr"/>
            <a:r>
              <a:rPr lang="ko-KR" altLang="en-US" sz="800" dirty="0" smtClean="0"/>
              <a:t>다음으로 연결</a:t>
            </a:r>
            <a:endParaRPr lang="ko-KR" altLang="en-US" sz="800" dirty="0"/>
          </a:p>
        </p:txBody>
      </p:sp>
    </p:spTree>
    <p:extLst>
      <p:ext uri="{BB962C8B-B14F-4D97-AF65-F5344CB8AC3E}">
        <p14:creationId xmlns:p14="http://schemas.microsoft.com/office/powerpoint/2010/main" val="1703687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4275058316"/>
              </p:ext>
            </p:extLst>
          </p:nvPr>
        </p:nvGraphicFramePr>
        <p:xfrm>
          <a:off x="0" y="0"/>
          <a:ext cx="12191998" cy="357447"/>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기업소개</a:t>
                      </a:r>
                      <a:r>
                        <a:rPr lang="en-US" altLang="ko-KR" sz="1200" b="0" dirty="0" smtClean="0">
                          <a:solidFill>
                            <a:schemeClr val="tx1"/>
                          </a:solidFill>
                        </a:rPr>
                        <a:t>&gt;</a:t>
                      </a:r>
                      <a:r>
                        <a:rPr lang="ko-KR" altLang="en-US" sz="1200" b="0" dirty="0" smtClean="0">
                          <a:solidFill>
                            <a:schemeClr val="tx1"/>
                          </a:solidFill>
                        </a:rPr>
                        <a:t>기업소개</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2021.09.10</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877908047"/>
              </p:ext>
            </p:extLst>
          </p:nvPr>
        </p:nvGraphicFramePr>
        <p:xfrm>
          <a:off x="8362604" y="367700"/>
          <a:ext cx="3829394" cy="4450074"/>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solidFill>
                            <a:schemeClr val="tx1"/>
                          </a:solidFill>
                        </a:rPr>
                        <a:t>1</a:t>
                      </a:r>
                      <a:r>
                        <a:rPr lang="ko-KR" altLang="en-US" sz="1000" dirty="0" smtClean="0">
                          <a:solidFill>
                            <a:schemeClr val="tx1"/>
                          </a:solidFill>
                        </a:rPr>
                        <a:t>단계 </a:t>
                      </a:r>
                      <a:r>
                        <a:rPr lang="en-US" altLang="ko-KR" sz="1000" dirty="0" smtClean="0">
                          <a:solidFill>
                            <a:schemeClr val="tx1"/>
                          </a:solidFill>
                        </a:rPr>
                        <a:t>- </a:t>
                      </a:r>
                      <a:r>
                        <a:rPr lang="ko-KR" altLang="en-US" sz="1000" dirty="0" smtClean="0">
                          <a:solidFill>
                            <a:schemeClr val="tx1"/>
                          </a:solidFill>
                        </a:rPr>
                        <a:t>서브페이지 </a:t>
                      </a:r>
                      <a:r>
                        <a:rPr lang="ko-KR" altLang="en-US" sz="1000" dirty="0" smtClean="0">
                          <a:solidFill>
                            <a:schemeClr val="tx1"/>
                          </a:solidFill>
                        </a:rPr>
                        <a:t>제목</a:t>
                      </a:r>
                      <a:r>
                        <a:rPr lang="en-US" altLang="ko-KR" sz="1000" dirty="0" smtClean="0">
                          <a:solidFill>
                            <a:schemeClr val="tx1"/>
                          </a:solidFill>
                        </a:rPr>
                        <a:t>1</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연혁</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23903728"/>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2/2</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63" name="TextBox 62"/>
          <p:cNvSpPr txBox="1"/>
          <p:nvPr/>
        </p:nvSpPr>
        <p:spPr>
          <a:xfrm>
            <a:off x="144491" y="2810441"/>
            <a:ext cx="1115758" cy="253916"/>
          </a:xfrm>
          <a:prstGeom prst="rect">
            <a:avLst/>
          </a:prstGeom>
          <a:noFill/>
        </p:spPr>
        <p:txBody>
          <a:bodyPr wrap="square" rtlCol="0">
            <a:spAutoFit/>
          </a:bodyPr>
          <a:lstStyle/>
          <a:p>
            <a:r>
              <a:rPr lang="en-US" altLang="ko-KR" sz="1050" dirty="0" smtClean="0"/>
              <a:t>#contents</a:t>
            </a:r>
            <a:endParaRPr lang="ko-KR" altLang="en-US" sz="1050" dirty="0"/>
          </a:p>
        </p:txBody>
      </p:sp>
      <p:sp>
        <p:nvSpPr>
          <p:cNvPr id="73" name="직사각형 72"/>
          <p:cNvSpPr/>
          <p:nvPr/>
        </p:nvSpPr>
        <p:spPr>
          <a:xfrm>
            <a:off x="1160885" y="738695"/>
            <a:ext cx="6475615" cy="52303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2" name="직사각형 1"/>
          <p:cNvSpPr/>
          <p:nvPr/>
        </p:nvSpPr>
        <p:spPr>
          <a:xfrm>
            <a:off x="1384354" y="1119528"/>
            <a:ext cx="5989368" cy="646331"/>
          </a:xfrm>
          <a:prstGeom prst="rect">
            <a:avLst/>
          </a:prstGeom>
        </p:spPr>
        <p:txBody>
          <a:bodyPr wrap="square">
            <a:spAutoFit/>
          </a:bodyPr>
          <a:lstStyle/>
          <a:p>
            <a:r>
              <a:rPr lang="ko-KR" altLang="en-US" sz="900" dirty="0">
                <a:solidFill>
                  <a:srgbClr val="0066CC"/>
                </a:solidFill>
                <a:latin typeface="Noto Sans KR" panose="020B0500000000000000" pitchFamily="34" charset="-127"/>
                <a:ea typeface="Noto Sans KR" panose="020B0500000000000000" pitchFamily="34" charset="-127"/>
              </a:rPr>
              <a:t>사람 중심의 기업문화</a:t>
            </a:r>
            <a:r>
              <a:rPr lang="en-US" altLang="ko-KR" sz="900" dirty="0">
                <a:solidFill>
                  <a:srgbClr val="0066CC"/>
                </a:solidFill>
                <a:latin typeface="Noto Sans KR" panose="020B0500000000000000" pitchFamily="34" charset="-127"/>
                <a:ea typeface="Noto Sans KR" panose="020B0500000000000000" pitchFamily="34" charset="-127"/>
              </a:rPr>
              <a:t>, </a:t>
            </a:r>
            <a:r>
              <a:rPr lang="ko-KR" altLang="en-US" sz="900" dirty="0" err="1">
                <a:solidFill>
                  <a:srgbClr val="0066CC"/>
                </a:solidFill>
                <a:latin typeface="Noto Sans KR" panose="020B0500000000000000" pitchFamily="34" charset="-127"/>
                <a:ea typeface="Noto Sans KR" panose="020B0500000000000000" pitchFamily="34" charset="-127"/>
              </a:rPr>
              <a:t>한국로슈의</a:t>
            </a:r>
            <a:r>
              <a:rPr lang="ko-KR" altLang="en-US" sz="900" dirty="0">
                <a:solidFill>
                  <a:srgbClr val="0066CC"/>
                </a:solidFill>
                <a:latin typeface="Noto Sans KR" panose="020B0500000000000000" pitchFamily="34" charset="-127"/>
                <a:ea typeface="Noto Sans KR" panose="020B0500000000000000" pitchFamily="34" charset="-127"/>
              </a:rPr>
              <a:t> ‘</a:t>
            </a:r>
            <a:r>
              <a:rPr lang="ko-KR" altLang="en-US" sz="900" dirty="0" err="1">
                <a:solidFill>
                  <a:srgbClr val="0066CC"/>
                </a:solidFill>
                <a:latin typeface="Noto Sans KR" panose="020B0500000000000000" pitchFamily="34" charset="-127"/>
                <a:ea typeface="Noto Sans KR" panose="020B0500000000000000" pitchFamily="34" charset="-127"/>
              </a:rPr>
              <a:t>혁신’과</a:t>
            </a:r>
            <a:r>
              <a:rPr lang="ko-KR" altLang="en-US" sz="900" dirty="0">
                <a:solidFill>
                  <a:srgbClr val="0066CC"/>
                </a:solidFill>
                <a:latin typeface="Noto Sans KR" panose="020B0500000000000000" pitchFamily="34" charset="-127"/>
                <a:ea typeface="Noto Sans KR" panose="020B0500000000000000" pitchFamily="34" charset="-127"/>
              </a:rPr>
              <a:t> ‘</a:t>
            </a:r>
            <a:r>
              <a:rPr lang="ko-KR" altLang="en-US" sz="900" dirty="0" err="1">
                <a:solidFill>
                  <a:srgbClr val="0066CC"/>
                </a:solidFill>
                <a:latin typeface="Noto Sans KR" panose="020B0500000000000000" pitchFamily="34" charset="-127"/>
                <a:ea typeface="Noto Sans KR" panose="020B0500000000000000" pitchFamily="34" charset="-127"/>
              </a:rPr>
              <a:t>성장’의</a:t>
            </a:r>
            <a:r>
              <a:rPr lang="ko-KR" altLang="en-US" sz="900" dirty="0">
                <a:solidFill>
                  <a:srgbClr val="0066CC"/>
                </a:solidFill>
                <a:latin typeface="Noto Sans KR" panose="020B0500000000000000" pitchFamily="34" charset="-127"/>
                <a:ea typeface="Noto Sans KR" panose="020B0500000000000000" pitchFamily="34" charset="-127"/>
              </a:rPr>
              <a:t> 원동력은 임직원</a:t>
            </a:r>
            <a:r>
              <a:rPr lang="ko-KR" altLang="en-US" sz="900" dirty="0"/>
              <a:t/>
            </a:r>
            <a:br>
              <a:rPr lang="ko-KR" altLang="en-US" sz="900" dirty="0"/>
            </a:b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혁신’과</a:t>
            </a:r>
            <a:r>
              <a:rPr lang="ko-KR" altLang="en-US"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성장’의</a:t>
            </a:r>
            <a:r>
              <a:rPr lang="ko-KR" altLang="en-US" sz="900" dirty="0">
                <a:solidFill>
                  <a:srgbClr val="1E1E1E"/>
                </a:solidFill>
                <a:latin typeface="Noto Sans KR" panose="020B0500000000000000" pitchFamily="34" charset="-127"/>
                <a:ea typeface="Noto Sans KR" panose="020B0500000000000000" pitchFamily="34" charset="-127"/>
              </a:rPr>
              <a:t> 원동력은 임직원이라는 모토로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사람 중심의 기업문화 속에 구성원이 함께 성장할 수 있도록 많은 노력을 하고 있습니다</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최적의 근무 환경</a:t>
            </a:r>
            <a:r>
              <a:rPr lang="en-US" altLang="ko-KR" sz="900" dirty="0">
                <a:solidFill>
                  <a:srgbClr val="1E1E1E"/>
                </a:solidFill>
                <a:latin typeface="Noto Sans KR" panose="020B0500000000000000" pitchFamily="34" charset="-127"/>
                <a:ea typeface="Noto Sans KR" panose="020B0500000000000000" pitchFamily="34" charset="-127"/>
              </a:rPr>
              <a:t>, 2</a:t>
            </a:r>
            <a:r>
              <a:rPr lang="ko-KR" altLang="en-US" sz="900" dirty="0">
                <a:solidFill>
                  <a:srgbClr val="1E1E1E"/>
                </a:solidFill>
                <a:latin typeface="Noto Sans KR" panose="020B0500000000000000" pitchFamily="34" charset="-127"/>
                <a:ea typeface="Noto Sans KR" panose="020B0500000000000000" pitchFamily="34" charset="-127"/>
              </a:rPr>
              <a:t>년간의 장기 </a:t>
            </a:r>
            <a:r>
              <a:rPr lang="ko-KR" altLang="en-US" sz="900" dirty="0" err="1">
                <a:solidFill>
                  <a:srgbClr val="1E1E1E"/>
                </a:solidFill>
                <a:latin typeface="Noto Sans KR" panose="020B0500000000000000" pitchFamily="34" charset="-127"/>
                <a:ea typeface="Noto Sans KR" panose="020B0500000000000000" pitchFamily="34" charset="-127"/>
              </a:rPr>
              <a:t>리더쉽</a:t>
            </a:r>
            <a:r>
              <a:rPr lang="ko-KR" altLang="en-US" sz="900" dirty="0">
                <a:solidFill>
                  <a:srgbClr val="1E1E1E"/>
                </a:solidFill>
                <a:latin typeface="Noto Sans KR" panose="020B0500000000000000" pitchFamily="34" charset="-127"/>
                <a:ea typeface="Noto Sans KR" panose="020B0500000000000000" pitchFamily="34" charset="-127"/>
              </a:rPr>
              <a:t> 교육 프로그램 ‘</a:t>
            </a:r>
            <a:r>
              <a:rPr lang="en-US" altLang="ko-KR" sz="900" dirty="0">
                <a:solidFill>
                  <a:srgbClr val="1E1E1E"/>
                </a:solidFill>
                <a:latin typeface="Noto Sans KR" panose="020B0500000000000000" pitchFamily="34" charset="-127"/>
                <a:ea typeface="Noto Sans KR" panose="020B0500000000000000" pitchFamily="34" charset="-127"/>
              </a:rPr>
              <a:t>ALPS(Accelerated Leadership Program)’ </a:t>
            </a:r>
            <a:r>
              <a:rPr lang="ko-KR" altLang="en-US" sz="900" dirty="0">
                <a:solidFill>
                  <a:srgbClr val="1E1E1E"/>
                </a:solidFill>
                <a:latin typeface="Noto Sans KR" panose="020B0500000000000000" pitchFamily="34" charset="-127"/>
                <a:ea typeface="Noto Sans KR" panose="020B0500000000000000" pitchFamily="34" charset="-127"/>
              </a:rPr>
              <a:t>등 다양한 자기계발 기회와 경쟁력 있는 복지 제도를 갖추고 있습니다</a:t>
            </a:r>
            <a:r>
              <a:rPr lang="en-US" altLang="ko-KR" sz="900" dirty="0">
                <a:solidFill>
                  <a:srgbClr val="1E1E1E"/>
                </a:solidFill>
                <a:latin typeface="Noto Sans KR" panose="020B0500000000000000" pitchFamily="34" charset="-127"/>
                <a:ea typeface="Noto Sans KR" panose="020B0500000000000000" pitchFamily="34" charset="-127"/>
              </a:rPr>
              <a:t>.</a:t>
            </a:r>
            <a:endParaRPr lang="ko-KR" altLang="en-US" sz="900" dirty="0"/>
          </a:p>
        </p:txBody>
      </p:sp>
      <p:sp>
        <p:nvSpPr>
          <p:cNvPr id="11" name="직사각형 10"/>
          <p:cNvSpPr/>
          <p:nvPr/>
        </p:nvSpPr>
        <p:spPr>
          <a:xfrm>
            <a:off x="1350051" y="1872483"/>
            <a:ext cx="6023671" cy="784830"/>
          </a:xfrm>
          <a:prstGeom prst="rect">
            <a:avLst/>
          </a:prstGeom>
        </p:spPr>
        <p:txBody>
          <a:bodyPr wrap="square">
            <a:spAutoFit/>
          </a:bodyPr>
          <a:lstStyle/>
          <a:p>
            <a:r>
              <a:rPr lang="ko-KR" altLang="en-US" sz="900" dirty="0">
                <a:solidFill>
                  <a:srgbClr val="0066CC"/>
                </a:solidFill>
                <a:latin typeface="Noto Sans KR" panose="020B0500000000000000" pitchFamily="34" charset="-127"/>
                <a:ea typeface="Noto Sans KR" panose="020B0500000000000000" pitchFamily="34" charset="-127"/>
              </a:rPr>
              <a:t>양한 사회공헌 활동으로 한국 사회에 지속적으로 기여하는 책임감 있는 기업</a:t>
            </a:r>
            <a:r>
              <a:rPr lang="en-US" altLang="ko-KR" sz="900" dirty="0">
                <a:solidFill>
                  <a:srgbClr val="0066CC"/>
                </a:solidFill>
                <a:latin typeface="Noto Sans KR" panose="020B0500000000000000" pitchFamily="34" charset="-127"/>
                <a:ea typeface="Noto Sans KR" panose="020B0500000000000000" pitchFamily="34" charset="-127"/>
              </a:rPr>
              <a:t>, </a:t>
            </a:r>
            <a:r>
              <a:rPr lang="ko-KR" altLang="en-US" sz="900" dirty="0" err="1">
                <a:solidFill>
                  <a:srgbClr val="0066CC"/>
                </a:solidFill>
                <a:latin typeface="Noto Sans KR" panose="020B0500000000000000" pitchFamily="34" charset="-127"/>
                <a:ea typeface="Noto Sans KR" panose="020B0500000000000000" pitchFamily="34" charset="-127"/>
              </a:rPr>
              <a:t>한국로슈</a:t>
            </a:r>
            <a:r>
              <a:rPr lang="ko-KR" altLang="en-US" sz="900" dirty="0"/>
              <a:t/>
            </a:r>
            <a:br>
              <a:rPr lang="ko-KR" altLang="en-US" sz="900" dirty="0"/>
            </a:b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지역사회의 일원으로서 책임감 있는 기업으로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환자들의 삶의 질 향상을 위해 노력하며</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한국 사회에 기여하고 있습니다</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a:t>
            </a:r>
            <a:r>
              <a:rPr lang="en-US" altLang="ko-KR" sz="900" dirty="0">
                <a:solidFill>
                  <a:srgbClr val="1E1E1E"/>
                </a:solidFill>
                <a:latin typeface="Noto Sans KR" panose="020B0500000000000000" pitchFamily="34" charset="-127"/>
                <a:ea typeface="Noto Sans KR" panose="020B0500000000000000" pitchFamily="34" charset="-127"/>
              </a:rPr>
              <a:t>2007</a:t>
            </a:r>
            <a:r>
              <a:rPr lang="ko-KR" altLang="en-US" sz="900" dirty="0">
                <a:solidFill>
                  <a:srgbClr val="1E1E1E"/>
                </a:solidFill>
                <a:latin typeface="Noto Sans KR" panose="020B0500000000000000" pitchFamily="34" charset="-127"/>
                <a:ea typeface="Noto Sans KR" panose="020B0500000000000000" pitchFamily="34" charset="-127"/>
              </a:rPr>
              <a:t>년부터 아프리카 어린이를 지원하기 위한 </a:t>
            </a:r>
            <a:r>
              <a:rPr lang="ko-KR" altLang="en-US" sz="900" dirty="0" err="1">
                <a:solidFill>
                  <a:srgbClr val="1E1E1E"/>
                </a:solidFill>
                <a:latin typeface="Noto Sans KR" panose="020B0500000000000000" pitchFamily="34" charset="-127"/>
                <a:ea typeface="Noto Sans KR" panose="020B0500000000000000" pitchFamily="34" charset="-127"/>
              </a:rPr>
              <a:t>로슈그룹의</a:t>
            </a:r>
            <a:r>
              <a:rPr lang="ko-KR" altLang="en-US" sz="900" dirty="0">
                <a:solidFill>
                  <a:srgbClr val="1E1E1E"/>
                </a:solidFill>
                <a:latin typeface="Noto Sans KR" panose="020B0500000000000000" pitchFamily="34" charset="-127"/>
                <a:ea typeface="Noto Sans KR" panose="020B0500000000000000" pitchFamily="34" charset="-127"/>
              </a:rPr>
              <a:t> 글로벌 사회공헌활동인 ‘어린이를 위한 걷기 대회 </a:t>
            </a:r>
            <a:r>
              <a:rPr lang="en-US" altLang="ko-KR" sz="900" dirty="0">
                <a:solidFill>
                  <a:srgbClr val="1E1E1E"/>
                </a:solidFill>
                <a:latin typeface="Noto Sans KR" panose="020B0500000000000000" pitchFamily="34" charset="-127"/>
                <a:ea typeface="Noto Sans KR" panose="020B0500000000000000" pitchFamily="34" charset="-127"/>
              </a:rPr>
              <a:t>(Children’s Walk)’</a:t>
            </a:r>
            <a:r>
              <a:rPr lang="ko-KR" altLang="en-US" sz="900" dirty="0">
                <a:solidFill>
                  <a:srgbClr val="1E1E1E"/>
                </a:solidFill>
                <a:latin typeface="Noto Sans KR" panose="020B0500000000000000" pitchFamily="34" charset="-127"/>
                <a:ea typeface="Noto Sans KR" panose="020B0500000000000000" pitchFamily="34" charset="-127"/>
              </a:rPr>
              <a:t>에 참여해왔습니다</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또한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a:t>
            </a:r>
            <a:r>
              <a:rPr lang="en-US" altLang="ko-KR" sz="900" dirty="0">
                <a:solidFill>
                  <a:srgbClr val="1E1E1E"/>
                </a:solidFill>
                <a:latin typeface="Noto Sans KR" panose="020B0500000000000000" pitchFamily="34" charset="-127"/>
                <a:ea typeface="Noto Sans KR" panose="020B0500000000000000" pitchFamily="34" charset="-127"/>
              </a:rPr>
              <a:t>2012</a:t>
            </a:r>
            <a:r>
              <a:rPr lang="ko-KR" altLang="en-US" sz="900" dirty="0">
                <a:solidFill>
                  <a:srgbClr val="1E1E1E"/>
                </a:solidFill>
                <a:latin typeface="Noto Sans KR" panose="020B0500000000000000" pitchFamily="34" charset="-127"/>
                <a:ea typeface="Noto Sans KR" panose="020B0500000000000000" pitchFamily="34" charset="-127"/>
              </a:rPr>
              <a:t>년부터 유방암 환우들의 정서적 지원을 위한 사회공헌프로그램인 ‘</a:t>
            </a:r>
            <a:r>
              <a:rPr lang="ko-KR" altLang="en-US" sz="900" dirty="0" err="1">
                <a:solidFill>
                  <a:srgbClr val="1E1E1E"/>
                </a:solidFill>
                <a:latin typeface="Noto Sans KR" panose="020B0500000000000000" pitchFamily="34" charset="-127"/>
                <a:ea typeface="Noto Sans KR" panose="020B0500000000000000" pitchFamily="34" charset="-127"/>
              </a:rPr>
              <a:t>힐링</a:t>
            </a:r>
            <a:r>
              <a:rPr lang="ko-KR" altLang="en-US" sz="900" dirty="0">
                <a:solidFill>
                  <a:srgbClr val="1E1E1E"/>
                </a:solidFill>
                <a:latin typeface="Noto Sans KR" panose="020B0500000000000000" pitchFamily="34" charset="-127"/>
                <a:ea typeface="Noto Sans KR" panose="020B0500000000000000" pitchFamily="34" charset="-127"/>
              </a:rPr>
              <a:t> 갤러리</a:t>
            </a:r>
            <a:r>
              <a:rPr lang="en-US" altLang="ko-KR" sz="900" dirty="0">
                <a:solidFill>
                  <a:srgbClr val="1E1E1E"/>
                </a:solidFill>
                <a:latin typeface="Noto Sans KR" panose="020B0500000000000000" pitchFamily="34" charset="-127"/>
                <a:ea typeface="Noto Sans KR" panose="020B0500000000000000" pitchFamily="34" charset="-127"/>
              </a:rPr>
              <a:t>(Healing Gallery)’</a:t>
            </a:r>
            <a:r>
              <a:rPr lang="ko-KR" altLang="en-US" sz="900" dirty="0">
                <a:solidFill>
                  <a:srgbClr val="1E1E1E"/>
                </a:solidFill>
                <a:latin typeface="Noto Sans KR" panose="020B0500000000000000" pitchFamily="34" charset="-127"/>
                <a:ea typeface="Noto Sans KR" panose="020B0500000000000000" pitchFamily="34" charset="-127"/>
              </a:rPr>
              <a:t>를 진행하고 있습니다</a:t>
            </a:r>
            <a:r>
              <a:rPr lang="en-US" altLang="ko-KR" sz="900" dirty="0">
                <a:solidFill>
                  <a:srgbClr val="1E1E1E"/>
                </a:solidFill>
                <a:latin typeface="Noto Sans KR" panose="020B0500000000000000" pitchFamily="34" charset="-127"/>
                <a:ea typeface="Noto Sans KR" panose="020B0500000000000000" pitchFamily="34" charset="-127"/>
              </a:rPr>
              <a:t>.</a:t>
            </a:r>
            <a:endParaRPr lang="ko-KR" altLang="en-US" sz="900" dirty="0"/>
          </a:p>
        </p:txBody>
      </p:sp>
      <p:sp>
        <p:nvSpPr>
          <p:cNvPr id="12" name="직사각형 11"/>
          <p:cNvSpPr/>
          <p:nvPr/>
        </p:nvSpPr>
        <p:spPr>
          <a:xfrm>
            <a:off x="1384354" y="3202857"/>
            <a:ext cx="5925236" cy="2492990"/>
          </a:xfrm>
          <a:prstGeom prst="rect">
            <a:avLst/>
          </a:prstGeom>
        </p:spPr>
        <p:txBody>
          <a:bodyPr wrap="square">
            <a:spAutoFit/>
          </a:bodyPr>
          <a:lstStyle/>
          <a:p>
            <a:pPr>
              <a:lnSpc>
                <a:spcPct val="150000"/>
              </a:lnSpc>
              <a:buFont typeface="Arial" panose="020B0604020202020204" pitchFamily="34" charset="0"/>
              <a:buChar char="•"/>
            </a:pPr>
            <a:r>
              <a:rPr lang="en-US" altLang="ko-KR" sz="800" dirty="0" smtClean="0">
                <a:solidFill>
                  <a:srgbClr val="1E1E1E"/>
                </a:solidFill>
                <a:latin typeface="Noto Sans KR" panose="020B0500000000000000" pitchFamily="34" charset="-127"/>
                <a:ea typeface="Noto Sans KR" panose="020B0500000000000000" pitchFamily="34" charset="-127"/>
              </a:rPr>
              <a:t>1896</a:t>
            </a:r>
            <a:r>
              <a:rPr lang="ko-KR" altLang="en-US" sz="800" dirty="0" smtClean="0">
                <a:solidFill>
                  <a:srgbClr val="1E1E1E"/>
                </a:solidFill>
                <a:latin typeface="Noto Sans KR" panose="020B0500000000000000" pitchFamily="34" charset="-127"/>
                <a:ea typeface="Noto Sans KR" panose="020B0500000000000000" pitchFamily="34" charset="-127"/>
              </a:rPr>
              <a:t>년      창립자 </a:t>
            </a:r>
            <a:r>
              <a:rPr lang="ko-KR" altLang="en-US" sz="800" dirty="0" err="1">
                <a:solidFill>
                  <a:srgbClr val="1E1E1E"/>
                </a:solidFill>
                <a:latin typeface="Noto Sans KR" panose="020B0500000000000000" pitchFamily="34" charset="-127"/>
                <a:ea typeface="Noto Sans KR" panose="020B0500000000000000" pitchFamily="34" charset="-127"/>
              </a:rPr>
              <a:t>프리츠</a:t>
            </a:r>
            <a:r>
              <a:rPr lang="ko-KR" altLang="en-US" sz="800" dirty="0">
                <a:solidFill>
                  <a:srgbClr val="1E1E1E"/>
                </a:solidFill>
                <a:latin typeface="Noto Sans KR" panose="020B0500000000000000" pitchFamily="34" charset="-127"/>
                <a:ea typeface="Noto Sans KR" panose="020B0500000000000000" pitchFamily="34" charset="-127"/>
              </a:rPr>
              <a:t> 호프만 라 </a:t>
            </a:r>
            <a:r>
              <a:rPr lang="ko-KR" altLang="en-US" sz="800" dirty="0" err="1">
                <a:solidFill>
                  <a:srgbClr val="1E1E1E"/>
                </a:solidFill>
                <a:latin typeface="Noto Sans KR" panose="020B0500000000000000" pitchFamily="34" charset="-127"/>
                <a:ea typeface="Noto Sans KR" panose="020B0500000000000000" pitchFamily="34" charset="-127"/>
              </a:rPr>
              <a:t>로슈</a:t>
            </a:r>
            <a:r>
              <a:rPr lang="en-US" altLang="ko-KR" sz="800" dirty="0">
                <a:solidFill>
                  <a:srgbClr val="1E1E1E"/>
                </a:solidFill>
                <a:latin typeface="Noto Sans KR" panose="020B0500000000000000" pitchFamily="34" charset="-127"/>
                <a:ea typeface="Noto Sans KR" panose="020B0500000000000000" pitchFamily="34" charset="-127"/>
              </a:rPr>
              <a:t>, </a:t>
            </a:r>
            <a:r>
              <a:rPr lang="ko-KR" altLang="en-US" sz="800" dirty="0" err="1">
                <a:solidFill>
                  <a:srgbClr val="1E1E1E"/>
                </a:solidFill>
                <a:latin typeface="Noto Sans KR" panose="020B0500000000000000" pitchFamily="34" charset="-127"/>
                <a:ea typeface="Noto Sans KR" panose="020B0500000000000000" pitchFamily="34" charset="-127"/>
              </a:rPr>
              <a:t>로슈그룹</a:t>
            </a:r>
            <a:r>
              <a:rPr lang="ko-KR" altLang="en-US" sz="800" dirty="0">
                <a:solidFill>
                  <a:srgbClr val="1E1E1E"/>
                </a:solidFill>
                <a:latin typeface="Noto Sans KR" panose="020B0500000000000000" pitchFamily="34" charset="-127"/>
                <a:ea typeface="Noto Sans KR" panose="020B0500000000000000" pitchFamily="34" charset="-127"/>
              </a:rPr>
              <a:t> 설립</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1983</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a:solidFill>
                  <a:srgbClr val="1E1E1E"/>
                </a:solidFill>
                <a:latin typeface="Noto Sans KR" panose="020B0500000000000000" pitchFamily="34" charset="-127"/>
                <a:ea typeface="Noto Sans KR" panose="020B0500000000000000" pitchFamily="34" charset="-127"/>
              </a:rPr>
              <a:t> ㈜</a:t>
            </a:r>
            <a:r>
              <a:rPr lang="ko-KR" altLang="en-US" sz="800" dirty="0" err="1">
                <a:solidFill>
                  <a:srgbClr val="1E1E1E"/>
                </a:solidFill>
                <a:latin typeface="Noto Sans KR" panose="020B0500000000000000" pitchFamily="34" charset="-127"/>
                <a:ea typeface="Noto Sans KR" panose="020B0500000000000000" pitchFamily="34" charset="-127"/>
              </a:rPr>
              <a:t>한국로슈</a:t>
            </a:r>
            <a:r>
              <a:rPr lang="ko-KR" altLang="en-US" sz="800" dirty="0">
                <a:solidFill>
                  <a:srgbClr val="1E1E1E"/>
                </a:solidFill>
                <a:latin typeface="Noto Sans KR" panose="020B0500000000000000" pitchFamily="34" charset="-127"/>
                <a:ea typeface="Noto Sans KR" panose="020B0500000000000000" pitchFamily="34" charset="-127"/>
              </a:rPr>
              <a:t> 법인 설립</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1990</a:t>
            </a:r>
            <a:r>
              <a:rPr lang="ko-KR" altLang="en-US" sz="800" dirty="0" smtClean="0">
                <a:solidFill>
                  <a:srgbClr val="1E1E1E"/>
                </a:solidFill>
                <a:latin typeface="Noto Sans KR" panose="020B0500000000000000" pitchFamily="34" charset="-127"/>
                <a:ea typeface="Noto Sans KR" panose="020B0500000000000000" pitchFamily="34" charset="-127"/>
              </a:rPr>
              <a:t>년      한국로슈진단</a:t>
            </a:r>
            <a:r>
              <a:rPr lang="ko-KR" altLang="en-US" sz="800" dirty="0">
                <a:solidFill>
                  <a:srgbClr val="1E1E1E"/>
                </a:solidFill>
                <a:latin typeface="Noto Sans KR" panose="020B0500000000000000" pitchFamily="34" charset="-127"/>
                <a:ea typeface="Noto Sans KR" panose="020B0500000000000000" pitchFamily="34" charset="-127"/>
              </a:rPr>
              <a:t>㈜ 설립</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1998</a:t>
            </a:r>
            <a:r>
              <a:rPr lang="ko-KR" altLang="en-US" sz="800" dirty="0" smtClean="0">
                <a:solidFill>
                  <a:srgbClr val="1E1E1E"/>
                </a:solidFill>
                <a:latin typeface="Noto Sans KR" panose="020B0500000000000000" pitchFamily="34" charset="-127"/>
                <a:ea typeface="Noto Sans KR" panose="020B0500000000000000" pitchFamily="34" charset="-127"/>
              </a:rPr>
              <a:t>년      노동부 </a:t>
            </a:r>
            <a:r>
              <a:rPr lang="ko-KR" altLang="en-US" sz="800" dirty="0">
                <a:solidFill>
                  <a:srgbClr val="1E1E1E"/>
                </a:solidFill>
                <a:latin typeface="Noto Sans KR" panose="020B0500000000000000" pitchFamily="34" charset="-127"/>
                <a:ea typeface="Noto Sans KR" panose="020B0500000000000000" pitchFamily="34" charset="-127"/>
              </a:rPr>
              <a:t>지정 노사협력 우수기업</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2007</a:t>
            </a:r>
            <a:r>
              <a:rPr lang="ko-KR" altLang="en-US" sz="800" dirty="0" smtClean="0">
                <a:solidFill>
                  <a:srgbClr val="1E1E1E"/>
                </a:solidFill>
                <a:latin typeface="Noto Sans KR" panose="020B0500000000000000" pitchFamily="34" charset="-127"/>
                <a:ea typeface="Noto Sans KR" panose="020B0500000000000000" pitchFamily="34" charset="-127"/>
              </a:rPr>
              <a:t>년      바이오 </a:t>
            </a:r>
            <a:r>
              <a:rPr lang="ko-KR" altLang="en-US" sz="800" dirty="0">
                <a:solidFill>
                  <a:srgbClr val="1E1E1E"/>
                </a:solidFill>
                <a:latin typeface="Noto Sans KR" panose="020B0500000000000000" pitchFamily="34" charset="-127"/>
                <a:ea typeface="Noto Sans KR" panose="020B0500000000000000" pitchFamily="34" charset="-127"/>
              </a:rPr>
              <a:t>의약품 품질 관리를 위한 </a:t>
            </a:r>
            <a:r>
              <a:rPr lang="en-US" altLang="ko-KR" sz="800" dirty="0">
                <a:solidFill>
                  <a:srgbClr val="1E1E1E"/>
                </a:solidFill>
                <a:latin typeface="Noto Sans KR" panose="020B0500000000000000" pitchFamily="34" charset="-127"/>
                <a:ea typeface="Noto Sans KR" panose="020B0500000000000000" pitchFamily="34" charset="-127"/>
              </a:rPr>
              <a:t>QC(Quality Control) Lap, </a:t>
            </a:r>
            <a:r>
              <a:rPr lang="ko-KR" altLang="en-US" sz="800" dirty="0">
                <a:solidFill>
                  <a:srgbClr val="1E1E1E"/>
                </a:solidFill>
                <a:latin typeface="Noto Sans KR" panose="020B0500000000000000" pitchFamily="34" charset="-127"/>
                <a:ea typeface="Noto Sans KR" panose="020B0500000000000000" pitchFamily="34" charset="-127"/>
              </a:rPr>
              <a:t>하남시에 설립</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2012</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암환우를</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위한 사회공헌 활동 ‘</a:t>
            </a:r>
            <a:r>
              <a:rPr lang="ko-KR" altLang="en-US" sz="800" dirty="0" err="1">
                <a:solidFill>
                  <a:srgbClr val="1E1E1E"/>
                </a:solidFill>
                <a:latin typeface="Noto Sans KR" panose="020B0500000000000000" pitchFamily="34" charset="-127"/>
                <a:ea typeface="Noto Sans KR" panose="020B0500000000000000" pitchFamily="34" charset="-127"/>
              </a:rPr>
              <a:t>힐링</a:t>
            </a:r>
            <a:r>
              <a:rPr lang="ko-KR" altLang="en-US" sz="800" dirty="0">
                <a:solidFill>
                  <a:srgbClr val="1E1E1E"/>
                </a:solidFill>
                <a:latin typeface="Noto Sans KR" panose="020B0500000000000000" pitchFamily="34" charset="-127"/>
                <a:ea typeface="Noto Sans KR" panose="020B0500000000000000" pitchFamily="34" charset="-127"/>
              </a:rPr>
              <a:t> 갤러리’ 시작</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2013</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로슈그룹</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en-US" altLang="ko-KR" sz="800" dirty="0">
                <a:solidFill>
                  <a:srgbClr val="1E1E1E"/>
                </a:solidFill>
                <a:latin typeface="Noto Sans KR" panose="020B0500000000000000" pitchFamily="34" charset="-127"/>
                <a:ea typeface="Noto Sans KR" panose="020B0500000000000000" pitchFamily="34" charset="-127"/>
              </a:rPr>
              <a:t>– </a:t>
            </a:r>
            <a:r>
              <a:rPr lang="ko-KR" altLang="en-US" sz="800" dirty="0" err="1">
                <a:solidFill>
                  <a:srgbClr val="1E1E1E"/>
                </a:solidFill>
                <a:latin typeface="Noto Sans KR" panose="020B0500000000000000" pitchFamily="34" charset="-127"/>
                <a:ea typeface="Noto Sans KR" panose="020B0500000000000000" pitchFamily="34" charset="-127"/>
              </a:rPr>
              <a:t>삼성바이오로직스</a:t>
            </a:r>
            <a:r>
              <a:rPr lang="en-US" altLang="ko-KR" sz="800" dirty="0">
                <a:solidFill>
                  <a:srgbClr val="1E1E1E"/>
                </a:solidFill>
                <a:latin typeface="Noto Sans KR" panose="020B0500000000000000" pitchFamily="34" charset="-127"/>
                <a:ea typeface="Noto Sans KR" panose="020B0500000000000000" pitchFamily="34" charset="-127"/>
              </a:rPr>
              <a:t>, </a:t>
            </a:r>
            <a:r>
              <a:rPr lang="ko-KR" altLang="en-US" sz="800" dirty="0" err="1">
                <a:solidFill>
                  <a:srgbClr val="1E1E1E"/>
                </a:solidFill>
                <a:latin typeface="Noto Sans KR" panose="020B0500000000000000" pitchFamily="34" charset="-127"/>
                <a:ea typeface="Noto Sans KR" panose="020B0500000000000000" pitchFamily="34" charset="-127"/>
              </a:rPr>
              <a:t>바이오의약품</a:t>
            </a:r>
            <a:r>
              <a:rPr lang="ko-KR" altLang="en-US" sz="800" dirty="0">
                <a:solidFill>
                  <a:srgbClr val="1E1E1E"/>
                </a:solidFill>
                <a:latin typeface="Noto Sans KR" panose="020B0500000000000000" pitchFamily="34" charset="-127"/>
                <a:ea typeface="Noto Sans KR" panose="020B0500000000000000" pitchFamily="34" charset="-127"/>
              </a:rPr>
              <a:t> 생산을 위한 장기적 파트너십 체결</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2014</a:t>
            </a:r>
            <a:r>
              <a:rPr lang="ko-KR" altLang="en-US" sz="800" dirty="0" smtClean="0">
                <a:solidFill>
                  <a:srgbClr val="1E1E1E"/>
                </a:solidFill>
                <a:latin typeface="Noto Sans KR" panose="020B0500000000000000" pitchFamily="34" charset="-127"/>
                <a:ea typeface="Noto Sans KR" panose="020B0500000000000000" pitchFamily="34" charset="-127"/>
              </a:rPr>
              <a:t>년      한국 </a:t>
            </a:r>
            <a:r>
              <a:rPr lang="ko-KR" altLang="en-US" sz="800" dirty="0">
                <a:solidFill>
                  <a:srgbClr val="1E1E1E"/>
                </a:solidFill>
                <a:latin typeface="Noto Sans KR" panose="020B0500000000000000" pitchFamily="34" charset="-127"/>
                <a:ea typeface="Noto Sans KR" panose="020B0500000000000000" pitchFamily="34" charset="-127"/>
              </a:rPr>
              <a:t>임상 연구 부서</a:t>
            </a:r>
            <a:r>
              <a:rPr lang="en-US" altLang="ko-KR" sz="800" dirty="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본사 직속의 글로벌 </a:t>
            </a:r>
            <a:r>
              <a:rPr lang="en-US" altLang="ko-KR" sz="800" dirty="0">
                <a:solidFill>
                  <a:srgbClr val="1E1E1E"/>
                </a:solidFill>
                <a:latin typeface="Noto Sans KR" panose="020B0500000000000000" pitchFamily="34" charset="-127"/>
                <a:ea typeface="Noto Sans KR" panose="020B0500000000000000" pitchFamily="34" charset="-127"/>
              </a:rPr>
              <a:t>R&amp;D </a:t>
            </a:r>
            <a:r>
              <a:rPr lang="ko-KR" altLang="en-US" sz="800" dirty="0">
                <a:solidFill>
                  <a:srgbClr val="1E1E1E"/>
                </a:solidFill>
                <a:latin typeface="Noto Sans KR" panose="020B0500000000000000" pitchFamily="34" charset="-127"/>
                <a:ea typeface="Noto Sans KR" panose="020B0500000000000000" pitchFamily="34" charset="-127"/>
              </a:rPr>
              <a:t>조직으로 승격</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2015</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여성가족부</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인증 ‘</a:t>
            </a:r>
            <a:r>
              <a:rPr lang="en-US" altLang="ko-KR" sz="800" dirty="0">
                <a:solidFill>
                  <a:srgbClr val="1E1E1E"/>
                </a:solidFill>
                <a:latin typeface="Noto Sans KR" panose="020B0500000000000000" pitchFamily="34" charset="-127"/>
                <a:ea typeface="Noto Sans KR" panose="020B0500000000000000" pitchFamily="34" charset="-127"/>
              </a:rPr>
              <a:t>2015 </a:t>
            </a:r>
            <a:r>
              <a:rPr lang="ko-KR" altLang="en-US" sz="800" dirty="0">
                <a:solidFill>
                  <a:srgbClr val="1E1E1E"/>
                </a:solidFill>
                <a:latin typeface="Noto Sans KR" panose="020B0500000000000000" pitchFamily="34" charset="-127"/>
                <a:ea typeface="Noto Sans KR" panose="020B0500000000000000" pitchFamily="34" charset="-127"/>
              </a:rPr>
              <a:t>가족친화 우수기업’ 선정</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2017</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에이온휴잇</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선정 ‘</a:t>
            </a:r>
            <a:r>
              <a:rPr lang="en-US" altLang="ko-KR" sz="800" dirty="0">
                <a:solidFill>
                  <a:srgbClr val="1E1E1E"/>
                </a:solidFill>
                <a:latin typeface="Noto Sans KR" panose="020B0500000000000000" pitchFamily="34" charset="-127"/>
                <a:ea typeface="Noto Sans KR" panose="020B0500000000000000" pitchFamily="34" charset="-127"/>
              </a:rPr>
              <a:t>2017 </a:t>
            </a:r>
            <a:r>
              <a:rPr lang="ko-KR" altLang="en-US" sz="800" dirty="0">
                <a:solidFill>
                  <a:srgbClr val="1E1E1E"/>
                </a:solidFill>
                <a:latin typeface="Noto Sans KR" panose="020B0500000000000000" pitchFamily="34" charset="-127"/>
                <a:ea typeface="Noto Sans KR" panose="020B0500000000000000" pitchFamily="34" charset="-127"/>
              </a:rPr>
              <a:t>한국 최고의 직장 수상</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2018</a:t>
            </a:r>
            <a:r>
              <a:rPr lang="ko-KR" altLang="en-US" sz="800" dirty="0" smtClean="0">
                <a:solidFill>
                  <a:srgbClr val="1E1E1E"/>
                </a:solidFill>
                <a:latin typeface="Noto Sans KR" panose="020B0500000000000000" pitchFamily="34" charset="-127"/>
                <a:ea typeface="Noto Sans KR" panose="020B0500000000000000" pitchFamily="34" charset="-127"/>
              </a:rPr>
              <a:t>년      닉 </a:t>
            </a:r>
            <a:r>
              <a:rPr lang="ko-KR" altLang="en-US" sz="800" dirty="0">
                <a:solidFill>
                  <a:srgbClr val="1E1E1E"/>
                </a:solidFill>
                <a:latin typeface="Noto Sans KR" panose="020B0500000000000000" pitchFamily="34" charset="-127"/>
                <a:ea typeface="Noto Sans KR" panose="020B0500000000000000" pitchFamily="34" charset="-127"/>
              </a:rPr>
              <a:t>호리지 대표이사 선임</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2018</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힐링</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갤러리에서 진화된 환자맞춤형 사회공헌활동 ‘</a:t>
            </a:r>
            <a:r>
              <a:rPr lang="ko-KR" altLang="en-US" sz="800" dirty="0" err="1">
                <a:solidFill>
                  <a:srgbClr val="1E1E1E"/>
                </a:solidFill>
                <a:latin typeface="Noto Sans KR" panose="020B0500000000000000" pitchFamily="34" charset="-127"/>
                <a:ea typeface="Noto Sans KR" panose="020B0500000000000000" pitchFamily="34" charset="-127"/>
              </a:rPr>
              <a:t>힐링투게더</a:t>
            </a:r>
            <a:r>
              <a:rPr lang="ko-KR" altLang="en-US" sz="800" dirty="0">
                <a:solidFill>
                  <a:srgbClr val="1E1E1E"/>
                </a:solidFill>
                <a:latin typeface="Noto Sans KR" panose="020B0500000000000000" pitchFamily="34" charset="-127"/>
                <a:ea typeface="Noto Sans KR" panose="020B0500000000000000" pitchFamily="34" charset="-127"/>
              </a:rPr>
              <a:t>’ 시작</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2018</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en-US" altLang="ko-KR" sz="800" dirty="0" smtClean="0">
                <a:solidFill>
                  <a:srgbClr val="1E1E1E"/>
                </a:solidFill>
                <a:latin typeface="Noto Sans KR" panose="020B0500000000000000" pitchFamily="34" charset="-127"/>
                <a:ea typeface="Noto Sans KR" panose="020B0500000000000000" pitchFamily="34" charset="-127"/>
              </a:rPr>
              <a:t>GPTW </a:t>
            </a:r>
            <a:r>
              <a:rPr lang="en-US" altLang="ko-KR" sz="800" dirty="0">
                <a:solidFill>
                  <a:srgbClr val="1E1E1E"/>
                </a:solidFill>
                <a:latin typeface="Noto Sans KR" panose="020B0500000000000000" pitchFamily="34" charset="-127"/>
                <a:ea typeface="Noto Sans KR" panose="020B0500000000000000" pitchFamily="34" charset="-127"/>
              </a:rPr>
              <a:t>Institute </a:t>
            </a:r>
            <a:r>
              <a:rPr lang="ko-KR" altLang="en-US" sz="800" dirty="0">
                <a:solidFill>
                  <a:srgbClr val="1E1E1E"/>
                </a:solidFill>
                <a:latin typeface="Noto Sans KR" panose="020B0500000000000000" pitchFamily="34" charset="-127"/>
                <a:ea typeface="Noto Sans KR" panose="020B0500000000000000" pitchFamily="34" charset="-127"/>
              </a:rPr>
              <a:t>선정 ‘</a:t>
            </a:r>
            <a:r>
              <a:rPr lang="en-US" altLang="ko-KR" sz="800" dirty="0">
                <a:solidFill>
                  <a:srgbClr val="1E1E1E"/>
                </a:solidFill>
                <a:latin typeface="Noto Sans KR" panose="020B0500000000000000" pitchFamily="34" charset="-127"/>
                <a:ea typeface="Noto Sans KR" panose="020B0500000000000000" pitchFamily="34" charset="-127"/>
              </a:rPr>
              <a:t>2018 </a:t>
            </a:r>
            <a:r>
              <a:rPr lang="ko-KR" altLang="en-US" sz="800" dirty="0">
                <a:solidFill>
                  <a:srgbClr val="1E1E1E"/>
                </a:solidFill>
                <a:latin typeface="Noto Sans KR" panose="020B0500000000000000" pitchFamily="34" charset="-127"/>
                <a:ea typeface="Noto Sans KR" panose="020B0500000000000000" pitchFamily="34" charset="-127"/>
              </a:rPr>
              <a:t>대한민국 일하기 좋은 </a:t>
            </a:r>
            <a:r>
              <a:rPr lang="en-US" altLang="ko-KR" sz="800" dirty="0">
                <a:solidFill>
                  <a:srgbClr val="1E1E1E"/>
                </a:solidFill>
                <a:latin typeface="Noto Sans KR" panose="020B0500000000000000" pitchFamily="34" charset="-127"/>
                <a:ea typeface="Noto Sans KR" panose="020B0500000000000000" pitchFamily="34" charset="-127"/>
              </a:rPr>
              <a:t>100</a:t>
            </a:r>
            <a:r>
              <a:rPr lang="ko-KR" altLang="en-US" sz="800" dirty="0">
                <a:solidFill>
                  <a:srgbClr val="1E1E1E"/>
                </a:solidFill>
                <a:latin typeface="Noto Sans KR" panose="020B0500000000000000" pitchFamily="34" charset="-127"/>
                <a:ea typeface="Noto Sans KR" panose="020B0500000000000000" pitchFamily="34" charset="-127"/>
              </a:rPr>
              <a:t>대 기업’ 선정</a:t>
            </a:r>
            <a:endParaRPr lang="ko-KR" altLang="en-US" sz="800" b="0" i="0" dirty="0">
              <a:solidFill>
                <a:srgbClr val="1E1E1E"/>
              </a:solidFill>
              <a:effectLst/>
              <a:latin typeface="Noto Sans KR" panose="020B0500000000000000" pitchFamily="34" charset="-127"/>
              <a:ea typeface="Noto Sans KR" panose="020B0500000000000000" pitchFamily="34" charset="-127"/>
            </a:endParaRPr>
          </a:p>
        </p:txBody>
      </p:sp>
      <p:sp>
        <p:nvSpPr>
          <p:cNvPr id="23" name="직사각형 22"/>
          <p:cNvSpPr/>
          <p:nvPr/>
        </p:nvSpPr>
        <p:spPr>
          <a:xfrm>
            <a:off x="1359613" y="2925858"/>
            <a:ext cx="1125640" cy="276999"/>
          </a:xfrm>
          <a:prstGeom prst="rect">
            <a:avLst/>
          </a:prstGeom>
        </p:spPr>
        <p:txBody>
          <a:bodyPr wrap="square">
            <a:spAutoFit/>
          </a:bodyPr>
          <a:lstStyle/>
          <a:p>
            <a:r>
              <a:rPr lang="ko-KR" altLang="en-US" sz="1200" dirty="0" err="1">
                <a:solidFill>
                  <a:srgbClr val="333333"/>
                </a:solidFill>
                <a:latin typeface="Noto Sans KR" panose="020B0500000000000000" pitchFamily="34" charset="-127"/>
                <a:ea typeface="Noto Sans KR" panose="020B0500000000000000" pitchFamily="34" charset="-127"/>
              </a:rPr>
              <a:t>한국로슈</a:t>
            </a:r>
            <a:r>
              <a:rPr lang="ko-KR" altLang="en-US" sz="1200" dirty="0">
                <a:solidFill>
                  <a:srgbClr val="333333"/>
                </a:solidFill>
                <a:latin typeface="Noto Sans KR" panose="020B0500000000000000" pitchFamily="34" charset="-127"/>
                <a:ea typeface="Noto Sans KR" panose="020B0500000000000000" pitchFamily="34" charset="-127"/>
              </a:rPr>
              <a:t> 연혁</a:t>
            </a:r>
            <a:endParaRPr lang="en-US" altLang="ko-KR" sz="1200" dirty="0">
              <a:solidFill>
                <a:srgbClr val="333333"/>
              </a:solidFill>
              <a:latin typeface="Noto Sans KR" panose="020B0500000000000000" pitchFamily="34" charset="-127"/>
              <a:ea typeface="Noto Sans KR" panose="020B0500000000000000" pitchFamily="34" charset="-127"/>
            </a:endParaRPr>
          </a:p>
        </p:txBody>
      </p:sp>
      <p:sp>
        <p:nvSpPr>
          <p:cNvPr id="37" name="직사각형 36"/>
          <p:cNvSpPr/>
          <p:nvPr/>
        </p:nvSpPr>
        <p:spPr>
          <a:xfrm>
            <a:off x="1160885" y="5977314"/>
            <a:ext cx="6475615" cy="42117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dirty="0" smtClean="0"/>
              <a:t>footer</a:t>
            </a:r>
            <a:endParaRPr lang="ko-KR" altLang="en-US" sz="1100" dirty="0"/>
          </a:p>
        </p:txBody>
      </p:sp>
      <p:sp>
        <p:nvSpPr>
          <p:cNvPr id="38" name="직사각형 37"/>
          <p:cNvSpPr/>
          <p:nvPr/>
        </p:nvSpPr>
        <p:spPr>
          <a:xfrm>
            <a:off x="7235639" y="178455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39" name="직사각형 38"/>
          <p:cNvSpPr/>
          <p:nvPr/>
        </p:nvSpPr>
        <p:spPr>
          <a:xfrm>
            <a:off x="5670550" y="393282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Tree>
    <p:extLst>
      <p:ext uri="{BB962C8B-B14F-4D97-AF65-F5344CB8AC3E}">
        <p14:creationId xmlns:p14="http://schemas.microsoft.com/office/powerpoint/2010/main" val="1319296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4275058316"/>
              </p:ext>
            </p:extLst>
          </p:nvPr>
        </p:nvGraphicFramePr>
        <p:xfrm>
          <a:off x="0" y="0"/>
          <a:ext cx="12191998" cy="357447"/>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기업소개</a:t>
                      </a:r>
                      <a:r>
                        <a:rPr lang="en-US" altLang="ko-KR" sz="1200" b="0" dirty="0" smtClean="0">
                          <a:solidFill>
                            <a:schemeClr val="tx1"/>
                          </a:solidFill>
                        </a:rPr>
                        <a:t>&gt;</a:t>
                      </a:r>
                      <a:r>
                        <a:rPr lang="ko-KR" altLang="en-US" sz="1200" b="0" dirty="0" smtClean="0">
                          <a:solidFill>
                            <a:schemeClr val="tx1"/>
                          </a:solidFill>
                        </a:rPr>
                        <a:t>기업소개</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2021.09.10</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870519718"/>
              </p:ext>
            </p:extLst>
          </p:nvPr>
        </p:nvGraphicFramePr>
        <p:xfrm>
          <a:off x="8362604" y="367700"/>
          <a:ext cx="3829394" cy="4450074"/>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solidFill>
                            <a:schemeClr val="tx1"/>
                          </a:solidFill>
                        </a:rPr>
                        <a:t>1</a:t>
                      </a:r>
                      <a:r>
                        <a:rPr lang="ko-KR" altLang="en-US" sz="1000" dirty="0" smtClean="0">
                          <a:solidFill>
                            <a:schemeClr val="tx1"/>
                          </a:solidFill>
                        </a:rPr>
                        <a:t>단계 </a:t>
                      </a:r>
                      <a:r>
                        <a:rPr lang="en-US" altLang="ko-KR" sz="1000" dirty="0" smtClean="0">
                          <a:solidFill>
                            <a:schemeClr val="tx1"/>
                          </a:solidFill>
                        </a:rPr>
                        <a:t>- </a:t>
                      </a:r>
                      <a:r>
                        <a:rPr lang="ko-KR" altLang="en-US" sz="1000" dirty="0" smtClean="0">
                          <a:solidFill>
                            <a:schemeClr val="tx1"/>
                          </a:solidFill>
                        </a:rPr>
                        <a:t>서브페이지 </a:t>
                      </a:r>
                      <a:r>
                        <a:rPr lang="ko-KR" altLang="en-US" sz="1000" dirty="0" smtClean="0">
                          <a:solidFill>
                            <a:schemeClr val="tx1"/>
                          </a:solidFill>
                        </a:rPr>
                        <a:t>제목</a:t>
                      </a:r>
                      <a:r>
                        <a:rPr lang="en-US" altLang="ko-KR" sz="1000" dirty="0" smtClean="0">
                          <a:solidFill>
                            <a:schemeClr val="tx1"/>
                          </a:solidFill>
                        </a:rPr>
                        <a:t>1</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배경</a:t>
                      </a:r>
                      <a:r>
                        <a:rPr lang="en-US" altLang="ko-KR" sz="1000" dirty="0" smtClean="0"/>
                        <a:t>:</a:t>
                      </a:r>
                      <a:r>
                        <a:rPr lang="ko-KR" altLang="en-US" sz="1000" dirty="0" smtClean="0"/>
                        <a:t> 주제 이미지 </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2</a:t>
                      </a:r>
                      <a:r>
                        <a:rPr lang="ko-KR" altLang="en-US" sz="1000" dirty="0" smtClean="0"/>
                        <a:t>단계 </a:t>
                      </a:r>
                      <a:r>
                        <a:rPr lang="en-US" altLang="ko-KR" sz="1000" dirty="0" smtClean="0"/>
                        <a:t>- LNB(Local</a:t>
                      </a:r>
                      <a:r>
                        <a:rPr lang="en-US" altLang="ko-KR" sz="1000" baseline="0" dirty="0" smtClean="0"/>
                        <a:t> </a:t>
                      </a:r>
                      <a:r>
                        <a:rPr lang="en-US" altLang="ko-KR" sz="1000" baseline="0" dirty="0" smtClean="0"/>
                        <a:t>Navigation Bar</a:t>
                      </a:r>
                      <a:r>
                        <a:rPr lang="en-US" altLang="ko-KR" sz="1000" dirty="0" smtClean="0"/>
                        <a:t>) </a:t>
                      </a:r>
                      <a:r>
                        <a:rPr lang="ko-KR" altLang="en-US" sz="1000" dirty="0" err="1" smtClean="0"/>
                        <a:t>서브메뉴</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주제 이미지</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타이틀 텍스트</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본문 텍스트</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978155713"/>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1/1</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61" name="TextBox 60"/>
          <p:cNvSpPr txBox="1"/>
          <p:nvPr/>
        </p:nvSpPr>
        <p:spPr>
          <a:xfrm>
            <a:off x="208701" y="1741406"/>
            <a:ext cx="959499" cy="253916"/>
          </a:xfrm>
          <a:prstGeom prst="rect">
            <a:avLst/>
          </a:prstGeom>
          <a:noFill/>
        </p:spPr>
        <p:txBody>
          <a:bodyPr wrap="square" rtlCol="0">
            <a:spAutoFit/>
          </a:bodyPr>
          <a:lstStyle/>
          <a:p>
            <a:r>
              <a:rPr lang="en-US" altLang="ko-KR" sz="1050" dirty="0" smtClean="0"/>
              <a:t>#sub-title</a:t>
            </a:r>
            <a:endParaRPr lang="ko-KR" altLang="en-US" sz="1050" dirty="0"/>
          </a:p>
        </p:txBody>
      </p:sp>
      <p:sp>
        <p:nvSpPr>
          <p:cNvPr id="63" name="TextBox 62"/>
          <p:cNvSpPr txBox="1"/>
          <p:nvPr/>
        </p:nvSpPr>
        <p:spPr>
          <a:xfrm>
            <a:off x="186504" y="3715422"/>
            <a:ext cx="1115758" cy="253916"/>
          </a:xfrm>
          <a:prstGeom prst="rect">
            <a:avLst/>
          </a:prstGeom>
          <a:noFill/>
        </p:spPr>
        <p:txBody>
          <a:bodyPr wrap="square" rtlCol="0">
            <a:spAutoFit/>
          </a:bodyPr>
          <a:lstStyle/>
          <a:p>
            <a:r>
              <a:rPr lang="en-US" altLang="ko-KR" sz="1050" dirty="0" smtClean="0"/>
              <a:t>#contents</a:t>
            </a:r>
            <a:endParaRPr lang="ko-KR" altLang="en-US" sz="1050" dirty="0"/>
          </a:p>
        </p:txBody>
      </p:sp>
      <p:sp>
        <p:nvSpPr>
          <p:cNvPr id="70" name="직사각형 69"/>
          <p:cNvSpPr/>
          <p:nvPr/>
        </p:nvSpPr>
        <p:spPr>
          <a:xfrm>
            <a:off x="1168204" y="954468"/>
            <a:ext cx="6475615" cy="42117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dirty="0" smtClean="0"/>
              <a:t>header</a:t>
            </a:r>
            <a:endParaRPr lang="ko-KR" altLang="en-US" sz="1100" dirty="0"/>
          </a:p>
        </p:txBody>
      </p:sp>
      <p:sp>
        <p:nvSpPr>
          <p:cNvPr id="71" name="직사각형 70"/>
          <p:cNvSpPr/>
          <p:nvPr/>
        </p:nvSpPr>
        <p:spPr>
          <a:xfrm>
            <a:off x="1168199" y="6275803"/>
            <a:ext cx="6475615" cy="42117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dirty="0" smtClean="0"/>
              <a:t>footer</a:t>
            </a:r>
            <a:endParaRPr lang="ko-KR" altLang="en-US" sz="1100" dirty="0"/>
          </a:p>
        </p:txBody>
      </p:sp>
      <p:sp>
        <p:nvSpPr>
          <p:cNvPr id="72" name="직사각형 71"/>
          <p:cNvSpPr/>
          <p:nvPr/>
        </p:nvSpPr>
        <p:spPr>
          <a:xfrm>
            <a:off x="1168202" y="1375645"/>
            <a:ext cx="6475615" cy="116390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73" name="직사각형 72"/>
          <p:cNvSpPr/>
          <p:nvPr/>
        </p:nvSpPr>
        <p:spPr>
          <a:xfrm>
            <a:off x="1168200" y="2551519"/>
            <a:ext cx="6475615" cy="35632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3" name="TextBox 2"/>
          <p:cNvSpPr txBox="1"/>
          <p:nvPr/>
        </p:nvSpPr>
        <p:spPr>
          <a:xfrm>
            <a:off x="1168200" y="1786687"/>
            <a:ext cx="6475615" cy="307777"/>
          </a:xfrm>
          <a:prstGeom prst="rect">
            <a:avLst/>
          </a:prstGeom>
          <a:noFill/>
        </p:spPr>
        <p:txBody>
          <a:bodyPr wrap="square" rtlCol="0">
            <a:spAutoFit/>
          </a:bodyPr>
          <a:lstStyle/>
          <a:p>
            <a:pPr algn="ctr"/>
            <a:r>
              <a:rPr lang="ko-KR" altLang="en-US" sz="1400" dirty="0" smtClean="0"/>
              <a:t>회사</a:t>
            </a:r>
            <a:r>
              <a:rPr lang="ko-KR" altLang="en-US" sz="1400" dirty="0" smtClean="0"/>
              <a:t>소개</a:t>
            </a:r>
            <a:endParaRPr lang="ko-KR" altLang="en-US" sz="1400" dirty="0"/>
          </a:p>
        </p:txBody>
      </p:sp>
      <p:sp>
        <p:nvSpPr>
          <p:cNvPr id="74" name="직사각형 73"/>
          <p:cNvSpPr/>
          <p:nvPr/>
        </p:nvSpPr>
        <p:spPr>
          <a:xfrm>
            <a:off x="3894394" y="168865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75" name="직사각형 74"/>
          <p:cNvSpPr/>
          <p:nvPr/>
        </p:nvSpPr>
        <p:spPr>
          <a:xfrm>
            <a:off x="7071646" y="164696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0" name="직사각형 9"/>
          <p:cNvSpPr/>
          <p:nvPr/>
        </p:nvSpPr>
        <p:spPr>
          <a:xfrm>
            <a:off x="1168200" y="2539549"/>
            <a:ext cx="6475615" cy="292141"/>
          </a:xfrm>
          <a:prstGeom prst="rect">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800" u="sng" dirty="0" smtClean="0">
                <a:solidFill>
                  <a:schemeClr val="tx1"/>
                </a:solidFill>
              </a:rPr>
              <a:t>기업소개 및 연혁</a:t>
            </a:r>
            <a:r>
              <a:rPr lang="ko-KR" altLang="en-US" sz="800" dirty="0" smtClean="0">
                <a:solidFill>
                  <a:schemeClr val="tx1"/>
                </a:solidFill>
              </a:rPr>
              <a:t>            기업가치            약도 및 연락처            </a:t>
            </a:r>
            <a:r>
              <a:rPr lang="ko-KR" altLang="en-US" sz="800" dirty="0" err="1" smtClean="0">
                <a:solidFill>
                  <a:schemeClr val="tx1"/>
                </a:solidFill>
              </a:rPr>
              <a:t>로슈그룹</a:t>
            </a:r>
            <a:r>
              <a:rPr lang="ko-KR" altLang="en-US" sz="800" dirty="0" smtClean="0">
                <a:solidFill>
                  <a:schemeClr val="tx1"/>
                </a:solidFill>
              </a:rPr>
              <a:t>           한국로슈진단</a:t>
            </a:r>
            <a:endParaRPr lang="ko-KR" altLang="en-US" sz="800" dirty="0">
              <a:solidFill>
                <a:schemeClr val="tx1"/>
              </a:solidFill>
            </a:endParaRPr>
          </a:p>
        </p:txBody>
      </p:sp>
      <p:sp>
        <p:nvSpPr>
          <p:cNvPr id="15" name="직사각형 14"/>
          <p:cNvSpPr/>
          <p:nvPr/>
        </p:nvSpPr>
        <p:spPr>
          <a:xfrm>
            <a:off x="1715308" y="257976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22" name="직사각형 21"/>
          <p:cNvSpPr/>
          <p:nvPr/>
        </p:nvSpPr>
        <p:spPr>
          <a:xfrm>
            <a:off x="1302262" y="3019886"/>
            <a:ext cx="2857362" cy="206785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24" name="TextBox 23"/>
          <p:cNvSpPr txBox="1"/>
          <p:nvPr/>
        </p:nvSpPr>
        <p:spPr>
          <a:xfrm>
            <a:off x="4406007" y="3150062"/>
            <a:ext cx="1816928" cy="307777"/>
          </a:xfrm>
          <a:prstGeom prst="rect">
            <a:avLst/>
          </a:prstGeom>
          <a:noFill/>
        </p:spPr>
        <p:txBody>
          <a:bodyPr wrap="square" rtlCol="0">
            <a:spAutoFit/>
          </a:bodyPr>
          <a:lstStyle/>
          <a:p>
            <a:r>
              <a:rPr lang="ko-KR" altLang="en-US" sz="1400" dirty="0" smtClean="0"/>
              <a:t>기업소개 및 연혁</a:t>
            </a:r>
            <a:endParaRPr lang="ko-KR" altLang="en-US" sz="1400" dirty="0"/>
          </a:p>
        </p:txBody>
      </p:sp>
      <p:sp>
        <p:nvSpPr>
          <p:cNvPr id="26" name="TextBox 25"/>
          <p:cNvSpPr txBox="1"/>
          <p:nvPr/>
        </p:nvSpPr>
        <p:spPr>
          <a:xfrm>
            <a:off x="4406007" y="3519456"/>
            <a:ext cx="3022885" cy="507831"/>
          </a:xfrm>
          <a:prstGeom prst="rect">
            <a:avLst/>
          </a:prstGeom>
          <a:noFill/>
        </p:spPr>
        <p:txBody>
          <a:bodyPr wrap="square" rtlCol="0">
            <a:spAutoFit/>
          </a:bodyPr>
          <a:lstStyle/>
          <a:p>
            <a:r>
              <a:rPr lang="ko-KR" altLang="en-US" sz="900" dirty="0" err="1" smtClean="0"/>
              <a:t>한국로슈는</a:t>
            </a:r>
            <a:r>
              <a:rPr lang="ko-KR" altLang="en-US" sz="900" dirty="0" smtClean="0"/>
              <a:t> </a:t>
            </a:r>
            <a:r>
              <a:rPr lang="en-US" altLang="ko-KR" sz="900" dirty="0" smtClean="0"/>
              <a:t>'</a:t>
            </a:r>
            <a:r>
              <a:rPr lang="ko-KR" altLang="en-US" sz="900" dirty="0" err="1" smtClean="0"/>
              <a:t>바이오의약품</a:t>
            </a:r>
            <a:r>
              <a:rPr lang="en-US" altLang="ko-KR" sz="900" dirty="0" smtClean="0"/>
              <a:t>', '</a:t>
            </a:r>
            <a:r>
              <a:rPr lang="ko-KR" altLang="en-US" sz="900" dirty="0" err="1" smtClean="0"/>
              <a:t>맞춤의료</a:t>
            </a:r>
            <a:r>
              <a:rPr lang="en-US" altLang="ko-KR" sz="900" dirty="0" smtClean="0"/>
              <a:t>'</a:t>
            </a:r>
            <a:r>
              <a:rPr lang="ko-KR" altLang="en-US" sz="900" dirty="0" smtClean="0"/>
              <a:t>분야의 선두주자로 혁신적인 의약품을 제공해 한국인의 삶의 질 향상 및 수명 연장에 기여하고 있습니다</a:t>
            </a:r>
            <a:r>
              <a:rPr lang="en-US" altLang="ko-KR" sz="900" dirty="0" smtClean="0"/>
              <a:t>.</a:t>
            </a:r>
            <a:endParaRPr lang="ko-KR" altLang="en-US" sz="900" dirty="0"/>
          </a:p>
        </p:txBody>
      </p:sp>
      <p:sp>
        <p:nvSpPr>
          <p:cNvPr id="85" name="직사각형 84"/>
          <p:cNvSpPr/>
          <p:nvPr/>
        </p:nvSpPr>
        <p:spPr>
          <a:xfrm>
            <a:off x="2613774" y="395096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86" name="직사각형 85"/>
          <p:cNvSpPr/>
          <p:nvPr/>
        </p:nvSpPr>
        <p:spPr>
          <a:xfrm>
            <a:off x="6274144" y="3231927"/>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87" name="직사각형 86"/>
          <p:cNvSpPr/>
          <p:nvPr/>
        </p:nvSpPr>
        <p:spPr>
          <a:xfrm>
            <a:off x="5871107" y="4000312"/>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9" name="직사각형 8"/>
          <p:cNvSpPr/>
          <p:nvPr/>
        </p:nvSpPr>
        <p:spPr>
          <a:xfrm>
            <a:off x="4405315" y="4102413"/>
            <a:ext cx="3023577" cy="2092881"/>
          </a:xfrm>
          <a:prstGeom prst="rect">
            <a:avLst/>
          </a:prstGeom>
        </p:spPr>
        <p:txBody>
          <a:bodyPr wrap="square">
            <a:spAutoFit/>
          </a:bodyPr>
          <a:lstStyle/>
          <a:p>
            <a:r>
              <a:rPr lang="ko-KR" altLang="en-US" sz="1000" dirty="0">
                <a:solidFill>
                  <a:srgbClr val="0066CC"/>
                </a:solidFill>
                <a:latin typeface="Noto Sans KR" panose="020B0500000000000000" pitchFamily="34" charset="-127"/>
                <a:ea typeface="Noto Sans KR" panose="020B0500000000000000" pitchFamily="34" charset="-127"/>
              </a:rPr>
              <a:t>환자</a:t>
            </a:r>
            <a:r>
              <a:rPr lang="en-US" altLang="ko-KR" sz="1000" dirty="0">
                <a:solidFill>
                  <a:srgbClr val="0066CC"/>
                </a:solidFill>
                <a:latin typeface="Noto Sans KR" panose="020B0500000000000000" pitchFamily="34" charset="-127"/>
                <a:ea typeface="Noto Sans KR" panose="020B0500000000000000" pitchFamily="34" charset="-127"/>
              </a:rPr>
              <a:t>, </a:t>
            </a:r>
            <a:r>
              <a:rPr lang="ko-KR" altLang="en-US" sz="1000" dirty="0">
                <a:solidFill>
                  <a:srgbClr val="0066CC"/>
                </a:solidFill>
                <a:latin typeface="Noto Sans KR" panose="020B0500000000000000" pitchFamily="34" charset="-127"/>
                <a:ea typeface="Noto Sans KR" panose="020B0500000000000000" pitchFamily="34" charset="-127"/>
              </a:rPr>
              <a:t>이해관계자</a:t>
            </a:r>
            <a:r>
              <a:rPr lang="en-US" altLang="ko-KR" sz="1000" dirty="0">
                <a:solidFill>
                  <a:srgbClr val="0066CC"/>
                </a:solidFill>
                <a:latin typeface="Noto Sans KR" panose="020B0500000000000000" pitchFamily="34" charset="-127"/>
                <a:ea typeface="Noto Sans KR" panose="020B0500000000000000" pitchFamily="34" charset="-127"/>
              </a:rPr>
              <a:t>, </a:t>
            </a:r>
            <a:r>
              <a:rPr lang="ko-KR" altLang="en-US" sz="1000" dirty="0">
                <a:solidFill>
                  <a:srgbClr val="0066CC"/>
                </a:solidFill>
                <a:latin typeface="Noto Sans KR" panose="020B0500000000000000" pitchFamily="34" charset="-127"/>
                <a:ea typeface="Noto Sans KR" panose="020B0500000000000000" pitchFamily="34" charset="-127"/>
              </a:rPr>
              <a:t>사회를 위한 </a:t>
            </a:r>
            <a:r>
              <a:rPr lang="ko-KR" altLang="en-US" sz="1000" dirty="0" err="1">
                <a:solidFill>
                  <a:srgbClr val="0066CC"/>
                </a:solidFill>
                <a:latin typeface="Noto Sans KR" panose="020B0500000000000000" pitchFamily="34" charset="-127"/>
                <a:ea typeface="Noto Sans KR" panose="020B0500000000000000" pitchFamily="34" charset="-127"/>
              </a:rPr>
              <a:t>한국로슈의</a:t>
            </a:r>
            <a:r>
              <a:rPr lang="ko-KR" altLang="en-US" sz="1000" dirty="0">
                <a:solidFill>
                  <a:srgbClr val="0066CC"/>
                </a:solidFill>
                <a:latin typeface="Noto Sans KR" panose="020B0500000000000000" pitchFamily="34" charset="-127"/>
                <a:ea typeface="Noto Sans KR" panose="020B0500000000000000" pitchFamily="34" charset="-127"/>
              </a:rPr>
              <a:t> 끊임없는 여정</a:t>
            </a:r>
            <a:r>
              <a:rPr lang="ko-KR" altLang="en-US" sz="1000" dirty="0"/>
              <a:t/>
            </a:r>
            <a:br>
              <a:rPr lang="ko-KR" altLang="en-US" sz="1000" dirty="0"/>
            </a:br>
            <a:r>
              <a:rPr lang="ko-KR" altLang="en-US" sz="1000" dirty="0" err="1">
                <a:solidFill>
                  <a:srgbClr val="1E1E1E"/>
                </a:solidFill>
                <a:latin typeface="Noto Sans KR" panose="020B0500000000000000" pitchFamily="34" charset="-127"/>
                <a:ea typeface="Noto Sans KR" panose="020B0500000000000000" pitchFamily="34" charset="-127"/>
              </a:rPr>
              <a:t>한국로슈는</a:t>
            </a:r>
            <a:r>
              <a:rPr lang="ko-KR" altLang="en-US" sz="1000" dirty="0">
                <a:solidFill>
                  <a:srgbClr val="1E1E1E"/>
                </a:solidFill>
                <a:latin typeface="Noto Sans KR" panose="020B0500000000000000" pitchFamily="34" charset="-127"/>
                <a:ea typeface="Noto Sans KR" panose="020B0500000000000000" pitchFamily="34" charset="-127"/>
              </a:rPr>
              <a:t> </a:t>
            </a:r>
            <a:r>
              <a:rPr lang="ko-KR" altLang="en-US" sz="1000" dirty="0" err="1">
                <a:solidFill>
                  <a:srgbClr val="1E1E1E"/>
                </a:solidFill>
                <a:latin typeface="Noto Sans KR" panose="020B0500000000000000" pitchFamily="34" charset="-127"/>
                <a:ea typeface="Noto Sans KR" panose="020B0500000000000000" pitchFamily="34" charset="-127"/>
              </a:rPr>
              <a:t>로슈그룹의</a:t>
            </a:r>
            <a:r>
              <a:rPr lang="ko-KR" altLang="en-US" sz="1000" dirty="0">
                <a:solidFill>
                  <a:srgbClr val="1E1E1E"/>
                </a:solidFill>
                <a:latin typeface="Noto Sans KR" panose="020B0500000000000000" pitchFamily="34" charset="-127"/>
                <a:ea typeface="Noto Sans KR" panose="020B0500000000000000" pitchFamily="34" charset="-127"/>
              </a:rPr>
              <a:t> 한국 내 법인으로 지난 </a:t>
            </a:r>
            <a:r>
              <a:rPr lang="en-US" altLang="ko-KR" sz="1000" dirty="0">
                <a:solidFill>
                  <a:srgbClr val="1E1E1E"/>
                </a:solidFill>
                <a:latin typeface="Noto Sans KR" panose="020B0500000000000000" pitchFamily="34" charset="-127"/>
                <a:ea typeface="Noto Sans KR" panose="020B0500000000000000" pitchFamily="34" charset="-127"/>
              </a:rPr>
              <a:t>1983</a:t>
            </a:r>
            <a:r>
              <a:rPr lang="ko-KR" altLang="en-US" sz="1000" dirty="0">
                <a:solidFill>
                  <a:srgbClr val="1E1E1E"/>
                </a:solidFill>
                <a:latin typeface="Noto Sans KR" panose="020B0500000000000000" pitchFamily="34" charset="-127"/>
                <a:ea typeface="Noto Sans KR" panose="020B0500000000000000" pitchFamily="34" charset="-127"/>
              </a:rPr>
              <a:t>년 설립되었으며</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한국에서 제약사업 부문인 </a:t>
            </a:r>
            <a:r>
              <a:rPr lang="ko-KR" altLang="en-US" sz="1000" dirty="0" err="1">
                <a:solidFill>
                  <a:srgbClr val="1E1E1E"/>
                </a:solidFill>
                <a:latin typeface="Noto Sans KR" panose="020B0500000000000000" pitchFamily="34" charset="-127"/>
                <a:ea typeface="Noto Sans KR" panose="020B0500000000000000" pitchFamily="34" charset="-127"/>
              </a:rPr>
              <a:t>한국로슈와</a:t>
            </a:r>
            <a:r>
              <a:rPr lang="ko-KR" altLang="en-US" sz="1000" dirty="0">
                <a:solidFill>
                  <a:srgbClr val="1E1E1E"/>
                </a:solidFill>
                <a:latin typeface="Noto Sans KR" panose="020B0500000000000000" pitchFamily="34" charset="-127"/>
                <a:ea typeface="Noto Sans KR" panose="020B0500000000000000" pitchFamily="34" charset="-127"/>
              </a:rPr>
              <a:t> 진단 사업 부문인 한국로슈진단을 운영 중입니다</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혁신</a:t>
            </a:r>
            <a:r>
              <a:rPr lang="en-US" altLang="ko-KR" sz="1000" dirty="0">
                <a:solidFill>
                  <a:srgbClr val="1E1E1E"/>
                </a:solidFill>
                <a:latin typeface="Noto Sans KR" panose="020B0500000000000000" pitchFamily="34" charset="-127"/>
                <a:ea typeface="Noto Sans KR" panose="020B0500000000000000" pitchFamily="34" charset="-127"/>
              </a:rPr>
              <a:t>(Innovation)</a:t>
            </a:r>
            <a:r>
              <a:rPr lang="ko-KR" altLang="en-US" sz="1000" dirty="0">
                <a:solidFill>
                  <a:srgbClr val="1E1E1E"/>
                </a:solidFill>
                <a:latin typeface="Noto Sans KR" panose="020B0500000000000000" pitchFamily="34" charset="-127"/>
                <a:ea typeface="Noto Sans KR" panose="020B0500000000000000" pitchFamily="34" charset="-127"/>
              </a:rPr>
              <a:t>을 최우선으로 지향하는 </a:t>
            </a:r>
            <a:r>
              <a:rPr lang="ko-KR" altLang="en-US" sz="1000" dirty="0" err="1">
                <a:solidFill>
                  <a:srgbClr val="1E1E1E"/>
                </a:solidFill>
                <a:latin typeface="Noto Sans KR" panose="020B0500000000000000" pitchFamily="34" charset="-127"/>
                <a:ea typeface="Noto Sans KR" panose="020B0500000000000000" pitchFamily="34" charset="-127"/>
              </a:rPr>
              <a:t>로슈그룹의</a:t>
            </a:r>
            <a:r>
              <a:rPr lang="ko-KR" altLang="en-US" sz="1000" dirty="0">
                <a:solidFill>
                  <a:srgbClr val="1E1E1E"/>
                </a:solidFill>
                <a:latin typeface="Noto Sans KR" panose="020B0500000000000000" pitchFamily="34" charset="-127"/>
                <a:ea typeface="Noto Sans KR" panose="020B0500000000000000" pitchFamily="34" charset="-127"/>
              </a:rPr>
              <a:t> 전략에 따라 </a:t>
            </a:r>
            <a:r>
              <a:rPr lang="ko-KR" altLang="en-US" sz="1000" dirty="0" err="1">
                <a:solidFill>
                  <a:srgbClr val="1E1E1E"/>
                </a:solidFill>
                <a:latin typeface="Noto Sans KR" panose="020B0500000000000000" pitchFamily="34" charset="-127"/>
                <a:ea typeface="Noto Sans KR" panose="020B0500000000000000" pitchFamily="34" charset="-127"/>
              </a:rPr>
              <a:t>한국로슈는</a:t>
            </a:r>
            <a:r>
              <a:rPr lang="ko-KR" altLang="en-US" sz="1000" dirty="0">
                <a:solidFill>
                  <a:srgbClr val="1E1E1E"/>
                </a:solidFill>
                <a:latin typeface="Noto Sans KR" panose="020B0500000000000000" pitchFamily="34" charset="-127"/>
                <a:ea typeface="Noto Sans KR" panose="020B0500000000000000" pitchFamily="34" charset="-127"/>
              </a:rPr>
              <a:t> 항암제</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err="1">
                <a:solidFill>
                  <a:srgbClr val="1E1E1E"/>
                </a:solidFill>
                <a:latin typeface="Noto Sans KR" panose="020B0500000000000000" pitchFamily="34" charset="-127"/>
                <a:ea typeface="Noto Sans KR" panose="020B0500000000000000" pitchFamily="34" charset="-127"/>
              </a:rPr>
              <a:t>면역억제제</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err="1">
                <a:solidFill>
                  <a:srgbClr val="1E1E1E"/>
                </a:solidFill>
                <a:latin typeface="Noto Sans KR" panose="020B0500000000000000" pitchFamily="34" charset="-127"/>
                <a:ea typeface="Noto Sans KR" panose="020B0500000000000000" pitchFamily="34" charset="-127"/>
              </a:rPr>
              <a:t>간염치료제</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항바이러스제 등 다양한 분야에서 선두적인 혁신 의약품을 제공해</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보다 많은 환자의 의료 접근성 향상에 기여하고 있으며</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세계 수준의 다국적 임상실험을 적극 유치하고</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세계적 수준의 국내 의료진이 더욱 발전할 수 있도록 다양한 의학 포럼을 개최하는 등 한국 </a:t>
            </a:r>
            <a:r>
              <a:rPr lang="ko-KR" altLang="en-US" sz="1000" dirty="0" err="1">
                <a:solidFill>
                  <a:srgbClr val="1E1E1E"/>
                </a:solidFill>
                <a:latin typeface="Noto Sans KR" panose="020B0500000000000000" pitchFamily="34" charset="-127"/>
                <a:ea typeface="Noto Sans KR" panose="020B0500000000000000" pitchFamily="34" charset="-127"/>
              </a:rPr>
              <a:t>의료사회</a:t>
            </a:r>
            <a:r>
              <a:rPr lang="ko-KR" altLang="en-US" sz="1000" dirty="0">
                <a:solidFill>
                  <a:srgbClr val="1E1E1E"/>
                </a:solidFill>
                <a:latin typeface="Noto Sans KR" panose="020B0500000000000000" pitchFamily="34" charset="-127"/>
                <a:ea typeface="Noto Sans KR" panose="020B0500000000000000" pitchFamily="34" charset="-127"/>
              </a:rPr>
              <a:t> 발전에 기여하고 있습니다</a:t>
            </a:r>
            <a:r>
              <a:rPr lang="en-US" altLang="ko-KR" sz="1000" dirty="0">
                <a:solidFill>
                  <a:srgbClr val="1E1E1E"/>
                </a:solidFill>
                <a:latin typeface="Noto Sans KR" panose="020B0500000000000000" pitchFamily="34" charset="-127"/>
                <a:ea typeface="Noto Sans KR" panose="020B0500000000000000" pitchFamily="34" charset="-127"/>
              </a:rPr>
              <a:t>.</a:t>
            </a:r>
            <a:endParaRPr lang="ko-KR" altLang="en-US" sz="1000" dirty="0"/>
          </a:p>
        </p:txBody>
      </p:sp>
    </p:spTree>
    <p:extLst>
      <p:ext uri="{BB962C8B-B14F-4D97-AF65-F5344CB8AC3E}">
        <p14:creationId xmlns:p14="http://schemas.microsoft.com/office/powerpoint/2010/main" val="2457922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885</Words>
  <Application>Microsoft Office PowerPoint</Application>
  <PresentationFormat>와이드스크린</PresentationFormat>
  <Paragraphs>401</Paragraphs>
  <Slides>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Adobe 고딕 Std B</vt:lpstr>
      <vt:lpstr>Noto Sans KR</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i7C</dc:creator>
  <cp:lastModifiedBy>i7D-01</cp:lastModifiedBy>
  <cp:revision>151</cp:revision>
  <dcterms:created xsi:type="dcterms:W3CDTF">2020-12-11T01:47:01Z</dcterms:created>
  <dcterms:modified xsi:type="dcterms:W3CDTF">2021-09-16T01:13:10Z</dcterms:modified>
  <cp:version/>
</cp:coreProperties>
</file>