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algn="l" marL="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1pPr>
    <a:lvl2pPr algn="l" marL="457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2pPr>
    <a:lvl3pPr algn="l" marL="914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3pPr>
    <a:lvl4pPr algn="l" marL="1371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4pPr>
    <a:lvl5pPr algn="l" marL="18288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5pPr>
    <a:lvl6pPr algn="l" marL="22860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6pPr>
    <a:lvl7pPr algn="l" marL="2743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7pPr>
    <a:lvl8pPr algn="l" marL="3200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8pPr>
    <a:lvl9pPr algn="l" marL="3657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8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20" Type="http://schemas.openxmlformats.org/officeDocument/2006/relationships/tableStyles" Target="tableStyles.xml"/><Relationship Id="rId21" Type="http://schemas.openxmlformats.org/officeDocument/2006/relationships/theme" Target="theme/theme1.xml"/><Relationship Id="rId19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_shape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>
            <a:lvl1pPr algn="ctr" marL="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altLang="ko-KR">
                <a:solidFill>
                  <a:schemeClr val="tx1">
                    <a:alpha val="100000"/>
                    <a:tint val="75000"/>
                  </a:schemeClr>
                </a:solidFill>
              </a:rPr>
              <a:t>마스터 부제목 스타일 편집</a:t>
            </a:r>
            <a:endParaRPr>
              <a:solidFill>
                <a:schemeClr val="tx1">
                  <a:alpha val="100000"/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0_shape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0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0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0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1_shape2"/>
          <p:cNvSpPr txBox="1"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2_shape2"/>
          <p:cNvSpPr txBox="1"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2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2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2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l">
              <a:defRPr sz="4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3_shape2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000"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3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3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3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4_shape2"/>
          <p:cNvSpPr txBox="1"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4_shape3"/>
          <p:cNvSpPr txBox="1"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4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4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4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>
            <a:lvl1pPr>
              <a:defRPr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5_shape2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5_shape3"/>
          <p:cNvSpPr txBox="1"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5_shape4"/>
          <p:cNvSpPr txBox="1"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7" name="layout5_shape5"/>
          <p:cNvSpPr txBox="1"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8" name="layout5_shape6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9" name="layout5_shape7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10" name="layout5_shape8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6_shape2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6_shape3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6_shape4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4" name="layout7_shape2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7_shape3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8_shape2"/>
          <p:cNvSpPr txBox="1"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8_shape3"/>
          <p:cNvSpPr txBox="1"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8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8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8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 txBox="1"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9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9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9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r>
              <a:rPr altLang="ko-KR"/>
              <a:t>마스터 제목 스타일 편집</a:t>
            </a:r>
          </a:p>
        </p:txBody>
      </p:sp>
      <p:sp>
        <p:nvSpPr>
          <p:cNvPr id="4" name="master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</a:p>
        </p:txBody>
      </p:sp>
      <p:sp>
        <p:nvSpPr>
          <p:cNvPr id="5" name="master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6" name="master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7" name="master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 algn="r"/>
            <a:endParaRPr lang="ko-KR" altLang="en-US"/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>
        <a:spcBef>
          <a:spcPct val="0"/>
        </a:spcBef>
        <a:buNone/>
        <a:defRPr sz="4400">
          <a:solidFill>
            <a:schemeClr val="tx1">
              <a:alpha val="100000"/>
            </a:schemeClr>
          </a:solidFill>
          <a:latin typeface="+mj-ea"/>
          <a:ea typeface="+mj-ea"/>
        </a:defRPr>
      </a:lvl1pPr>
    </p:titleStyle>
    <p:bodyStyle>
      <a:lvl1pPr algn="l" marL="0" indent="0" defTabSz="914400">
        <a:spcBef>
          <a:spcPct val="20000"/>
        </a:spcBef>
        <a:buFont typeface="Arial" pitchFamily="2" charset="2"/>
        <a:buChar char="•"/>
        <a:defRPr sz="32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742950" indent="-285750" defTabSz="914400">
        <a:spcBef>
          <a:spcPct val="20000"/>
        </a:spcBef>
        <a:buFont typeface="Arial" pitchFamily="2" charset="2"/>
        <a:buChar char="–"/>
        <a:defRPr sz="2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1143000" indent="-228600" defTabSz="914400">
        <a:spcBef>
          <a:spcPct val="20000"/>
        </a:spcBef>
        <a:buFont typeface="Arial" pitchFamily="2" charset="2"/>
        <a:buChar char="•"/>
        <a:defRPr sz="24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600200" indent="-228600" defTabSz="914400">
        <a:spcBef>
          <a:spcPct val="20000"/>
        </a:spcBef>
        <a:buFont typeface="Arial" pitchFamily="2" charset="2"/>
        <a:buChar char="–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2057400" indent="-228600" defTabSz="914400">
        <a:spcBef>
          <a:spcPct val="20000"/>
        </a:spcBef>
        <a:buFont typeface="Arial" pitchFamily="2" charset="2"/>
        <a:buChar char="»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5146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9718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4290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8862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9pPr>
    </p:bodyStyle>
    <p:otherStyle>
      <a:lvl1pPr algn="l" marL="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457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914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371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18288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2860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743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200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657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a4d03263-f5b7-4226-8514-4b7fe967f7e9.png"/><Relationship Id="rId3" Type="http://schemas.openxmlformats.org/officeDocument/2006/relationships/image" Target="../media/fb31f2d0-3671-4887-a9a7-283405acc3e4.png"/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60016476786170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웹디자인 기능사 필기</a:t>
            </a:r>
          </a:p>
        </p:txBody>
      </p:sp>
      <p:sp>
        <p:nvSpPr>
          <p:cNvPr id="4" name="nppt_1460017804873177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>
            <a:lvl1pPr algn="ctr" marL="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algn="ctr" marL="0" indent="0" lvl="0" defTabSz="9144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주요 기출문제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470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0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03.CIP(Corporate Identity Program)</a:t>
            </a:r>
          </a:p>
        </p:txBody>
      </p:sp>
      <p:sp>
        <p:nvSpPr>
          <p:cNvPr id="4" name="nppt_1515995796414471"/>
          <p:cNvSpPr/>
          <p:nvPr/>
        </p:nvSpPr>
        <p:spPr>
          <a:xfrm>
            <a:off x="423698" y="1017372"/>
            <a:ext cx="8224344" cy="4823255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다음 중 CIP(Corporate Identity Program)의 기본 구성 요소가 아닌 것은?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가.심벌마크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나.표지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다.시그니쳐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라.전용서체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다음 중 디자인의 모든 분야에서 사용 가능한 상징적인 요소는 어느 것인가?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가.일러스트레이션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나.심벌마</a:t>
            </a: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크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다.포장디자인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라.광고디자인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427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0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04.디자인 원리(균형)</a:t>
            </a:r>
          </a:p>
        </p:txBody>
      </p:sp>
      <p:sp>
        <p:nvSpPr>
          <p:cNvPr id="4" name="nppt_1515995796414567"/>
          <p:cNvSpPr/>
          <p:nvPr/>
        </p:nvSpPr>
        <p:spPr>
          <a:xfrm>
            <a:off x="266043" y="869570"/>
            <a:ext cx="8342586" cy="5453875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물리적인 구조와 색채에서 시각적 안정감을 이룬 것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21728" y="1516733"/>
          <a:ext cx="7975380" cy="4721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94"/>
                <a:gridCol w="5767086"/>
              </a:tblGrid>
              <a:tr h="1180286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대칭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수직 또는 수평적인 축에 의해 같은 중량감으로 배분된 것.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질서, 안정감, 통일감</a:t>
                      </a:r>
                    </a:p>
                  </a:txBody>
                  <a:tcPr marT="46800" marR="90000" marL="90000" marB="46800"/>
                </a:tc>
              </a:tr>
              <a:tr h="1180302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비대칭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대칭이 아니 상태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비대칭이더라도 안정되게 보일 수 있는 것이 있음</a:t>
                      </a:r>
                    </a:p>
                  </a:txBody>
                  <a:tcPr marT="46800" marR="90000" marL="90000" marB="46800"/>
                </a:tc>
              </a:tr>
              <a:tr h="1180314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비례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전체와 부분, 가로 세로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부분과 부분 사이의 상호간의 일정한 비율</a:t>
                      </a:r>
                    </a:p>
                  </a:txBody>
                  <a:tcPr marT="46800" marR="90000" marL="90000" marB="46800"/>
                </a:tc>
              </a:tr>
              <a:tr h="1180295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주도와 종속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공간을 지배하는 주도적 부분과 강조하는 상관적인 부분의 힘이 조화를 이루는 것.</a:t>
                      </a:r>
                    </a:p>
                  </a:txBody>
                  <a:tcPr marT="46800" marR="90000" marL="90000" marB="468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3082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0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04.디자인 원리(균형)</a:t>
            </a:r>
          </a:p>
        </p:txBody>
      </p:sp>
      <p:sp>
        <p:nvSpPr>
          <p:cNvPr id="4" name="nppt_15159957964143359"/>
          <p:cNvSpPr/>
          <p:nvPr/>
        </p:nvSpPr>
        <p:spPr>
          <a:xfrm>
            <a:off x="433551" y="1076493"/>
            <a:ext cx="7889327" cy="5030177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디자인 원리와 관련되 용어 설명 중 틀린 것은?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가.조화: 둘 이상의 요소가 서로 밀접한 관계를 갖고 어울리는 것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나.통일: 정돈과 안정된 느낌을 주는 것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다.변화: 크기나 형태 및 색채 등이 같지 않은 것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 u="sng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라.균형: 형이나 색 등이 반복되어 느껴지는 아름다은 운동감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 u="sng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다음과 같은 형상이 나타내는 디자인 원리는?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가.조화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나.강조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다.율동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라.비대칭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 u="sng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5" name="nppt_15159957964143401"/>
          <p:cNvSpPr/>
          <p:nvPr/>
        </p:nvSpPr>
        <p:spPr>
          <a:xfrm>
            <a:off x="2907949" y="4690241"/>
            <a:ext cx="3360026" cy="1379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6" name="nppt_15159957964143411"/>
          <p:cNvSpPr/>
          <p:nvPr/>
        </p:nvSpPr>
        <p:spPr>
          <a:xfrm>
            <a:off x="4867603" y="4828189"/>
            <a:ext cx="482819" cy="709449"/>
          </a:xfrm>
          <a:prstGeom prst="triangle">
            <a:avLst/>
          </a:prstGeom>
          <a:solidFill>
            <a:schemeClr val="accent1">
              <a:alpha val="100000"/>
            </a:schemeClr>
          </a:solidFill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7" name="nppt_15159957964143425"/>
          <p:cNvSpPr/>
          <p:nvPr/>
        </p:nvSpPr>
        <p:spPr>
          <a:xfrm>
            <a:off x="2961552" y="4276396"/>
            <a:ext cx="423698" cy="403991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8" name="nppt_15159957964143435"/>
          <p:cNvSpPr/>
          <p:nvPr/>
        </p:nvSpPr>
        <p:spPr>
          <a:xfrm>
            <a:off x="5365793" y="3931525"/>
            <a:ext cx="758716" cy="739009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3542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0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05.디자인 원리[조화]</a:t>
            </a:r>
          </a:p>
        </p:txBody>
      </p:sp>
      <p:sp>
        <p:nvSpPr>
          <p:cNvPr id="4" name="nppt_15159957964143584"/>
          <p:cNvSpPr/>
          <p:nvPr/>
        </p:nvSpPr>
        <p:spPr>
          <a:xfrm>
            <a:off x="5892362" y="3224544"/>
            <a:ext cx="3810000" cy="5461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5" name="nppt_15159957964143600"/>
          <p:cNvSpPr/>
          <p:nvPr/>
        </p:nvSpPr>
        <p:spPr>
          <a:xfrm>
            <a:off x="423697" y="1086346"/>
            <a:ext cx="7672551" cy="15519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24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요소들이 상호 관계를 가지고 균형감이 안정적으로 이루어진 상태</a:t>
            </a:r>
          </a:p>
          <a:p>
            <a:pPr algn="l" marL="0" lvl="0" defTabSz="914400">
              <a:lnSpc>
                <a:spcPct val="100000"/>
              </a:lnSpc>
              <a:buAutoNum type="arabicPeriod"/>
            </a:pPr>
            <a:r>
              <a:rPr altLang="ko-KR" sz="24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유사 조화: 같은 성질을 조화시키는 것</a:t>
            </a:r>
          </a:p>
          <a:p>
            <a:pPr algn="l" marL="0" lvl="0" defTabSz="914400">
              <a:lnSpc>
                <a:spcPct val="100000"/>
              </a:lnSpc>
              <a:buAutoNum type="arabicPeriod"/>
            </a:pPr>
            <a:r>
              <a:rPr altLang="ko-KR" sz="24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대비 조화: 전혀 다른 성질을 조화시키는 것</a:t>
            </a:r>
          </a:p>
        </p:txBody>
      </p:sp>
      <p:sp>
        <p:nvSpPr>
          <p:cNvPr id="6" name="nppt_15159957964143638"/>
          <p:cNvSpPr/>
          <p:nvPr/>
        </p:nvSpPr>
        <p:spPr>
          <a:xfrm>
            <a:off x="423698" y="3589122"/>
            <a:ext cx="7859767" cy="1689858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부분과 부분 또는 부분과 전체 사이에 안정된 관련성을 지니며 서로 함께 속해 있는 것처럼 보이는 디자인의 원리는?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가.비례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나.조화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다.균형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라.강조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3680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0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05.디자인 원리[율동]</a:t>
            </a:r>
          </a:p>
        </p:txBody>
      </p:sp>
      <p:sp>
        <p:nvSpPr>
          <p:cNvPr id="4" name="nppt_15159957964143681"/>
          <p:cNvSpPr/>
          <p:nvPr/>
        </p:nvSpPr>
        <p:spPr>
          <a:xfrm>
            <a:off x="5892362" y="3224544"/>
            <a:ext cx="3810000" cy="5461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5" name="nppt_15159957964143685"/>
          <p:cNvSpPr/>
          <p:nvPr/>
        </p:nvSpPr>
        <p:spPr>
          <a:xfrm>
            <a:off x="423697" y="1086346"/>
            <a:ext cx="7672551" cy="18081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4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규칙적인 특징을 반복하거나 교차시키는 데서 비롯되는 움직임의 느낌</a:t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4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반복과 교차, 점이(처층), 방사로 분류</a:t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4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반복에 의해 패턴이 나타남</a:t>
            </a:r>
          </a:p>
          <a:p>
            <a:pPr algn="l" marL="0" lvl="0" defTabSz="914400">
              <a:buFont typeface="Arial" pitchFamily="2" charset="2"/>
              <a:buChar char="▪"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6" name="nppt_15159957964143689"/>
          <p:cNvSpPr/>
          <p:nvPr/>
        </p:nvSpPr>
        <p:spPr>
          <a:xfrm>
            <a:off x="423698" y="3589122"/>
            <a:ext cx="7859767" cy="1689858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시각적인 강한 힘과 약한 힘이 규칙적으로 연속 될 때에 생기는 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</a:rPr>
              <a:t>율동의 요소와</a:t>
            </a:r>
            <a:r>
              <a:rPr altLang="ko-KR" sz="1800" u="sng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</a:rPr>
              <a:t> 거리가 먼 것은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</a:rPr>
              <a:t>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가.점증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나.반복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다.변칙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라.대칭</a:t>
            </a:r>
          </a:p>
        </p:txBody>
      </p:sp>
      <p:sp>
        <p:nvSpPr>
          <p:cNvPr id="7" name="nppt_15159957964143948"/>
          <p:cNvSpPr/>
          <p:nvPr/>
        </p:nvSpPr>
        <p:spPr>
          <a:xfrm>
            <a:off x="8131393" y="6495889"/>
            <a:ext cx="1001767" cy="358884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3728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0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05.디자인 원리[율동]</a:t>
            </a:r>
          </a:p>
        </p:txBody>
      </p:sp>
      <p:sp>
        <p:nvSpPr>
          <p:cNvPr id="4" name="nppt_15159957964143729"/>
          <p:cNvSpPr/>
          <p:nvPr/>
        </p:nvSpPr>
        <p:spPr>
          <a:xfrm>
            <a:off x="5892362" y="3224544"/>
            <a:ext cx="3810000" cy="5461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5" name="nppt_15159957964143737"/>
          <p:cNvSpPr/>
          <p:nvPr/>
        </p:nvSpPr>
        <p:spPr>
          <a:xfrm>
            <a:off x="266042" y="1007518"/>
            <a:ext cx="7859767" cy="4084246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연속적인 패턴의 느낌과 관련이 있는 시각 원리는?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 동세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 균형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 반복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 변화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다음 중 디자인과 관계된 용어 해설이 잘못된 것은?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가.방향(Direction): 한정된 공간 안에서 형태들의 위치나 정렬에 의해 나타나는 시각적 동세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나.율동(Rhythm): 한 개나 또는 그 이상의 요소가 서로 상반되게 배치됨으로써 나타나는 상황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다.반복(Repetition): 시각적 형식 안에서 하나 또는 그 이상의 요소가 계속적으로 되풀이 되는 것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라.비대칭: 상대적으로 양쪽이 서로 같지 않은 상태나 정렬</a:t>
            </a:r>
          </a:p>
        </p:txBody>
      </p:sp>
      <p:sp>
        <p:nvSpPr>
          <p:cNvPr id="6" name="nppt_15159957964143856"/>
          <p:cNvSpPr/>
          <p:nvPr/>
        </p:nvSpPr>
        <p:spPr>
          <a:xfrm>
            <a:off x="7904764" y="6545156"/>
            <a:ext cx="1228396" cy="35964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다,나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4001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0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05.디자인 원리[강조]</a:t>
            </a:r>
          </a:p>
        </p:txBody>
      </p:sp>
      <p:sp>
        <p:nvSpPr>
          <p:cNvPr id="4" name="nppt_15159957964144002"/>
          <p:cNvSpPr/>
          <p:nvPr/>
        </p:nvSpPr>
        <p:spPr>
          <a:xfrm>
            <a:off x="5892362" y="3224544"/>
            <a:ext cx="3810000" cy="5461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5" name="nppt_15159957964144006"/>
          <p:cNvSpPr/>
          <p:nvPr/>
        </p:nvSpPr>
        <p:spPr>
          <a:xfrm>
            <a:off x="266042" y="1007518"/>
            <a:ext cx="7859767" cy="4084246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</a:rPr>
              <a:t>단조로움을 피하기 위해 일부 요소를 다르게 표현하는 것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다음 그리과 가장 관계있는 디자인의 원리는?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가.조화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나.통일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다.율동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라.강조</a:t>
            </a:r>
          </a:p>
        </p:txBody>
      </p:sp>
      <p:sp>
        <p:nvSpPr>
          <p:cNvPr id="6" name="nppt_15159957964144025"/>
          <p:cNvSpPr/>
          <p:nvPr/>
        </p:nvSpPr>
        <p:spPr>
          <a:xfrm>
            <a:off x="3714750" y="3675336"/>
            <a:ext cx="985344" cy="955784"/>
          </a:xfrm>
          <a:prstGeom prst="ellipse">
            <a:avLst/>
          </a:prstGeom>
          <a:noFill/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7" name="nppt_15159957964144119"/>
          <p:cNvSpPr/>
          <p:nvPr/>
        </p:nvSpPr>
        <p:spPr>
          <a:xfrm>
            <a:off x="4700094" y="3966012"/>
            <a:ext cx="386010" cy="374430"/>
          </a:xfrm>
          <a:prstGeom prst="ellipse">
            <a:avLst/>
          </a:prstGeom>
          <a:solidFill>
            <a:schemeClr val="dk1">
              <a:alpha val="100000"/>
            </a:schemeClr>
          </a:solidFill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8" name="nppt_15159957964144175"/>
          <p:cNvSpPr/>
          <p:nvPr/>
        </p:nvSpPr>
        <p:spPr>
          <a:xfrm>
            <a:off x="4700094" y="3497594"/>
            <a:ext cx="386010" cy="374430"/>
          </a:xfrm>
          <a:prstGeom prst="ellipse">
            <a:avLst/>
          </a:prstGeom>
          <a:noFill/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9" name="nppt_15159957964144179"/>
          <p:cNvSpPr/>
          <p:nvPr/>
        </p:nvSpPr>
        <p:spPr>
          <a:xfrm>
            <a:off x="4195926" y="3310379"/>
            <a:ext cx="386010" cy="374430"/>
          </a:xfrm>
          <a:prstGeom prst="ellipse">
            <a:avLst/>
          </a:prstGeom>
          <a:noFill/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10" name="nppt_15159957964144207"/>
          <p:cNvSpPr/>
          <p:nvPr/>
        </p:nvSpPr>
        <p:spPr>
          <a:xfrm>
            <a:off x="3521744" y="3310379"/>
            <a:ext cx="386010" cy="374430"/>
          </a:xfrm>
          <a:prstGeom prst="ellipse">
            <a:avLst/>
          </a:prstGeom>
          <a:noFill/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11" name="nppt_15159957964144235"/>
          <p:cNvSpPr/>
          <p:nvPr/>
        </p:nvSpPr>
        <p:spPr>
          <a:xfrm>
            <a:off x="3226141" y="3770644"/>
            <a:ext cx="386010" cy="374430"/>
          </a:xfrm>
          <a:prstGeom prst="ellipse">
            <a:avLst/>
          </a:prstGeom>
          <a:noFill/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12" name="nppt_15159957964144267"/>
          <p:cNvSpPr/>
          <p:nvPr/>
        </p:nvSpPr>
        <p:spPr>
          <a:xfrm>
            <a:off x="3328739" y="4340443"/>
            <a:ext cx="386010" cy="374430"/>
          </a:xfrm>
          <a:prstGeom prst="ellipse">
            <a:avLst/>
          </a:prstGeom>
          <a:noFill/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13" name="nppt_15159957964144271"/>
          <p:cNvSpPr/>
          <p:nvPr/>
        </p:nvSpPr>
        <p:spPr>
          <a:xfrm>
            <a:off x="3714750" y="4717334"/>
            <a:ext cx="386010" cy="374430"/>
          </a:xfrm>
          <a:prstGeom prst="ellipse">
            <a:avLst/>
          </a:prstGeom>
          <a:noFill/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14" name="nppt_15159957964144311"/>
          <p:cNvSpPr/>
          <p:nvPr/>
        </p:nvSpPr>
        <p:spPr>
          <a:xfrm>
            <a:off x="4966137" y="4443904"/>
            <a:ext cx="386010" cy="374430"/>
          </a:xfrm>
          <a:prstGeom prst="ellipse">
            <a:avLst/>
          </a:prstGeom>
          <a:noFill/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15" name="nppt_15159957964144339"/>
          <p:cNvSpPr/>
          <p:nvPr/>
        </p:nvSpPr>
        <p:spPr>
          <a:xfrm>
            <a:off x="4388931" y="4631120"/>
            <a:ext cx="386010" cy="374430"/>
          </a:xfrm>
          <a:prstGeom prst="ellipse">
            <a:avLst/>
          </a:prstGeom>
          <a:noFill/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568961722181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01.디자인의 조건</a:t>
            </a:r>
          </a:p>
        </p:txBody>
      </p:sp>
      <p:sp>
        <p:nvSpPr>
          <p:cNvPr id="4" name="nppt_1515568961722198"/>
          <p:cNvSpPr/>
          <p:nvPr/>
        </p:nvSpPr>
        <p:spPr>
          <a:xfrm>
            <a:off x="295602" y="1086346"/>
            <a:ext cx="8391853" cy="87126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4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미적인 것과 기능적인 것을 통합해 가시적으로 표현되는 것</a:t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4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디자인의 4대 조건: 합목적성, 경제성, 심미성, 독창성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68063" y="2312224"/>
          <a:ext cx="7591096" cy="367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04"/>
                <a:gridCol w="5523592"/>
              </a:tblGrid>
              <a:tr h="734433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1.합목적성</a:t>
                      </a:r>
                      <a:r>
                        <a:rPr altLang="ko-KR" sz="180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 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목표성, 디자인이 대상과 용도, 목적에 맞게 이루어져 있는 것</a:t>
                      </a:r>
                    </a:p>
                  </a:txBody>
                  <a:tcPr marT="46800" marR="90000" marL="90000" marB="46800"/>
                </a:tc>
              </a:tr>
              <a:tr h="734433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2.경제성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최소 비용으로 최대 효과를 얻을 수 있는 경제 원리에 맞는 가격</a:t>
                      </a:r>
                    </a:p>
                  </a:txBody>
                  <a:tcPr marT="46800" marR="90000" marL="90000" marB="46800"/>
                </a:tc>
              </a:tr>
              <a:tr h="734434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3.심미성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형태와 색채가 조화를 이루어 아름다움의 성질을 만들어 내는 것.</a:t>
                      </a:r>
                    </a:p>
                  </a:txBody>
                  <a:tcPr marT="46800" marR="90000" marL="90000" marB="46800"/>
                </a:tc>
              </a:tr>
              <a:tr h="73443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4.독창성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다른 제품과 차별화된 부분</a:t>
                      </a:r>
                    </a:p>
                  </a:txBody>
                  <a:tcPr marT="46800" marR="90000" marL="90000" marB="46800"/>
                </a:tc>
              </a:tr>
              <a:tr h="734435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5.질서성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위의 조건들을 조화롭게 갖춘 것</a:t>
                      </a:r>
                    </a:p>
                  </a:txBody>
                  <a:tcPr marT="46800" marR="90000" marL="90000" marB="468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5689617225809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01.디자인의 조건</a:t>
            </a:r>
          </a:p>
        </p:txBody>
      </p:sp>
      <p:sp>
        <p:nvSpPr>
          <p:cNvPr id="4" name="nppt_15155689617225810"/>
          <p:cNvSpPr/>
          <p:nvPr/>
        </p:nvSpPr>
        <p:spPr>
          <a:xfrm>
            <a:off x="295602" y="1086346"/>
            <a:ext cx="8391853" cy="55595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4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연습문제 1</a:t>
            </a:r>
          </a:p>
        </p:txBody>
      </p:sp>
      <p:sp>
        <p:nvSpPr>
          <p:cNvPr id="5" name="nppt_15155689617226102"/>
          <p:cNvSpPr/>
          <p:nvPr/>
        </p:nvSpPr>
        <p:spPr>
          <a:xfrm>
            <a:off x="443405" y="1628286"/>
            <a:ext cx="8066689" cy="1719418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일반적으로 디자인이 갖추어야 할 조건으로 가장 중요한 것은?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 장식적인 요소를 만들어 주는 것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 u="sng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나.실용적인 기능과 조형적인 아름다움을 추구하는 것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다.상징적인 형태로 단순화 시키는 것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라.타제품과 차별화시키는 것</a:t>
            </a:r>
          </a:p>
        </p:txBody>
      </p:sp>
      <p:sp>
        <p:nvSpPr>
          <p:cNvPr id="6" name="nppt_15155689617226380"/>
          <p:cNvSpPr/>
          <p:nvPr/>
        </p:nvSpPr>
        <p:spPr>
          <a:xfrm>
            <a:off x="395602" y="3382200"/>
            <a:ext cx="8391853" cy="55595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400">
                <a:solidFill>
                  <a:srgbClr val="000000"/>
                </a:solidFill>
                <a:latin typeface="나눔고딕"/>
                <a:ea typeface="나눔고딕"/>
              </a:rPr>
              <a:t>연습문제 2</a:t>
            </a:r>
          </a:p>
        </p:txBody>
      </p:sp>
      <p:sp>
        <p:nvSpPr>
          <p:cNvPr id="7" name="nppt_15155689617226389"/>
          <p:cNvSpPr/>
          <p:nvPr/>
        </p:nvSpPr>
        <p:spPr>
          <a:xfrm>
            <a:off x="543405" y="3924139"/>
            <a:ext cx="8066689" cy="1719418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디자인의 조건 중에서 합목적성에 대한 설명으로 가장 올바른 것은?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가. 화려한 집이 살기에 편리하다.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나.주로 장식이 많은 의자가 앉기에 편리하다.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 u="sng">
                <a:solidFill>
                  <a:srgbClr val="000000"/>
                </a:solidFill>
                <a:latin typeface="나눔고딕"/>
                <a:ea typeface="나눔고딕"/>
              </a:rPr>
              <a:t>다.의자를 디자인할 때는 앉을 사람의 몸의 치수, 체중을 고려해야 한다.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라.아름다운 구두가 신기에 편하다.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5689617226940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02.디자인의 역사</a:t>
            </a:r>
          </a:p>
        </p:txBody>
      </p:sp>
      <p:sp>
        <p:nvSpPr>
          <p:cNvPr id="4" name="nppt_15155689617226941"/>
          <p:cNvSpPr/>
          <p:nvPr/>
        </p:nvSpPr>
        <p:spPr>
          <a:xfrm>
            <a:off x="305456" y="1076493"/>
            <a:ext cx="8391853" cy="5079444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미술공예운동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산업화에 저항해 일어난 공예 개량 운동. 기계 제품의 범람에 대해 비판. </a:t>
            </a:r>
            <a:r>
              <a:rPr altLang="ko-KR" sz="2800" b="1">
                <a:solidFill>
                  <a:srgbClr val="ff0000"/>
                </a:solidFill>
                <a:latin typeface="돋움"/>
                <a:ea typeface="돋움"/>
              </a:rPr>
              <a:t>윌리엄 모리스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800" b="1">
                <a:solidFill>
                  <a:srgbClr val="ff0000"/>
                </a:solidFill>
                <a:latin typeface="돋움"/>
                <a:ea typeface="돋움"/>
              </a:rPr>
              <a:t/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아르누보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새로운 예술이라는 뜻. 범 유럽적 신 장식미술운동. 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ff0000"/>
                </a:solidFill>
                <a:latin typeface="나눔고딕"/>
                <a:ea typeface="나눔고딕"/>
              </a:rPr>
              <a:t>대표적 인물: 앙리 반 데 벨데, 헥토리 기마르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ff0000"/>
                </a:solidFill>
                <a:latin typeface="나눔고딕"/>
                <a:ea typeface="나눔고딕"/>
              </a:rPr>
              <a:t/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독일공작연맹운동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제품의 질적 향상과 규격화를 주장한 기능주의 운동. </a:t>
            </a:r>
            <a:r>
              <a:rPr altLang="ko-KR" sz="2000">
                <a:solidFill>
                  <a:srgbClr val="ff0000"/>
                </a:solidFill>
                <a:latin typeface="나눔고딕"/>
                <a:ea typeface="나눔고딕"/>
              </a:rPr>
              <a:t>헤르만 무테지우스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ff0000"/>
                </a:solidFill>
                <a:latin typeface="나눔고딕"/>
                <a:ea typeface="나눔고딕"/>
              </a:rPr>
              <a:t/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큐비즘(입체주의)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실물을 입방체적으로 표현. 다양한 추상 미술로 발전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ff0000"/>
                </a:solidFill>
                <a:latin typeface="나눔고딕"/>
                <a:ea typeface="나눔고딕"/>
              </a:rPr>
              <a:t>대표하는 작가: 파블로 피카소(큐비즘의 원조), 조르주 브라크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/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5689617227325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02.디자인의 역사</a:t>
            </a:r>
          </a:p>
        </p:txBody>
      </p:sp>
      <p:sp>
        <p:nvSpPr>
          <p:cNvPr id="4" name="nppt_15155689617227326"/>
          <p:cNvSpPr/>
          <p:nvPr/>
        </p:nvSpPr>
        <p:spPr>
          <a:xfrm>
            <a:off x="305456" y="1076493"/>
            <a:ext cx="5623034" cy="5079444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구성주의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공간 조형을 중시한 조형주의. 금속, 유리 등의 공업 재료를 이용해 기하학적이고 기계적인 형태를 과학적으로 표현. 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 b="1">
                <a:solidFill>
                  <a:srgbClr val="ff0000"/>
                </a:solidFill>
                <a:latin typeface="나눔고딕"/>
                <a:ea typeface="나눔고딕"/>
              </a:rPr>
              <a:t>대표작가: 바실리 </a:t>
            </a:r>
            <a:r>
              <a:rPr altLang="ko-KR" sz="2000" b="1">
                <a:solidFill>
                  <a:srgbClr val="ff0000"/>
                </a:solidFill>
                <a:latin typeface="나눔고딕"/>
                <a:ea typeface="나눔고딕"/>
              </a:rPr>
              <a:t>칸딘스키</a:t>
            </a:r>
            <a:r>
              <a:rPr altLang="ko-KR" sz="2000">
                <a:solidFill>
                  <a:srgbClr val="ff0000"/>
                </a:solidFill>
                <a:latin typeface="나눔고딕"/>
                <a:ea typeface="나눔고딕"/>
              </a:rPr>
              <a:t>, </a:t>
            </a:r>
            <a:r>
              <a:rPr altLang="ko-KR" sz="2000">
                <a:solidFill>
                  <a:srgbClr val="ff0000"/>
                </a:solidFill>
                <a:latin typeface="+mn-ea"/>
                <a:ea typeface="+mn-ea"/>
              </a:rPr>
              <a:t>브라디미르 타틀린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800" b="1">
                <a:solidFill>
                  <a:srgbClr val="ff0000"/>
                </a:solidFill>
                <a:latin typeface="돋움"/>
                <a:ea typeface="돋움"/>
              </a:rPr>
              <a:t/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800" b="1">
                <a:solidFill>
                  <a:srgbClr val="ff0000"/>
                </a:solidFill>
                <a:latin typeface="돋움"/>
                <a:ea typeface="돋움"/>
              </a:rPr>
              <a:t/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800" b="1">
                <a:solidFill>
                  <a:srgbClr val="ff0000"/>
                </a:solidFill>
                <a:latin typeface="돋움"/>
                <a:ea typeface="돋움"/>
              </a:rPr>
              <a:t/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데스틸(드스틸)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추상예술 그룹. 신조형주의 운동. 기하학적이며 </a:t>
            </a:r>
            <a:r>
              <a:rPr altLang="ko-KR" sz="2000" u="sng">
                <a:solidFill>
                  <a:srgbClr val="000000"/>
                </a:solidFill>
                <a:latin typeface="나눔고딕"/>
                <a:ea typeface="나눔고딕"/>
              </a:rPr>
              <a:t>단순화된 평면 구성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>구성주의 보다 더욱 미니멀해짐 -&gt; 산업용 가구, 건축, 의류 등에 적용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ff0000"/>
                </a:solidFill>
                <a:latin typeface="나눔고딕"/>
                <a:ea typeface="나눔고딕"/>
              </a:rPr>
              <a:t>대표작가: </a:t>
            </a:r>
            <a:r>
              <a:rPr altLang="ko-KR" sz="2000">
                <a:solidFill>
                  <a:srgbClr val="ff0000"/>
                </a:solidFill>
                <a:latin typeface="나눔고딕"/>
                <a:ea typeface="나눔고딕"/>
              </a:rPr>
              <a:t>몬드리안</a:t>
            </a:r>
            <a:r>
              <a:rPr altLang="ko-KR" sz="2000">
                <a:solidFill>
                  <a:srgbClr val="ff0000"/>
                </a:solidFill>
                <a:latin typeface="나눔고딕"/>
                <a:ea typeface="나눔고딕"/>
              </a:rPr>
              <a:t>(네덜란드)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rgbClr val="000000"/>
                </a:solidFill>
                <a:latin typeface="나눔고딕"/>
                <a:ea typeface="나눔고딕"/>
              </a:rPr>
              <a:t/>
            </a:r>
          </a:p>
        </p:txBody>
      </p:sp>
      <p:pic>
        <p:nvPicPr>
          <p:cNvPr id="5" name="nppt_151599579641416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2892" y="1216900"/>
            <a:ext cx="2162727" cy="1803181"/>
          </a:xfrm>
          <a:prstGeom prst="rect">
            <a:avLst/>
          </a:prstGeom>
        </p:spPr>
      </p:pic>
      <p:pic>
        <p:nvPicPr>
          <p:cNvPr id="6" name="nppt_151599579641419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2892" y="4030060"/>
            <a:ext cx="2269084" cy="18623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213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02.디자인의 역사</a:t>
            </a:r>
          </a:p>
        </p:txBody>
      </p:sp>
      <p:sp>
        <p:nvSpPr>
          <p:cNvPr id="4" name="nppt_1515995796414244"/>
          <p:cNvSpPr/>
          <p:nvPr/>
        </p:nvSpPr>
        <p:spPr>
          <a:xfrm>
            <a:off x="423698" y="1017372"/>
            <a:ext cx="8224344" cy="4823255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기계화와 대량생산에 의한 생활용품의 품질 저하에 반대하여 윌리엄 모리스를 중심으로 영국에서 일어난 수공예 부흥 운동은?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 독일공작연맹운동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나.미술공예운동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다.미래파운동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라.바우하우스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바우하우스의 설립자이며 근대 건축과 디자인 운동의 대표적 지도자는?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가.모리스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나.그로피우스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다.로위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라.팹스너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298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03.시각 디자인</a:t>
            </a:r>
          </a:p>
        </p:txBody>
      </p:sp>
      <p:sp>
        <p:nvSpPr>
          <p:cNvPr id="4" name="nppt_1515995796414299"/>
          <p:cNvSpPr/>
          <p:nvPr/>
        </p:nvSpPr>
        <p:spPr>
          <a:xfrm>
            <a:off x="423698" y="1017372"/>
            <a:ext cx="8224344" cy="4823255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시각 커뮤니케이션 디자인, 그래픽 디자인이라고도 하며 신속하고 정확한 의미 전달이 중요</a:t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광고, 편집, 아이덴티티, 패키지(포장), 타이포그래피, 래터링(문자) 디자인, POP 디자인, 웹 디자인 등</a:t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rgbClr val="ff0000"/>
                </a:solidFill>
                <a:latin typeface="+mn-ea"/>
                <a:ea typeface="+mn-ea"/>
              </a:rPr>
              <a:t>4대 매체: 포스터, 신문광고, 잡지광고, TV광고</a:t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rgbClr val="ff0000"/>
                </a:solidFill>
                <a:latin typeface="+mn-ea"/>
                <a:ea typeface="+mn-ea"/>
              </a:rPr>
              <a:t>웹디자인: 인터넷상에서 보여지는 시각 디자인의 한 분야로, 웹 사이트에서 제공하는 콘텐츠를 사용자의 편의성을 고려해 디자인하는 것.</a:t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rgbClr val="ff0000"/>
                </a:solidFill>
                <a:latin typeface="+mn-ea"/>
                <a:ea typeface="+mn-ea"/>
              </a:rPr>
              <a:t>TV, CF, 영상 , 애니메이션/가상현실 ---&gt; 4차원 시공간</a:t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rgbClr val="ff0000"/>
                </a:solidFill>
                <a:latin typeface="+mn-ea"/>
                <a:ea typeface="+mn-ea"/>
              </a:rPr>
              <a:t/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rgbClr val="ff0000"/>
                </a:solidFill>
                <a:latin typeface="+mn-ea"/>
                <a:ea typeface="+mn-ea"/>
              </a:rPr>
              <a:t/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기타</a:t>
            </a:r>
          </a:p>
          <a:p>
            <a:pPr algn="l" marL="0" lvl="0" defTabSz="914400">
              <a:lnSpc>
                <a:spcPct val="100000"/>
              </a:lnSpc>
              <a:buAutoNum type="arabicPeriod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공업디자인: 텍스타일, 벽지, 인테리어, 가구디자인, 액세사리...</a:t>
            </a:r>
          </a:p>
          <a:p>
            <a:pPr algn="l" marL="0" lvl="0" defTabSz="914400">
              <a:lnSpc>
                <a:spcPct val="100000"/>
              </a:lnSpc>
              <a:buAutoNum type="arabicPeriod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환경디자인: 조경, 인테리어, 무대, 디스플레이...</a:t>
            </a:r>
          </a:p>
          <a:p>
            <a:pPr algn="l" marL="0" lvl="0" defTabSz="914400">
              <a:lnSpc>
                <a:spcPct val="100000"/>
              </a:lnSpc>
              <a:buAutoNum type="arabicPeriod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352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03.시각 디자인</a:t>
            </a:r>
          </a:p>
        </p:txBody>
      </p:sp>
      <p:sp>
        <p:nvSpPr>
          <p:cNvPr id="4" name="nppt_1515995796414353"/>
          <p:cNvSpPr/>
          <p:nvPr/>
        </p:nvSpPr>
        <p:spPr>
          <a:xfrm>
            <a:off x="423698" y="1017372"/>
            <a:ext cx="8224344" cy="4823255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문제) 다음 중 프로덕트 디자인 분야가 아닌 것은?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가.영상 디자인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나.완구 디자인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다.가전 디자인</a:t>
            </a:r>
          </a:p>
          <a:p>
            <a:pPr algn="l" marL="0" lv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라.주방용품 디자인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995796414398"/>
          <p:cNvSpPr/>
          <p:nvPr>
            <p:ph type="ctrTitle"/>
          </p:nvPr>
        </p:nvSpPr>
        <p:spPr>
          <a:xfrm>
            <a:off x="10838" y="2080"/>
            <a:ext cx="9122322" cy="947792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l" marL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0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03.CIP(Corporate Identity Program)</a:t>
            </a:r>
          </a:p>
        </p:txBody>
      </p:sp>
      <p:sp>
        <p:nvSpPr>
          <p:cNvPr id="4" name="nppt_1515995796414399"/>
          <p:cNvSpPr/>
          <p:nvPr/>
        </p:nvSpPr>
        <p:spPr>
          <a:xfrm>
            <a:off x="423698" y="1017372"/>
            <a:ext cx="8224344" cy="4823255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시가 디자인의 한 분야인 아이덴티티 중 기업을 위한 통합 전략으로 디자인을 통해 기업의 이미지와 이념을 새롭게 정립하고 표현하는 작업.</a:t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lvl="0" defTabSz="91440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베이직 시스템:  이미지 통합의 기초 작업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- 4가지 필수 요소: 심벌마크, 로고 타입, 엠블럼과  캐릭터, 전용 색채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- 선택적 요소: 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   </a:t>
            </a: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심벌마크와 로고 타입을 결합한 시그니처. 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   기업 전용 서체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   슬로건(기업의 철학이나 이념)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>
          <a:alpha val="100000"/>
        </a:srgbClr>
      </a:dk1>
      <a:lt1>
        <a:srgbClr val="ffffff">
          <a:alpha val="100000"/>
        </a:srgbClr>
      </a:lt1>
      <a:dk2>
        <a:srgbClr val="1f497d">
          <a:alpha val="100000"/>
        </a:srgbClr>
      </a:dk2>
      <a:lt2>
        <a:srgbClr val="eeece1">
          <a:alpha val="100000"/>
        </a:srgbClr>
      </a:lt2>
      <a:accent1>
        <a:srgbClr val="4f81bd">
          <a:alpha val="100000"/>
        </a:srgbClr>
      </a:accent1>
      <a:accent2>
        <a:srgbClr val="c0504d">
          <a:alpha val="100000"/>
        </a:srgbClr>
      </a:accent2>
      <a:accent3>
        <a:srgbClr val="9bbb59">
          <a:alpha val="100000"/>
        </a:srgbClr>
      </a:accent3>
      <a:accent4>
        <a:srgbClr val="8064a2">
          <a:alpha val="100000"/>
        </a:srgbClr>
      </a:accent4>
      <a:accent5>
        <a:srgbClr val="4bacc6">
          <a:alpha val="100000"/>
        </a:srgbClr>
      </a:accent5>
      <a:accent6>
        <a:srgbClr val="f79646">
          <a:alpha val="100000"/>
        </a:srgbClr>
      </a:accent6>
      <a:hlink>
        <a:srgbClr val="0000ff">
          <a:alpha val="100000"/>
        </a:srgbClr>
      </a:hlink>
      <a:folHlink>
        <a:srgbClr val="800080">
          <a:alpha val="100000"/>
        </a:srgbClr>
      </a:folHlink>
    </a:clrScheme>
    <a:fontScheme name="">
      <a:majorFont>
        <a:latin typeface="나눔고딕"/>
        <a:ea typeface="나눔고딕"/>
        <a:cs typeface="나눔고딕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나눔고딕"/>
        <a:ea typeface="나눔고딕"/>
        <a:cs typeface="나눔고딕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50000"/>
                <a:satMod val="300000"/>
              </a:schemeClr>
            </a:gs>
            <a:gs pos="35000">
              <a:schemeClr val="phClr">
                <a:alpha val="100000"/>
                <a:tint val="37000"/>
                <a:satMod val="300000"/>
              </a:schemeClr>
            </a:gs>
            <a:gs pos="100000">
              <a:schemeClr val="phClr">
                <a:alpha val="100000"/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alpha val="100000"/>
                <a:shade val="51000"/>
                <a:satMod val="130000"/>
              </a:schemeClr>
            </a:gs>
            <a:gs pos="80000">
              <a:schemeClr val="phClr">
                <a:alpha val="100000"/>
                <a:shade val="93000"/>
                <a:satMod val="130000"/>
              </a:schemeClr>
            </a:gs>
            <a:gs pos="100000">
              <a:schemeClr val="phClr">
                <a:alpha val="10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alpha val="10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alpha val="10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40000"/>
                <a:satMod val="350000"/>
              </a:schemeClr>
            </a:gs>
            <a:gs pos="40000">
              <a:schemeClr val="phClr">
                <a:alpha val="100000"/>
                <a:tint val="45000"/>
                <a:shade val="99000"/>
                <a:satMod val="350000"/>
              </a:schemeClr>
            </a:gs>
            <a:gs pos="100000">
              <a:schemeClr val="phClr">
                <a:alpha val="100000"/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alpha val="100000"/>
                <a:tint val="80000"/>
                <a:satMod val="300000"/>
              </a:schemeClr>
            </a:gs>
            <a:gs pos="100000">
              <a:schemeClr val="phClr">
                <a:alpha val="100000"/>
                <a:shade val="30000"/>
                <a:satMod val="200000"/>
              </a:schemeClr>
            </a:gs>
          </a:gsLst>
          <a:path path="circle"/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웹디자인기능사_필기01</dc:title>
  <dc:creator>tailofmoon(tailofmoon)</dc:creator>
  <cp:lastModifiedBy>tailofmoon(tailofmoon)</cp:lastModifiedBy>
  <dcterms:created xsi:type="dcterms:W3CDTF">2018-01-10T07:22:41Z</dcterms:created>
  <dcterms:modified xsi:type="dcterms:W3CDTF">2018-01-15T08:40:52Z</dcterms:modified>
</cp:coreProperties>
</file>