
<file path=[Content_Types].xml><?xml version="1.0" encoding="utf-8"?>
<Types xmlns="http://schemas.openxmlformats.org/package/2006/content-types">
  <Override PartName="/ppt/tags/tag8.xml" ContentType="application/vnd.openxmlformats-officedocument.presentationml.tags+xml"/>
  <Override PartName="/ppt/theme/theme5.xml" ContentType="application/vnd.openxmlformats-officedocument.theme+xml"/>
  <Override PartName="/ppt/tags/tag140.xml" ContentType="application/vnd.openxmlformats-officedocument.presentationml.tags+xml"/>
  <Override PartName="/ppt/slideLayouts/slideLayout46.xml" ContentType="application/vnd.openxmlformats-officedocument.presentationml.slideLayout+xml"/>
  <Override PartName="/ppt/charts/chart46.xml" ContentType="application/vnd.openxmlformats-officedocument.drawingml.chart+xml"/>
  <Override PartName="/ppt/slides/slide25.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Default Extension="xml" ContentType="application/xml"/>
  <Override PartName="/ppt/slideLayouts/slideLayout24.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notesSlides/notesSlide16.xml" ContentType="application/vnd.openxmlformats-officedocument.presentationml.notesSlide+xml"/>
  <Override PartName="/ppt/charts/chart24.xml" ContentType="application/vnd.openxmlformats-officedocument.drawingml.chart+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Default Extension="xlsx" ContentType="application/vnd.openxmlformats-officedocument.spreadsheetml.sheet"/>
  <Override PartName="/ppt/charts/chart3.xml" ContentType="application/vnd.openxmlformats-officedocument.drawingml.chart+xml"/>
  <Override PartName="/ppt/notesSlides/notesSlide7.xml" ContentType="application/vnd.openxmlformats-officedocument.presentationml.notesSlide+xml"/>
  <Override PartName="/ppt/diagrams/data2.xml" ContentType="application/vnd.openxmlformats-officedocument.drawingml.diagramData+xml"/>
  <Override PartName="/ppt/tags/tag134.xml" ContentType="application/vnd.openxmlformats-officedocument.presentationml.tags+xml"/>
  <Override PartName="/ppt/tags/tag181.xml" ContentType="application/vnd.openxmlformats-officedocument.presentationml.tags+xml"/>
  <Override PartName="/ppt/slides/slide19.xml" ContentType="application/vnd.openxmlformats-officedocument.presentationml.slide+xml"/>
  <Default Extension="png" ContentType="image/png"/>
  <Override PartName="/ppt/drawings/drawing3.xml" ContentType="application/vnd.openxmlformats-officedocument.drawingml.chartshapes+xml"/>
  <Override PartName="/ppt/tags/tag112.xml" ContentType="application/vnd.openxmlformats-officedocument.presentationml.tags+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tags/tag79.xml" ContentType="application/vnd.openxmlformats-officedocument.presentationml.tags+xml"/>
  <Override PartName="/ppt/charts/chart18.xml" ContentType="application/vnd.openxmlformats-officedocument.drawingml.chart+xml"/>
  <Override PartName="/ppt/diagrams/quickStyle3.xml" ContentType="application/vnd.openxmlformats-officedocument.drawingml.diagramStyle+xml"/>
  <Override PartName="/ppt/slides/slide33.xml" ContentType="application/vnd.openxmlformats-officedocument.presentationml.slide+xml"/>
  <Override PartName="/ppt/slideLayouts/slideLayout43.xml" ContentType="application/vnd.openxmlformats-officedocument.presentationml.slideLayout+xml"/>
  <Override PartName="/ppt/tags/tag68.xml" ContentType="application/vnd.openxmlformats-officedocument.presentationml.tags+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tags/tag57.xml" ContentType="application/vnd.openxmlformats-officedocument.presentationml.tags+xml"/>
  <Override PartName="/ppt/charts/chart32.xml" ContentType="application/vnd.openxmlformats-officedocument.drawingml.chart+xml"/>
  <Override PartName="/ppt/notesSlides/notesSlide24.xml" ContentType="application/vnd.openxmlformats-officedocument.presentationml.notesSlide+xml"/>
  <Override PartName="/ppt/charts/chart43.xml" ContentType="application/vnd.openxmlformats-officedocument.drawingml.chart+xml"/>
  <Override PartName="/ppt/tags/tag213.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charts/chart8.xml" ContentType="application/vnd.openxmlformats-officedocument.drawingml.chart+xml"/>
  <Override PartName="/ppt/tags/tag93.xml" ContentType="application/vnd.openxmlformats-officedocument.presentationml.tags+xml"/>
  <Override PartName="/ppt/charts/chart21.xml" ContentType="application/vnd.openxmlformats-officedocument.drawingml.chart+xml"/>
  <Override PartName="/ppt/tags/tag139.xml" ContentType="application/vnd.openxmlformats-officedocument.presentationml.tags+xml"/>
  <Override PartName="/ppt/notesSlides/notesSlide13.xml" ContentType="application/vnd.openxmlformats-officedocument.presentationml.notesSlide+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charts/chart10.xml" ContentType="application/vnd.openxmlformats-officedocument.drawingml.chart+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drawings/drawing8.xml" ContentType="application/vnd.openxmlformats-officedocument.drawingml.chartshapes+xml"/>
  <Override PartName="/ppt/notesSlides/notesSlide4.xml" ContentType="application/vnd.openxmlformats-officedocument.presentationml.notesSlide+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diagrams/colors1.xml" ContentType="application/vnd.openxmlformats-officedocument.drawingml.diagramColors+xml"/>
  <Override PartName="/ppt/tags/tag131.xml" ContentType="application/vnd.openxmlformats-officedocument.presentationml.tags+xml"/>
  <Override PartName="/ppt/charts/chart48.xml" ContentType="application/vnd.openxmlformats-officedocument.drawingml.chart+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charts/chart37.xml" ContentType="application/vnd.openxmlformats-officedocument.drawingml.chart+xml"/>
  <Override PartName="/ppt/notesSlides/notesSlide29.xml" ContentType="application/vnd.openxmlformats-officedocument.presentationml.notesSlide+xml"/>
  <Override PartName="/ppt/tags/tag207.xml" ContentType="application/vnd.openxmlformats-officedocument.presentationml.tags+xml"/>
  <Override PartName="/ppt/tags/tag218.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87.xml" ContentType="application/vnd.openxmlformats-officedocument.presentationml.tags+xml"/>
  <Override PartName="/ppt/notesSlides/notesSlide18.xml" ContentType="application/vnd.openxmlformats-officedocument.presentationml.notesSlide+xml"/>
  <Override PartName="/ppt/charts/chart26.xml" ContentType="application/vnd.openxmlformats-officedocument.drawingml.chart+xml"/>
  <Override PartName="/ppt/tags/tag29.xml" ContentType="application/vnd.openxmlformats-officedocument.presentationml.tags+xml"/>
  <Override PartName="/ppt/tags/tag76.xml" ContentType="application/vnd.openxmlformats-officedocument.presentationml.tags+xml"/>
  <Override PartName="/ppt/charts/chart15.xml" ContentType="application/vnd.openxmlformats-officedocument.drawingml.chart+xml"/>
  <Override PartName="/ppt/slides/slide30.xml" ContentType="application/vnd.openxmlformats-officedocument.presentationml.slide+xml"/>
  <Override PartName="/ppt/slideLayouts/slideLayout40.xml" ContentType="application/vnd.openxmlformats-officedocument.presentationml.slideLayout+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charts/chart40.xml" ContentType="application/vnd.openxmlformats-officedocument.drawingml.chart+xml"/>
  <Override PartName="/ppt/tags/tag210.xml" ContentType="application/vnd.openxmlformats-officedocument.presentationml.tags+xml"/>
  <Override PartName="/ppt/notesSlides/notesSlide32.xml" ContentType="application/vnd.openxmlformats-officedocument.presentationml.notesSlide+xml"/>
  <Override PartName="/ppt/tags/tag43.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diagrams/layout3.xml" ContentType="application/vnd.openxmlformats-officedocument.drawingml.diagramLayout+xml"/>
  <Override PartName="/ppt/tags/tag147.xml" ContentType="application/vnd.openxmlformats-officedocument.presentationml.tags+xml"/>
  <Override PartName="/ppt/notesSlides/notesSlide21.xml" ContentType="application/vnd.openxmlformats-officedocument.presentationml.notesSlide+xml"/>
  <Override PartName="/ppt/tags/tag194.xml" ContentType="application/vnd.openxmlformats-officedocument.presentationml.tags+xml"/>
  <Override PartName="/ppt/tags/tag32.xml" ContentType="application/vnd.openxmlformats-officedocument.presentationml.tags+xml"/>
  <Override PartName="/ppt/charts/chart5.xml" ContentType="application/vnd.openxmlformats-officedocument.drawingml.chart+xml"/>
  <Override PartName="/ppt/tags/tag136.xml" ContentType="application/vnd.openxmlformats-officedocument.presentationml.tags+xml"/>
  <Override PartName="/ppt/notesSlides/notesSlide10.xml" ContentType="application/vnd.openxmlformats-officedocument.presentationml.notesSlide+xml"/>
  <Override PartName="/ppt/tags/tag183.xml" ContentType="application/vnd.openxmlformats-officedocument.presentationml.tags+xml"/>
  <Override PartName="/ppt/drawings/drawing11.xml" ContentType="application/vnd.openxmlformats-officedocument.drawingml.chartshape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drawings/drawing5.xml" ContentType="application/vnd.openxmlformats-officedocument.drawingml.chartshape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slideLayouts/slideLayout4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Layouts/slideLayout34.xml" ContentType="application/vnd.openxmlformats-officedocument.presentationml.slideLayout+xml"/>
  <Override PartName="/ppt/tags/tag59.xml" ContentType="application/vnd.openxmlformats-officedocument.presentationml.tags+xml"/>
  <Override PartName="/ppt/charts/chart34.xml" ContentType="application/vnd.openxmlformats-officedocument.drawingml.chart+xml"/>
  <Override PartName="/ppt/charts/chart45.xml" ContentType="application/vnd.openxmlformats-officedocument.drawingml.chart+xml"/>
  <Override PartName="/ppt/tags/tag215.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charts/chart23.xml" ContentType="application/vnd.openxmlformats-officedocument.drawingml.chart+xml"/>
  <Override PartName="/ppt/notesSlides/notesSlide15.xml" ContentType="application/vnd.openxmlformats-officedocument.presentationml.notesSlide+xml"/>
  <Override PartName="/ppt/tags/tag188.xml" ContentType="application/vnd.openxmlformats-officedocument.presentationml.tags+xml"/>
  <Override PartName="/ppt/notesSlides/notesSlide26.xml" ContentType="application/vnd.openxmlformats-officedocument.presentationml.notesSlide+xml"/>
  <Override PartName="/ppt/tags/tag199.xml" ContentType="application/vnd.openxmlformats-officedocument.presentationml.tags+xml"/>
  <Override PartName="/ppt/tags/tag204.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tags/tag73.xml" ContentType="application/vnd.openxmlformats-officedocument.presentationml.tags+xml"/>
  <Override PartName="/ppt/charts/chart12.xml" ContentType="application/vnd.openxmlformats-officedocument.drawingml.chart+xml"/>
  <Override PartName="/ppt/tags/tag177.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notesSlides/notesSlide6.xml" ContentType="application/vnd.openxmlformats-officedocument.presentationml.notesSlide+xml"/>
  <Override PartName="/ppt/tags/tag155.xml" ContentType="application/vnd.openxmlformats-officedocument.presentationml.tags+xml"/>
  <Override PartName="/ppt/diagrams/data1.xml" ContentType="application/vnd.openxmlformats-officedocument.drawingml.diagramData+xml"/>
  <Override PartName="/ppt/charts/chart2.xml" ContentType="application/vnd.openxmlformats-officedocument.drawingml.chart+xml"/>
  <Override PartName="/ppt/tags/tag133.xml" ContentType="application/vnd.openxmlformats-officedocument.presentationml.tags+xml"/>
  <Override PartName="/ppt/diagrams/colors3.xml" ContentType="application/vnd.openxmlformats-officedocument.drawingml.diagramColor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slides/slide29.xml" ContentType="application/vnd.openxmlformats-officedocument.presentationml.slide+xml"/>
  <Override PartName="/ppt/slideLayouts/slideLayout39.xml" ContentType="application/vnd.openxmlformats-officedocument.presentationml.slideLayout+xml"/>
  <Override PartName="/ppt/tags/tag122.xml" ContentType="application/vnd.openxmlformats-officedocument.presentationml.tags+xml"/>
  <Override PartName="/ppt/charts/chart39.xml" ContentType="application/vnd.openxmlformats-officedocument.drawingml.chart+xml"/>
  <Override PartName="/ppt/tags/tag209.xml" ContentType="application/vnd.openxmlformats-officedocument.presentationml.tags+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rawings/drawing2.xml" ContentType="application/vnd.openxmlformats-officedocument.drawingml.chartshapes+xml"/>
  <Override PartName="/ppt/tags/tag89.xml" ContentType="application/vnd.openxmlformats-officedocument.presentationml.tags+xml"/>
  <Override PartName="/ppt/tags/tag111.xml" ContentType="application/vnd.openxmlformats-officedocument.presentationml.tags+xml"/>
  <Override PartName="/ppt/diagrams/quickStyle2.xml" ContentType="application/vnd.openxmlformats-officedocument.drawingml.diagramStyle+xml"/>
  <Override PartName="/ppt/charts/chart28.xml" ContentType="application/vnd.openxmlformats-officedocument.drawingml.chart+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charts/chart17.xml" ContentType="application/vnd.openxmlformats-officedocument.drawingml.chart+xml"/>
  <Override PartName="/ppt/slides/slide32.xml" ContentType="application/vnd.openxmlformats-officedocument.presentationml.slide+xml"/>
  <Override PartName="/ppt/slideLayouts/slideLayout42.xml" ContentType="application/vnd.openxmlformats-officedocument.presentationml.slideLayout+xml"/>
  <Override PartName="/ppt/tags/tag56.xml" ContentType="application/vnd.openxmlformats-officedocument.presentationml.tags+xml"/>
  <Override PartName="/ppt/tags/tag67.xml" ContentType="application/vnd.openxmlformats-officedocument.presentationml.tags+xml"/>
  <Override PartName="/ppt/charts/chart42.xml" ContentType="application/vnd.openxmlformats-officedocument.drawingml.char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charts/chart31.xml" ContentType="application/vnd.openxmlformats-officedocument.drawingml.chart+xml"/>
  <Override PartName="/ppt/notesSlides/notesSlide23.xml" ContentType="application/vnd.openxmlformats-officedocument.presentationml.notesSlide+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charts/chart7.xml" ContentType="application/vnd.openxmlformats-officedocument.drawingml.chart+xml"/>
  <Override PartName="/ppt/charts/chart20.xml" ContentType="application/vnd.openxmlformats-officedocument.drawingml.chart+xml"/>
  <Override PartName="/ppt/tags/tag138.xml" ContentType="application/vnd.openxmlformats-officedocument.presentationml.tags+xml"/>
  <Override PartName="/ppt/notesSlides/notesSlide12.xml" ContentType="application/vnd.openxmlformats-officedocument.presentationml.notesSlide+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drawings/drawing7.xml" ContentType="application/vnd.openxmlformats-officedocument.drawingml.chartshapes+xml"/>
  <Override PartName="/ppt/tags/tag163.xml" ContentType="application/vnd.openxmlformats-officedocument.presentationml.tags+xml"/>
  <Override PartName="/ppt/tags/tag174.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heme/theme6.xml" ContentType="application/vnd.openxmlformats-officedocument.theme+xml"/>
  <Override PartName="/ppt/tags/tag105.xml" ContentType="application/vnd.openxmlformats-officedocument.presentationml.tags+xml"/>
  <Override PartName="/ppt/tags/tag152.xml" ContentType="application/vnd.openxmlformats-officedocument.presentationml.tags+xml"/>
  <Override PartName="/ppt/notesSlides/notesSlide3.xml" ContentType="application/vnd.openxmlformats-officedocument.presentationml.notesSlide+xml"/>
  <Override PartName="/ppt/tags/tag141.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ags/tag130.xml" ContentType="application/vnd.openxmlformats-officedocument.presentationml.tags+xml"/>
  <Override PartName="/ppt/charts/chart36.xml" ContentType="application/vnd.openxmlformats-officedocument.drawingml.chart+xml"/>
  <Override PartName="/ppt/charts/chart47.xml" ContentType="application/vnd.openxmlformats-officedocument.drawingml.chart+xml"/>
  <Override PartName="/ppt/tags/tag217.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notesSlides/notesSlide17.xml" ContentType="application/vnd.openxmlformats-officedocument.presentationml.notesSlide+xml"/>
  <Override PartName="/ppt/charts/chart25.xml" ContentType="application/vnd.openxmlformats-officedocument.drawingml.chart+xml"/>
  <Override PartName="/ppt/notesSlides/notesSlide28.xml" ContentType="application/vnd.openxmlformats-officedocument.presentationml.notesSlide+xml"/>
  <Override PartName="/ppt/tags/tag206.xml" ContentType="application/vnd.openxmlformats-officedocument.presentationml.tags+xml"/>
  <Override PartName="/ppt/tags/tag1.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tags/tag75.xml" ContentType="application/vnd.openxmlformats-officedocument.presentationml.tags+xml"/>
  <Override PartName="/ppt/charts/chart14.xml" ContentType="application/vnd.openxmlformats-officedocument.drawingml.chart+xml"/>
  <Override PartName="/ppt/tags/tag179.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53.xml" ContentType="application/vnd.openxmlformats-officedocument.presentationml.tags+xml"/>
  <Default Extension="gif" ContentType="image/gif"/>
  <Override PartName="/ppt/notesSlides/notesSlide8.xml" ContentType="application/vnd.openxmlformats-officedocument.presentationml.notesSlide+xml"/>
  <Override PartName="/ppt/diagrams/layout2.xml" ContentType="application/vnd.openxmlformats-officedocument.drawingml.diagramLayout+xml"/>
  <Override PartName="/ppt/tags/tag157.xml" ContentType="application/vnd.openxmlformats-officedocument.presentationml.tags+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charts/chart4.xml" ContentType="application/vnd.openxmlformats-officedocument.drawingml.chart+xml"/>
  <Override PartName="/ppt/tags/tag135.xml" ContentType="application/vnd.openxmlformats-officedocument.presentationml.tags+xml"/>
  <Override PartName="/ppt/diagrams/data3.xml" ContentType="application/vnd.openxmlformats-officedocument.drawingml.diagramData+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drawings/drawing10.xml" ContentType="application/vnd.openxmlformats-officedocument.drawingml.chartshape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drawings/drawing4.xml" ContentType="application/vnd.openxmlformats-officedocument.drawingml.chartshapes+xml"/>
  <Override PartName="/ppt/tags/tag113.xml" ContentType="application/vnd.openxmlformats-officedocument.presentationml.tags+xml"/>
  <Override PartName="/ppt/tags/tag160.xml" ContentType="application/vnd.openxmlformats-officedocument.presentationml.tags+xml"/>
  <Override PartName="/ppt/slideMasters/slideMaster1.xml" ContentType="application/vnd.openxmlformats-officedocument.presentationml.slideMaster+xml"/>
  <Override PartName="/ppt/theme/theme3.xml" ContentType="application/vnd.openxmlformats-officedocument.theme+xml"/>
  <Override PartName="/ppt/tags/tag102.xml" ContentType="application/vnd.openxmlformats-officedocument.presentationml.tags+xml"/>
  <Override PartName="/ppt/charts/chart19.xml" ContentType="application/vnd.openxmlformats-officedocument.drawingml.chart+xml"/>
  <Override PartName="/ppt/slides/slide34.xml" ContentType="application/vnd.openxmlformats-officedocument.presentationml.slide+xml"/>
  <Override PartName="/ppt/slideLayouts/slideLayout44.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xls" ContentType="application/vnd.ms-excel"/>
  <Override PartName="/ppt/charts/chart44.xml" ContentType="application/vnd.openxmlformats-officedocument.drawingml.char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ags/tag47.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charts/chart33.xml" ContentType="application/vnd.openxmlformats-officedocument.drawingml.chart+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charts/chart9.xml" ContentType="application/vnd.openxmlformats-officedocument.drawingml.chart+xml"/>
  <Override PartName="/ppt/charts/chart11.xml" ContentType="application/vnd.openxmlformats-officedocument.drawingml.chart+xml"/>
  <Override PartName="/ppt/tags/tag83.xml" ContentType="application/vnd.openxmlformats-officedocument.presentationml.tags+xml"/>
  <Override PartName="/ppt/charts/chart22.xml" ContentType="application/vnd.openxmlformats-officedocument.drawingml.chart+xml"/>
  <Override PartName="/ppt/notesSlides/notesSlide14.xml" ContentType="application/vnd.openxmlformats-officedocument.presentationml.notesSlide+xml"/>
  <Override PartName="/ppt/tags/tag187.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drawings/drawing9.xml" ContentType="application/vnd.openxmlformats-officedocument.drawingml.chartshape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charts/chart1.xml" ContentType="application/vnd.openxmlformats-officedocument.drawingml.chart+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diagrams/colors2.xml" ContentType="application/vnd.openxmlformats-officedocument.drawingml.diagramColors+xml"/>
  <Override PartName="/ppt/tags/tag132.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rawings/drawing1.xml" ContentType="application/vnd.openxmlformats-officedocument.drawingml.chartshapes+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notesSlides/notesSlide19.xml" ContentType="application/vnd.openxmlformats-officedocument.presentationml.notesSlide+xml"/>
  <Override PartName="/ppt/charts/chart27.xml" ContentType="application/vnd.openxmlformats-officedocument.drawingml.chart+xml"/>
  <Override PartName="/ppt/charts/chart38.xml" ContentType="application/vnd.openxmlformats-officedocument.drawingml.chart+xml"/>
  <Override PartName="/ppt/tags/tag208.xml" ContentType="application/vnd.openxmlformats-officedocument.presentationml.tags+xml"/>
  <Override PartName="/ppt/diagrams/drawing1.xml" ContentType="application/vnd.ms-office.drawingml.diagramDrawing+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tags/tag77.xml" ContentType="application/vnd.openxmlformats-officedocument.presentationml.tags+xml"/>
  <Override PartName="/ppt/tags/tag88.xml" ContentType="application/vnd.openxmlformats-officedocument.presentationml.tags+xml"/>
  <Override PartName="/ppt/charts/chart16.xml" ContentType="application/vnd.openxmlformats-officedocument.drawingml.chart+xml"/>
  <Override PartName="/ppt/slides/slide31.xml" ContentType="application/vnd.openxmlformats-officedocument.presentationml.slide+xml"/>
  <Override PartName="/ppt/slideLayouts/slideLayout41.xml" ContentType="application/vnd.openxmlformats-officedocument.presentationml.slideLayout+xml"/>
  <Override PartName="/ppt/tags/tag19.xml" ContentType="application/vnd.openxmlformats-officedocument.presentationml.tags+xml"/>
  <Override PartName="/ppt/tags/tag66.xml" ContentType="application/vnd.openxmlformats-officedocument.presentationml.tags+xml"/>
  <Override PartName="/ppt/slides/slide20.xml" ContentType="application/vnd.openxmlformats-officedocument.presentationml.slide+xml"/>
  <Override PartName="/ppt/slideLayouts/slideLayout30.xml" ContentType="application/vnd.openxmlformats-officedocument.presentationml.slideLayout+xml"/>
  <Override PartName="/ppt/tags/tag55.xml" ContentType="application/vnd.openxmlformats-officedocument.presentationml.tags+xml"/>
  <Override PartName="/ppt/tags/tag159.xml" ContentType="application/vnd.openxmlformats-officedocument.presentationml.tags+xml"/>
  <Override PartName="/ppt/notesSlides/notesSlide22.xml" ContentType="application/vnd.openxmlformats-officedocument.presentationml.notesSlide+xml"/>
  <Override PartName="/ppt/charts/chart30.xml" ContentType="application/vnd.openxmlformats-officedocument.drawingml.chart+xml"/>
  <Override PartName="/ppt/charts/chart41.xml" ContentType="application/vnd.openxmlformats-officedocument.drawingml.chart+xml"/>
  <Override PartName="/ppt/tags/tag211.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charts/chart6.xml" ContentType="application/vnd.openxmlformats-officedocument.drawingml.chart+xml"/>
  <Override PartName="/ppt/tags/tag91.xml" ContentType="application/vnd.openxmlformats-officedocument.presentationml.tags+xml"/>
  <Override PartName="/ppt/tags/tag137.xml" ContentType="application/vnd.openxmlformats-officedocument.presentationml.tags+xml"/>
  <Override PartName="/ppt/notesSlides/notesSlide11.xml" ContentType="application/vnd.openxmlformats-officedocument.presentationml.notesSlide+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drawings/drawing6.xml" ContentType="application/vnd.openxmlformats-officedocument.drawingml.chartshapes+xml"/>
  <Override PartName="/ppt/tags/tag162.xml" ContentType="application/vnd.openxmlformats-officedocument.presentationml.tags+xml"/>
  <Override PartName="/ppt/slideMasters/slideMaster3.xml" ContentType="application/vnd.openxmlformats-officedocument.presentationml.slideMaster+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slideLayouts/slideLayout35.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charts/chart35.xml" ContentType="application/vnd.openxmlformats-officedocument.drawingml.chart+xml"/>
  <Override PartName="/ppt/notesSlides/notesSlide27.xml" ContentType="application/vnd.openxmlformats-officedocument.presentationml.notesSlide+xml"/>
  <Override PartName="/ppt/tags/tag205.xml" ContentType="application/vnd.openxmlformats-officedocument.presentationml.tags+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charts/chart13.xml" ContentType="application/vnd.openxmlformats-officedocument.drawingml.chart+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notesSlides/notesSlide30.xml" ContentType="application/vnd.openxmlformats-officedocument.presentationml.notesSlide+xml"/>
  <Override PartName="/ppt/diagrams/layout1.xml" ContentType="application/vnd.openxmlformats-officedocument.drawingml.diagramLayout+xml"/>
  <Override PartName="/ppt/tags/tag145.xml" ContentType="application/vnd.openxmlformats-officedocument.presentationml.tags+xml"/>
  <Override PartName="/ppt/tags/tag192.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ags/tag123.xml" ContentType="application/vnd.openxmlformats-officedocument.presentationml.tags+xml"/>
  <Override PartName="/ppt/charts/chart29.xml" ContentType="application/vnd.openxmlformats-officedocument.drawingml.chart+xml"/>
  <Override PartName="/ppt/tags/tag170.xml" ContentType="application/vnd.openxmlformats-officedocument.presentationml.tags+xml"/>
  <Override PartName="/ppt/diagrams/drawing3.xml" ContentType="application/vnd.ms-office.drawingml.diagramDrawing+xml"/>
  <Override PartName="/ppt/tags/tag101.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667" r:id="rId2"/>
    <p:sldMasterId id="2147483682" r:id="rId3"/>
    <p:sldMasterId id="2147483694" r:id="rId4"/>
  </p:sldMasterIdLst>
  <p:notesMasterIdLst>
    <p:notesMasterId r:id="rId45"/>
  </p:notesMasterIdLst>
  <p:handoutMasterIdLst>
    <p:handoutMasterId r:id="rId46"/>
  </p:handoutMasterIdLst>
  <p:sldIdLst>
    <p:sldId id="949" r:id="rId5"/>
    <p:sldId id="906" r:id="rId6"/>
    <p:sldId id="869" r:id="rId7"/>
    <p:sldId id="939" r:id="rId8"/>
    <p:sldId id="964" r:id="rId9"/>
    <p:sldId id="965" r:id="rId10"/>
    <p:sldId id="966" r:id="rId11"/>
    <p:sldId id="967" r:id="rId12"/>
    <p:sldId id="934" r:id="rId13"/>
    <p:sldId id="935" r:id="rId14"/>
    <p:sldId id="936" r:id="rId15"/>
    <p:sldId id="933" r:id="rId16"/>
    <p:sldId id="932" r:id="rId17"/>
    <p:sldId id="968" r:id="rId18"/>
    <p:sldId id="930" r:id="rId19"/>
    <p:sldId id="631" r:id="rId20"/>
    <p:sldId id="929" r:id="rId21"/>
    <p:sldId id="928" r:id="rId22"/>
    <p:sldId id="927" r:id="rId23"/>
    <p:sldId id="926" r:id="rId24"/>
    <p:sldId id="925" r:id="rId25"/>
    <p:sldId id="924" r:id="rId26"/>
    <p:sldId id="923" r:id="rId27"/>
    <p:sldId id="922" r:id="rId28"/>
    <p:sldId id="945" r:id="rId29"/>
    <p:sldId id="944" r:id="rId30"/>
    <p:sldId id="892" r:id="rId31"/>
    <p:sldId id="920" r:id="rId32"/>
    <p:sldId id="918" r:id="rId33"/>
    <p:sldId id="919" r:id="rId34"/>
    <p:sldId id="917" r:id="rId35"/>
    <p:sldId id="916" r:id="rId36"/>
    <p:sldId id="915" r:id="rId37"/>
    <p:sldId id="914" r:id="rId38"/>
    <p:sldId id="971" r:id="rId39"/>
    <p:sldId id="969" r:id="rId40"/>
    <p:sldId id="970" r:id="rId41"/>
    <p:sldId id="815" r:id="rId42"/>
    <p:sldId id="905" r:id="rId43"/>
    <p:sldId id="951" r:id="rId44"/>
  </p:sldIdLst>
  <p:sldSz cx="10058400" cy="7772400"/>
  <p:notesSz cx="6735763" cy="9866313"/>
  <p:custDataLst>
    <p:tags r:id="rId47"/>
  </p:custDataLst>
  <p:defaultTextStyle>
    <a:defPPr>
      <a:defRPr lang="en-US"/>
    </a:defPPr>
    <a:lvl1pPr algn="l" rtl="0" fontAlgn="base">
      <a:spcBef>
        <a:spcPct val="0"/>
      </a:spcBef>
      <a:spcAft>
        <a:spcPct val="0"/>
      </a:spcAft>
      <a:defRPr sz="1400" kern="1200">
        <a:solidFill>
          <a:srgbClr val="000000"/>
        </a:solidFill>
        <a:latin typeface="Arial" pitchFamily="34" charset="0"/>
        <a:ea typeface="+mn-ea"/>
        <a:cs typeface="Arial" pitchFamily="34" charset="0"/>
      </a:defRPr>
    </a:lvl1pPr>
    <a:lvl2pPr marL="457096" algn="l" rtl="0" fontAlgn="base">
      <a:spcBef>
        <a:spcPct val="0"/>
      </a:spcBef>
      <a:spcAft>
        <a:spcPct val="0"/>
      </a:spcAft>
      <a:defRPr sz="1400" kern="1200">
        <a:solidFill>
          <a:srgbClr val="000000"/>
        </a:solidFill>
        <a:latin typeface="Arial" pitchFamily="34" charset="0"/>
        <a:ea typeface="+mn-ea"/>
        <a:cs typeface="Arial" pitchFamily="34" charset="0"/>
      </a:defRPr>
    </a:lvl2pPr>
    <a:lvl3pPr marL="914192" algn="l" rtl="0" fontAlgn="base">
      <a:spcBef>
        <a:spcPct val="0"/>
      </a:spcBef>
      <a:spcAft>
        <a:spcPct val="0"/>
      </a:spcAft>
      <a:defRPr sz="1400" kern="1200">
        <a:solidFill>
          <a:srgbClr val="000000"/>
        </a:solidFill>
        <a:latin typeface="Arial" pitchFamily="34" charset="0"/>
        <a:ea typeface="+mn-ea"/>
        <a:cs typeface="Arial" pitchFamily="34" charset="0"/>
      </a:defRPr>
    </a:lvl3pPr>
    <a:lvl4pPr marL="1371288" algn="l" rtl="0" fontAlgn="base">
      <a:spcBef>
        <a:spcPct val="0"/>
      </a:spcBef>
      <a:spcAft>
        <a:spcPct val="0"/>
      </a:spcAft>
      <a:defRPr sz="1400" kern="1200">
        <a:solidFill>
          <a:srgbClr val="000000"/>
        </a:solidFill>
        <a:latin typeface="Arial" pitchFamily="34" charset="0"/>
        <a:ea typeface="+mn-ea"/>
        <a:cs typeface="Arial" pitchFamily="34" charset="0"/>
      </a:defRPr>
    </a:lvl4pPr>
    <a:lvl5pPr marL="1828387" algn="l" rtl="0" fontAlgn="base">
      <a:spcBef>
        <a:spcPct val="0"/>
      </a:spcBef>
      <a:spcAft>
        <a:spcPct val="0"/>
      </a:spcAft>
      <a:defRPr sz="1400" kern="1200">
        <a:solidFill>
          <a:srgbClr val="000000"/>
        </a:solidFill>
        <a:latin typeface="Arial" pitchFamily="34" charset="0"/>
        <a:ea typeface="+mn-ea"/>
        <a:cs typeface="Arial" pitchFamily="34" charset="0"/>
      </a:defRPr>
    </a:lvl5pPr>
    <a:lvl6pPr marL="2285483" algn="l" defTabSz="914192" rtl="0" eaLnBrk="1" latinLnBrk="0" hangingPunct="1">
      <a:defRPr sz="1400" kern="1200">
        <a:solidFill>
          <a:srgbClr val="000000"/>
        </a:solidFill>
        <a:latin typeface="Arial" pitchFamily="34" charset="0"/>
        <a:ea typeface="+mn-ea"/>
        <a:cs typeface="Arial" pitchFamily="34" charset="0"/>
      </a:defRPr>
    </a:lvl6pPr>
    <a:lvl7pPr marL="2742579" algn="l" defTabSz="914192" rtl="0" eaLnBrk="1" latinLnBrk="0" hangingPunct="1">
      <a:defRPr sz="1400" kern="1200">
        <a:solidFill>
          <a:srgbClr val="000000"/>
        </a:solidFill>
        <a:latin typeface="Arial" pitchFamily="34" charset="0"/>
        <a:ea typeface="+mn-ea"/>
        <a:cs typeface="Arial" pitchFamily="34" charset="0"/>
      </a:defRPr>
    </a:lvl7pPr>
    <a:lvl8pPr marL="3199675" algn="l" defTabSz="914192" rtl="0" eaLnBrk="1" latinLnBrk="0" hangingPunct="1">
      <a:defRPr sz="1400" kern="1200">
        <a:solidFill>
          <a:srgbClr val="000000"/>
        </a:solidFill>
        <a:latin typeface="Arial" pitchFamily="34" charset="0"/>
        <a:ea typeface="+mn-ea"/>
        <a:cs typeface="Arial" pitchFamily="34" charset="0"/>
      </a:defRPr>
    </a:lvl8pPr>
    <a:lvl9pPr marL="3656771" algn="l" defTabSz="914192" rtl="0" eaLnBrk="1" latinLnBrk="0" hangingPunct="1">
      <a:defRPr sz="1400" kern="1200">
        <a:solidFill>
          <a:srgbClr val="000000"/>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dhav Phadke" initials="MP" lastIdx="9" clrIdx="0"/>
  <p:cmAuthor id="1" name="103139" initials="1" lastIdx="2" clrIdx="1"/>
  <p:cmAuthor id="2" name="IDBI BANK" initials="IB" lastIdx="11" clrIdx="2"/>
  <p:cmAuthor id="3" name="vd86127" initials="v" lastIdx="1" clrIdx="3"/>
  <p:cmAuthor id="4" name="Prateusha Kumaran" initials="PK" lastIdx="5" clrIdx="4"/>
  <p:cmAuthor id="5" name="Prateusha Kumaran" initials="P" lastIdx="6" clrIdx="5"/>
  <p:cmAuthor id="6" name="Prerna Bhattacharya" initials="1" lastIdx="43"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D75"/>
    <a:srgbClr val="F36E20"/>
    <a:srgbClr val="5B8772"/>
    <a:srgbClr val="FF5E05"/>
    <a:srgbClr val="FF5900"/>
    <a:srgbClr val="D14414"/>
    <a:srgbClr val="BFBFBF"/>
    <a:srgbClr val="00386B"/>
    <a:srgbClr val="7FA9CF"/>
    <a:srgbClr val="70193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6519" autoAdjust="0"/>
    <p:restoredTop sz="99283" autoAdjust="0"/>
  </p:normalViewPr>
  <p:slideViewPr>
    <p:cSldViewPr>
      <p:cViewPr>
        <p:scale>
          <a:sx n="60" d="100"/>
          <a:sy n="60" d="100"/>
        </p:scale>
        <p:origin x="-1830" y="-114"/>
      </p:cViewPr>
      <p:guideLst>
        <p:guide orient="horz" pos="2629"/>
        <p:guide orient="horz" pos="4385"/>
        <p:guide orient="horz" pos="600"/>
        <p:guide orient="horz" pos="860"/>
        <p:guide orient="horz" pos="4895"/>
        <p:guide orient="horz" pos="4272"/>
        <p:guide pos="3168"/>
        <p:guide pos="89"/>
        <p:guide pos="6252"/>
        <p:guide pos="3259"/>
        <p:guide pos="3077"/>
        <p:guide/>
        <p:guide pos="442"/>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11088"/>
    </p:cViewPr>
  </p:sorterViewPr>
  <p:notesViewPr>
    <p:cSldViewPr>
      <p:cViewPr>
        <p:scale>
          <a:sx n="125" d="100"/>
          <a:sy n="125" d="100"/>
        </p:scale>
        <p:origin x="-1536" y="96"/>
      </p:cViewPr>
      <p:guideLst>
        <p:guide orient="horz" pos="3108"/>
        <p:guide orient="horz" pos="98"/>
        <p:guide pos="2122"/>
        <p:guide pos="4066"/>
        <p:guide pos="177"/>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1.xlsx"/></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Office_Excel_Worksheet10.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Office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Office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Office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Office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Office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Office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Office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Office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Office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Office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Office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Office_Excel_Worksheet22.xlsx"/></Relationships>
</file>

<file path=ppt/charts/_rels/chart23.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Office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Office_Excel_Worksheet24.xlsx"/></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Office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Office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Office_Excel_Work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Office_Excel_Work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Office_Excel_Work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Office_Excel_Worksheet30.xlsx"/></Relationships>
</file>

<file path=ppt/charts/_rels/chart31.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Office_Excel_Worksheet31.xlsx"/></Relationships>
</file>

<file path=ppt/charts/_rels/chart32.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Office_Excel_Work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Office_Excel_Work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Office_Excel_Work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Office_Excel_Work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Office_Excel_Worksheet36.xlsx"/></Relationships>
</file>

<file path=ppt/charts/_rels/chart37.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package" Target="../embeddings/Microsoft_Office_Excel_Worksheet37.xlsx"/></Relationships>
</file>

<file path=ppt/charts/_rels/chart38.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Microsoft_Office_Excel_Work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Office_Excel_Worksheet39.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Office_Excel_Work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Office_Excel_Work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Office_Excel_Work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Office_Excel_Work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Office_Excel_Work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Office_Excel_Work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Office_Excel_Work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Office_Excel_Work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Office_Excel_Work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Office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Worksheet9.xlsx"/></Relationships>
</file>

<file path=ppt/charts/chart1.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2.4768807084687011E-2"/>
          <c:y val="0.16652155172413796"/>
          <c:w val="0.95303243858386077"/>
          <c:h val="0.55094157088122608"/>
        </c:manualLayout>
      </c:layout>
      <c:lineChart>
        <c:grouping val="standard"/>
        <c:ser>
          <c:idx val="0"/>
          <c:order val="0"/>
          <c:tx>
            <c:strRef>
              <c:f>Sheet1!$B$1</c:f>
              <c:strCache>
                <c:ptCount val="1"/>
                <c:pt idx="0">
                  <c:v>India GDP Growth</c:v>
                </c:pt>
              </c:strCache>
            </c:strRef>
          </c:tx>
          <c:spPr>
            <a:ln w="20532">
              <a:solidFill>
                <a:srgbClr val="006D75"/>
              </a:solidFill>
              <a:prstDash val="solid"/>
            </a:ln>
          </c:spPr>
          <c:marker>
            <c:symbol val="diamond"/>
            <c:size val="6"/>
            <c:spPr>
              <a:solidFill>
                <a:srgbClr val="1F406B"/>
              </a:solidFill>
              <a:ln>
                <a:solidFill>
                  <a:srgbClr val="006D75"/>
                </a:solidFill>
                <a:prstDash val="solid"/>
              </a:ln>
            </c:spPr>
          </c:marker>
          <c:dLbls>
            <c:dLblPos val="t"/>
            <c:showVal val="1"/>
          </c:dLbls>
          <c:cat>
            <c:strRef>
              <c:f>Sheet1!$A$2:$A$9</c:f>
              <c:strCache>
                <c:ptCount val="8"/>
                <c:pt idx="0">
                  <c:v>FY07 / CY06</c:v>
                </c:pt>
                <c:pt idx="1">
                  <c:v>FY08 / CY07</c:v>
                </c:pt>
                <c:pt idx="2">
                  <c:v>FY09 / CY08</c:v>
                </c:pt>
                <c:pt idx="3">
                  <c:v>FY10 / CY09</c:v>
                </c:pt>
                <c:pt idx="4">
                  <c:v>FY11 / CY10</c:v>
                </c:pt>
                <c:pt idx="5">
                  <c:v>FY12 / CY11</c:v>
                </c:pt>
                <c:pt idx="6">
                  <c:v>FY13* / CY12</c:v>
                </c:pt>
                <c:pt idx="7">
                  <c:v>FY14* / CY13</c:v>
                </c:pt>
              </c:strCache>
            </c:strRef>
          </c:cat>
          <c:val>
            <c:numRef>
              <c:f>Sheet1!$B$2:$B$9</c:f>
              <c:numCache>
                <c:formatCode>0.0%</c:formatCode>
                <c:ptCount val="8"/>
                <c:pt idx="0">
                  <c:v>9.5700000000000326E-2</c:v>
                </c:pt>
                <c:pt idx="1">
                  <c:v>9.320000000000031E-2</c:v>
                </c:pt>
                <c:pt idx="2">
                  <c:v>6.7200000000000024E-2</c:v>
                </c:pt>
                <c:pt idx="3">
                  <c:v>8.5900000000000046E-2</c:v>
                </c:pt>
                <c:pt idx="4">
                  <c:v>8.9100000000000068E-2</c:v>
                </c:pt>
                <c:pt idx="5">
                  <c:v>6.6900000000000001E-2</c:v>
                </c:pt>
                <c:pt idx="6">
                  <c:v>4.9300000000000246E-2</c:v>
                </c:pt>
                <c:pt idx="7">
                  <c:v>6.6400000000000084E-2</c:v>
                </c:pt>
              </c:numCache>
            </c:numRef>
          </c:val>
        </c:ser>
        <c:dLbls>
          <c:showVal val="1"/>
        </c:dLbls>
        <c:marker val="1"/>
        <c:axId val="79303040"/>
        <c:axId val="79490048"/>
      </c:lineChart>
      <c:lineChart>
        <c:grouping val="standard"/>
        <c:ser>
          <c:idx val="1"/>
          <c:order val="1"/>
          <c:tx>
            <c:strRef>
              <c:f>Sheet1!$C$1</c:f>
              <c:strCache>
                <c:ptCount val="1"/>
                <c:pt idx="0">
                  <c:v>Global GDP Growth</c:v>
                </c:pt>
              </c:strCache>
            </c:strRef>
          </c:tx>
          <c:spPr>
            <a:ln w="20532">
              <a:solidFill>
                <a:srgbClr val="5B8772"/>
              </a:solidFill>
              <a:prstDash val="solid"/>
            </a:ln>
          </c:spPr>
          <c:marker>
            <c:symbol val="diamond"/>
            <c:size val="6"/>
            <c:spPr>
              <a:solidFill>
                <a:srgbClr val="5B8772"/>
              </a:solidFill>
              <a:ln>
                <a:solidFill>
                  <a:srgbClr val="5B8772"/>
                </a:solidFill>
                <a:prstDash val="solid"/>
              </a:ln>
            </c:spPr>
          </c:marker>
          <c:dLbls>
            <c:dLbl>
              <c:idx val="3"/>
              <c:layout>
                <c:manualLayout>
                  <c:x val="-1.7810647674937442E-2"/>
                  <c:y val="3.7361111111111213E-2"/>
                </c:manualLayout>
              </c:layout>
              <c:dLblPos val="r"/>
              <c:showVal val="1"/>
            </c:dLbl>
            <c:dLblPos val="b"/>
            <c:showVal val="1"/>
          </c:dLbls>
          <c:cat>
            <c:strRef>
              <c:f>Sheet1!$A$2:$A$9</c:f>
              <c:strCache>
                <c:ptCount val="8"/>
                <c:pt idx="0">
                  <c:v>FY07 / CY06</c:v>
                </c:pt>
                <c:pt idx="1">
                  <c:v>FY08 / CY07</c:v>
                </c:pt>
                <c:pt idx="2">
                  <c:v>FY09 / CY08</c:v>
                </c:pt>
                <c:pt idx="3">
                  <c:v>FY10 / CY09</c:v>
                </c:pt>
                <c:pt idx="4">
                  <c:v>FY11 / CY10</c:v>
                </c:pt>
                <c:pt idx="5">
                  <c:v>FY12 / CY11</c:v>
                </c:pt>
                <c:pt idx="6">
                  <c:v>FY13* / CY12</c:v>
                </c:pt>
                <c:pt idx="7">
                  <c:v>FY14* / CY13</c:v>
                </c:pt>
              </c:strCache>
            </c:strRef>
          </c:cat>
          <c:val>
            <c:numRef>
              <c:f>Sheet1!$C$2:$C$9</c:f>
              <c:numCache>
                <c:formatCode>0.0%</c:formatCode>
                <c:ptCount val="8"/>
                <c:pt idx="0">
                  <c:v>4.1118653043092493E-2</c:v>
                </c:pt>
                <c:pt idx="1">
                  <c:v>3.9307217389902747E-2</c:v>
                </c:pt>
                <c:pt idx="2">
                  <c:v>1.4830604899636501E-2</c:v>
                </c:pt>
                <c:pt idx="3">
                  <c:v>-2.0759330156580092E-2</c:v>
                </c:pt>
                <c:pt idx="4">
                  <c:v>4.0780760377889178E-2</c:v>
                </c:pt>
                <c:pt idx="5">
                  <c:v>2.7862475609252139E-2</c:v>
                </c:pt>
                <c:pt idx="6">
                  <c:v>2.2628249394776246E-2</c:v>
                </c:pt>
                <c:pt idx="7">
                  <c:v>2.2453166162245405E-2</c:v>
                </c:pt>
              </c:numCache>
            </c:numRef>
          </c:val>
        </c:ser>
        <c:dLbls>
          <c:showVal val="1"/>
        </c:dLbls>
        <c:marker val="1"/>
        <c:axId val="79305728"/>
        <c:axId val="79315712"/>
      </c:lineChart>
      <c:catAx>
        <c:axId val="79303040"/>
        <c:scaling>
          <c:orientation val="minMax"/>
        </c:scaling>
        <c:axPos val="b"/>
        <c:numFmt formatCode="General" sourceLinked="1"/>
        <c:tickLblPos val="low"/>
        <c:spPr>
          <a:ln w="10266">
            <a:solidFill>
              <a:srgbClr val="000000"/>
            </a:solidFill>
            <a:prstDash val="solid"/>
          </a:ln>
        </c:spPr>
        <c:txPr>
          <a:bodyPr rot="0" vert="horz"/>
          <a:lstStyle/>
          <a:p>
            <a:pPr>
              <a:defRPr lang="en-US"/>
            </a:pPr>
            <a:endParaRPr lang="en-US"/>
          </a:p>
        </c:txPr>
        <c:crossAx val="79490048"/>
        <c:crosses val="autoZero"/>
        <c:auto val="1"/>
        <c:lblAlgn val="ctr"/>
        <c:lblOffset val="100"/>
        <c:tickLblSkip val="1"/>
        <c:tickMarkSkip val="1"/>
      </c:catAx>
      <c:valAx>
        <c:axId val="79490048"/>
        <c:scaling>
          <c:orientation val="minMax"/>
        </c:scaling>
        <c:delete val="1"/>
        <c:axPos val="l"/>
        <c:numFmt formatCode="0.0%" sourceLinked="1"/>
        <c:tickLblPos val="none"/>
        <c:crossAx val="79303040"/>
        <c:crosses val="autoZero"/>
        <c:crossBetween val="between"/>
      </c:valAx>
      <c:catAx>
        <c:axId val="79305728"/>
        <c:scaling>
          <c:orientation val="minMax"/>
        </c:scaling>
        <c:delete val="1"/>
        <c:axPos val="b"/>
        <c:numFmt formatCode="General" sourceLinked="1"/>
        <c:tickLblPos val="none"/>
        <c:crossAx val="79315712"/>
        <c:crosses val="autoZero"/>
        <c:auto val="1"/>
        <c:lblAlgn val="ctr"/>
        <c:lblOffset val="100"/>
      </c:catAx>
      <c:valAx>
        <c:axId val="79315712"/>
        <c:scaling>
          <c:orientation val="minMax"/>
        </c:scaling>
        <c:delete val="1"/>
        <c:axPos val="r"/>
        <c:numFmt formatCode="0.0%" sourceLinked="1"/>
        <c:tickLblPos val="none"/>
        <c:crossAx val="79305728"/>
        <c:crosses val="max"/>
        <c:crossBetween val="between"/>
      </c:valAx>
      <c:spPr>
        <a:noFill/>
        <a:ln w="20532">
          <a:noFill/>
        </a:ln>
      </c:spPr>
    </c:plotArea>
    <c:legend>
      <c:legendPos val="b"/>
      <c:layout>
        <c:manualLayout>
          <c:xMode val="edge"/>
          <c:yMode val="edge"/>
          <c:x val="0.26329814890218273"/>
          <c:y val="2.3944442642045191E-2"/>
          <c:w val="0.57417504515509465"/>
          <c:h val="8.81632175598977E-2"/>
        </c:manualLayout>
      </c:layout>
      <c:spPr>
        <a:solidFill>
          <a:srgbClr val="FFFFFF"/>
        </a:solidFill>
        <a:ln w="20532">
          <a:noFill/>
        </a:ln>
      </c:spPr>
      <c:txPr>
        <a:bodyPr/>
        <a:lstStyle/>
        <a:p>
          <a:pPr>
            <a:defRPr lang="en-US"/>
          </a:pPr>
          <a:endParaRPr lang="en-US"/>
        </a:p>
      </c:txPr>
    </c:legend>
    <c:plotVisOnly val="1"/>
    <c:dispBlanksAs val="gap"/>
  </c:chart>
  <c:spPr>
    <a:noFill/>
    <a:ln>
      <a:noFill/>
    </a:ln>
  </c:spPr>
  <c:txPr>
    <a:bodyPr/>
    <a:lstStyle/>
    <a:p>
      <a:pPr>
        <a:defRPr sz="800" b="0" i="0" u="none" strike="noStrike" baseline="0">
          <a:solidFill>
            <a:schemeClr val="tx1"/>
          </a:solidFill>
          <a:latin typeface="Trebuchet MS"/>
          <a:ea typeface="Trebuchet MS"/>
          <a:cs typeface="Trebuchet MS"/>
        </a:defRPr>
      </a:pPr>
      <a:endParaRPr lang="en-US"/>
    </a:p>
  </c:txPr>
  <c:externalData r:id="rId1"/>
  <c:userShapes r:id="rId2"/>
</c:chartSpace>
</file>

<file path=ppt/charts/chart10.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3.5666011752501336E-2"/>
          <c:y val="0.15768634543950091"/>
          <c:w val="0.93677986174585304"/>
          <c:h val="0.60781291720800601"/>
        </c:manualLayout>
      </c:layout>
      <c:barChart>
        <c:barDir val="col"/>
        <c:grouping val="stacked"/>
        <c:ser>
          <c:idx val="0"/>
          <c:order val="0"/>
          <c:tx>
            <c:strRef>
              <c:f>Sheet1!$A$2</c:f>
              <c:strCache>
                <c:ptCount val="1"/>
                <c:pt idx="0">
                  <c:v>Export</c:v>
                </c:pt>
              </c:strCache>
            </c:strRef>
          </c:tx>
          <c:spPr>
            <a:solidFill>
              <a:srgbClr val="006D75"/>
            </a:solidFill>
            <a:ln w="25436">
              <a:noFill/>
            </a:ln>
          </c:spPr>
          <c:dLbls>
            <c:numFmt formatCode="0.0%" sourceLinked="0"/>
            <c:spPr>
              <a:noFill/>
              <a:ln w="25436">
                <a:noFill/>
              </a:ln>
            </c:spPr>
            <c:txPr>
              <a:bodyPr/>
              <a:lstStyle/>
              <a:p>
                <a:pPr>
                  <a:defRPr lang="en-US" sz="800" b="0" i="0" u="none" strike="noStrike" baseline="0">
                    <a:solidFill>
                      <a:srgbClr val="FFFFFF"/>
                    </a:solidFill>
                    <a:latin typeface="Arial"/>
                    <a:ea typeface="Arial"/>
                    <a:cs typeface="Arial"/>
                  </a:defRPr>
                </a:pPr>
                <a:endParaRPr lang="en-US"/>
              </a:p>
            </c:txPr>
            <c:showVal val="1"/>
          </c:dLbls>
          <c:cat>
            <c:strRef>
              <c:f>Sheet1!$B$1:$G$1</c:f>
              <c:strCache>
                <c:ptCount val="6"/>
                <c:pt idx="0">
                  <c:v>FY91</c:v>
                </c:pt>
                <c:pt idx="1">
                  <c:v>FY95</c:v>
                </c:pt>
                <c:pt idx="2">
                  <c:v>FY00</c:v>
                </c:pt>
                <c:pt idx="3">
                  <c:v>FY05</c:v>
                </c:pt>
                <c:pt idx="4">
                  <c:v>FY10</c:v>
                </c:pt>
                <c:pt idx="5">
                  <c:v>FY14</c:v>
                </c:pt>
              </c:strCache>
            </c:strRef>
          </c:cat>
          <c:val>
            <c:numRef>
              <c:f>Sheet1!$B$2:$G$2</c:f>
              <c:numCache>
                <c:formatCode>0.00%</c:formatCode>
                <c:ptCount val="6"/>
                <c:pt idx="0">
                  <c:v>5.8000000000000003E-2</c:v>
                </c:pt>
                <c:pt idx="1">
                  <c:v>8.3000000000000046E-2</c:v>
                </c:pt>
                <c:pt idx="2">
                  <c:v>8.3000000000000046E-2</c:v>
                </c:pt>
                <c:pt idx="3">
                  <c:v>0.11800000000000002</c:v>
                </c:pt>
                <c:pt idx="4">
                  <c:v>0.13400000000000001</c:v>
                </c:pt>
                <c:pt idx="5">
                  <c:v>0.17</c:v>
                </c:pt>
              </c:numCache>
            </c:numRef>
          </c:val>
        </c:ser>
        <c:ser>
          <c:idx val="1"/>
          <c:order val="1"/>
          <c:tx>
            <c:strRef>
              <c:f>Sheet1!$A$3</c:f>
              <c:strCache>
                <c:ptCount val="1"/>
                <c:pt idx="0">
                  <c:v>Import</c:v>
                </c:pt>
              </c:strCache>
            </c:strRef>
          </c:tx>
          <c:spPr>
            <a:solidFill>
              <a:srgbClr val="5B8772"/>
            </a:solidFill>
            <a:ln w="25436">
              <a:noFill/>
            </a:ln>
          </c:spPr>
          <c:dLbls>
            <c:numFmt formatCode="0.0%" sourceLinked="0"/>
            <c:spPr>
              <a:noFill/>
              <a:ln w="25436">
                <a:noFill/>
              </a:ln>
            </c:spPr>
            <c:txPr>
              <a:bodyPr/>
              <a:lstStyle/>
              <a:p>
                <a:pPr>
                  <a:defRPr lang="en-US" sz="800" b="0" i="0" u="none" strike="noStrike" baseline="0">
                    <a:solidFill>
                      <a:schemeClr val="bg1"/>
                    </a:solidFill>
                    <a:latin typeface="Arial"/>
                    <a:ea typeface="Arial"/>
                    <a:cs typeface="Arial"/>
                  </a:defRPr>
                </a:pPr>
                <a:endParaRPr lang="en-US"/>
              </a:p>
            </c:txPr>
            <c:showVal val="1"/>
          </c:dLbls>
          <c:cat>
            <c:strRef>
              <c:f>Sheet1!$B$1:$G$1</c:f>
              <c:strCache>
                <c:ptCount val="6"/>
                <c:pt idx="0">
                  <c:v>FY91</c:v>
                </c:pt>
                <c:pt idx="1">
                  <c:v>FY95</c:v>
                </c:pt>
                <c:pt idx="2">
                  <c:v>FY00</c:v>
                </c:pt>
                <c:pt idx="3">
                  <c:v>FY05</c:v>
                </c:pt>
                <c:pt idx="4">
                  <c:v>FY10</c:v>
                </c:pt>
                <c:pt idx="5">
                  <c:v>FY14</c:v>
                </c:pt>
              </c:strCache>
            </c:strRef>
          </c:cat>
          <c:val>
            <c:numRef>
              <c:f>Sheet1!$B$3:$G$3</c:f>
              <c:numCache>
                <c:formatCode>0.00%</c:formatCode>
                <c:ptCount val="6"/>
                <c:pt idx="0">
                  <c:v>8.8000000000000064E-2</c:v>
                </c:pt>
                <c:pt idx="1">
                  <c:v>0.111</c:v>
                </c:pt>
                <c:pt idx="2">
                  <c:v>0.12300000000000012</c:v>
                </c:pt>
                <c:pt idx="3">
                  <c:v>0.16500000000000001</c:v>
                </c:pt>
                <c:pt idx="4">
                  <c:v>0.22</c:v>
                </c:pt>
                <c:pt idx="5">
                  <c:v>0.24800000000000041</c:v>
                </c:pt>
              </c:numCache>
            </c:numRef>
          </c:val>
        </c:ser>
        <c:ser>
          <c:idx val="2"/>
          <c:order val="2"/>
          <c:tx>
            <c:strRef>
              <c:f>Sheet1!$A$4</c:f>
              <c:strCache>
                <c:ptCount val="1"/>
                <c:pt idx="0">
                  <c:v>Net Invisibles</c:v>
                </c:pt>
              </c:strCache>
            </c:strRef>
          </c:tx>
          <c:spPr>
            <a:solidFill>
              <a:srgbClr val="E7D88D"/>
            </a:solidFill>
            <a:ln w="25436">
              <a:noFill/>
            </a:ln>
          </c:spPr>
          <c:dLbls>
            <c:dLbl>
              <c:idx val="0"/>
              <c:layout>
                <c:manualLayout>
                  <c:x val="7.8726075718987803E-3"/>
                  <c:y val="-6.5903650720416512E-2"/>
                </c:manualLayout>
              </c:layout>
              <c:showVal val="1"/>
            </c:dLbl>
            <c:dLbl>
              <c:idx val="3"/>
              <c:layout>
                <c:manualLayout>
                  <c:x val="3.8381022005018611E-3"/>
                  <c:y val="-2.8291840488788621E-17"/>
                </c:manualLayout>
              </c:layout>
              <c:showVal val="1"/>
            </c:dLbl>
            <c:numFmt formatCode="0.0%" sourceLinked="0"/>
            <c:spPr>
              <a:noFill/>
              <a:ln w="25436">
                <a:noFill/>
              </a:ln>
            </c:spPr>
            <c:txPr>
              <a:bodyPr/>
              <a:lstStyle/>
              <a:p>
                <a:pPr>
                  <a:defRPr lang="en-US" sz="800" b="0" i="0" u="none" strike="noStrike" baseline="0">
                    <a:solidFill>
                      <a:schemeClr val="tx1"/>
                    </a:solidFill>
                    <a:latin typeface="Arial"/>
                    <a:ea typeface="Arial"/>
                    <a:cs typeface="Arial"/>
                  </a:defRPr>
                </a:pPr>
                <a:endParaRPr lang="en-US"/>
              </a:p>
            </c:txPr>
            <c:showVal val="1"/>
          </c:dLbls>
          <c:cat>
            <c:strRef>
              <c:f>Sheet1!$B$1:$G$1</c:f>
              <c:strCache>
                <c:ptCount val="6"/>
                <c:pt idx="0">
                  <c:v>FY91</c:v>
                </c:pt>
                <c:pt idx="1">
                  <c:v>FY95</c:v>
                </c:pt>
                <c:pt idx="2">
                  <c:v>FY00</c:v>
                </c:pt>
                <c:pt idx="3">
                  <c:v>FY05</c:v>
                </c:pt>
                <c:pt idx="4">
                  <c:v>FY10</c:v>
                </c:pt>
                <c:pt idx="5">
                  <c:v>FY14</c:v>
                </c:pt>
              </c:strCache>
            </c:strRef>
          </c:cat>
          <c:val>
            <c:numRef>
              <c:f>Sheet1!$B$4:$G$4</c:f>
              <c:numCache>
                <c:formatCode>0.00%</c:formatCode>
                <c:ptCount val="6"/>
                <c:pt idx="0">
                  <c:v>-1.0000000000000039E-3</c:v>
                </c:pt>
                <c:pt idx="1">
                  <c:v>1.7999999999999999E-2</c:v>
                </c:pt>
                <c:pt idx="2">
                  <c:v>2.9000000000000001E-2</c:v>
                </c:pt>
                <c:pt idx="3">
                  <c:v>4.3000000000000003E-2</c:v>
                </c:pt>
                <c:pt idx="4">
                  <c:v>5.9000000000000163E-2</c:v>
                </c:pt>
                <c:pt idx="5">
                  <c:v>6.1000000000000013E-2</c:v>
                </c:pt>
              </c:numCache>
            </c:numRef>
          </c:val>
        </c:ser>
        <c:ser>
          <c:idx val="16"/>
          <c:order val="3"/>
          <c:tx>
            <c:strRef>
              <c:f>Sheet1!$A$18</c:f>
              <c:strCache>
                <c:ptCount val="1"/>
              </c:strCache>
            </c:strRef>
          </c:tx>
          <c:spPr>
            <a:noFill/>
            <a:ln w="25436">
              <a:noFill/>
            </a:ln>
          </c:spPr>
          <c:dLbls>
            <c:numFmt formatCode="0.0%" sourceLinked="0"/>
            <c:spPr>
              <a:noFill/>
              <a:ln w="25436">
                <a:noFill/>
              </a:ln>
            </c:spPr>
            <c:txPr>
              <a:bodyPr anchor="b" anchorCtr="0"/>
              <a:lstStyle/>
              <a:p>
                <a:pPr>
                  <a:defRPr lang="en-US" sz="800" b="1" i="0" u="none" strike="noStrike" baseline="0">
                    <a:solidFill>
                      <a:srgbClr val="FF0000"/>
                    </a:solidFill>
                    <a:latin typeface="Arial"/>
                    <a:ea typeface="Arial"/>
                    <a:cs typeface="Arial"/>
                  </a:defRPr>
                </a:pPr>
                <a:endParaRPr lang="en-US"/>
              </a:p>
            </c:txPr>
            <c:dLblPos val="inBase"/>
            <c:showVal val="1"/>
          </c:dLbls>
          <c:cat>
            <c:strRef>
              <c:f>Sheet1!$B$1:$G$1</c:f>
              <c:strCache>
                <c:ptCount val="6"/>
                <c:pt idx="0">
                  <c:v>FY91</c:v>
                </c:pt>
                <c:pt idx="1">
                  <c:v>FY95</c:v>
                </c:pt>
                <c:pt idx="2">
                  <c:v>FY00</c:v>
                </c:pt>
                <c:pt idx="3">
                  <c:v>FY05</c:v>
                </c:pt>
                <c:pt idx="4">
                  <c:v>FY10</c:v>
                </c:pt>
                <c:pt idx="5">
                  <c:v>FY14</c:v>
                </c:pt>
              </c:strCache>
            </c:strRef>
          </c:cat>
          <c:val>
            <c:numRef>
              <c:f>Sheet1!$B$18:$G$18</c:f>
              <c:numCache>
                <c:formatCode>General</c:formatCode>
                <c:ptCount val="6"/>
              </c:numCache>
            </c:numRef>
          </c:val>
        </c:ser>
        <c:dLbls/>
        <c:gapWidth val="50"/>
        <c:overlap val="100"/>
        <c:axId val="88751104"/>
        <c:axId val="88781568"/>
      </c:barChart>
      <c:catAx>
        <c:axId val="88751104"/>
        <c:scaling>
          <c:orientation val="minMax"/>
        </c:scaling>
        <c:axPos val="b"/>
        <c:numFmt formatCode="General" sourceLinked="1"/>
        <c:tickLblPos val="low"/>
        <c:spPr>
          <a:ln w="3180">
            <a:solidFill>
              <a:srgbClr val="000000"/>
            </a:solidFill>
            <a:prstDash val="solid"/>
          </a:ln>
        </c:spPr>
        <c:txPr>
          <a:bodyPr rot="0" vert="horz"/>
          <a:lstStyle/>
          <a:p>
            <a:pPr>
              <a:defRPr lang="en-US" sz="800" b="0" i="0" u="none" strike="noStrike" baseline="0">
                <a:solidFill>
                  <a:srgbClr val="000000"/>
                </a:solidFill>
                <a:latin typeface="Arial"/>
                <a:ea typeface="Arial"/>
                <a:cs typeface="Arial"/>
              </a:defRPr>
            </a:pPr>
            <a:endParaRPr lang="en-US"/>
          </a:p>
        </c:txPr>
        <c:crossAx val="88781568"/>
        <c:crosses val="autoZero"/>
        <c:auto val="1"/>
        <c:lblAlgn val="ctr"/>
        <c:lblOffset val="100"/>
        <c:tickLblSkip val="1"/>
        <c:tickMarkSkip val="1"/>
      </c:catAx>
      <c:valAx>
        <c:axId val="88781568"/>
        <c:scaling>
          <c:orientation val="minMax"/>
          <c:max val="0.5"/>
        </c:scaling>
        <c:delete val="1"/>
        <c:axPos val="l"/>
        <c:numFmt formatCode="0%" sourceLinked="0"/>
        <c:tickLblPos val="none"/>
        <c:crossAx val="88751104"/>
        <c:crosses val="autoZero"/>
        <c:crossBetween val="between"/>
        <c:majorUnit val="0.1"/>
      </c:valAx>
      <c:spPr>
        <a:noFill/>
        <a:ln w="25436">
          <a:noFill/>
        </a:ln>
      </c:spPr>
    </c:plotArea>
    <c:legend>
      <c:legendPos val="b"/>
      <c:layout>
        <c:manualLayout>
          <c:xMode val="edge"/>
          <c:yMode val="edge"/>
          <c:x val="0.15819694970550571"/>
          <c:y val="0.86241417603807335"/>
          <c:w val="0.66786057550001254"/>
          <c:h val="9.5646836932349683E-2"/>
        </c:manualLayout>
      </c:layout>
    </c:legend>
    <c:plotVisOnly val="1"/>
    <c:dispBlanksAs val="gap"/>
  </c:chart>
  <c:spPr>
    <a:noFill/>
    <a:ln>
      <a:noFill/>
    </a:ln>
  </c:spPr>
  <c:txPr>
    <a:bodyPr/>
    <a:lstStyle/>
    <a:p>
      <a:pPr>
        <a:defRPr sz="901" b="0" i="0" u="none" strike="noStrike" baseline="0">
          <a:solidFill>
            <a:srgbClr val="000000"/>
          </a:solidFill>
          <a:latin typeface="Arial"/>
          <a:ea typeface="Arial"/>
          <a:cs typeface="Arial"/>
        </a:defRPr>
      </a:pPr>
      <a:endParaRPr lang="en-US"/>
    </a:p>
  </c:txPr>
  <c:externalData r:id="rId1"/>
  <c:userShapes r:id="rId2"/>
</c:chartSpace>
</file>

<file path=ppt/charts/chart11.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2.3403636033488388E-2"/>
          <c:y val="4.6344387660630301E-2"/>
          <c:w val="0.97201492537313461"/>
          <c:h val="0.53905353108913823"/>
        </c:manualLayout>
      </c:layout>
      <c:barChart>
        <c:barDir val="col"/>
        <c:grouping val="clustered"/>
        <c:ser>
          <c:idx val="0"/>
          <c:order val="0"/>
          <c:tx>
            <c:strRef>
              <c:f>Sheet1!$B$1</c:f>
              <c:strCache>
                <c:ptCount val="1"/>
                <c:pt idx="0">
                  <c:v>Data</c:v>
                </c:pt>
              </c:strCache>
            </c:strRef>
          </c:tx>
          <c:spPr>
            <a:solidFill>
              <a:srgbClr val="006D75"/>
            </a:solidFill>
            <a:ln w="19112">
              <a:noFill/>
            </a:ln>
          </c:spPr>
          <c:dLbls>
            <c:dLbl>
              <c:idx val="0"/>
              <c:spPr>
                <a:noFill/>
                <a:ln w="19112">
                  <a:noFill/>
                </a:ln>
              </c:spPr>
              <c:txPr>
                <a:bodyPr/>
                <a:lstStyle/>
                <a:p>
                  <a:pPr algn="ctr">
                    <a:defRPr lang="en-US" sz="680" b="0" i="0" u="none" strike="noStrike" kern="1200" baseline="0">
                      <a:solidFill>
                        <a:schemeClr val="tx1"/>
                      </a:solidFill>
                      <a:latin typeface="Arial"/>
                      <a:ea typeface="Arial"/>
                      <a:cs typeface="Arial"/>
                    </a:defRPr>
                  </a:pPr>
                  <a:endParaRPr lang="en-US"/>
                </a:p>
              </c:txPr>
            </c:dLbl>
            <c:spPr>
              <a:noFill/>
              <a:ln w="19112">
                <a:noFill/>
              </a:ln>
            </c:spPr>
            <c:txPr>
              <a:bodyPr/>
              <a:lstStyle/>
              <a:p>
                <a:pPr>
                  <a:defRPr lang="en-US">
                    <a:solidFill>
                      <a:schemeClr val="tx1"/>
                    </a:solidFill>
                  </a:defRPr>
                </a:pPr>
                <a:endParaRPr lang="en-US"/>
              </a:p>
            </c:txPr>
            <c:dLblPos val="outEnd"/>
            <c:showVal val="1"/>
          </c:dLbls>
          <c:cat>
            <c:strRef>
              <c:f>Sheet1!$A$2:$A$16</c:f>
              <c:strCache>
                <c:ptCount val="15"/>
                <c:pt idx="0">
                  <c:v>US</c:v>
                </c:pt>
                <c:pt idx="1">
                  <c:v>China</c:v>
                </c:pt>
                <c:pt idx="2">
                  <c:v>Canada</c:v>
                </c:pt>
                <c:pt idx="3">
                  <c:v>UK</c:v>
                </c:pt>
                <c:pt idx="4">
                  <c:v>Brazil</c:v>
                </c:pt>
                <c:pt idx="5">
                  <c:v>Germany</c:v>
                </c:pt>
                <c:pt idx="6">
                  <c:v>India</c:v>
                </c:pt>
                <c:pt idx="7">
                  <c:v>Australia</c:v>
                </c:pt>
                <c:pt idx="8">
                  <c:v>Singapore</c:v>
                </c:pt>
                <c:pt idx="9">
                  <c:v>France</c:v>
                </c:pt>
                <c:pt idx="10">
                  <c:v>UAE</c:v>
                </c:pt>
                <c:pt idx="11">
                  <c:v>Mexico</c:v>
                </c:pt>
                <c:pt idx="12">
                  <c:v>South Africa</c:v>
                </c:pt>
                <c:pt idx="13">
                  <c:v>Switzerland</c:v>
                </c:pt>
                <c:pt idx="14">
                  <c:v>Malaysia</c:v>
                </c:pt>
              </c:strCache>
            </c:strRef>
          </c:cat>
          <c:val>
            <c:numRef>
              <c:f>Sheet1!$B$2:$B$16</c:f>
              <c:numCache>
                <c:formatCode>#,##0.00</c:formatCode>
                <c:ptCount val="15"/>
                <c:pt idx="0">
                  <c:v>2.16</c:v>
                </c:pt>
                <c:pt idx="1">
                  <c:v>1.9500000000000037</c:v>
                </c:pt>
                <c:pt idx="2">
                  <c:v>1.9300000000000037</c:v>
                </c:pt>
                <c:pt idx="3">
                  <c:v>1.9100000000000001</c:v>
                </c:pt>
                <c:pt idx="4">
                  <c:v>1.9100000000000001</c:v>
                </c:pt>
                <c:pt idx="5">
                  <c:v>1.84</c:v>
                </c:pt>
                <c:pt idx="6">
                  <c:v>1.81</c:v>
                </c:pt>
                <c:pt idx="7">
                  <c:v>1.76</c:v>
                </c:pt>
                <c:pt idx="8">
                  <c:v>1.75</c:v>
                </c:pt>
                <c:pt idx="9">
                  <c:v>1.74</c:v>
                </c:pt>
                <c:pt idx="10">
                  <c:v>1.74</c:v>
                </c:pt>
                <c:pt idx="11">
                  <c:v>1.72</c:v>
                </c:pt>
                <c:pt idx="12">
                  <c:v>1.7</c:v>
                </c:pt>
                <c:pt idx="13">
                  <c:v>1.6800000000000037</c:v>
                </c:pt>
                <c:pt idx="14">
                  <c:v>1.6500000000000001</c:v>
                </c:pt>
              </c:numCache>
            </c:numRef>
          </c:val>
        </c:ser>
        <c:dLbls>
          <c:showVal val="1"/>
        </c:dLbls>
        <c:gapWidth val="50"/>
        <c:overlap val="100"/>
        <c:axId val="88863488"/>
        <c:axId val="88865024"/>
      </c:barChart>
      <c:catAx>
        <c:axId val="88863488"/>
        <c:scaling>
          <c:orientation val="minMax"/>
        </c:scaling>
        <c:axPos val="b"/>
        <c:numFmt formatCode="General" sourceLinked="1"/>
        <c:tickLblPos val="nextTo"/>
        <c:spPr>
          <a:ln w="2389">
            <a:solidFill>
              <a:srgbClr val="000000"/>
            </a:solidFill>
            <a:prstDash val="solid"/>
          </a:ln>
        </c:spPr>
        <c:txPr>
          <a:bodyPr rot="-5400000" vert="horz"/>
          <a:lstStyle/>
          <a:p>
            <a:pPr>
              <a:defRPr lang="en-US">
                <a:solidFill>
                  <a:schemeClr val="tx1"/>
                </a:solidFill>
              </a:defRPr>
            </a:pPr>
            <a:endParaRPr lang="en-US"/>
          </a:p>
        </c:txPr>
        <c:crossAx val="88865024"/>
        <c:crosses val="autoZero"/>
        <c:auto val="1"/>
        <c:lblAlgn val="ctr"/>
        <c:lblOffset val="100"/>
        <c:tickLblSkip val="1"/>
        <c:tickMarkSkip val="1"/>
      </c:catAx>
      <c:valAx>
        <c:axId val="88865024"/>
        <c:scaling>
          <c:orientation val="minMax"/>
        </c:scaling>
        <c:axPos val="l"/>
        <c:numFmt formatCode="#,##0.00" sourceLinked="1"/>
        <c:tickLblPos val="none"/>
        <c:spPr>
          <a:ln w="7167">
            <a:noFill/>
          </a:ln>
        </c:spPr>
        <c:txPr>
          <a:bodyPr/>
          <a:lstStyle/>
          <a:p>
            <a:pPr>
              <a:defRPr lang="en-US"/>
            </a:pPr>
            <a:endParaRPr lang="en-US"/>
          </a:p>
        </c:txPr>
        <c:crossAx val="88863488"/>
        <c:crosses val="autoZero"/>
        <c:crossBetween val="between"/>
      </c:valAx>
      <c:spPr>
        <a:noFill/>
        <a:ln w="19112">
          <a:noFill/>
        </a:ln>
      </c:spPr>
    </c:plotArea>
    <c:plotVisOnly val="1"/>
    <c:dispBlanksAs val="gap"/>
  </c:chart>
  <c:spPr>
    <a:noFill/>
    <a:ln>
      <a:noFill/>
    </a:ln>
  </c:spPr>
  <c:txPr>
    <a:bodyPr/>
    <a:lstStyle/>
    <a:p>
      <a:pPr>
        <a:defRPr sz="680" b="0" i="0" u="none" strike="noStrike" baseline="0">
          <a:solidFill>
            <a:srgbClr val="FF0000"/>
          </a:solidFill>
          <a:latin typeface="Arial"/>
          <a:ea typeface="Arial"/>
          <a:cs typeface="Arial"/>
        </a:defRPr>
      </a:pPr>
      <a:endParaRPr lang="en-US"/>
    </a:p>
  </c:txPr>
  <c:externalData r:id="rId1"/>
  <c:userShapes r:id="rId2"/>
</c:chartSpace>
</file>

<file path=ppt/charts/chart12.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3.1055900621120257E-3"/>
          <c:y val="0.11315414455516216"/>
          <c:w val="0.99475875941409364"/>
          <c:h val="0.78945953798855895"/>
        </c:manualLayout>
      </c:layout>
      <c:barChart>
        <c:barDir val="col"/>
        <c:grouping val="clustered"/>
        <c:ser>
          <c:idx val="0"/>
          <c:order val="0"/>
          <c:tx>
            <c:strRef>
              <c:f>Sheet1!$B$1</c:f>
              <c:strCache>
                <c:ptCount val="1"/>
                <c:pt idx="0">
                  <c:v>2013</c:v>
                </c:pt>
              </c:strCache>
            </c:strRef>
          </c:tx>
          <c:spPr>
            <a:solidFill>
              <a:srgbClr val="006D75"/>
            </a:solidFill>
            <a:ln w="25336">
              <a:noFill/>
            </a:ln>
          </c:spPr>
          <c:dPt>
            <c:idx val="1"/>
            <c:spPr>
              <a:solidFill>
                <a:srgbClr val="5B8772"/>
              </a:solidFill>
              <a:ln w="25336">
                <a:noFill/>
              </a:ln>
            </c:spPr>
          </c:dPt>
          <c:dLbls>
            <c:dLbl>
              <c:idx val="10"/>
              <c:delete val="1"/>
            </c:dLbl>
            <c:numFmt formatCode="0.00%" sourceLinked="0"/>
            <c:spPr>
              <a:noFill/>
              <a:ln w="25336">
                <a:noFill/>
              </a:ln>
            </c:spPr>
            <c:txPr>
              <a:bodyPr rot="0" vert="horz"/>
              <a:lstStyle/>
              <a:p>
                <a:pPr algn="ctr">
                  <a:defRPr lang="en-US" sz="798" b="0" i="0" u="none" strike="noStrike" baseline="0">
                    <a:solidFill>
                      <a:schemeClr val="tx1"/>
                    </a:solidFill>
                    <a:latin typeface="Arial"/>
                    <a:ea typeface="Arial"/>
                    <a:cs typeface="Arial"/>
                  </a:defRPr>
                </a:pPr>
                <a:endParaRPr lang="en-US"/>
              </a:p>
            </c:txPr>
            <c:dLblPos val="outEnd"/>
            <c:showVal val="1"/>
          </c:dLbls>
          <c:cat>
            <c:strRef>
              <c:f>Sheet1!$A$2:$A$7</c:f>
              <c:strCache>
                <c:ptCount val="6"/>
                <c:pt idx="0">
                  <c:v>Russia</c:v>
                </c:pt>
                <c:pt idx="1">
                  <c:v>India</c:v>
                </c:pt>
                <c:pt idx="2">
                  <c:v>South Africa</c:v>
                </c:pt>
                <c:pt idx="3">
                  <c:v>Brazil</c:v>
                </c:pt>
                <c:pt idx="4">
                  <c:v>Indonesia</c:v>
                </c:pt>
                <c:pt idx="5">
                  <c:v>China</c:v>
                </c:pt>
              </c:strCache>
            </c:strRef>
          </c:cat>
          <c:val>
            <c:numRef>
              <c:f>Sheet1!$B$2:$B$7</c:f>
              <c:numCache>
                <c:formatCode>0.00</c:formatCode>
                <c:ptCount val="6"/>
                <c:pt idx="0">
                  <c:v>6.493749803104569E-2</c:v>
                </c:pt>
                <c:pt idx="1">
                  <c:v>3.9527501536105999E-2</c:v>
                </c:pt>
                <c:pt idx="2">
                  <c:v>3.4202445472691495E-2</c:v>
                </c:pt>
                <c:pt idx="3">
                  <c:v>2.9437904305284552E-2</c:v>
                </c:pt>
                <c:pt idx="4">
                  <c:v>2.0888003796137998E-2</c:v>
                </c:pt>
                <c:pt idx="5">
                  <c:v>1.0800000000000021E-2</c:v>
                </c:pt>
              </c:numCache>
            </c:numRef>
          </c:val>
        </c:ser>
        <c:dLbls/>
        <c:gapWidth val="80"/>
        <c:axId val="91122304"/>
        <c:axId val="91140480"/>
      </c:barChart>
      <c:catAx>
        <c:axId val="91122304"/>
        <c:scaling>
          <c:orientation val="minMax"/>
        </c:scaling>
        <c:axPos val="b"/>
        <c:numFmt formatCode="General" sourceLinked="1"/>
        <c:tickLblPos val="nextTo"/>
        <c:spPr>
          <a:ln w="3167">
            <a:solidFill>
              <a:srgbClr val="000000"/>
            </a:solidFill>
            <a:prstDash val="solid"/>
          </a:ln>
        </c:spPr>
        <c:txPr>
          <a:bodyPr rot="0" vert="horz"/>
          <a:lstStyle/>
          <a:p>
            <a:pPr>
              <a:defRPr lang="en-US" sz="798" b="0" i="0" u="none" strike="noStrike" baseline="0">
                <a:solidFill>
                  <a:srgbClr val="000000"/>
                </a:solidFill>
                <a:latin typeface="Arial"/>
                <a:ea typeface="Arial"/>
                <a:cs typeface="Arial"/>
              </a:defRPr>
            </a:pPr>
            <a:endParaRPr lang="en-US"/>
          </a:p>
        </c:txPr>
        <c:crossAx val="91140480"/>
        <c:crosses val="autoZero"/>
        <c:auto val="1"/>
        <c:lblAlgn val="ctr"/>
        <c:lblOffset val="100"/>
        <c:tickLblSkip val="1"/>
        <c:tickMarkSkip val="1"/>
      </c:catAx>
      <c:valAx>
        <c:axId val="91140480"/>
        <c:scaling>
          <c:orientation val="minMax"/>
        </c:scaling>
        <c:delete val="1"/>
        <c:axPos val="l"/>
        <c:numFmt formatCode="0.00" sourceLinked="1"/>
        <c:tickLblPos val="none"/>
        <c:crossAx val="91122304"/>
        <c:crosses val="autoZero"/>
        <c:crossBetween val="between"/>
        <c:majorUnit val="4.0000000000000022E-2"/>
      </c:valAx>
      <c:spPr>
        <a:noFill/>
        <a:ln w="25336">
          <a:noFill/>
        </a:ln>
      </c:spPr>
    </c:plotArea>
    <c:plotVisOnly val="1"/>
    <c:dispBlanksAs val="gap"/>
  </c:chart>
  <c:spPr>
    <a:noFill/>
    <a:ln>
      <a:noFill/>
    </a:ln>
  </c:spPr>
  <c:txPr>
    <a:bodyPr/>
    <a:lstStyle/>
    <a:p>
      <a:pPr>
        <a:defRPr sz="798" b="0" i="0" u="none" strike="noStrike" baseline="0">
          <a:solidFill>
            <a:srgbClr val="000000"/>
          </a:solidFill>
          <a:latin typeface="Arial"/>
          <a:ea typeface="Arial"/>
          <a:cs typeface="Arial"/>
        </a:defRPr>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6.5075921908894123E-3"/>
          <c:y val="0.19850187265917602"/>
          <c:w val="0.99566160520607372"/>
          <c:h val="0.80524344569288464"/>
        </c:manualLayout>
      </c:layout>
      <c:lineChart>
        <c:grouping val="standard"/>
        <c:ser>
          <c:idx val="2"/>
          <c:order val="0"/>
          <c:tx>
            <c:strRef>
              <c:f>Sheet1!$B$1</c:f>
              <c:strCache>
                <c:ptCount val="1"/>
                <c:pt idx="0">
                  <c:v>Loans/Deposits (%)</c:v>
                </c:pt>
              </c:strCache>
            </c:strRef>
          </c:tx>
          <c:spPr>
            <a:ln w="37966">
              <a:solidFill>
                <a:srgbClr val="006D75"/>
              </a:solidFill>
              <a:prstDash val="solid"/>
            </a:ln>
          </c:spPr>
          <c:marker>
            <c:symbol val="diamond"/>
            <c:size val="7"/>
            <c:spPr>
              <a:solidFill>
                <a:srgbClr val="5B8772"/>
              </a:solidFill>
              <a:ln>
                <a:solidFill>
                  <a:srgbClr val="006D75"/>
                </a:solidFill>
                <a:prstDash val="solid"/>
              </a:ln>
            </c:spPr>
          </c:marker>
          <c:dLbls>
            <c:numFmt formatCode="0.0%" sourceLinked="0"/>
            <c:spPr>
              <a:noFill/>
              <a:ln w="25310">
                <a:noFill/>
              </a:ln>
            </c:spPr>
            <c:txPr>
              <a:bodyPr/>
              <a:lstStyle/>
              <a:p>
                <a:pPr>
                  <a:defRPr lang="en-US" sz="897" b="0" i="0" u="none" strike="noStrike" baseline="0">
                    <a:solidFill>
                      <a:schemeClr val="tx1"/>
                    </a:solidFill>
                    <a:latin typeface="Trebuchet MS"/>
                    <a:ea typeface="Trebuchet MS"/>
                    <a:cs typeface="Trebuchet MS"/>
                  </a:defRPr>
                </a:pPr>
                <a:endParaRPr lang="en-US"/>
              </a:p>
            </c:txPr>
            <c:dLblPos val="t"/>
            <c:showVal val="1"/>
          </c:dLbls>
          <c:cat>
            <c:strRef>
              <c:f>Sheet1!$A$2:$A$9</c:f>
              <c:strCache>
                <c:ptCount val="8"/>
                <c:pt idx="0">
                  <c:v>FY 07</c:v>
                </c:pt>
                <c:pt idx="1">
                  <c:v>FY 08</c:v>
                </c:pt>
                <c:pt idx="2">
                  <c:v>FY 09</c:v>
                </c:pt>
                <c:pt idx="3">
                  <c:v>FY 10</c:v>
                </c:pt>
                <c:pt idx="4">
                  <c:v>FY 11</c:v>
                </c:pt>
                <c:pt idx="5">
                  <c:v>FY 12</c:v>
                </c:pt>
                <c:pt idx="6">
                  <c:v>FY13</c:v>
                </c:pt>
                <c:pt idx="7">
                  <c:v>FY14</c:v>
                </c:pt>
              </c:strCache>
            </c:strRef>
          </c:cat>
          <c:val>
            <c:numRef>
              <c:f>Sheet1!$B$2:$B$9</c:f>
              <c:numCache>
                <c:formatCode>0.0%</c:formatCode>
                <c:ptCount val="8"/>
                <c:pt idx="0">
                  <c:v>0.73900000000000199</c:v>
                </c:pt>
                <c:pt idx="1">
                  <c:v>0.73900000000000199</c:v>
                </c:pt>
                <c:pt idx="2">
                  <c:v>0.72400000000000064</c:v>
                </c:pt>
                <c:pt idx="3">
                  <c:v>0.72200000000000064</c:v>
                </c:pt>
                <c:pt idx="4">
                  <c:v>0.75700000000000212</c:v>
                </c:pt>
                <c:pt idx="5">
                  <c:v>0.78</c:v>
                </c:pt>
                <c:pt idx="6" formatCode="0.00%">
                  <c:v>0.77900000000000236</c:v>
                </c:pt>
                <c:pt idx="7">
                  <c:v>0.77800000000000236</c:v>
                </c:pt>
              </c:numCache>
            </c:numRef>
          </c:val>
        </c:ser>
        <c:dLbls>
          <c:showVal val="1"/>
        </c:dLbls>
        <c:marker val="1"/>
        <c:axId val="88314624"/>
        <c:axId val="88316160"/>
      </c:lineChart>
      <c:catAx>
        <c:axId val="88314624"/>
        <c:scaling>
          <c:orientation val="minMax"/>
        </c:scaling>
        <c:axPos val="b"/>
        <c:tickLblPos val="nextTo"/>
        <c:txPr>
          <a:bodyPr/>
          <a:lstStyle/>
          <a:p>
            <a:pPr>
              <a:defRPr lang="en-US"/>
            </a:pPr>
            <a:endParaRPr lang="en-US"/>
          </a:p>
        </c:txPr>
        <c:crossAx val="88316160"/>
        <c:crosses val="autoZero"/>
        <c:auto val="1"/>
        <c:lblAlgn val="ctr"/>
        <c:lblOffset val="100"/>
      </c:catAx>
      <c:valAx>
        <c:axId val="88316160"/>
        <c:scaling>
          <c:orientation val="minMax"/>
        </c:scaling>
        <c:axPos val="r"/>
        <c:numFmt formatCode="0.0%" sourceLinked="1"/>
        <c:majorTickMark val="none"/>
        <c:tickLblPos val="none"/>
        <c:spPr>
          <a:ln w="9491">
            <a:noFill/>
          </a:ln>
        </c:spPr>
        <c:txPr>
          <a:bodyPr/>
          <a:lstStyle/>
          <a:p>
            <a:pPr>
              <a:defRPr lang="en-US"/>
            </a:pPr>
            <a:endParaRPr lang="en-US"/>
          </a:p>
        </c:txPr>
        <c:crossAx val="88314624"/>
        <c:crosses val="max"/>
        <c:crossBetween val="between"/>
      </c:valAx>
      <c:spPr>
        <a:noFill/>
        <a:ln w="25310">
          <a:noFill/>
        </a:ln>
      </c:spPr>
    </c:plotArea>
    <c:legend>
      <c:legendPos val="t"/>
      <c:layout>
        <c:manualLayout>
          <c:xMode val="edge"/>
          <c:yMode val="edge"/>
          <c:x val="2.5425059512909801E-2"/>
          <c:y val="3.7454679133550792E-3"/>
          <c:w val="0.40554522981138974"/>
          <c:h val="0.14232209737827714"/>
        </c:manualLayout>
      </c:layout>
      <c:spPr>
        <a:noFill/>
        <a:ln w="25310">
          <a:noFill/>
        </a:ln>
      </c:spPr>
      <c:txPr>
        <a:bodyPr/>
        <a:lstStyle/>
        <a:p>
          <a:pPr>
            <a:defRPr lang="en-US" sz="822" b="0" i="0" u="none" strike="noStrike" baseline="0">
              <a:solidFill>
                <a:srgbClr val="000000"/>
              </a:solidFill>
              <a:latin typeface="Trebuchet MS"/>
              <a:ea typeface="Trebuchet MS"/>
              <a:cs typeface="Trebuchet MS"/>
            </a:defRPr>
          </a:pPr>
          <a:endParaRPr lang="en-US"/>
        </a:p>
      </c:txPr>
    </c:legend>
    <c:plotVisOnly val="1"/>
    <c:dispBlanksAs val="gap"/>
  </c:chart>
  <c:spPr>
    <a:noFill/>
    <a:ln>
      <a:noFill/>
    </a:ln>
  </c:spPr>
  <c:txPr>
    <a:bodyPr/>
    <a:lstStyle/>
    <a:p>
      <a:pPr>
        <a:defRPr sz="897" b="0" i="0" u="none" strike="noStrike" baseline="0">
          <a:solidFill>
            <a:srgbClr val="000000"/>
          </a:solidFill>
          <a:latin typeface="Trebuchet MS"/>
          <a:ea typeface="Trebuchet MS"/>
          <a:cs typeface="Trebuchet MS"/>
        </a:defRPr>
      </a:pPr>
      <a:endParaRPr lang="en-US"/>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6.5075921908894123E-3"/>
          <c:y val="9.0759225532789561E-2"/>
          <c:w val="0.99566160520607372"/>
          <c:h val="0.74468376325227192"/>
        </c:manualLayout>
      </c:layout>
      <c:barChart>
        <c:barDir val="col"/>
        <c:grouping val="clustered"/>
        <c:ser>
          <c:idx val="0"/>
          <c:order val="0"/>
          <c:tx>
            <c:strRef>
              <c:f>Sheet1!$B$1</c:f>
              <c:strCache>
                <c:ptCount val="1"/>
                <c:pt idx="0">
                  <c:v>Deposit Growth (y-o-y)</c:v>
                </c:pt>
              </c:strCache>
            </c:strRef>
          </c:tx>
          <c:spPr>
            <a:solidFill>
              <a:srgbClr val="006D75"/>
            </a:solidFill>
            <a:ln w="25365">
              <a:noFill/>
            </a:ln>
          </c:spPr>
          <c:dLbls>
            <c:dLbl>
              <c:idx val="1"/>
              <c:layout>
                <c:manualLayout>
                  <c:x val="-2.9041940678520965E-3"/>
                  <c:y val="1.6450649347284865E-2"/>
                </c:manualLayout>
              </c:layout>
              <c:showVal val="1"/>
            </c:dLbl>
            <c:dLbl>
              <c:idx val="2"/>
              <c:layout>
                <c:manualLayout>
                  <c:x val="-1.1616776271408141E-2"/>
                  <c:y val="1.0967099564856581E-2"/>
                </c:manualLayout>
              </c:layout>
              <c:showVal val="1"/>
            </c:dLbl>
            <c:dLbl>
              <c:idx val="3"/>
              <c:layout>
                <c:manualLayout>
                  <c:x val="-5.8083881357041556E-3"/>
                  <c:y val="2.7417748912141698E-2"/>
                </c:manualLayout>
              </c:layout>
              <c:showVal val="1"/>
            </c:dLbl>
            <c:dLbl>
              <c:idx val="4"/>
              <c:layout>
                <c:manualLayout>
                  <c:x val="-8.7125822035561268E-3"/>
                  <c:y val="-5.0265292336648475E-17"/>
                </c:manualLayout>
              </c:layout>
              <c:showVal val="1"/>
            </c:dLbl>
            <c:dLbl>
              <c:idx val="6"/>
              <c:layout>
                <c:manualLayout>
                  <c:x val="8.7125822035563558E-3"/>
                  <c:y val="1.0967099564856581E-2"/>
                </c:manualLayout>
              </c:layout>
              <c:showVal val="1"/>
            </c:dLbl>
            <c:dLbl>
              <c:idx val="7"/>
              <c:layout>
                <c:manualLayout>
                  <c:x val="1.0648588568720759E-16"/>
                  <c:y val="3.2901298694570154E-2"/>
                </c:manualLayout>
              </c:layout>
              <c:showVal val="1"/>
            </c:dLbl>
            <c:numFmt formatCode="0.0%" sourceLinked="0"/>
            <c:showVal val="1"/>
          </c:dLbls>
          <c:cat>
            <c:strRef>
              <c:f>Sheet1!$A$2:$A$9</c:f>
              <c:strCache>
                <c:ptCount val="8"/>
                <c:pt idx="0">
                  <c:v>FY 07</c:v>
                </c:pt>
                <c:pt idx="1">
                  <c:v>FY 08</c:v>
                </c:pt>
                <c:pt idx="2">
                  <c:v>FY 09</c:v>
                </c:pt>
                <c:pt idx="3">
                  <c:v>FY 10</c:v>
                </c:pt>
                <c:pt idx="4">
                  <c:v>FY 11</c:v>
                </c:pt>
                <c:pt idx="5">
                  <c:v>FY 12</c:v>
                </c:pt>
                <c:pt idx="6">
                  <c:v>FY13</c:v>
                </c:pt>
                <c:pt idx="7">
                  <c:v>FY14</c:v>
                </c:pt>
              </c:strCache>
            </c:strRef>
          </c:cat>
          <c:val>
            <c:numRef>
              <c:f>Sheet1!$B$2:$B$9</c:f>
              <c:numCache>
                <c:formatCode>0.0%</c:formatCode>
                <c:ptCount val="8"/>
                <c:pt idx="0">
                  <c:v>0.23800000000000004</c:v>
                </c:pt>
                <c:pt idx="1">
                  <c:v>0.224</c:v>
                </c:pt>
                <c:pt idx="2">
                  <c:v>0.19900000000000001</c:v>
                </c:pt>
                <c:pt idx="3">
                  <c:v>0.17200000000000001</c:v>
                </c:pt>
                <c:pt idx="4">
                  <c:v>0.15900000000000006</c:v>
                </c:pt>
                <c:pt idx="5">
                  <c:v>0.13500000000000001</c:v>
                </c:pt>
                <c:pt idx="6">
                  <c:v>0.14200000000000004</c:v>
                </c:pt>
                <c:pt idx="7">
                  <c:v>0.14100000000000001</c:v>
                </c:pt>
              </c:numCache>
            </c:numRef>
          </c:val>
        </c:ser>
        <c:dLbls>
          <c:showVal val="1"/>
        </c:dLbls>
        <c:gapWidth val="42"/>
        <c:axId val="91182976"/>
        <c:axId val="91184512"/>
      </c:barChart>
      <c:catAx>
        <c:axId val="91182976"/>
        <c:scaling>
          <c:orientation val="minMax"/>
        </c:scaling>
        <c:axPos val="b"/>
        <c:numFmt formatCode="General" sourceLinked="0"/>
        <c:tickLblPos val="nextTo"/>
        <c:spPr>
          <a:ln w="12682">
            <a:solidFill>
              <a:srgbClr val="000000"/>
            </a:solidFill>
            <a:prstDash val="solid"/>
          </a:ln>
        </c:spPr>
        <c:txPr>
          <a:bodyPr rot="0" vert="horz"/>
          <a:lstStyle/>
          <a:p>
            <a:pPr>
              <a:defRPr/>
            </a:pPr>
            <a:endParaRPr lang="en-US"/>
          </a:p>
        </c:txPr>
        <c:crossAx val="91184512"/>
        <c:crosses val="autoZero"/>
        <c:lblAlgn val="ctr"/>
        <c:lblOffset val="100"/>
        <c:tickLblSkip val="1"/>
        <c:tickMarkSkip val="1"/>
      </c:catAx>
      <c:valAx>
        <c:axId val="91184512"/>
        <c:scaling>
          <c:orientation val="minMax"/>
        </c:scaling>
        <c:axPos val="l"/>
        <c:numFmt formatCode="0.0%" sourceLinked="1"/>
        <c:majorTickMark val="none"/>
        <c:tickLblPos val="none"/>
        <c:spPr>
          <a:ln w="9512">
            <a:noFill/>
          </a:ln>
        </c:spPr>
        <c:crossAx val="91182976"/>
        <c:crosses val="autoZero"/>
        <c:crossBetween val="between"/>
      </c:valAx>
      <c:spPr>
        <a:noFill/>
        <a:ln w="25365">
          <a:noFill/>
        </a:ln>
      </c:spPr>
    </c:plotArea>
    <c:plotVisOnly val="1"/>
    <c:dispBlanksAs val="gap"/>
  </c:chart>
  <c:spPr>
    <a:noFill/>
    <a:ln>
      <a:noFill/>
    </a:ln>
  </c:spPr>
  <c:txPr>
    <a:bodyPr/>
    <a:lstStyle/>
    <a:p>
      <a:pPr>
        <a:defRPr sz="899" b="0" i="0" u="none" strike="noStrike" baseline="0">
          <a:solidFill>
            <a:schemeClr val="tx1"/>
          </a:solidFill>
          <a:latin typeface="Trebuchet MS"/>
          <a:ea typeface="Trebuchet MS"/>
          <a:cs typeface="Trebuchet MS"/>
        </a:defRPr>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1.4342602514620445E-3"/>
          <c:y val="3.013594894684905E-2"/>
          <c:w val="0.99566160520607372"/>
          <c:h val="0.7631476404582499"/>
        </c:manualLayout>
      </c:layout>
      <c:barChart>
        <c:barDir val="col"/>
        <c:grouping val="clustered"/>
        <c:ser>
          <c:idx val="2"/>
          <c:order val="0"/>
          <c:tx>
            <c:strRef>
              <c:f>Sheet1!$D$1</c:f>
              <c:strCache>
                <c:ptCount val="1"/>
                <c:pt idx="0">
                  <c:v>Bank Credit</c:v>
                </c:pt>
              </c:strCache>
            </c:strRef>
          </c:tx>
          <c:spPr>
            <a:solidFill>
              <a:srgbClr val="006D75"/>
            </a:solidFill>
          </c:spPr>
          <c:dLbls>
            <c:dLbl>
              <c:idx val="0"/>
              <c:layout>
                <c:manualLayout>
                  <c:x val="-2.9041940678520388E-3"/>
                  <c:y val="3.2901298694569758E-2"/>
                </c:manualLayout>
              </c:layout>
              <c:showVal val="1"/>
            </c:dLbl>
            <c:showVal val="1"/>
          </c:dLbls>
          <c:cat>
            <c:strRef>
              <c:f>Sheet1!$A$2:$A$9</c:f>
              <c:strCache>
                <c:ptCount val="8"/>
                <c:pt idx="0">
                  <c:v>FY 07</c:v>
                </c:pt>
                <c:pt idx="1">
                  <c:v>FY 08</c:v>
                </c:pt>
                <c:pt idx="2">
                  <c:v>FY 09</c:v>
                </c:pt>
                <c:pt idx="3">
                  <c:v>FY 10</c:v>
                </c:pt>
                <c:pt idx="4">
                  <c:v>FY 11</c:v>
                </c:pt>
                <c:pt idx="5">
                  <c:v>FY 12</c:v>
                </c:pt>
                <c:pt idx="6">
                  <c:v>FY13</c:v>
                </c:pt>
                <c:pt idx="7">
                  <c:v>FY14</c:v>
                </c:pt>
              </c:strCache>
            </c:strRef>
          </c:cat>
          <c:val>
            <c:numRef>
              <c:f>Sheet1!$D$2:$D$9</c:f>
              <c:numCache>
                <c:formatCode>0%</c:formatCode>
                <c:ptCount val="8"/>
                <c:pt idx="0">
                  <c:v>0.28141374640874717</c:v>
                </c:pt>
                <c:pt idx="1">
                  <c:v>0.22303578011078873</c:v>
                </c:pt>
                <c:pt idx="2">
                  <c:v>0.17512738854129795</c:v>
                </c:pt>
                <c:pt idx="3">
                  <c:v>0.16906160898894582</c:v>
                </c:pt>
                <c:pt idx="4">
                  <c:v>0.21489676819165004</c:v>
                </c:pt>
                <c:pt idx="5">
                  <c:v>0.16990236955127369</c:v>
                </c:pt>
                <c:pt idx="6">
                  <c:v>0.14063910820604097</c:v>
                </c:pt>
                <c:pt idx="7">
                  <c:v>0.13946259062957014</c:v>
                </c:pt>
              </c:numCache>
            </c:numRef>
          </c:val>
        </c:ser>
        <c:dLbls>
          <c:showVal val="1"/>
        </c:dLbls>
        <c:gapWidth val="50"/>
        <c:axId val="88300160"/>
        <c:axId val="91218304"/>
      </c:barChart>
      <c:catAx>
        <c:axId val="88300160"/>
        <c:scaling>
          <c:orientation val="minMax"/>
        </c:scaling>
        <c:axPos val="b"/>
        <c:numFmt formatCode="General" sourceLinked="0"/>
        <c:tickLblPos val="low"/>
        <c:spPr>
          <a:ln w="12682">
            <a:solidFill>
              <a:srgbClr val="000000"/>
            </a:solidFill>
            <a:prstDash val="solid"/>
          </a:ln>
        </c:spPr>
        <c:txPr>
          <a:bodyPr rot="0" vert="horz"/>
          <a:lstStyle/>
          <a:p>
            <a:pPr>
              <a:defRPr/>
            </a:pPr>
            <a:endParaRPr lang="en-US"/>
          </a:p>
        </c:txPr>
        <c:crossAx val="91218304"/>
        <c:crosses val="autoZero"/>
        <c:lblAlgn val="ctr"/>
        <c:lblOffset val="100"/>
        <c:tickLblSkip val="1"/>
        <c:tickMarkSkip val="1"/>
      </c:catAx>
      <c:valAx>
        <c:axId val="91218304"/>
        <c:scaling>
          <c:orientation val="minMax"/>
        </c:scaling>
        <c:axPos val="l"/>
        <c:numFmt formatCode="0%" sourceLinked="1"/>
        <c:majorTickMark val="none"/>
        <c:tickLblPos val="none"/>
        <c:spPr>
          <a:ln w="9512">
            <a:noFill/>
          </a:ln>
        </c:spPr>
        <c:crossAx val="88300160"/>
        <c:crosses val="autoZero"/>
        <c:crossBetween val="between"/>
      </c:valAx>
      <c:spPr>
        <a:noFill/>
        <a:ln w="25365">
          <a:noFill/>
        </a:ln>
      </c:spPr>
    </c:plotArea>
    <c:plotVisOnly val="1"/>
    <c:dispBlanksAs val="gap"/>
  </c:chart>
  <c:spPr>
    <a:noFill/>
    <a:ln>
      <a:noFill/>
    </a:ln>
  </c:spPr>
  <c:txPr>
    <a:bodyPr/>
    <a:lstStyle/>
    <a:p>
      <a:pPr>
        <a:defRPr sz="899" b="0" i="0" u="none" strike="noStrike" baseline="0">
          <a:solidFill>
            <a:schemeClr val="tx1"/>
          </a:solidFill>
          <a:latin typeface="Trebuchet MS"/>
          <a:ea typeface="Trebuchet MS"/>
          <a:cs typeface="Trebuchet MS"/>
        </a:defRPr>
      </a:pPr>
      <a:endParaRPr lang="en-US"/>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2.0512820512820516E-2"/>
          <c:y val="0.11820046771866392"/>
          <c:w val="0.96153846153846168"/>
          <c:h val="0.64903771091604467"/>
        </c:manualLayout>
      </c:layout>
      <c:barChart>
        <c:barDir val="col"/>
        <c:grouping val="clustered"/>
        <c:ser>
          <c:idx val="0"/>
          <c:order val="0"/>
          <c:tx>
            <c:strRef>
              <c:f>Sheet1!$B$1</c:f>
              <c:strCache>
                <c:ptCount val="1"/>
                <c:pt idx="0">
                  <c:v>In 2001</c:v>
                </c:pt>
              </c:strCache>
            </c:strRef>
          </c:tx>
          <c:spPr>
            <a:solidFill>
              <a:srgbClr val="006D75"/>
            </a:solidFill>
            <a:ln w="25389">
              <a:noFill/>
            </a:ln>
          </c:spPr>
          <c:dLbls>
            <c:numFmt formatCode="0.0%" sourceLinked="0"/>
            <c:txPr>
              <a:bodyPr rot="-5400000" vert="horz"/>
              <a:lstStyle/>
              <a:p>
                <a:pPr>
                  <a:defRPr lang="en-US">
                    <a:solidFill>
                      <a:schemeClr val="tx1"/>
                    </a:solidFill>
                  </a:defRPr>
                </a:pPr>
                <a:endParaRPr lang="en-US"/>
              </a:p>
            </c:txPr>
            <c:showVal val="1"/>
          </c:dLbls>
          <c:cat>
            <c:strRef>
              <c:f>Sheet1!$A$2:$A$8</c:f>
              <c:strCache>
                <c:ptCount val="7"/>
                <c:pt idx="0">
                  <c:v>0 - 4</c:v>
                </c:pt>
                <c:pt idx="1">
                  <c:v>5 - 9</c:v>
                </c:pt>
                <c:pt idx="2">
                  <c:v>10 - 14</c:v>
                </c:pt>
                <c:pt idx="3">
                  <c:v>15 - 19</c:v>
                </c:pt>
                <c:pt idx="4">
                  <c:v>20 - 24</c:v>
                </c:pt>
                <c:pt idx="5">
                  <c:v>25 - 64</c:v>
                </c:pt>
                <c:pt idx="6">
                  <c:v>65 - 100</c:v>
                </c:pt>
              </c:strCache>
            </c:strRef>
          </c:cat>
          <c:val>
            <c:numRef>
              <c:f>Sheet1!$B$2:$B$8</c:f>
              <c:numCache>
                <c:formatCode>0.00%</c:formatCode>
                <c:ptCount val="7"/>
                <c:pt idx="0">
                  <c:v>0.10740000000000002</c:v>
                </c:pt>
                <c:pt idx="1">
                  <c:v>0.12470000000000164</c:v>
                </c:pt>
                <c:pt idx="2">
                  <c:v>0.12139999999999998</c:v>
                </c:pt>
                <c:pt idx="3">
                  <c:v>9.7200000000000022E-2</c:v>
                </c:pt>
                <c:pt idx="4">
                  <c:v>8.7300000000000003E-2</c:v>
                </c:pt>
                <c:pt idx="5">
                  <c:v>0.41140000000000032</c:v>
                </c:pt>
                <c:pt idx="6">
                  <c:v>4.7699999999999999E-2</c:v>
                </c:pt>
              </c:numCache>
            </c:numRef>
          </c:val>
        </c:ser>
        <c:ser>
          <c:idx val="1"/>
          <c:order val="1"/>
          <c:tx>
            <c:strRef>
              <c:f>Sheet1!$C$1</c:f>
              <c:strCache>
                <c:ptCount val="1"/>
                <c:pt idx="0">
                  <c:v>In 2011</c:v>
                </c:pt>
              </c:strCache>
            </c:strRef>
          </c:tx>
          <c:spPr>
            <a:solidFill>
              <a:srgbClr val="5B8772"/>
            </a:solidFill>
          </c:spPr>
          <c:dLbls>
            <c:numFmt formatCode="0.0%" sourceLinked="0"/>
            <c:txPr>
              <a:bodyPr rot="-5400000" vert="horz"/>
              <a:lstStyle/>
              <a:p>
                <a:pPr>
                  <a:defRPr lang="en-US">
                    <a:solidFill>
                      <a:schemeClr val="tx1"/>
                    </a:solidFill>
                  </a:defRPr>
                </a:pPr>
                <a:endParaRPr lang="en-US"/>
              </a:p>
            </c:txPr>
            <c:showVal val="1"/>
          </c:dLbls>
          <c:cat>
            <c:strRef>
              <c:f>Sheet1!$A$2:$A$8</c:f>
              <c:strCache>
                <c:ptCount val="7"/>
                <c:pt idx="0">
                  <c:v>0 - 4</c:v>
                </c:pt>
                <c:pt idx="1">
                  <c:v>5 - 9</c:v>
                </c:pt>
                <c:pt idx="2">
                  <c:v>10 - 14</c:v>
                </c:pt>
                <c:pt idx="3">
                  <c:v>15 - 19</c:v>
                </c:pt>
                <c:pt idx="4">
                  <c:v>20 - 24</c:v>
                </c:pt>
                <c:pt idx="5">
                  <c:v>25 - 64</c:v>
                </c:pt>
                <c:pt idx="6">
                  <c:v>65 - 100</c:v>
                </c:pt>
              </c:strCache>
            </c:strRef>
          </c:cat>
          <c:val>
            <c:numRef>
              <c:f>Sheet1!$C$2:$C$8</c:f>
              <c:numCache>
                <c:formatCode>0.0%</c:formatCode>
                <c:ptCount val="7"/>
                <c:pt idx="0">
                  <c:v>9.3164513230335463E-2</c:v>
                </c:pt>
                <c:pt idx="1">
                  <c:v>0.10482360273233172</c:v>
                </c:pt>
                <c:pt idx="2">
                  <c:v>0.10959487414772492</c:v>
                </c:pt>
                <c:pt idx="3">
                  <c:v>9.9530217582959227E-2</c:v>
                </c:pt>
                <c:pt idx="4">
                  <c:v>9.2014376112194068E-2</c:v>
                </c:pt>
                <c:pt idx="5">
                  <c:v>0.44249703028014226</c:v>
                </c:pt>
                <c:pt idx="6">
                  <c:v>5.4667190945498809E-2</c:v>
                </c:pt>
              </c:numCache>
            </c:numRef>
          </c:val>
        </c:ser>
        <c:dLbls>
          <c:showVal val="1"/>
        </c:dLbls>
        <c:gapWidth val="50"/>
        <c:axId val="91515136"/>
        <c:axId val="91525120"/>
      </c:barChart>
      <c:catAx>
        <c:axId val="91515136"/>
        <c:scaling>
          <c:orientation val="minMax"/>
        </c:scaling>
        <c:axPos val="b"/>
        <c:numFmt formatCode="General" sourceLinked="1"/>
        <c:tickLblPos val="nextTo"/>
        <c:spPr>
          <a:ln w="3174">
            <a:solidFill>
              <a:srgbClr val="000000"/>
            </a:solidFill>
            <a:prstDash val="solid"/>
          </a:ln>
        </c:spPr>
        <c:txPr>
          <a:bodyPr rot="0" vert="horz"/>
          <a:lstStyle/>
          <a:p>
            <a:pPr>
              <a:defRPr lang="en-US" sz="800"/>
            </a:pPr>
            <a:endParaRPr lang="en-US"/>
          </a:p>
        </c:txPr>
        <c:crossAx val="91525120"/>
        <c:crosses val="autoZero"/>
        <c:auto val="1"/>
        <c:lblAlgn val="ctr"/>
        <c:lblOffset val="100"/>
        <c:tickLblSkip val="1"/>
        <c:tickMarkSkip val="1"/>
      </c:catAx>
      <c:valAx>
        <c:axId val="91525120"/>
        <c:scaling>
          <c:orientation val="minMax"/>
        </c:scaling>
        <c:axPos val="l"/>
        <c:numFmt formatCode="0.00%" sourceLinked="1"/>
        <c:tickLblPos val="none"/>
        <c:spPr>
          <a:ln w="9521">
            <a:noFill/>
          </a:ln>
        </c:spPr>
        <c:txPr>
          <a:bodyPr/>
          <a:lstStyle/>
          <a:p>
            <a:pPr>
              <a:defRPr lang="en-US"/>
            </a:pPr>
            <a:endParaRPr lang="en-US"/>
          </a:p>
        </c:txPr>
        <c:crossAx val="91515136"/>
        <c:crosses val="autoZero"/>
        <c:crossBetween val="between"/>
      </c:valAx>
      <c:spPr>
        <a:noFill/>
        <a:ln w="25389">
          <a:noFill/>
        </a:ln>
      </c:spPr>
    </c:plotArea>
    <c:legend>
      <c:legendPos val="b"/>
      <c:layout>
        <c:manualLayout>
          <c:xMode val="edge"/>
          <c:yMode val="edge"/>
          <c:x val="0.33625232801177635"/>
          <c:y val="0.916774624818402"/>
          <c:w val="0.39204938231443942"/>
          <c:h val="8.1223867498796898E-2"/>
        </c:manualLayout>
      </c:layout>
      <c:txPr>
        <a:bodyPr/>
        <a:lstStyle/>
        <a:p>
          <a:pPr>
            <a:defRPr lang="en-US"/>
          </a:pPr>
          <a:endParaRPr lang="en-US"/>
        </a:p>
      </c:txPr>
    </c:legend>
    <c:plotVisOnly val="1"/>
    <c:dispBlanksAs val="gap"/>
  </c:chart>
  <c:spPr>
    <a:noFill/>
    <a:ln>
      <a:noFill/>
    </a:ln>
  </c:spPr>
  <c:txPr>
    <a:bodyPr/>
    <a:lstStyle/>
    <a:p>
      <a:pPr>
        <a:defRPr sz="900" b="0" i="0" u="none" strike="noStrike" baseline="0">
          <a:solidFill>
            <a:srgbClr val="000000"/>
          </a:solidFill>
          <a:latin typeface="+mj-lt"/>
          <a:ea typeface="Arial"/>
          <a:cs typeface="Arial"/>
        </a:defRPr>
      </a:pPr>
      <a:endParaRPr lang="en-US"/>
    </a:p>
  </c:tx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2.0512820512820596E-2"/>
          <c:y val="0.13452914798206494"/>
          <c:w val="0.96153846153846168"/>
          <c:h val="0.49262538772051173"/>
        </c:manualLayout>
      </c:layout>
      <c:barChart>
        <c:barDir val="col"/>
        <c:grouping val="clustered"/>
        <c:ser>
          <c:idx val="0"/>
          <c:order val="0"/>
          <c:tx>
            <c:strRef>
              <c:f>Sheet1!$B$1</c:f>
              <c:strCache>
                <c:ptCount val="1"/>
                <c:pt idx="0">
                  <c:v>% of Pop</c:v>
                </c:pt>
              </c:strCache>
            </c:strRef>
          </c:tx>
          <c:spPr>
            <a:solidFill>
              <a:srgbClr val="006D75"/>
            </a:solidFill>
            <a:ln w="25389">
              <a:noFill/>
            </a:ln>
          </c:spPr>
          <c:dPt>
            <c:idx val="9"/>
            <c:spPr>
              <a:solidFill>
                <a:srgbClr val="5B8772"/>
              </a:solidFill>
              <a:ln w="25389">
                <a:noFill/>
              </a:ln>
            </c:spPr>
          </c:dPt>
          <c:dLbls>
            <c:dLbl>
              <c:idx val="0"/>
              <c:layout>
                <c:manualLayout>
                  <c:x val="0"/>
                  <c:y val="1.8866093322294275E-2"/>
                </c:manualLayout>
              </c:layout>
              <c:tx>
                <c:rich>
                  <a:bodyPr/>
                  <a:lstStyle/>
                  <a:p>
                    <a:r>
                      <a:rPr lang="en-US" dirty="0">
                        <a:solidFill>
                          <a:schemeClr val="tx1"/>
                        </a:solidFill>
                      </a:rPr>
                      <a:t>96.4%</a:t>
                    </a:r>
                  </a:p>
                </c:rich>
              </c:tx>
              <c:dLblPos val="outEnd"/>
              <c:showVal val="1"/>
            </c:dLbl>
            <c:dLbl>
              <c:idx val="1"/>
              <c:layout>
                <c:manualLayout>
                  <c:x val="0"/>
                  <c:y val="1.2577395548196179E-2"/>
                </c:manualLayout>
              </c:layout>
              <c:tx>
                <c:rich>
                  <a:bodyPr/>
                  <a:lstStyle/>
                  <a:p>
                    <a:r>
                      <a:rPr lang="en-US" dirty="0">
                        <a:solidFill>
                          <a:schemeClr val="tx1"/>
                        </a:solidFill>
                      </a:rPr>
                      <a:t>93.0%</a:t>
                    </a:r>
                  </a:p>
                </c:rich>
              </c:tx>
              <c:dLblPos val="outEnd"/>
              <c:showVal val="1"/>
            </c:dLbl>
            <c:numFmt formatCode="0.0%" sourceLinked="0"/>
            <c:spPr>
              <a:noFill/>
              <a:ln w="25389">
                <a:noFill/>
              </a:ln>
            </c:spPr>
            <c:txPr>
              <a:bodyPr rot="-5400000" vert="horz"/>
              <a:lstStyle/>
              <a:p>
                <a:pPr>
                  <a:defRPr lang="en-US">
                    <a:solidFill>
                      <a:schemeClr val="tx1"/>
                    </a:solidFill>
                  </a:defRPr>
                </a:pPr>
                <a:endParaRPr lang="en-US"/>
              </a:p>
            </c:txPr>
            <c:dLblPos val="outEnd"/>
            <c:showVal val="1"/>
          </c:dLbls>
          <c:cat>
            <c:strRef>
              <c:f>Sheet1!$A$2:$A$12</c:f>
              <c:strCache>
                <c:ptCount val="11"/>
                <c:pt idx="0">
                  <c:v>Japan</c:v>
                </c:pt>
                <c:pt idx="1">
                  <c:v>S. Korea</c:v>
                </c:pt>
                <c:pt idx="2">
                  <c:v>USA</c:v>
                </c:pt>
                <c:pt idx="3">
                  <c:v>Thailand</c:v>
                </c:pt>
                <c:pt idx="4">
                  <c:v>China</c:v>
                </c:pt>
                <c:pt idx="5">
                  <c:v>Turkey</c:v>
                </c:pt>
                <c:pt idx="6">
                  <c:v>Brazil</c:v>
                </c:pt>
                <c:pt idx="7">
                  <c:v>S. Africa</c:v>
                </c:pt>
                <c:pt idx="8">
                  <c:v>Russia</c:v>
                </c:pt>
                <c:pt idx="9">
                  <c:v>India</c:v>
                </c:pt>
                <c:pt idx="10">
                  <c:v>Indonesia</c:v>
                </c:pt>
              </c:strCache>
            </c:strRef>
          </c:cat>
          <c:val>
            <c:numRef>
              <c:f>Sheet1!$B$2:$B$12</c:f>
              <c:numCache>
                <c:formatCode>0.00%</c:formatCode>
                <c:ptCount val="11"/>
                <c:pt idx="0">
                  <c:v>0.96422039999999998</c:v>
                </c:pt>
                <c:pt idx="1">
                  <c:v>0.93046869999999959</c:v>
                </c:pt>
                <c:pt idx="2">
                  <c:v>0.87957859999999999</c:v>
                </c:pt>
                <c:pt idx="3">
                  <c:v>0.72666439999999999</c:v>
                </c:pt>
                <c:pt idx="4">
                  <c:v>0.63817309999999994</c:v>
                </c:pt>
                <c:pt idx="5">
                  <c:v>0.57601429999999998</c:v>
                </c:pt>
                <c:pt idx="6">
                  <c:v>0.55860379999999998</c:v>
                </c:pt>
                <c:pt idx="7">
                  <c:v>0.5364506999999995</c:v>
                </c:pt>
                <c:pt idx="8">
                  <c:v>0.48178490000000113</c:v>
                </c:pt>
                <c:pt idx="9">
                  <c:v>0.35231840000000136</c:v>
                </c:pt>
                <c:pt idx="10">
                  <c:v>0.19581990000000021</c:v>
                </c:pt>
              </c:numCache>
            </c:numRef>
          </c:val>
        </c:ser>
        <c:dLbls>
          <c:showVal val="1"/>
        </c:dLbls>
        <c:gapWidth val="50"/>
        <c:overlap val="100"/>
        <c:axId val="91964160"/>
        <c:axId val="91965696"/>
      </c:barChart>
      <c:catAx>
        <c:axId val="91964160"/>
        <c:scaling>
          <c:orientation val="minMax"/>
        </c:scaling>
        <c:axPos val="b"/>
        <c:numFmt formatCode="General" sourceLinked="1"/>
        <c:tickLblPos val="nextTo"/>
        <c:spPr>
          <a:ln w="3174">
            <a:solidFill>
              <a:srgbClr val="000000"/>
            </a:solidFill>
            <a:prstDash val="solid"/>
          </a:ln>
        </c:spPr>
        <c:txPr>
          <a:bodyPr rot="-5400000" vert="horz"/>
          <a:lstStyle/>
          <a:p>
            <a:pPr>
              <a:defRPr lang="en-US"/>
            </a:pPr>
            <a:endParaRPr lang="en-US"/>
          </a:p>
        </c:txPr>
        <c:crossAx val="91965696"/>
        <c:crosses val="autoZero"/>
        <c:auto val="1"/>
        <c:lblAlgn val="ctr"/>
        <c:lblOffset val="100"/>
        <c:tickLblSkip val="1"/>
        <c:tickMarkSkip val="1"/>
      </c:catAx>
      <c:valAx>
        <c:axId val="91965696"/>
        <c:scaling>
          <c:orientation val="minMax"/>
        </c:scaling>
        <c:axPos val="l"/>
        <c:numFmt formatCode="0.00%" sourceLinked="1"/>
        <c:tickLblPos val="none"/>
        <c:spPr>
          <a:ln w="9521">
            <a:noFill/>
          </a:ln>
        </c:spPr>
        <c:txPr>
          <a:bodyPr/>
          <a:lstStyle/>
          <a:p>
            <a:pPr>
              <a:defRPr lang="en-US"/>
            </a:pPr>
            <a:endParaRPr lang="en-US"/>
          </a:p>
        </c:txPr>
        <c:crossAx val="91964160"/>
        <c:crosses val="autoZero"/>
        <c:crossBetween val="between"/>
      </c:valAx>
      <c:spPr>
        <a:noFill/>
        <a:ln w="25389">
          <a:noFill/>
        </a:ln>
      </c:spPr>
    </c:plotArea>
    <c:plotVisOnly val="1"/>
    <c:dispBlanksAs val="gap"/>
  </c:chart>
  <c:spPr>
    <a:noFill/>
    <a:ln>
      <a:noFill/>
    </a:ln>
  </c:spPr>
  <c:txPr>
    <a:bodyPr/>
    <a:lstStyle/>
    <a:p>
      <a:pPr>
        <a:defRPr sz="900" b="0" i="0" u="none" strike="noStrike" baseline="0">
          <a:solidFill>
            <a:srgbClr val="000000"/>
          </a:solidFill>
          <a:latin typeface="+mj-lt"/>
          <a:ea typeface="Arial"/>
          <a:cs typeface="Arial"/>
        </a:defRPr>
      </a:pPr>
      <a:endParaRPr lang="en-US"/>
    </a:p>
  </c:txPr>
  <c:externalData r:id="rId1"/>
</c:chartSpace>
</file>

<file path=ppt/charts/chart18.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2.0512820512820516E-2"/>
          <c:y val="0.13452914798206494"/>
          <c:w val="0.96153846153846168"/>
          <c:h val="0.49262538772051173"/>
        </c:manualLayout>
      </c:layout>
      <c:barChart>
        <c:barDir val="col"/>
        <c:grouping val="clustered"/>
        <c:ser>
          <c:idx val="0"/>
          <c:order val="0"/>
          <c:tx>
            <c:strRef>
              <c:f>Sheet1!$B$1</c:f>
              <c:strCache>
                <c:ptCount val="1"/>
                <c:pt idx="0">
                  <c:v>2012</c:v>
                </c:pt>
              </c:strCache>
            </c:strRef>
          </c:tx>
          <c:spPr>
            <a:solidFill>
              <a:srgbClr val="006D75"/>
            </a:solidFill>
            <a:ln w="25389">
              <a:noFill/>
            </a:ln>
          </c:spPr>
          <c:dPt>
            <c:idx val="8"/>
            <c:spPr>
              <a:solidFill>
                <a:srgbClr val="5B8772"/>
              </a:solidFill>
              <a:ln w="25389">
                <a:noFill/>
              </a:ln>
            </c:spPr>
          </c:dPt>
          <c:dLbls>
            <c:numFmt formatCode="#,##0.0" sourceLinked="0"/>
            <c:spPr>
              <a:noFill/>
            </c:spPr>
            <c:txPr>
              <a:bodyPr rot="-5400000" vert="horz"/>
              <a:lstStyle/>
              <a:p>
                <a:pPr>
                  <a:defRPr lang="en-US">
                    <a:solidFill>
                      <a:schemeClr val="tx1"/>
                    </a:solidFill>
                  </a:defRPr>
                </a:pPr>
                <a:endParaRPr lang="en-US"/>
              </a:p>
            </c:txPr>
            <c:showVal val="1"/>
          </c:dLbls>
          <c:cat>
            <c:strRef>
              <c:f>Sheet1!$A$2:$A$12</c:f>
              <c:strCache>
                <c:ptCount val="11"/>
                <c:pt idx="0">
                  <c:v>Brazil</c:v>
                </c:pt>
                <c:pt idx="1">
                  <c:v>Russian Federation</c:v>
                </c:pt>
                <c:pt idx="2">
                  <c:v>United States</c:v>
                </c:pt>
                <c:pt idx="3">
                  <c:v>Japan</c:v>
                </c:pt>
                <c:pt idx="4">
                  <c:v>Korea, Rep.</c:v>
                </c:pt>
                <c:pt idx="5">
                  <c:v>Turkey</c:v>
                </c:pt>
                <c:pt idx="6">
                  <c:v>Thailand</c:v>
                </c:pt>
                <c:pt idx="7">
                  <c:v>South Africa</c:v>
                </c:pt>
                <c:pt idx="8">
                  <c:v>India</c:v>
                </c:pt>
                <c:pt idx="9">
                  <c:v>Indonesia</c:v>
                </c:pt>
                <c:pt idx="10">
                  <c:v>China</c:v>
                </c:pt>
              </c:strCache>
            </c:strRef>
          </c:cat>
          <c:val>
            <c:numRef>
              <c:f>Sheet1!$B$2:$B$12</c:f>
              <c:numCache>
                <c:formatCode>0.0</c:formatCode>
                <c:ptCount val="11"/>
                <c:pt idx="0">
                  <c:v>47.260450919748401</c:v>
                </c:pt>
                <c:pt idx="1">
                  <c:v>38.216431931216995</c:v>
                </c:pt>
                <c:pt idx="2">
                  <c:v>35.259151750102099</c:v>
                </c:pt>
                <c:pt idx="3">
                  <c:v>33.915296315725698</c:v>
                </c:pt>
                <c:pt idx="4">
                  <c:v>18.669656733279002</c:v>
                </c:pt>
                <c:pt idx="5">
                  <c:v>18.413276385044199</c:v>
                </c:pt>
                <c:pt idx="6">
                  <c:v>11.771768508275898</c:v>
                </c:pt>
                <c:pt idx="7">
                  <c:v>11.383548028138241</c:v>
                </c:pt>
                <c:pt idx="8">
                  <c:v>10.415110327441599</c:v>
                </c:pt>
                <c:pt idx="9">
                  <c:v>9.59050848722603</c:v>
                </c:pt>
                <c:pt idx="10">
                  <c:v>7.7236385336022702</c:v>
                </c:pt>
              </c:numCache>
            </c:numRef>
          </c:val>
        </c:ser>
        <c:dLbls>
          <c:showVal val="1"/>
        </c:dLbls>
        <c:gapWidth val="50"/>
        <c:overlap val="100"/>
        <c:axId val="92006272"/>
        <c:axId val="92007808"/>
      </c:barChart>
      <c:catAx>
        <c:axId val="92006272"/>
        <c:scaling>
          <c:orientation val="minMax"/>
        </c:scaling>
        <c:axPos val="b"/>
        <c:numFmt formatCode="General" sourceLinked="1"/>
        <c:tickLblPos val="nextTo"/>
        <c:spPr>
          <a:ln w="3174">
            <a:solidFill>
              <a:srgbClr val="000000"/>
            </a:solidFill>
            <a:prstDash val="solid"/>
          </a:ln>
        </c:spPr>
        <c:txPr>
          <a:bodyPr rot="-5400000" vert="horz"/>
          <a:lstStyle/>
          <a:p>
            <a:pPr>
              <a:defRPr lang="en-US"/>
            </a:pPr>
            <a:endParaRPr lang="en-US"/>
          </a:p>
        </c:txPr>
        <c:crossAx val="92007808"/>
        <c:crosses val="autoZero"/>
        <c:auto val="1"/>
        <c:lblAlgn val="ctr"/>
        <c:lblOffset val="100"/>
        <c:tickLblSkip val="1"/>
        <c:tickMarkSkip val="1"/>
      </c:catAx>
      <c:valAx>
        <c:axId val="92007808"/>
        <c:scaling>
          <c:orientation val="minMax"/>
        </c:scaling>
        <c:axPos val="l"/>
        <c:numFmt formatCode="0.0" sourceLinked="1"/>
        <c:tickLblPos val="none"/>
        <c:spPr>
          <a:ln w="9521">
            <a:noFill/>
          </a:ln>
        </c:spPr>
        <c:txPr>
          <a:bodyPr/>
          <a:lstStyle/>
          <a:p>
            <a:pPr>
              <a:defRPr lang="en-US"/>
            </a:pPr>
            <a:endParaRPr lang="en-US"/>
          </a:p>
        </c:txPr>
        <c:crossAx val="92006272"/>
        <c:crosses val="autoZero"/>
        <c:crossBetween val="between"/>
      </c:valAx>
      <c:spPr>
        <a:noFill/>
        <a:ln w="25389">
          <a:noFill/>
        </a:ln>
      </c:spPr>
    </c:plotArea>
    <c:plotVisOnly val="1"/>
    <c:dispBlanksAs val="gap"/>
  </c:chart>
  <c:spPr>
    <a:noFill/>
    <a:ln>
      <a:noFill/>
    </a:ln>
  </c:spPr>
  <c:txPr>
    <a:bodyPr/>
    <a:lstStyle/>
    <a:p>
      <a:pPr>
        <a:defRPr sz="900" b="0" i="0" u="none" strike="noStrike" baseline="0">
          <a:solidFill>
            <a:srgbClr val="000000"/>
          </a:solidFill>
          <a:latin typeface="+mj-lt"/>
          <a:ea typeface="Arial"/>
          <a:cs typeface="Arial"/>
        </a:defRPr>
      </a:pPr>
      <a:endParaRPr lang="en-US"/>
    </a:p>
  </c:txPr>
  <c:externalData r:id="rId1"/>
</c:chartSpace>
</file>

<file path=ppt/charts/chart19.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2.0512820512820516E-2"/>
          <c:y val="9.1620738092900667E-2"/>
          <c:w val="0.96153846153846168"/>
          <c:h val="0.62777394975947765"/>
        </c:manualLayout>
      </c:layout>
      <c:barChart>
        <c:barDir val="col"/>
        <c:grouping val="clustered"/>
        <c:ser>
          <c:idx val="0"/>
          <c:order val="0"/>
          <c:tx>
            <c:strRef>
              <c:f>Sheet1!$B$1</c:f>
              <c:strCache>
                <c:ptCount val="1"/>
                <c:pt idx="0">
                  <c:v>CAGR</c:v>
                </c:pt>
              </c:strCache>
            </c:strRef>
          </c:tx>
          <c:spPr>
            <a:solidFill>
              <a:srgbClr val="006D75"/>
            </a:solidFill>
            <a:ln w="25389">
              <a:noFill/>
            </a:ln>
          </c:spPr>
          <c:dPt>
            <c:idx val="5"/>
            <c:spPr>
              <a:solidFill>
                <a:srgbClr val="5B8772"/>
              </a:solidFill>
              <a:ln w="25389">
                <a:noFill/>
              </a:ln>
            </c:spPr>
          </c:dPt>
          <c:dLbls>
            <c:numFmt formatCode="0.0%" sourceLinked="0"/>
            <c:txPr>
              <a:bodyPr rot="-5400000" vert="horz"/>
              <a:lstStyle/>
              <a:p>
                <a:pPr>
                  <a:defRPr lang="en-US"/>
                </a:pPr>
                <a:endParaRPr lang="en-US"/>
              </a:p>
            </c:txPr>
            <c:showVal val="1"/>
          </c:dLbls>
          <c:cat>
            <c:strRef>
              <c:f>Sheet1!$A$2:$A$12</c:f>
              <c:strCache>
                <c:ptCount val="11"/>
                <c:pt idx="0">
                  <c:v>USA</c:v>
                </c:pt>
                <c:pt idx="1">
                  <c:v>Thailand</c:v>
                </c:pt>
                <c:pt idx="2">
                  <c:v>S. Korea</c:v>
                </c:pt>
                <c:pt idx="3">
                  <c:v>S. Africa</c:v>
                </c:pt>
                <c:pt idx="4">
                  <c:v>Indonesia</c:v>
                </c:pt>
                <c:pt idx="5">
                  <c:v>India</c:v>
                </c:pt>
                <c:pt idx="6">
                  <c:v>Russia</c:v>
                </c:pt>
                <c:pt idx="7">
                  <c:v>China</c:v>
                </c:pt>
                <c:pt idx="8">
                  <c:v>Brazil</c:v>
                </c:pt>
                <c:pt idx="9">
                  <c:v>Japan</c:v>
                </c:pt>
                <c:pt idx="10">
                  <c:v>Turkey</c:v>
                </c:pt>
              </c:strCache>
            </c:strRef>
          </c:cat>
          <c:val>
            <c:numRef>
              <c:f>Sheet1!$B$2:$B$12</c:f>
              <c:numCache>
                <c:formatCode>0.0%_);\(0.0%\);0.0%_);@_)</c:formatCode>
                <c:ptCount val="11"/>
                <c:pt idx="0">
                  <c:v>0.20136180000000001</c:v>
                </c:pt>
                <c:pt idx="1">
                  <c:v>0.19395990000000021</c:v>
                </c:pt>
                <c:pt idx="2">
                  <c:v>0.16578130000000021</c:v>
                </c:pt>
                <c:pt idx="3">
                  <c:v>8.8650020000000551E-2</c:v>
                </c:pt>
                <c:pt idx="4">
                  <c:v>8.5477140000000007E-2</c:v>
                </c:pt>
                <c:pt idx="5">
                  <c:v>7.6970929999999993E-2</c:v>
                </c:pt>
                <c:pt idx="6">
                  <c:v>7.6897950000000034E-2</c:v>
                </c:pt>
                <c:pt idx="7">
                  <c:v>7.2563660000000238E-2</c:v>
                </c:pt>
                <c:pt idx="8">
                  <c:v>6.3329259999999998E-2</c:v>
                </c:pt>
                <c:pt idx="9">
                  <c:v>6.0963139999999999E-2</c:v>
                </c:pt>
                <c:pt idx="10">
                  <c:v>4.5530339999999996E-2</c:v>
                </c:pt>
              </c:numCache>
            </c:numRef>
          </c:val>
        </c:ser>
        <c:dLbls>
          <c:showVal val="1"/>
        </c:dLbls>
        <c:gapWidth val="50"/>
        <c:overlap val="100"/>
        <c:axId val="92085248"/>
        <c:axId val="92091136"/>
      </c:barChart>
      <c:catAx>
        <c:axId val="92085248"/>
        <c:scaling>
          <c:orientation val="minMax"/>
        </c:scaling>
        <c:axPos val="b"/>
        <c:numFmt formatCode="General" sourceLinked="1"/>
        <c:tickLblPos val="nextTo"/>
        <c:spPr>
          <a:ln w="3174">
            <a:solidFill>
              <a:srgbClr val="000000"/>
            </a:solidFill>
            <a:prstDash val="solid"/>
          </a:ln>
        </c:spPr>
        <c:txPr>
          <a:bodyPr rot="-5400000" vert="horz"/>
          <a:lstStyle/>
          <a:p>
            <a:pPr>
              <a:defRPr lang="en-US"/>
            </a:pPr>
            <a:endParaRPr lang="en-US"/>
          </a:p>
        </c:txPr>
        <c:crossAx val="92091136"/>
        <c:crosses val="autoZero"/>
        <c:auto val="1"/>
        <c:lblAlgn val="ctr"/>
        <c:lblOffset val="100"/>
        <c:tickLblSkip val="1"/>
        <c:tickMarkSkip val="1"/>
      </c:catAx>
      <c:valAx>
        <c:axId val="92091136"/>
        <c:scaling>
          <c:orientation val="minMax"/>
        </c:scaling>
        <c:axPos val="l"/>
        <c:numFmt formatCode="0.0%_);\(0.0%\);0.0%_);@_)" sourceLinked="1"/>
        <c:tickLblPos val="none"/>
        <c:spPr>
          <a:ln w="9521">
            <a:noFill/>
          </a:ln>
        </c:spPr>
        <c:txPr>
          <a:bodyPr/>
          <a:lstStyle/>
          <a:p>
            <a:pPr>
              <a:defRPr lang="en-US"/>
            </a:pPr>
            <a:endParaRPr lang="en-US"/>
          </a:p>
        </c:txPr>
        <c:crossAx val="92085248"/>
        <c:crosses val="autoZero"/>
        <c:crossBetween val="between"/>
      </c:valAx>
      <c:spPr>
        <a:noFill/>
        <a:ln w="25389">
          <a:noFill/>
        </a:ln>
      </c:spPr>
    </c:plotArea>
    <c:plotVisOnly val="1"/>
    <c:dispBlanksAs val="gap"/>
  </c:chart>
  <c:spPr>
    <a:noFill/>
    <a:ln>
      <a:noFill/>
    </a:ln>
  </c:spPr>
  <c:txPr>
    <a:bodyPr/>
    <a:lstStyle/>
    <a:p>
      <a:pPr>
        <a:defRPr sz="900" b="0" i="0" u="none" strike="noStrike" baseline="0">
          <a:solidFill>
            <a:schemeClr val="tx1"/>
          </a:solidFill>
          <a:latin typeface="+mj-lt"/>
          <a:ea typeface="Arial"/>
          <a:cs typeface="Aria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0.12370582427153695"/>
          <c:y val="8.8268959509185521E-2"/>
          <c:w val="0.85468132619167891"/>
          <c:h val="0.53911256257012752"/>
        </c:manualLayout>
      </c:layout>
      <c:barChart>
        <c:barDir val="col"/>
        <c:grouping val="clustered"/>
        <c:ser>
          <c:idx val="0"/>
          <c:order val="0"/>
          <c:tx>
            <c:strRef>
              <c:f>Sheet1!$B$1</c:f>
              <c:strCache>
                <c:ptCount val="1"/>
                <c:pt idx="0">
                  <c:v>CAGR</c:v>
                </c:pt>
              </c:strCache>
            </c:strRef>
          </c:tx>
          <c:spPr>
            <a:solidFill>
              <a:srgbClr val="006D75"/>
            </a:solidFill>
            <a:ln w="16628">
              <a:noFill/>
            </a:ln>
          </c:spPr>
          <c:dLbls>
            <c:numFmt formatCode="0.0%" sourceLinked="0"/>
            <c:txPr>
              <a:bodyPr/>
              <a:lstStyle/>
              <a:p>
                <a:pPr>
                  <a:defRPr>
                    <a:solidFill>
                      <a:schemeClr val="tx1"/>
                    </a:solidFill>
                  </a:defRPr>
                </a:pPr>
                <a:endParaRPr lang="en-US"/>
              </a:p>
            </c:txPr>
            <c:showVal val="1"/>
          </c:dLbls>
          <c:cat>
            <c:strRef>
              <c:f>Sheet1!$A$2:$A$11</c:f>
              <c:strCache>
                <c:ptCount val="10"/>
                <c:pt idx="0">
                  <c:v>Japan</c:v>
                </c:pt>
                <c:pt idx="1">
                  <c:v>Turkey</c:v>
                </c:pt>
                <c:pt idx="2">
                  <c:v>United States</c:v>
                </c:pt>
                <c:pt idx="3">
                  <c:v>South Africa</c:v>
                </c:pt>
                <c:pt idx="4">
                  <c:v>Russian Federation</c:v>
                </c:pt>
                <c:pt idx="5">
                  <c:v>Brazil</c:v>
                </c:pt>
                <c:pt idx="6">
                  <c:v>Thailand</c:v>
                </c:pt>
                <c:pt idx="7">
                  <c:v>India</c:v>
                </c:pt>
                <c:pt idx="8">
                  <c:v>Indonesia</c:v>
                </c:pt>
                <c:pt idx="9">
                  <c:v>China</c:v>
                </c:pt>
              </c:strCache>
            </c:strRef>
          </c:cat>
          <c:val>
            <c:numRef>
              <c:f>Sheet1!$B$2:$B$11</c:f>
              <c:numCache>
                <c:formatCode>0.00%</c:formatCode>
                <c:ptCount val="10"/>
                <c:pt idx="0">
                  <c:v>3.4609046020073423E-3</c:v>
                </c:pt>
                <c:pt idx="1">
                  <c:v>1.1158459706193561E-2</c:v>
                </c:pt>
                <c:pt idx="2">
                  <c:v>1.8479302627745442E-2</c:v>
                </c:pt>
                <c:pt idx="3">
                  <c:v>3.7277686570036682E-2</c:v>
                </c:pt>
                <c:pt idx="4">
                  <c:v>4.5455050991652007E-2</c:v>
                </c:pt>
                <c:pt idx="5">
                  <c:v>5.3850732718184496E-2</c:v>
                </c:pt>
                <c:pt idx="6">
                  <c:v>7.0100239183297691E-2</c:v>
                </c:pt>
                <c:pt idx="7">
                  <c:v>7.5405755478239009E-2</c:v>
                </c:pt>
                <c:pt idx="8">
                  <c:v>9.7931014126406035E-2</c:v>
                </c:pt>
                <c:pt idx="9">
                  <c:v>0.1480331011824228</c:v>
                </c:pt>
              </c:numCache>
            </c:numRef>
          </c:val>
        </c:ser>
        <c:dLbls>
          <c:showVal val="1"/>
        </c:dLbls>
        <c:gapWidth val="50"/>
        <c:axId val="79356288"/>
        <c:axId val="79357824"/>
      </c:barChart>
      <c:catAx>
        <c:axId val="79356288"/>
        <c:scaling>
          <c:orientation val="minMax"/>
        </c:scaling>
        <c:axPos val="b"/>
        <c:numFmt formatCode="General" sourceLinked="1"/>
        <c:tickLblPos val="nextTo"/>
        <c:spPr>
          <a:ln w="2079">
            <a:solidFill>
              <a:srgbClr val="000000"/>
            </a:solidFill>
            <a:prstDash val="solid"/>
          </a:ln>
        </c:spPr>
        <c:txPr>
          <a:bodyPr rot="-5400000" vert="horz"/>
          <a:lstStyle/>
          <a:p>
            <a:pPr>
              <a:defRPr lang="en-US">
                <a:solidFill>
                  <a:schemeClr val="tx1"/>
                </a:solidFill>
              </a:defRPr>
            </a:pPr>
            <a:endParaRPr lang="en-US"/>
          </a:p>
        </c:txPr>
        <c:crossAx val="79357824"/>
        <c:crosses val="autoZero"/>
        <c:auto val="1"/>
        <c:lblAlgn val="ctr"/>
        <c:lblOffset val="100"/>
        <c:tickLblSkip val="1"/>
        <c:tickMarkSkip val="1"/>
      </c:catAx>
      <c:valAx>
        <c:axId val="79357824"/>
        <c:scaling>
          <c:orientation val="minMax"/>
        </c:scaling>
        <c:delete val="1"/>
        <c:axPos val="l"/>
        <c:numFmt formatCode="0.00%" sourceLinked="1"/>
        <c:tickLblPos val="none"/>
        <c:crossAx val="79356288"/>
        <c:crosses val="autoZero"/>
        <c:crossBetween val="between"/>
      </c:valAx>
      <c:spPr>
        <a:noFill/>
        <a:ln w="16628">
          <a:noFill/>
        </a:ln>
      </c:spPr>
    </c:plotArea>
    <c:plotVisOnly val="1"/>
    <c:dispBlanksAs val="gap"/>
  </c:chart>
  <c:spPr>
    <a:noFill/>
    <a:ln>
      <a:noFill/>
    </a:ln>
  </c:spPr>
  <c:txPr>
    <a:bodyPr/>
    <a:lstStyle/>
    <a:p>
      <a:pPr>
        <a:defRPr sz="680" b="0" i="0" u="none" strike="noStrike" baseline="0">
          <a:solidFill>
            <a:srgbClr val="FF0000"/>
          </a:solidFill>
          <a:latin typeface="Arial"/>
          <a:ea typeface="Arial"/>
          <a:cs typeface="Arial"/>
        </a:defRPr>
      </a:pPr>
      <a:endParaRPr lang="en-US"/>
    </a:p>
  </c:txPr>
  <c:externalData r:id="rId1"/>
</c:chartSpace>
</file>

<file path=ppt/charts/chart20.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2.0512820512820516E-2"/>
          <c:y val="9.1620738092900667E-2"/>
          <c:w val="0.96153846153846168"/>
          <c:h val="0.62777394975947765"/>
        </c:manualLayout>
      </c:layout>
      <c:barChart>
        <c:barDir val="col"/>
        <c:grouping val="clustered"/>
        <c:ser>
          <c:idx val="0"/>
          <c:order val="0"/>
          <c:tx>
            <c:strRef>
              <c:f>Sheet1!$B$1</c:f>
              <c:strCache>
                <c:ptCount val="1"/>
                <c:pt idx="0">
                  <c:v>GDP per capita</c:v>
                </c:pt>
              </c:strCache>
            </c:strRef>
          </c:tx>
          <c:spPr>
            <a:solidFill>
              <a:srgbClr val="006D75"/>
            </a:solidFill>
            <a:ln w="25389">
              <a:noFill/>
            </a:ln>
          </c:spPr>
          <c:dLbls>
            <c:numFmt formatCode="#,##0" sourceLinked="0"/>
            <c:txPr>
              <a:bodyPr/>
              <a:lstStyle/>
              <a:p>
                <a:pPr>
                  <a:defRPr lang="en-US"/>
                </a:pPr>
                <a:endParaRPr lang="en-US"/>
              </a:p>
            </c:txPr>
            <c:showVal val="1"/>
          </c:dLbls>
          <c:cat>
            <c:strRef>
              <c:f>Sheet1!$A$2:$A$8</c:f>
              <c:strCache>
                <c:ptCount val="7"/>
                <c:pt idx="0">
                  <c:v>2012</c:v>
                </c:pt>
                <c:pt idx="1">
                  <c:v>2013P</c:v>
                </c:pt>
                <c:pt idx="2">
                  <c:v>2014P</c:v>
                </c:pt>
                <c:pt idx="3">
                  <c:v>2015P</c:v>
                </c:pt>
                <c:pt idx="4">
                  <c:v>2016P</c:v>
                </c:pt>
                <c:pt idx="5">
                  <c:v>2017P</c:v>
                </c:pt>
                <c:pt idx="6">
                  <c:v>2018P</c:v>
                </c:pt>
              </c:strCache>
            </c:strRef>
          </c:cat>
          <c:val>
            <c:numRef>
              <c:f>Sheet1!$B$2:$B$8</c:f>
              <c:numCache>
                <c:formatCode>_(* #,##0_);_(* \(#,##0\);_(* "-"??_);_(@_)</c:formatCode>
                <c:ptCount val="7"/>
                <c:pt idx="0">
                  <c:v>82.409886</c:v>
                </c:pt>
                <c:pt idx="1">
                  <c:v>91.327343999999982</c:v>
                </c:pt>
                <c:pt idx="2">
                  <c:v>102.18897099999975</c:v>
                </c:pt>
                <c:pt idx="3">
                  <c:v>113.93963300000023</c:v>
                </c:pt>
                <c:pt idx="4">
                  <c:v>127.11041</c:v>
                </c:pt>
                <c:pt idx="5">
                  <c:v>141.07570999999999</c:v>
                </c:pt>
                <c:pt idx="6">
                  <c:v>156.811679</c:v>
                </c:pt>
              </c:numCache>
            </c:numRef>
          </c:val>
        </c:ser>
        <c:dLbls>
          <c:showVal val="1"/>
        </c:dLbls>
        <c:gapWidth val="50"/>
        <c:overlap val="100"/>
        <c:axId val="92131328"/>
        <c:axId val="92132864"/>
      </c:barChart>
      <c:catAx>
        <c:axId val="92131328"/>
        <c:scaling>
          <c:orientation val="minMax"/>
        </c:scaling>
        <c:axPos val="b"/>
        <c:numFmt formatCode="General" sourceLinked="1"/>
        <c:tickLblPos val="nextTo"/>
        <c:spPr>
          <a:ln w="3174">
            <a:solidFill>
              <a:srgbClr val="000000"/>
            </a:solidFill>
            <a:prstDash val="solid"/>
          </a:ln>
        </c:spPr>
        <c:txPr>
          <a:bodyPr rot="0" vert="horz"/>
          <a:lstStyle/>
          <a:p>
            <a:pPr>
              <a:defRPr lang="en-US"/>
            </a:pPr>
            <a:endParaRPr lang="en-US"/>
          </a:p>
        </c:txPr>
        <c:crossAx val="92132864"/>
        <c:crosses val="autoZero"/>
        <c:auto val="1"/>
        <c:lblAlgn val="ctr"/>
        <c:lblOffset val="100"/>
        <c:tickLblSkip val="1"/>
        <c:tickMarkSkip val="1"/>
      </c:catAx>
      <c:valAx>
        <c:axId val="92132864"/>
        <c:scaling>
          <c:orientation val="minMax"/>
        </c:scaling>
        <c:axPos val="l"/>
        <c:numFmt formatCode="_(* #,##0_);_(* \(#,##0\);_(* &quot;-&quot;??_);_(@_)" sourceLinked="1"/>
        <c:tickLblPos val="none"/>
        <c:spPr>
          <a:ln w="9521">
            <a:noFill/>
          </a:ln>
        </c:spPr>
        <c:txPr>
          <a:bodyPr/>
          <a:lstStyle/>
          <a:p>
            <a:pPr>
              <a:defRPr lang="en-US"/>
            </a:pPr>
            <a:endParaRPr lang="en-US"/>
          </a:p>
        </c:txPr>
        <c:crossAx val="92131328"/>
        <c:crosses val="autoZero"/>
        <c:crossBetween val="between"/>
      </c:valAx>
      <c:spPr>
        <a:noFill/>
        <a:ln w="25389">
          <a:noFill/>
        </a:ln>
      </c:spPr>
    </c:plotArea>
    <c:plotVisOnly val="1"/>
    <c:dispBlanksAs val="gap"/>
  </c:chart>
  <c:spPr>
    <a:noFill/>
    <a:ln>
      <a:noFill/>
    </a:ln>
  </c:spPr>
  <c:txPr>
    <a:bodyPr/>
    <a:lstStyle/>
    <a:p>
      <a:pPr>
        <a:defRPr sz="900" b="0" i="0" u="none" strike="noStrike" baseline="0">
          <a:solidFill>
            <a:schemeClr val="tx1"/>
          </a:solidFill>
          <a:latin typeface="+mj-lt"/>
          <a:ea typeface="Arial"/>
          <a:cs typeface="Arial"/>
        </a:defRPr>
      </a:pPr>
      <a:endParaRPr lang="en-US"/>
    </a:p>
  </c:txPr>
  <c:externalData r:id="rId1"/>
</c:chartSpace>
</file>

<file path=ppt/charts/chart21.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2.0512820512820516E-2"/>
          <c:y val="0.18483869242623582"/>
          <c:w val="0.96153846153846168"/>
          <c:h val="0.37547778552626626"/>
        </c:manualLayout>
      </c:layout>
      <c:barChart>
        <c:barDir val="col"/>
        <c:grouping val="clustered"/>
        <c:ser>
          <c:idx val="0"/>
          <c:order val="0"/>
          <c:tx>
            <c:strRef>
              <c:f>Sheet1!$B$1</c:f>
              <c:strCache>
                <c:ptCount val="1"/>
                <c:pt idx="0">
                  <c:v>Domestic credit to private sector (% of GDP)</c:v>
                </c:pt>
              </c:strCache>
            </c:strRef>
          </c:tx>
          <c:spPr>
            <a:solidFill>
              <a:srgbClr val="006D75"/>
            </a:solidFill>
            <a:ln w="25389">
              <a:noFill/>
            </a:ln>
          </c:spPr>
          <c:dPt>
            <c:idx val="8"/>
            <c:spPr>
              <a:solidFill>
                <a:srgbClr val="5B8772"/>
              </a:solidFill>
              <a:ln w="25389">
                <a:noFill/>
              </a:ln>
            </c:spPr>
          </c:dPt>
          <c:dLbls>
            <c:spPr>
              <a:noFill/>
            </c:spPr>
            <c:txPr>
              <a:bodyPr rot="-5400000" vert="horz"/>
              <a:lstStyle/>
              <a:p>
                <a:pPr>
                  <a:defRPr lang="en-US">
                    <a:solidFill>
                      <a:schemeClr val="tx1"/>
                    </a:solidFill>
                  </a:defRPr>
                </a:pPr>
                <a:endParaRPr lang="en-US"/>
              </a:p>
            </c:txPr>
            <c:showVal val="1"/>
          </c:dLbls>
          <c:cat>
            <c:strRef>
              <c:f>Sheet1!$A$2:$A$12</c:f>
              <c:strCache>
                <c:ptCount val="11"/>
                <c:pt idx="0">
                  <c:v>Japan</c:v>
                </c:pt>
                <c:pt idx="1">
                  <c:v>United States</c:v>
                </c:pt>
                <c:pt idx="2">
                  <c:v>South Africa</c:v>
                </c:pt>
                <c:pt idx="3">
                  <c:v>Thailand</c:v>
                </c:pt>
                <c:pt idx="4">
                  <c:v>China</c:v>
                </c:pt>
                <c:pt idx="5">
                  <c:v>Korea, Rep.</c:v>
                </c:pt>
                <c:pt idx="6">
                  <c:v>Brazil</c:v>
                </c:pt>
                <c:pt idx="7">
                  <c:v>Turkey</c:v>
                </c:pt>
                <c:pt idx="8">
                  <c:v>India</c:v>
                </c:pt>
                <c:pt idx="9">
                  <c:v>Russian Federation</c:v>
                </c:pt>
                <c:pt idx="10">
                  <c:v>Indonesia</c:v>
                </c:pt>
              </c:strCache>
            </c:strRef>
          </c:cat>
          <c:val>
            <c:numRef>
              <c:f>Sheet1!$B$2:$B$12</c:f>
              <c:numCache>
                <c:formatCode>0</c:formatCode>
                <c:ptCount val="11"/>
                <c:pt idx="0">
                  <c:v>366.53303344351355</c:v>
                </c:pt>
                <c:pt idx="1">
                  <c:v>240.54646320727934</c:v>
                </c:pt>
                <c:pt idx="2">
                  <c:v>190.22208392075692</c:v>
                </c:pt>
                <c:pt idx="3">
                  <c:v>173.30020953676237</c:v>
                </c:pt>
                <c:pt idx="4">
                  <c:v>162.96296443938695</c:v>
                </c:pt>
                <c:pt idx="5">
                  <c:v>155.92884549666121</c:v>
                </c:pt>
                <c:pt idx="6">
                  <c:v>110.108414360624</c:v>
                </c:pt>
                <c:pt idx="7">
                  <c:v>84.293838954688042</c:v>
                </c:pt>
                <c:pt idx="8">
                  <c:v>77.082776521447258</c:v>
                </c:pt>
                <c:pt idx="9">
                  <c:v>48.28710229749548</c:v>
                </c:pt>
                <c:pt idx="10">
                  <c:v>45.638797505210114</c:v>
                </c:pt>
              </c:numCache>
            </c:numRef>
          </c:val>
        </c:ser>
        <c:dLbls>
          <c:showVal val="1"/>
        </c:dLbls>
        <c:gapWidth val="50"/>
        <c:overlap val="100"/>
        <c:axId val="92136960"/>
        <c:axId val="92138496"/>
      </c:barChart>
      <c:catAx>
        <c:axId val="92136960"/>
        <c:scaling>
          <c:orientation val="minMax"/>
        </c:scaling>
        <c:axPos val="b"/>
        <c:numFmt formatCode="General" sourceLinked="1"/>
        <c:tickLblPos val="nextTo"/>
        <c:spPr>
          <a:ln w="3174">
            <a:solidFill>
              <a:srgbClr val="000000"/>
            </a:solidFill>
            <a:prstDash val="solid"/>
          </a:ln>
        </c:spPr>
        <c:txPr>
          <a:bodyPr rot="-5400000" vert="horz"/>
          <a:lstStyle/>
          <a:p>
            <a:pPr>
              <a:defRPr lang="en-US"/>
            </a:pPr>
            <a:endParaRPr lang="en-US"/>
          </a:p>
        </c:txPr>
        <c:crossAx val="92138496"/>
        <c:crosses val="autoZero"/>
        <c:auto val="1"/>
        <c:lblAlgn val="ctr"/>
        <c:lblOffset val="100"/>
        <c:tickLblSkip val="1"/>
        <c:tickMarkSkip val="1"/>
      </c:catAx>
      <c:valAx>
        <c:axId val="92138496"/>
        <c:scaling>
          <c:orientation val="minMax"/>
        </c:scaling>
        <c:axPos val="l"/>
        <c:numFmt formatCode="0" sourceLinked="1"/>
        <c:tickLblPos val="none"/>
        <c:spPr>
          <a:ln w="9521">
            <a:noFill/>
          </a:ln>
        </c:spPr>
        <c:txPr>
          <a:bodyPr/>
          <a:lstStyle/>
          <a:p>
            <a:pPr>
              <a:defRPr lang="en-US"/>
            </a:pPr>
            <a:endParaRPr lang="en-US"/>
          </a:p>
        </c:txPr>
        <c:crossAx val="92136960"/>
        <c:crosses val="autoZero"/>
        <c:crossBetween val="between"/>
      </c:valAx>
      <c:spPr>
        <a:noFill/>
        <a:ln w="25389">
          <a:noFill/>
        </a:ln>
      </c:spPr>
    </c:plotArea>
    <c:plotVisOnly val="1"/>
    <c:dispBlanksAs val="gap"/>
  </c:chart>
  <c:spPr>
    <a:noFill/>
    <a:ln>
      <a:noFill/>
    </a:ln>
  </c:spPr>
  <c:txPr>
    <a:bodyPr/>
    <a:lstStyle/>
    <a:p>
      <a:pPr>
        <a:defRPr sz="900" b="0" i="0" u="none" strike="noStrike" baseline="0">
          <a:solidFill>
            <a:srgbClr val="000000"/>
          </a:solidFill>
          <a:latin typeface="+mj-lt"/>
          <a:ea typeface="Arial"/>
          <a:cs typeface="Arial"/>
        </a:defRPr>
      </a:pPr>
      <a:endParaRPr lang="en-US"/>
    </a:p>
  </c:txPr>
  <c:externalData r:id="rId1"/>
</c:chartSpace>
</file>

<file path=ppt/charts/chart22.xml><?xml version="1.0" encoding="utf-8"?>
<c:chartSpace xmlns:c="http://schemas.openxmlformats.org/drawingml/2006/chart" xmlns:a="http://schemas.openxmlformats.org/drawingml/2006/main" xmlns:r="http://schemas.openxmlformats.org/officeDocument/2006/relationships">
  <c:lang val="en-IN"/>
  <c:chart>
    <c:autoTitleDeleted val="1"/>
    <c:view3D>
      <c:rotY val="20"/>
      <c:depthPercent val="100"/>
      <c:rAngAx val="1"/>
    </c:view3D>
    <c:plotArea>
      <c:layout>
        <c:manualLayout>
          <c:layoutTarget val="inner"/>
          <c:xMode val="edge"/>
          <c:yMode val="edge"/>
          <c:x val="8.259133391555859E-2"/>
          <c:y val="0.16481597053457842"/>
          <c:w val="0.73490069529939706"/>
          <c:h val="0.64520798641768362"/>
        </c:manualLayout>
      </c:layout>
      <c:pie3DChart>
        <c:varyColors val="1"/>
        <c:ser>
          <c:idx val="0"/>
          <c:order val="0"/>
          <c:tx>
            <c:strRef>
              <c:f>Sheet1!$B$1</c:f>
              <c:strCache>
                <c:ptCount val="1"/>
                <c:pt idx="0">
                  <c:v>Advances Mix</c:v>
                </c:pt>
              </c:strCache>
            </c:strRef>
          </c:tx>
          <c:dPt>
            <c:idx val="0"/>
            <c:spPr>
              <a:solidFill>
                <a:srgbClr val="006D75"/>
              </a:solidFill>
            </c:spPr>
          </c:dPt>
          <c:dPt>
            <c:idx val="1"/>
            <c:spPr>
              <a:solidFill>
                <a:srgbClr val="F36E20"/>
              </a:solidFill>
            </c:spPr>
          </c:dPt>
          <c:dPt>
            <c:idx val="2"/>
            <c:spPr>
              <a:solidFill>
                <a:srgbClr val="BFBFBF"/>
              </a:solidFill>
            </c:spPr>
          </c:dPt>
          <c:dLbls>
            <c:dLbl>
              <c:idx val="0"/>
              <c:layout>
                <c:manualLayout>
                  <c:x val="-0.21436236511396767"/>
                  <c:y val="-0.17385950431445632"/>
                </c:manualLayout>
              </c:layout>
              <c:spPr/>
              <c:txPr>
                <a:bodyPr/>
                <a:lstStyle/>
                <a:p>
                  <a:pPr>
                    <a:defRPr>
                      <a:solidFill>
                        <a:schemeClr val="bg1"/>
                      </a:solidFill>
                    </a:defRPr>
                  </a:pPr>
                  <a:endParaRPr lang="en-US"/>
                </a:p>
              </c:txPr>
              <c:showVal val="1"/>
              <c:showPercent val="1"/>
              <c:separator>
</c:separator>
            </c:dLbl>
            <c:dLbl>
              <c:idx val="1"/>
              <c:layout>
                <c:manualLayout>
                  <c:x val="0.11230136629916662"/>
                  <c:y val="-9.7056813159738894E-2"/>
                </c:manualLayout>
              </c:layout>
              <c:showVal val="1"/>
              <c:showPercent val="1"/>
              <c:separator>
</c:separator>
            </c:dLbl>
            <c:dLbl>
              <c:idx val="2"/>
              <c:layout>
                <c:manualLayout>
                  <c:x val="5.316203943731674E-2"/>
                  <c:y val="-5.2375036069641133E-2"/>
                </c:manualLayout>
              </c:layout>
              <c:showVal val="1"/>
              <c:showPercent val="1"/>
              <c:separator>
</c:separator>
            </c:dLbl>
            <c:showVal val="1"/>
            <c:showPercent val="1"/>
            <c:separator>
</c:separator>
          </c:dLbls>
          <c:cat>
            <c:strRef>
              <c:f>Sheet1!$A$2:$A$4</c:f>
              <c:strCache>
                <c:ptCount val="3"/>
                <c:pt idx="0">
                  <c:v>Corporate Banking </c:v>
                </c:pt>
                <c:pt idx="1">
                  <c:v>Infrastructure Lending</c:v>
                </c:pt>
                <c:pt idx="2">
                  <c:v>Retail Banking Group </c:v>
                </c:pt>
              </c:strCache>
            </c:strRef>
          </c:cat>
          <c:val>
            <c:numRef>
              <c:f>Sheet1!$B$2:$B$4</c:f>
              <c:numCache>
                <c:formatCode>#,##0_%_);\(#,##0\)_%;#,##0_%_);@_%_)</c:formatCode>
                <c:ptCount val="3"/>
                <c:pt idx="0">
                  <c:v>905.48</c:v>
                </c:pt>
                <c:pt idx="1">
                  <c:v>504.71999999999969</c:v>
                </c:pt>
                <c:pt idx="2">
                  <c:v>562.82999999999947</c:v>
                </c:pt>
              </c:numCache>
            </c:numRef>
          </c:val>
        </c:ser>
        <c:dLbls/>
      </c:pie3DChart>
    </c:plotArea>
    <c:legend>
      <c:legendPos val="b"/>
      <c:layout>
        <c:manualLayout>
          <c:xMode val="edge"/>
          <c:yMode val="edge"/>
          <c:x val="0"/>
          <c:y val="0.78921141459140465"/>
          <c:w val="0.95222326842618465"/>
          <c:h val="0.20470108453381741"/>
        </c:manualLayout>
      </c:layout>
      <c:txPr>
        <a:bodyPr/>
        <a:lstStyle/>
        <a:p>
          <a:pPr>
            <a:defRPr lang="en-US"/>
          </a:pPr>
          <a:endParaRPr lang="en-US"/>
        </a:p>
      </c:txPr>
    </c:legend>
    <c:plotVisOnly val="1"/>
    <c:dispBlanksAs val="zero"/>
  </c:chart>
  <c:txPr>
    <a:bodyPr/>
    <a:lstStyle/>
    <a:p>
      <a:pPr>
        <a:defRPr sz="1000"/>
      </a:pPr>
      <a:endParaRPr lang="en-US"/>
    </a:p>
  </c:txPr>
  <c:externalData r:id="rId1"/>
</c:chartSpace>
</file>

<file path=ppt/charts/chart23.xml><?xml version="1.0" encoding="utf-8"?>
<c:chartSpace xmlns:c="http://schemas.openxmlformats.org/drawingml/2006/chart" xmlns:a="http://schemas.openxmlformats.org/drawingml/2006/main" xmlns:r="http://schemas.openxmlformats.org/officeDocument/2006/relationships">
  <c:lang val="en-IN"/>
  <c:chart>
    <c:autoTitleDeleted val="1"/>
    <c:view3D>
      <c:rotY val="20"/>
      <c:depthPercent val="100"/>
      <c:rAngAx val="1"/>
    </c:view3D>
    <c:plotArea>
      <c:layout>
        <c:manualLayout>
          <c:layoutTarget val="inner"/>
          <c:xMode val="edge"/>
          <c:yMode val="edge"/>
          <c:x val="8.259133391555859E-2"/>
          <c:y val="0.16481597053457842"/>
          <c:w val="0.73490069529939706"/>
          <c:h val="0.64520798641768362"/>
        </c:manualLayout>
      </c:layout>
      <c:pie3DChart>
        <c:varyColors val="1"/>
        <c:ser>
          <c:idx val="0"/>
          <c:order val="0"/>
          <c:tx>
            <c:strRef>
              <c:f>Sheet1!$B$1</c:f>
              <c:strCache>
                <c:ptCount val="1"/>
                <c:pt idx="0">
                  <c:v>Deposit Mix</c:v>
                </c:pt>
              </c:strCache>
            </c:strRef>
          </c:tx>
          <c:dPt>
            <c:idx val="0"/>
            <c:spPr>
              <a:solidFill>
                <a:srgbClr val="BFBFBF"/>
              </a:solidFill>
            </c:spPr>
          </c:dPt>
          <c:dPt>
            <c:idx val="1"/>
            <c:spPr>
              <a:solidFill>
                <a:srgbClr val="006D75"/>
              </a:solidFill>
            </c:spPr>
          </c:dPt>
          <c:dPt>
            <c:idx val="2"/>
            <c:spPr>
              <a:solidFill>
                <a:srgbClr val="F36E20"/>
              </a:solidFill>
            </c:spPr>
          </c:dPt>
          <c:dLbls>
            <c:showVal val="1"/>
            <c:showPercent val="1"/>
            <c:separator>
</c:separator>
          </c:dLbls>
          <c:cat>
            <c:strRef>
              <c:f>Sheet1!$A$2:$A$4</c:f>
              <c:strCache>
                <c:ptCount val="3"/>
                <c:pt idx="0">
                  <c:v>Demand Deposits</c:v>
                </c:pt>
                <c:pt idx="1">
                  <c:v>Savings Bank Deposits</c:v>
                </c:pt>
                <c:pt idx="2">
                  <c:v>Term Deposits </c:v>
                </c:pt>
              </c:strCache>
            </c:strRef>
          </c:cat>
          <c:val>
            <c:numRef>
              <c:f>Sheet1!$B$2:$B$4</c:f>
              <c:numCache>
                <c:formatCode>#,##0_%_);\(#,##0\)_%;#,##0_%_);@_%_)</c:formatCode>
                <c:ptCount val="3"/>
                <c:pt idx="0">
                  <c:v>214.19</c:v>
                </c:pt>
                <c:pt idx="1">
                  <c:v>296.14000000000038</c:v>
                </c:pt>
                <c:pt idx="2">
                  <c:v>1821.6599999999999</c:v>
                </c:pt>
              </c:numCache>
            </c:numRef>
          </c:val>
        </c:ser>
        <c:dLbls/>
      </c:pie3DChart>
    </c:plotArea>
    <c:legend>
      <c:legendPos val="b"/>
      <c:layout>
        <c:manualLayout>
          <c:xMode val="edge"/>
          <c:yMode val="edge"/>
          <c:x val="0"/>
          <c:y val="0.81964891896530845"/>
          <c:w val="0.95222326842618465"/>
          <c:h val="0.14382607578603071"/>
        </c:manualLayout>
      </c:layout>
      <c:txPr>
        <a:bodyPr/>
        <a:lstStyle/>
        <a:p>
          <a:pPr>
            <a:defRPr lang="en-US"/>
          </a:pPr>
          <a:endParaRPr lang="en-US"/>
        </a:p>
      </c:txPr>
    </c:legend>
    <c:plotVisOnly val="1"/>
    <c:dispBlanksAs val="zero"/>
  </c:chart>
  <c:txPr>
    <a:bodyPr/>
    <a:lstStyle/>
    <a:p>
      <a:pPr>
        <a:defRPr sz="1000"/>
      </a:pPr>
      <a:endParaRPr lang="en-US"/>
    </a:p>
  </c:txPr>
  <c:externalData r:id="rId1"/>
  <c:userShapes r:id="rId2"/>
</c:chartSpace>
</file>

<file path=ppt/charts/chart24.xml><?xml version="1.0" encoding="utf-8"?>
<c:chartSpace xmlns:c="http://schemas.openxmlformats.org/drawingml/2006/chart" xmlns:a="http://schemas.openxmlformats.org/drawingml/2006/main" xmlns:r="http://schemas.openxmlformats.org/officeDocument/2006/relationships">
  <c:lang val="en-IN"/>
  <c:chart>
    <c:autoTitleDeleted val="1"/>
    <c:view3D>
      <c:rotX val="40"/>
      <c:perspective val="10"/>
    </c:view3D>
    <c:plotArea>
      <c:layout>
        <c:manualLayout>
          <c:layoutTarget val="inner"/>
          <c:xMode val="edge"/>
          <c:yMode val="edge"/>
          <c:x val="8.0591000671591667E-2"/>
          <c:y val="0.1003753452468072"/>
          <c:w val="0.83613163196776352"/>
          <c:h val="0.64009697948934563"/>
        </c:manualLayout>
      </c:layout>
      <c:pie3DChart>
        <c:varyColors val="1"/>
        <c:ser>
          <c:idx val="0"/>
          <c:order val="0"/>
          <c:tx>
            <c:strRef>
              <c:f>Sheet1!$B$1</c:f>
              <c:strCache>
                <c:ptCount val="1"/>
                <c:pt idx="0">
                  <c:v>Column1</c:v>
                </c:pt>
              </c:strCache>
            </c:strRef>
          </c:tx>
          <c:spPr>
            <a:solidFill>
              <a:srgbClr val="C00000"/>
            </a:solidFill>
          </c:spPr>
          <c:dPt>
            <c:idx val="0"/>
            <c:spPr>
              <a:solidFill>
                <a:srgbClr val="006D75"/>
              </a:solidFill>
            </c:spPr>
          </c:dPt>
          <c:dPt>
            <c:idx val="1"/>
            <c:spPr>
              <a:solidFill>
                <a:srgbClr val="FF5E05"/>
              </a:solidFill>
            </c:spPr>
          </c:dPt>
          <c:dPt>
            <c:idx val="2"/>
            <c:spPr>
              <a:solidFill>
                <a:srgbClr val="BFBFBF"/>
              </a:solidFill>
            </c:spPr>
          </c:dPt>
          <c:dPt>
            <c:idx val="3"/>
            <c:spPr>
              <a:solidFill>
                <a:srgbClr val="5B8772"/>
              </a:solidFill>
            </c:spPr>
          </c:dPt>
          <c:dPt>
            <c:idx val="4"/>
            <c:spPr>
              <a:solidFill>
                <a:srgbClr val="7FA9CF"/>
              </a:solidFill>
            </c:spPr>
          </c:dPt>
          <c:dLbls>
            <c:dLbl>
              <c:idx val="0"/>
              <c:layout>
                <c:manualLayout>
                  <c:x val="-0.14793313696768479"/>
                  <c:y val="-0.15257810512289938"/>
                </c:manualLayout>
              </c:layout>
              <c:spPr/>
              <c:txPr>
                <a:bodyPr/>
                <a:lstStyle/>
                <a:p>
                  <a:pPr>
                    <a:defRPr>
                      <a:solidFill>
                        <a:schemeClr val="bg1"/>
                      </a:solidFill>
                    </a:defRPr>
                  </a:pPr>
                  <a:endParaRPr lang="en-US"/>
                </a:p>
              </c:txPr>
              <c:showVal val="1"/>
            </c:dLbl>
            <c:dLbl>
              <c:idx val="1"/>
              <c:layout>
                <c:manualLayout>
                  <c:x val="2.9726656901265447E-3"/>
                  <c:y val="-3.8304144185733385E-2"/>
                </c:manualLayout>
              </c:layout>
              <c:showVal val="1"/>
            </c:dLbl>
            <c:dLbl>
              <c:idx val="3"/>
              <c:layout>
                <c:manualLayout>
                  <c:x val="5.1514571424038834E-2"/>
                  <c:y val="-1.0515874577157421E-3"/>
                </c:manualLayout>
              </c:layout>
              <c:showVal val="1"/>
            </c:dLbl>
            <c:dLbl>
              <c:idx val="4"/>
              <c:layout>
                <c:manualLayout>
                  <c:x val="8.6420627911772945E-3"/>
                  <c:y val="-1.5431734465751605E-2"/>
                </c:manualLayout>
              </c:layout>
              <c:showVal val="1"/>
            </c:dLbl>
            <c:showVal val="1"/>
          </c:dLbls>
          <c:cat>
            <c:strRef>
              <c:f>Sheet1!$A$2:$A$6</c:f>
              <c:strCache>
                <c:ptCount val="5"/>
                <c:pt idx="0">
                  <c:v>Government of India</c:v>
                </c:pt>
                <c:pt idx="1">
                  <c:v>Indian Financial Institutions</c:v>
                </c:pt>
                <c:pt idx="2">
                  <c:v>Foreign Institutional Investors</c:v>
                </c:pt>
                <c:pt idx="3">
                  <c:v>Non Institutions</c:v>
                </c:pt>
                <c:pt idx="4">
                  <c:v>Bodies Corporate</c:v>
                </c:pt>
              </c:strCache>
            </c:strRef>
          </c:cat>
          <c:val>
            <c:numRef>
              <c:f>Sheet1!$B$2:$B$6</c:f>
              <c:numCache>
                <c:formatCode>#,##0.0%_);\(#,##0.0%\);#,##0.0%_);@_%_)</c:formatCode>
                <c:ptCount val="5"/>
                <c:pt idx="0">
                  <c:v>0.76499523822630155</c:v>
                </c:pt>
                <c:pt idx="1">
                  <c:v>0.10803720697070662</c:v>
                </c:pt>
                <c:pt idx="2">
                  <c:v>2.9030974071765341E-2</c:v>
                </c:pt>
                <c:pt idx="3">
                  <c:v>8.3712106061370223E-2</c:v>
                </c:pt>
                <c:pt idx="4">
                  <c:v>1.4225540783962785E-2</c:v>
                </c:pt>
              </c:numCache>
            </c:numRef>
          </c:val>
        </c:ser>
        <c:dLbls/>
      </c:pie3DChart>
      <c:spPr>
        <a:noFill/>
        <a:scene3d>
          <a:camera prst="orthographicFront"/>
          <a:lightRig rig="threePt" dir="t"/>
        </a:scene3d>
        <a:sp3d>
          <a:bevelT/>
        </a:sp3d>
      </c:spPr>
    </c:plotArea>
    <c:legend>
      <c:legendPos val="b"/>
      <c:layout>
        <c:manualLayout>
          <c:xMode val="edge"/>
          <c:yMode val="edge"/>
          <c:x val="1.2580697240935726E-2"/>
          <c:y val="0.81119602731056673"/>
          <c:w val="0.98741934289777467"/>
          <c:h val="0.18880397268943341"/>
        </c:manualLayout>
      </c:layout>
      <c:txPr>
        <a:bodyPr/>
        <a:lstStyle/>
        <a:p>
          <a:pPr>
            <a:defRPr lang="en-US"/>
          </a:pPr>
          <a:endParaRPr lang="en-US"/>
        </a:p>
      </c:txPr>
    </c:legend>
    <c:plotVisOnly val="1"/>
    <c:dispBlanksAs val="zero"/>
  </c:chart>
  <c:txPr>
    <a:bodyPr/>
    <a:lstStyle/>
    <a:p>
      <a:pPr>
        <a:defRPr sz="1000"/>
      </a:pPr>
      <a:endParaRPr lang="en-US"/>
    </a:p>
  </c:txPr>
  <c:externalData r:id="rId1"/>
</c:chartSpace>
</file>

<file path=ppt/charts/chart25.xml><?xml version="1.0" encoding="utf-8"?>
<c:chartSpace xmlns:c="http://schemas.openxmlformats.org/drawingml/2006/chart" xmlns:a="http://schemas.openxmlformats.org/drawingml/2006/main" xmlns:r="http://schemas.openxmlformats.org/officeDocument/2006/relationships">
  <c:lang val="en-IN"/>
  <c:chart>
    <c:view3D>
      <c:rAngAx val="1"/>
    </c:view3D>
    <c:plotArea>
      <c:layout>
        <c:manualLayout>
          <c:layoutTarget val="inner"/>
          <c:xMode val="edge"/>
          <c:yMode val="edge"/>
          <c:x val="0"/>
          <c:y val="2.2550563342735187E-2"/>
          <c:w val="1"/>
          <c:h val="0.81353660094018521"/>
        </c:manualLayout>
      </c:layout>
      <c:bar3DChart>
        <c:barDir val="col"/>
        <c:grouping val="clustered"/>
        <c:ser>
          <c:idx val="0"/>
          <c:order val="0"/>
          <c:tx>
            <c:strRef>
              <c:f>Sheet1!$B$1</c:f>
              <c:strCache>
                <c:ptCount val="1"/>
                <c:pt idx="0">
                  <c:v>Branch</c:v>
                </c:pt>
              </c:strCache>
            </c:strRef>
          </c:tx>
          <c:spPr>
            <a:solidFill>
              <a:srgbClr val="006D75"/>
            </a:solidFill>
          </c:spPr>
          <c:dLbls>
            <c:txPr>
              <a:bodyPr/>
              <a:lstStyle/>
              <a:p>
                <a:pPr>
                  <a:defRPr sz="1100"/>
                </a:pPr>
                <a:endParaRPr lang="en-US"/>
              </a:p>
            </c:txPr>
            <c:showVal val="1"/>
          </c:dLbls>
          <c:cat>
            <c:strRef>
              <c:f>Sheet1!$A$2:$A$9</c:f>
              <c:strCache>
                <c:ptCount val="8"/>
                <c:pt idx="0">
                  <c:v>FY08</c:v>
                </c:pt>
                <c:pt idx="1">
                  <c:v>FY09</c:v>
                </c:pt>
                <c:pt idx="2">
                  <c:v>FY10</c:v>
                </c:pt>
                <c:pt idx="3">
                  <c:v>FY11</c:v>
                </c:pt>
                <c:pt idx="4">
                  <c:v>FY12</c:v>
                </c:pt>
                <c:pt idx="5">
                  <c:v>FY13</c:v>
                </c:pt>
                <c:pt idx="6">
                  <c:v>FY14</c:v>
                </c:pt>
                <c:pt idx="7">
                  <c:v>9M FY15*</c:v>
                </c:pt>
              </c:strCache>
            </c:strRef>
          </c:cat>
          <c:val>
            <c:numRef>
              <c:f>Sheet1!$B$2:$B$9</c:f>
              <c:numCache>
                <c:formatCode>General</c:formatCode>
                <c:ptCount val="8"/>
                <c:pt idx="0">
                  <c:v>499</c:v>
                </c:pt>
                <c:pt idx="1">
                  <c:v>537</c:v>
                </c:pt>
                <c:pt idx="2">
                  <c:v>708</c:v>
                </c:pt>
                <c:pt idx="3">
                  <c:v>816</c:v>
                </c:pt>
                <c:pt idx="4">
                  <c:v>973</c:v>
                </c:pt>
                <c:pt idx="5">
                  <c:v>1077</c:v>
                </c:pt>
                <c:pt idx="6">
                  <c:v>1388</c:v>
                </c:pt>
                <c:pt idx="7">
                  <c:v>1611</c:v>
                </c:pt>
              </c:numCache>
            </c:numRef>
          </c:val>
        </c:ser>
        <c:ser>
          <c:idx val="1"/>
          <c:order val="1"/>
          <c:tx>
            <c:strRef>
              <c:f>Sheet1!$C$1</c:f>
              <c:strCache>
                <c:ptCount val="1"/>
                <c:pt idx="0">
                  <c:v>ATM</c:v>
                </c:pt>
              </c:strCache>
            </c:strRef>
          </c:tx>
          <c:spPr>
            <a:solidFill>
              <a:srgbClr val="F36E20"/>
            </a:solidFill>
          </c:spPr>
          <c:dLbls>
            <c:txPr>
              <a:bodyPr/>
              <a:lstStyle/>
              <a:p>
                <a:pPr>
                  <a:defRPr sz="1100"/>
                </a:pPr>
                <a:endParaRPr lang="en-US"/>
              </a:p>
            </c:txPr>
            <c:showVal val="1"/>
          </c:dLbls>
          <c:cat>
            <c:strRef>
              <c:f>Sheet1!$A$2:$A$9</c:f>
              <c:strCache>
                <c:ptCount val="8"/>
                <c:pt idx="0">
                  <c:v>FY08</c:v>
                </c:pt>
                <c:pt idx="1">
                  <c:v>FY09</c:v>
                </c:pt>
                <c:pt idx="2">
                  <c:v>FY10</c:v>
                </c:pt>
                <c:pt idx="3">
                  <c:v>FY11</c:v>
                </c:pt>
                <c:pt idx="4">
                  <c:v>FY12</c:v>
                </c:pt>
                <c:pt idx="5">
                  <c:v>FY13</c:v>
                </c:pt>
                <c:pt idx="6">
                  <c:v>FY14</c:v>
                </c:pt>
                <c:pt idx="7">
                  <c:v>9M FY15*</c:v>
                </c:pt>
              </c:strCache>
            </c:strRef>
          </c:cat>
          <c:val>
            <c:numRef>
              <c:f>Sheet1!$C$2:$C$9</c:f>
              <c:numCache>
                <c:formatCode>General</c:formatCode>
                <c:ptCount val="8"/>
                <c:pt idx="0">
                  <c:v>779</c:v>
                </c:pt>
                <c:pt idx="1">
                  <c:v>914</c:v>
                </c:pt>
                <c:pt idx="2">
                  <c:v>1201</c:v>
                </c:pt>
                <c:pt idx="3">
                  <c:v>1372</c:v>
                </c:pt>
                <c:pt idx="4">
                  <c:v>1542</c:v>
                </c:pt>
                <c:pt idx="5">
                  <c:v>1702</c:v>
                </c:pt>
                <c:pt idx="6">
                  <c:v>2301</c:v>
                </c:pt>
                <c:pt idx="7">
                  <c:v>2855</c:v>
                </c:pt>
              </c:numCache>
            </c:numRef>
          </c:val>
        </c:ser>
        <c:dLbls/>
        <c:gapWidth val="100"/>
        <c:shape val="box"/>
        <c:axId val="60913920"/>
        <c:axId val="83960576"/>
        <c:axId val="0"/>
      </c:bar3DChart>
      <c:catAx>
        <c:axId val="60913920"/>
        <c:scaling>
          <c:orientation val="minMax"/>
        </c:scaling>
        <c:axPos val="b"/>
        <c:numFmt formatCode="mmm\/yy" sourceLinked="1"/>
        <c:tickLblPos val="nextTo"/>
        <c:txPr>
          <a:bodyPr rot="0"/>
          <a:lstStyle/>
          <a:p>
            <a:pPr>
              <a:defRPr lang="en-IN" sz="1100"/>
            </a:pPr>
            <a:endParaRPr lang="en-US"/>
          </a:p>
        </c:txPr>
        <c:crossAx val="83960576"/>
        <c:crosses val="autoZero"/>
        <c:auto val="1"/>
        <c:lblAlgn val="ctr"/>
        <c:lblOffset val="100"/>
      </c:catAx>
      <c:valAx>
        <c:axId val="83960576"/>
        <c:scaling>
          <c:orientation val="minMax"/>
          <c:max val="1800"/>
          <c:min val="0"/>
        </c:scaling>
        <c:axPos val="l"/>
        <c:numFmt formatCode="General" sourceLinked="1"/>
        <c:majorTickMark val="none"/>
        <c:tickLblPos val="none"/>
        <c:spPr>
          <a:ln>
            <a:noFill/>
          </a:ln>
        </c:spPr>
        <c:txPr>
          <a:bodyPr/>
          <a:lstStyle/>
          <a:p>
            <a:pPr>
              <a:defRPr lang="en-IN" sz="1200"/>
            </a:pPr>
            <a:endParaRPr lang="en-US"/>
          </a:p>
        </c:txPr>
        <c:crossAx val="60913920"/>
        <c:crosses val="autoZero"/>
        <c:crossBetween val="between"/>
        <c:majorUnit val="250"/>
      </c:valAx>
    </c:plotArea>
    <c:legend>
      <c:legendPos val="b"/>
      <c:layout>
        <c:manualLayout>
          <c:xMode val="edge"/>
          <c:yMode val="edge"/>
          <c:x val="0.29398002202465517"/>
          <c:y val="0.88122649790090146"/>
          <c:w val="0.44126027541973556"/>
          <c:h val="5.6986488581253575E-2"/>
        </c:manualLayout>
      </c:layout>
      <c:txPr>
        <a:bodyPr/>
        <a:lstStyle/>
        <a:p>
          <a:pPr>
            <a:defRPr lang="en-IN" sz="1100"/>
          </a:pPr>
          <a:endParaRPr lang="en-US"/>
        </a:p>
      </c:txPr>
    </c:legend>
    <c:plotVisOnly val="1"/>
    <c:dispBlanksAs val="gap"/>
  </c:chart>
  <c:txPr>
    <a:bodyPr/>
    <a:lstStyle/>
    <a:p>
      <a:pPr>
        <a:defRPr sz="1800"/>
      </a:pPr>
      <a:endParaRPr lang="en-US"/>
    </a:p>
  </c:txPr>
  <c:externalData r:id="rId1"/>
  <c:userShapes r:id="rId2"/>
</c:chartSpace>
</file>

<file path=ppt/charts/chart26.xml><?xml version="1.0" encoding="utf-8"?>
<c:chartSpace xmlns:c="http://schemas.openxmlformats.org/drawingml/2006/chart" xmlns:a="http://schemas.openxmlformats.org/drawingml/2006/main" xmlns:r="http://schemas.openxmlformats.org/officeDocument/2006/relationships">
  <c:lang val="en-IN"/>
  <c:chart>
    <c:autoTitleDeleted val="1"/>
    <c:view3D>
      <c:rotX val="50"/>
      <c:depthPercent val="70"/>
      <c:perspective val="0"/>
    </c:view3D>
    <c:plotArea>
      <c:layout>
        <c:manualLayout>
          <c:layoutTarget val="inner"/>
          <c:xMode val="edge"/>
          <c:yMode val="edge"/>
          <c:x val="9.8618148330008766E-3"/>
          <c:y val="1.7222383262455523E-2"/>
          <c:w val="0.99013802535860829"/>
          <c:h val="0.92814905409561665"/>
        </c:manualLayout>
      </c:layout>
      <c:pie3DChart>
        <c:varyColors val="1"/>
        <c:ser>
          <c:idx val="0"/>
          <c:order val="0"/>
          <c:tx>
            <c:strRef>
              <c:f>Sheet1!$B$1</c:f>
              <c:strCache>
                <c:ptCount val="1"/>
                <c:pt idx="0">
                  <c:v>Column1</c:v>
                </c:pt>
              </c:strCache>
            </c:strRef>
          </c:tx>
          <c:explosion val="3"/>
          <c:dPt>
            <c:idx val="0"/>
            <c:explosion val="0"/>
            <c:spPr>
              <a:solidFill>
                <a:srgbClr val="5B8772"/>
              </a:solidFill>
            </c:spPr>
          </c:dPt>
          <c:dPt>
            <c:idx val="1"/>
            <c:explosion val="0"/>
            <c:spPr>
              <a:solidFill>
                <a:srgbClr val="006D75"/>
              </a:solidFill>
            </c:spPr>
          </c:dPt>
          <c:dPt>
            <c:idx val="2"/>
            <c:explosion val="0"/>
            <c:spPr>
              <a:solidFill>
                <a:srgbClr val="F36E20"/>
              </a:solidFill>
            </c:spPr>
          </c:dPt>
          <c:dPt>
            <c:idx val="3"/>
            <c:explosion val="0"/>
            <c:spPr>
              <a:solidFill>
                <a:srgbClr val="BFBFBF"/>
              </a:solidFill>
            </c:spPr>
          </c:dPt>
          <c:dLbls>
            <c:dLbl>
              <c:idx val="0"/>
              <c:layout>
                <c:manualLayout>
                  <c:x val="-0.1768636802435036"/>
                  <c:y val="0.10246213588934865"/>
                </c:manualLayout>
              </c:layout>
              <c:showVal val="1"/>
            </c:dLbl>
            <c:dLbl>
              <c:idx val="1"/>
              <c:layout>
                <c:manualLayout>
                  <c:x val="-0.18391941844965837"/>
                  <c:y val="-0.20173335725440056"/>
                </c:manualLayout>
              </c:layout>
              <c:showVal val="1"/>
            </c:dLbl>
            <c:dLbl>
              <c:idx val="2"/>
              <c:layout>
                <c:manualLayout>
                  <c:x val="0.19039048865619687"/>
                  <c:y val="-0.13374791796489771"/>
                </c:manualLayout>
              </c:layout>
              <c:showVal val="1"/>
            </c:dLbl>
            <c:dLbl>
              <c:idx val="3"/>
              <c:layout>
                <c:manualLayout>
                  <c:x val="0.13337773632353517"/>
                  <c:y val="0.12805123637587354"/>
                </c:manualLayout>
              </c:layout>
              <c:showVal val="1"/>
            </c:dLbl>
            <c:txPr>
              <a:bodyPr/>
              <a:lstStyle/>
              <a:p>
                <a:pPr>
                  <a:defRPr sz="1100" b="1">
                    <a:solidFill>
                      <a:schemeClr val="bg1"/>
                    </a:solidFill>
                  </a:defRPr>
                </a:pPr>
                <a:endParaRPr lang="en-US"/>
              </a:p>
            </c:txPr>
            <c:showVal val="1"/>
            <c:showLeaderLines val="1"/>
          </c:dLbls>
          <c:cat>
            <c:strRef>
              <c:f>Sheet1!$A$2:$A$5</c:f>
              <c:strCache>
                <c:ptCount val="4"/>
                <c:pt idx="0">
                  <c:v>Metro</c:v>
                </c:pt>
                <c:pt idx="1">
                  <c:v>Urban</c:v>
                </c:pt>
                <c:pt idx="2">
                  <c:v>Semi-Urban</c:v>
                </c:pt>
                <c:pt idx="3">
                  <c:v>Rural</c:v>
                </c:pt>
              </c:strCache>
            </c:strRef>
          </c:cat>
          <c:val>
            <c:numRef>
              <c:f>Sheet1!$B$2:$B$5</c:f>
              <c:numCache>
                <c:formatCode>General</c:formatCode>
                <c:ptCount val="4"/>
                <c:pt idx="0">
                  <c:v>359</c:v>
                </c:pt>
                <c:pt idx="1">
                  <c:v>443</c:v>
                </c:pt>
                <c:pt idx="2">
                  <c:v>471</c:v>
                </c:pt>
                <c:pt idx="3">
                  <c:v>337</c:v>
                </c:pt>
              </c:numCache>
            </c:numRef>
          </c:val>
        </c:ser>
        <c:dLbls/>
      </c:pie3DChart>
    </c:plotArea>
    <c:legend>
      <c:legendPos val="b"/>
      <c:layout>
        <c:manualLayout>
          <c:xMode val="edge"/>
          <c:yMode val="edge"/>
          <c:x val="8.9336131773452565E-2"/>
          <c:y val="0.89064923277043284"/>
          <c:w val="0.73557605430491468"/>
          <c:h val="7.9089627084779124E-2"/>
        </c:manualLayout>
      </c:layout>
      <c:txPr>
        <a:bodyPr/>
        <a:lstStyle/>
        <a:p>
          <a:pPr>
            <a:defRPr lang="en-IN" sz="1100"/>
          </a:pPr>
          <a:endParaRPr lang="en-US"/>
        </a:p>
      </c:txPr>
    </c:legend>
    <c:plotVisOnly val="1"/>
    <c:dispBlanksAs val="zero"/>
  </c:chart>
  <c:txPr>
    <a:bodyPr/>
    <a:lstStyle/>
    <a:p>
      <a:pPr>
        <a:defRPr sz="1800"/>
      </a:pPr>
      <a:endParaRPr lang="en-US"/>
    </a:p>
  </c:txPr>
  <c:externalData r:id="rId1"/>
</c:chartSpace>
</file>

<file path=ppt/charts/chart27.xml><?xml version="1.0" encoding="utf-8"?>
<c:chartSpace xmlns:c="http://schemas.openxmlformats.org/drawingml/2006/chart" xmlns:a="http://schemas.openxmlformats.org/drawingml/2006/main" xmlns:r="http://schemas.openxmlformats.org/officeDocument/2006/relationships">
  <c:lang val="en-IN"/>
  <c:chart>
    <c:autoTitleDeleted val="1"/>
    <c:view3D>
      <c:rotX val="10"/>
      <c:rAngAx val="1"/>
    </c:view3D>
    <c:plotArea>
      <c:layout>
        <c:manualLayout>
          <c:layoutTarget val="inner"/>
          <c:xMode val="edge"/>
          <c:yMode val="edge"/>
          <c:x val="1.1080810060344762E-3"/>
          <c:y val="2.3856862822538853E-3"/>
          <c:w val="0.99610490220980463"/>
          <c:h val="0.81415110975140759"/>
        </c:manualLayout>
      </c:layout>
      <c:bar3DChart>
        <c:barDir val="col"/>
        <c:grouping val="clustered"/>
        <c:ser>
          <c:idx val="0"/>
          <c:order val="0"/>
          <c:tx>
            <c:strRef>
              <c:f>Sheet1!$B$1</c:f>
              <c:strCache>
                <c:ptCount val="1"/>
                <c:pt idx="0">
                  <c:v>Column1</c:v>
                </c:pt>
              </c:strCache>
            </c:strRef>
          </c:tx>
          <c:spPr>
            <a:solidFill>
              <a:srgbClr val="006D75"/>
            </a:solidFill>
          </c:spPr>
          <c:dLbls>
            <c:dLbl>
              <c:idx val="0"/>
              <c:layout>
                <c:manualLayout>
                  <c:x val="8.0645161290323047E-3"/>
                  <c:y val="-2.0830703135009402E-2"/>
                </c:manualLayout>
              </c:layout>
              <c:showVal val="1"/>
            </c:dLbl>
            <c:dLbl>
              <c:idx val="1"/>
              <c:layout>
                <c:manualLayout>
                  <c:x val="1.3440860215054161E-2"/>
                  <c:y val="-1.9537814536650263E-2"/>
                </c:manualLayout>
              </c:layout>
              <c:showVal val="1"/>
            </c:dLbl>
            <c:dLbl>
              <c:idx val="2"/>
              <c:layout>
                <c:manualLayout>
                  <c:x val="1.3440860215054161E-2"/>
                  <c:y val="-3.993786653274866E-2"/>
                </c:manualLayout>
              </c:layout>
              <c:showVal val="1"/>
            </c:dLbl>
            <c:dLbl>
              <c:idx val="3"/>
              <c:layout>
                <c:manualLayout>
                  <c:x val="1.6129032258064523E-2"/>
                  <c:y val="-6.3690977395722114E-3"/>
                </c:manualLayout>
              </c:layout>
              <c:showVal val="1"/>
            </c:dLbl>
            <c:dLbl>
              <c:idx val="4"/>
              <c:layout>
                <c:manualLayout>
                  <c:x val="3.4945994067360951E-2"/>
                  <c:y val="-2.0931533618577212E-2"/>
                </c:manualLayout>
              </c:layout>
              <c:showVal val="1"/>
            </c:dLbl>
            <c:dLbl>
              <c:idx val="5"/>
              <c:layout>
                <c:manualLayout>
                  <c:x val="1.616150304523465E-2"/>
                  <c:y val="-3.8094990508748101E-2"/>
                </c:manualLayout>
              </c:layout>
              <c:showVal val="1"/>
            </c:dLbl>
            <c:numFmt formatCode="#,##0.00" sourceLinked="0"/>
            <c:spPr>
              <a:noFill/>
            </c:spPr>
            <c:txPr>
              <a:bodyPr rot="0"/>
              <a:lstStyle/>
              <a:p>
                <a:pPr>
                  <a:defRPr lang="en-US"/>
                </a:pPr>
                <a:endParaRPr lang="en-US"/>
              </a:p>
            </c:txPr>
            <c:showVal val="1"/>
          </c:dLbls>
          <c:cat>
            <c:strRef>
              <c:f>Sheet1!$A$2:$A$7</c:f>
              <c:strCache>
                <c:ptCount val="6"/>
                <c:pt idx="0">
                  <c:v>FY09</c:v>
                </c:pt>
                <c:pt idx="1">
                  <c:v>FY10</c:v>
                </c:pt>
                <c:pt idx="2">
                  <c:v>FY11</c:v>
                </c:pt>
                <c:pt idx="3">
                  <c:v>FY12</c:v>
                </c:pt>
                <c:pt idx="4">
                  <c:v>FY13</c:v>
                </c:pt>
                <c:pt idx="5">
                  <c:v>FY14</c:v>
                </c:pt>
              </c:strCache>
            </c:strRef>
          </c:cat>
          <c:val>
            <c:numRef>
              <c:f>Sheet1!$B$2:$B$7</c:f>
              <c:numCache>
                <c:formatCode>General</c:formatCode>
                <c:ptCount val="6"/>
                <c:pt idx="0">
                  <c:v>0.84000000000000064</c:v>
                </c:pt>
                <c:pt idx="1">
                  <c:v>0.84000000000000064</c:v>
                </c:pt>
                <c:pt idx="2">
                  <c:v>1.1900000000000137</c:v>
                </c:pt>
                <c:pt idx="3">
                  <c:v>1.32</c:v>
                </c:pt>
                <c:pt idx="4">
                  <c:v>1.22</c:v>
                </c:pt>
                <c:pt idx="5">
                  <c:v>0.68</c:v>
                </c:pt>
              </c:numCache>
            </c:numRef>
          </c:val>
        </c:ser>
        <c:dLbls/>
        <c:shape val="box"/>
        <c:axId val="101853824"/>
        <c:axId val="103780736"/>
        <c:axId val="0"/>
      </c:bar3DChart>
      <c:catAx>
        <c:axId val="101853824"/>
        <c:scaling>
          <c:orientation val="minMax"/>
        </c:scaling>
        <c:axPos val="b"/>
        <c:tickLblPos val="nextTo"/>
        <c:txPr>
          <a:bodyPr/>
          <a:lstStyle/>
          <a:p>
            <a:pPr>
              <a:defRPr lang="en-US"/>
            </a:pPr>
            <a:endParaRPr lang="en-US"/>
          </a:p>
        </c:txPr>
        <c:crossAx val="103780736"/>
        <c:crosses val="autoZero"/>
        <c:auto val="1"/>
        <c:lblAlgn val="ctr"/>
        <c:lblOffset val="100"/>
      </c:catAx>
      <c:valAx>
        <c:axId val="103780736"/>
        <c:scaling>
          <c:orientation val="minMax"/>
        </c:scaling>
        <c:axPos val="l"/>
        <c:numFmt formatCode="#,##0.0" sourceLinked="0"/>
        <c:majorTickMark val="none"/>
        <c:tickLblPos val="none"/>
        <c:spPr>
          <a:ln>
            <a:noFill/>
          </a:ln>
        </c:spPr>
        <c:txPr>
          <a:bodyPr/>
          <a:lstStyle/>
          <a:p>
            <a:pPr>
              <a:defRPr lang="en-US"/>
            </a:pPr>
            <a:endParaRPr lang="en-US"/>
          </a:p>
        </c:txPr>
        <c:crossAx val="101853824"/>
        <c:crosses val="autoZero"/>
        <c:crossBetween val="between"/>
      </c:valAx>
    </c:plotArea>
    <c:plotVisOnly val="1"/>
    <c:dispBlanksAs val="gap"/>
  </c:chart>
  <c:txPr>
    <a:bodyPr/>
    <a:lstStyle/>
    <a:p>
      <a:pPr>
        <a:defRPr sz="1000"/>
      </a:pPr>
      <a:endParaRPr lang="en-US"/>
    </a:p>
  </c:txPr>
  <c:externalData r:id="rId1"/>
</c:chartSpace>
</file>

<file path=ppt/charts/chart28.xml><?xml version="1.0" encoding="utf-8"?>
<c:chartSpace xmlns:c="http://schemas.openxmlformats.org/drawingml/2006/chart" xmlns:a="http://schemas.openxmlformats.org/drawingml/2006/main" xmlns:r="http://schemas.openxmlformats.org/officeDocument/2006/relationships">
  <c:lang val="en-IN"/>
  <c:chart>
    <c:autoTitleDeleted val="1"/>
    <c:view3D>
      <c:rAngAx val="1"/>
    </c:view3D>
    <c:plotArea>
      <c:layout>
        <c:manualLayout>
          <c:layoutTarget val="inner"/>
          <c:xMode val="edge"/>
          <c:yMode val="edge"/>
          <c:x val="0"/>
          <c:y val="3.4131507026262692E-2"/>
          <c:w val="0.99795868258403264"/>
          <c:h val="0.74999067320786383"/>
        </c:manualLayout>
      </c:layout>
      <c:bar3DChart>
        <c:barDir val="col"/>
        <c:grouping val="clustered"/>
        <c:ser>
          <c:idx val="0"/>
          <c:order val="0"/>
          <c:tx>
            <c:strRef>
              <c:f>Sheet1!$B$1</c:f>
              <c:strCache>
                <c:ptCount val="1"/>
                <c:pt idx="0">
                  <c:v>Column1</c:v>
                </c:pt>
              </c:strCache>
            </c:strRef>
          </c:tx>
          <c:spPr>
            <a:solidFill>
              <a:srgbClr val="006D75"/>
            </a:solidFill>
          </c:spPr>
          <c:dPt>
            <c:idx val="6"/>
            <c:spPr>
              <a:solidFill>
                <a:srgbClr val="F36E20"/>
              </a:solidFill>
            </c:spPr>
          </c:dPt>
          <c:dLbls>
            <c:dLbl>
              <c:idx val="0"/>
              <c:layout>
                <c:manualLayout>
                  <c:x val="5.376344086021642E-3"/>
                  <c:y val="-2.6054135981254747E-2"/>
                </c:manualLayout>
              </c:layout>
              <c:showVal val="1"/>
            </c:dLbl>
            <c:dLbl>
              <c:idx val="1"/>
              <c:layout>
                <c:manualLayout>
                  <c:x val="1.6129032258064523E-2"/>
                  <c:y val="-2.0843308785004445E-2"/>
                </c:manualLayout>
              </c:layout>
              <c:showVal val="1"/>
            </c:dLbl>
            <c:dLbl>
              <c:idx val="2"/>
              <c:layout>
                <c:manualLayout>
                  <c:x val="2.9569892473118291E-2"/>
                  <c:y val="-3.1265373478860221E-2"/>
                </c:manualLayout>
              </c:layout>
              <c:showVal val="1"/>
            </c:dLbl>
            <c:dLbl>
              <c:idx val="3"/>
              <c:layout>
                <c:manualLayout>
                  <c:x val="1.6129032258064523E-2"/>
                  <c:y val="-3.6475790373756534E-2"/>
                </c:manualLayout>
              </c:layout>
              <c:showVal val="1"/>
            </c:dLbl>
            <c:dLbl>
              <c:idx val="4"/>
              <c:layout>
                <c:manualLayout>
                  <c:x val="1.7204293549380519E-2"/>
                  <c:y val="-6.0051717062433584E-2"/>
                </c:manualLayout>
              </c:layout>
              <c:showVal val="1"/>
            </c:dLbl>
            <c:dLbl>
              <c:idx val="5"/>
              <c:layout>
                <c:manualLayout>
                  <c:x val="8.0807515226171966E-3"/>
                  <c:y val="-4.9354275090625434E-2"/>
                </c:manualLayout>
              </c:layout>
              <c:tx>
                <c:rich>
                  <a:bodyPr/>
                  <a:lstStyle/>
                  <a:p>
                    <a:r>
                      <a:rPr lang="en-US" smtClean="0"/>
                      <a:t>36.9%</a:t>
                    </a:r>
                    <a:endParaRPr lang="en-US" dirty="0"/>
                  </a:p>
                </c:rich>
              </c:tx>
              <c:showVal val="1"/>
            </c:dLbl>
            <c:dLbl>
              <c:idx val="6"/>
              <c:layout>
                <c:manualLayout>
                  <c:x val="2.4372589269829287E-2"/>
                  <c:y val="-3.9483420072500282E-2"/>
                </c:manualLayout>
              </c:layout>
              <c:showVal val="1"/>
            </c:dLbl>
            <c:numFmt formatCode="0.0&quot;%&quot;" sourceLinked="0"/>
            <c:txPr>
              <a:bodyPr/>
              <a:lstStyle/>
              <a:p>
                <a:pPr>
                  <a:defRPr lang="en-US"/>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Sheet1!$B$2:$B$8</c:f>
              <c:numCache>
                <c:formatCode>0.0</c:formatCode>
                <c:ptCount val="7"/>
                <c:pt idx="0">
                  <c:v>49.260000000000012</c:v>
                </c:pt>
                <c:pt idx="1">
                  <c:v>40.18</c:v>
                </c:pt>
                <c:pt idx="2">
                  <c:v>35.160000000000011</c:v>
                </c:pt>
                <c:pt idx="3">
                  <c:v>39.17</c:v>
                </c:pt>
                <c:pt idx="4">
                  <c:v>36.480000000000004</c:v>
                </c:pt>
                <c:pt idx="5">
                  <c:v>36.9</c:v>
                </c:pt>
                <c:pt idx="6">
                  <c:v>47.120000000000012</c:v>
                </c:pt>
              </c:numCache>
            </c:numRef>
          </c:val>
        </c:ser>
        <c:dLbls/>
        <c:shape val="box"/>
        <c:axId val="84757504"/>
        <c:axId val="84763392"/>
        <c:axId val="0"/>
      </c:bar3DChart>
      <c:catAx>
        <c:axId val="84757504"/>
        <c:scaling>
          <c:orientation val="minMax"/>
        </c:scaling>
        <c:axPos val="b"/>
        <c:tickLblPos val="nextTo"/>
        <c:txPr>
          <a:bodyPr/>
          <a:lstStyle/>
          <a:p>
            <a:pPr>
              <a:defRPr lang="en-US"/>
            </a:pPr>
            <a:endParaRPr lang="en-US"/>
          </a:p>
        </c:txPr>
        <c:crossAx val="84763392"/>
        <c:crosses val="autoZero"/>
        <c:auto val="1"/>
        <c:lblAlgn val="ctr"/>
        <c:lblOffset val="100"/>
      </c:catAx>
      <c:valAx>
        <c:axId val="84763392"/>
        <c:scaling>
          <c:orientation val="minMax"/>
        </c:scaling>
        <c:axPos val="l"/>
        <c:numFmt formatCode="0.0" sourceLinked="1"/>
        <c:majorTickMark val="none"/>
        <c:tickLblPos val="none"/>
        <c:spPr>
          <a:ln>
            <a:noFill/>
          </a:ln>
        </c:spPr>
        <c:txPr>
          <a:bodyPr/>
          <a:lstStyle/>
          <a:p>
            <a:pPr>
              <a:defRPr lang="en-US"/>
            </a:pPr>
            <a:endParaRPr lang="en-US"/>
          </a:p>
        </c:txPr>
        <c:crossAx val="84757504"/>
        <c:crosses val="autoZero"/>
        <c:crossBetween val="between"/>
      </c:valAx>
    </c:plotArea>
    <c:plotVisOnly val="1"/>
    <c:dispBlanksAs val="gap"/>
  </c:chart>
  <c:txPr>
    <a:bodyPr/>
    <a:lstStyle/>
    <a:p>
      <a:pPr>
        <a:defRPr sz="1000"/>
      </a:pPr>
      <a:endParaRPr lang="en-US"/>
    </a:p>
  </c:txPr>
  <c:externalData r:id="rId1"/>
</c:chartSpace>
</file>

<file path=ppt/charts/chart29.xml><?xml version="1.0" encoding="utf-8"?>
<c:chartSpace xmlns:c="http://schemas.openxmlformats.org/drawingml/2006/chart" xmlns:a="http://schemas.openxmlformats.org/drawingml/2006/main" xmlns:r="http://schemas.openxmlformats.org/officeDocument/2006/relationships">
  <c:lang val="en-IN"/>
  <c:chart>
    <c:autoTitleDeleted val="1"/>
    <c:view3D>
      <c:rotX val="10"/>
      <c:rAngAx val="1"/>
    </c:view3D>
    <c:plotArea>
      <c:layout>
        <c:manualLayout>
          <c:layoutTarget val="inner"/>
          <c:xMode val="edge"/>
          <c:yMode val="edge"/>
          <c:x val="3.8951007121094164E-3"/>
          <c:y val="6.4108519257678714E-2"/>
          <c:w val="0.99610490220980463"/>
          <c:h val="0.81415110975140759"/>
        </c:manualLayout>
      </c:layout>
      <c:bar3DChart>
        <c:barDir val="col"/>
        <c:grouping val="clustered"/>
        <c:ser>
          <c:idx val="0"/>
          <c:order val="0"/>
          <c:tx>
            <c:strRef>
              <c:f>Sheet1!$B$1</c:f>
              <c:strCache>
                <c:ptCount val="1"/>
                <c:pt idx="0">
                  <c:v>Column1</c:v>
                </c:pt>
              </c:strCache>
            </c:strRef>
          </c:tx>
          <c:spPr>
            <a:solidFill>
              <a:srgbClr val="006D75"/>
            </a:solidFill>
          </c:spPr>
          <c:dLbls>
            <c:dLbl>
              <c:idx val="0"/>
              <c:layout>
                <c:manualLayout>
                  <c:x val="8.0645161290323047E-3"/>
                  <c:y val="-2.0830703135009402E-2"/>
                </c:manualLayout>
              </c:layout>
              <c:showVal val="1"/>
            </c:dLbl>
            <c:dLbl>
              <c:idx val="1"/>
              <c:layout>
                <c:manualLayout>
                  <c:x val="1.3440860215054168E-2"/>
                  <c:y val="-1.9537814536650263E-2"/>
                </c:manualLayout>
              </c:layout>
              <c:showVal val="1"/>
            </c:dLbl>
            <c:dLbl>
              <c:idx val="2"/>
              <c:layout>
                <c:manualLayout>
                  <c:x val="1.3440860215054168E-2"/>
                  <c:y val="-3.993786653274866E-2"/>
                </c:manualLayout>
              </c:layout>
              <c:showVal val="1"/>
            </c:dLbl>
            <c:dLbl>
              <c:idx val="3"/>
              <c:layout>
                <c:manualLayout>
                  <c:x val="1.6129032258064523E-2"/>
                  <c:y val="-6.3690977395722114E-3"/>
                </c:manualLayout>
              </c:layout>
              <c:showVal val="1"/>
            </c:dLbl>
            <c:dLbl>
              <c:idx val="4"/>
              <c:layout>
                <c:manualLayout>
                  <c:x val="3.4945994067360951E-2"/>
                  <c:y val="-2.0931533618577212E-2"/>
                </c:manualLayout>
              </c:layout>
              <c:showVal val="1"/>
            </c:dLbl>
            <c:dLbl>
              <c:idx val="5"/>
              <c:layout>
                <c:manualLayout>
                  <c:x val="2.6935838408724683E-2"/>
                  <c:y val="-2.2222076408072652E-2"/>
                </c:manualLayout>
              </c:layout>
              <c:showVal val="1"/>
            </c:dLbl>
            <c:numFmt formatCode="#,##0" sourceLinked="0"/>
            <c:spPr>
              <a:noFill/>
            </c:spPr>
            <c:txPr>
              <a:bodyPr rot="0"/>
              <a:lstStyle/>
              <a:p>
                <a:pPr>
                  <a:defRPr lang="en-US"/>
                </a:pPr>
                <a:endParaRPr lang="en-US"/>
              </a:p>
            </c:txPr>
            <c:showVal val="1"/>
          </c:dLbls>
          <c:cat>
            <c:strRef>
              <c:f>Sheet1!$A$2:$A$7</c:f>
              <c:strCache>
                <c:ptCount val="6"/>
                <c:pt idx="0">
                  <c:v>FY09</c:v>
                </c:pt>
                <c:pt idx="1">
                  <c:v>FY10</c:v>
                </c:pt>
                <c:pt idx="2">
                  <c:v>FY11</c:v>
                </c:pt>
                <c:pt idx="3">
                  <c:v>FY12</c:v>
                </c:pt>
                <c:pt idx="4">
                  <c:v>FY13</c:v>
                </c:pt>
                <c:pt idx="5">
                  <c:v>FY14</c:v>
                </c:pt>
              </c:strCache>
            </c:strRef>
          </c:cat>
          <c:val>
            <c:numRef>
              <c:f>Sheet1!$B$2:$B$7</c:f>
              <c:numCache>
                <c:formatCode>General</c:formatCode>
                <c:ptCount val="6"/>
                <c:pt idx="0">
                  <c:v>203</c:v>
                </c:pt>
                <c:pt idx="1">
                  <c:v>242</c:v>
                </c:pt>
                <c:pt idx="2">
                  <c:v>235</c:v>
                </c:pt>
                <c:pt idx="3">
                  <c:v>238</c:v>
                </c:pt>
                <c:pt idx="4">
                  <c:v>256</c:v>
                </c:pt>
                <c:pt idx="5">
                  <c:v>247</c:v>
                </c:pt>
              </c:numCache>
            </c:numRef>
          </c:val>
        </c:ser>
        <c:dLbls/>
        <c:shape val="box"/>
        <c:axId val="100294016"/>
        <c:axId val="100332672"/>
        <c:axId val="0"/>
      </c:bar3DChart>
      <c:catAx>
        <c:axId val="100294016"/>
        <c:scaling>
          <c:orientation val="minMax"/>
        </c:scaling>
        <c:axPos val="b"/>
        <c:tickLblPos val="nextTo"/>
        <c:txPr>
          <a:bodyPr/>
          <a:lstStyle/>
          <a:p>
            <a:pPr>
              <a:defRPr lang="en-US"/>
            </a:pPr>
            <a:endParaRPr lang="en-US"/>
          </a:p>
        </c:txPr>
        <c:crossAx val="100332672"/>
        <c:crosses val="autoZero"/>
        <c:auto val="1"/>
        <c:lblAlgn val="ctr"/>
        <c:lblOffset val="100"/>
      </c:catAx>
      <c:valAx>
        <c:axId val="100332672"/>
        <c:scaling>
          <c:orientation val="minMax"/>
        </c:scaling>
        <c:axPos val="l"/>
        <c:numFmt formatCode="#,##0.0" sourceLinked="0"/>
        <c:majorTickMark val="none"/>
        <c:tickLblPos val="none"/>
        <c:spPr>
          <a:ln>
            <a:noFill/>
          </a:ln>
        </c:spPr>
        <c:txPr>
          <a:bodyPr/>
          <a:lstStyle/>
          <a:p>
            <a:pPr>
              <a:defRPr lang="en-US"/>
            </a:pPr>
            <a:endParaRPr lang="en-US"/>
          </a:p>
        </c:txPr>
        <c:crossAx val="100294016"/>
        <c:crosses val="autoZero"/>
        <c:crossBetween val="between"/>
      </c:valAx>
    </c:plotArea>
    <c:plotVisOnly val="1"/>
    <c:dispBlanksAs val="gap"/>
  </c:chart>
  <c:txPr>
    <a:bodyPr/>
    <a:lstStyle/>
    <a:p>
      <a:pPr>
        <a:defRPr sz="10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5.3042121684867397E-2"/>
          <c:y val="9.6234309623431047E-2"/>
          <c:w val="0.93759750390015606"/>
          <c:h val="0.55630822974106731"/>
        </c:manualLayout>
      </c:layout>
      <c:barChart>
        <c:barDir val="col"/>
        <c:grouping val="clustered"/>
        <c:ser>
          <c:idx val="0"/>
          <c:order val="0"/>
          <c:tx>
            <c:strRef>
              <c:f>Sheet1!$B$1</c:f>
              <c:strCache>
                <c:ptCount val="1"/>
                <c:pt idx="0">
                  <c:v>mm</c:v>
                </c:pt>
              </c:strCache>
            </c:strRef>
          </c:tx>
          <c:spPr>
            <a:solidFill>
              <a:srgbClr val="006D75"/>
            </a:solidFill>
            <a:ln w="16725">
              <a:noFill/>
            </a:ln>
          </c:spPr>
          <c:dLbls>
            <c:txPr>
              <a:bodyPr/>
              <a:lstStyle/>
              <a:p>
                <a:pPr>
                  <a:defRPr>
                    <a:solidFill>
                      <a:schemeClr val="tx1"/>
                    </a:solidFill>
                  </a:defRPr>
                </a:pPr>
                <a:endParaRPr lang="en-US"/>
              </a:p>
            </c:txPr>
            <c:showVal val="1"/>
          </c:dLbls>
          <c:cat>
            <c:strRef>
              <c:f>Sheet1!$A$2:$A$12</c:f>
              <c:strCache>
                <c:ptCount val="11"/>
                <c:pt idx="0">
                  <c:v>South Korea</c:v>
                </c:pt>
                <c:pt idx="1">
                  <c:v>South Africa</c:v>
                </c:pt>
                <c:pt idx="2">
                  <c:v>Thailand</c:v>
                </c:pt>
                <c:pt idx="3">
                  <c:v>Turkey</c:v>
                </c:pt>
                <c:pt idx="4">
                  <c:v>Japan</c:v>
                </c:pt>
                <c:pt idx="5">
                  <c:v>Russia</c:v>
                </c:pt>
                <c:pt idx="6">
                  <c:v>Brazil</c:v>
                </c:pt>
                <c:pt idx="7">
                  <c:v>Indonesia</c:v>
                </c:pt>
                <c:pt idx="8">
                  <c:v>USA</c:v>
                </c:pt>
                <c:pt idx="9">
                  <c:v>India</c:v>
                </c:pt>
                <c:pt idx="10">
                  <c:v>China</c:v>
                </c:pt>
              </c:strCache>
            </c:strRef>
          </c:cat>
          <c:val>
            <c:numRef>
              <c:f>Sheet1!$B$2:$B$12</c:f>
              <c:numCache>
                <c:formatCode>0</c:formatCode>
                <c:ptCount val="11"/>
                <c:pt idx="0">
                  <c:v>50.219668999999996</c:v>
                </c:pt>
                <c:pt idx="1">
                  <c:v>52.981990999999994</c:v>
                </c:pt>
                <c:pt idx="2">
                  <c:v>67.010502000000002</c:v>
                </c:pt>
                <c:pt idx="3">
                  <c:v>74.932641000000004</c:v>
                </c:pt>
                <c:pt idx="4">
                  <c:v>127.338621</c:v>
                </c:pt>
                <c:pt idx="5">
                  <c:v>143.49986099999998</c:v>
                </c:pt>
                <c:pt idx="6">
                  <c:v>200.36192500000001</c:v>
                </c:pt>
                <c:pt idx="7">
                  <c:v>249.86563100000001</c:v>
                </c:pt>
                <c:pt idx="8">
                  <c:v>316.12883900000003</c:v>
                </c:pt>
                <c:pt idx="9">
                  <c:v>1252.139596</c:v>
                </c:pt>
                <c:pt idx="10">
                  <c:v>1357.3799999999999</c:v>
                </c:pt>
              </c:numCache>
            </c:numRef>
          </c:val>
        </c:ser>
        <c:dLbls>
          <c:showVal val="1"/>
        </c:dLbls>
        <c:gapWidth val="50"/>
        <c:axId val="81085568"/>
        <c:axId val="81087104"/>
      </c:barChart>
      <c:catAx>
        <c:axId val="81085568"/>
        <c:scaling>
          <c:orientation val="minMax"/>
        </c:scaling>
        <c:axPos val="b"/>
        <c:numFmt formatCode="General" sourceLinked="1"/>
        <c:tickLblPos val="nextTo"/>
        <c:spPr>
          <a:ln w="2091">
            <a:solidFill>
              <a:srgbClr val="000000"/>
            </a:solidFill>
            <a:prstDash val="solid"/>
          </a:ln>
        </c:spPr>
        <c:txPr>
          <a:bodyPr rot="-5400000" vert="horz"/>
          <a:lstStyle/>
          <a:p>
            <a:pPr>
              <a:defRPr lang="en-US">
                <a:solidFill>
                  <a:schemeClr val="tx1"/>
                </a:solidFill>
              </a:defRPr>
            </a:pPr>
            <a:endParaRPr lang="en-US"/>
          </a:p>
        </c:txPr>
        <c:crossAx val="81087104"/>
        <c:crosses val="autoZero"/>
        <c:auto val="1"/>
        <c:lblAlgn val="ctr"/>
        <c:lblOffset val="100"/>
        <c:tickLblSkip val="1"/>
        <c:tickMarkSkip val="1"/>
      </c:catAx>
      <c:valAx>
        <c:axId val="81087104"/>
        <c:scaling>
          <c:orientation val="minMax"/>
        </c:scaling>
        <c:delete val="1"/>
        <c:axPos val="l"/>
        <c:numFmt formatCode="0" sourceLinked="1"/>
        <c:tickLblPos val="none"/>
        <c:crossAx val="81085568"/>
        <c:crosses val="autoZero"/>
        <c:crossBetween val="between"/>
      </c:valAx>
      <c:spPr>
        <a:noFill/>
        <a:ln w="16725">
          <a:noFill/>
        </a:ln>
      </c:spPr>
    </c:plotArea>
    <c:plotVisOnly val="1"/>
    <c:dispBlanksAs val="gap"/>
  </c:chart>
  <c:spPr>
    <a:solidFill>
      <a:schemeClr val="bg1"/>
    </a:solidFill>
    <a:ln>
      <a:noFill/>
    </a:ln>
  </c:spPr>
  <c:txPr>
    <a:bodyPr/>
    <a:lstStyle/>
    <a:p>
      <a:pPr>
        <a:defRPr sz="680" b="0" i="0" u="none" strike="noStrike" baseline="0">
          <a:solidFill>
            <a:srgbClr val="FF0000"/>
          </a:solidFill>
          <a:latin typeface="Arial"/>
          <a:ea typeface="Arial"/>
          <a:cs typeface="Arial"/>
        </a:defRPr>
      </a:pPr>
      <a:endParaRPr lang="en-US"/>
    </a:p>
  </c:txPr>
  <c:externalData r:id="rId1"/>
</c:chartSpace>
</file>

<file path=ppt/charts/chart30.xml><?xml version="1.0" encoding="utf-8"?>
<c:chartSpace xmlns:c="http://schemas.openxmlformats.org/drawingml/2006/chart" xmlns:a="http://schemas.openxmlformats.org/drawingml/2006/main" xmlns:r="http://schemas.openxmlformats.org/officeDocument/2006/relationships">
  <c:lang val="en-IN"/>
  <c:chart>
    <c:autoTitleDeleted val="1"/>
    <c:view3D>
      <c:rotX val="10"/>
      <c:rAngAx val="1"/>
    </c:view3D>
    <c:plotArea>
      <c:layout>
        <c:manualLayout>
          <c:layoutTarget val="inner"/>
          <c:xMode val="edge"/>
          <c:yMode val="edge"/>
          <c:x val="2.0166402685276082E-2"/>
          <c:y val="4.2621739735742861E-2"/>
          <c:w val="0.97665806913496722"/>
          <c:h val="0.74660490948065961"/>
        </c:manualLayout>
      </c:layout>
      <c:bar3DChart>
        <c:barDir val="col"/>
        <c:grouping val="clustered"/>
        <c:ser>
          <c:idx val="0"/>
          <c:order val="0"/>
          <c:tx>
            <c:strRef>
              <c:f>Sheet1!$B$1</c:f>
              <c:strCache>
                <c:ptCount val="1"/>
                <c:pt idx="0">
                  <c:v>Restructured Assets</c:v>
                </c:pt>
              </c:strCache>
            </c:strRef>
          </c:tx>
          <c:spPr>
            <a:solidFill>
              <a:srgbClr val="006D75"/>
            </a:solidFill>
          </c:spPr>
          <c:dLbls>
            <c:dLbl>
              <c:idx val="0"/>
              <c:layout>
                <c:manualLayout>
                  <c:x val="1.2621020179918384E-2"/>
                  <c:y val="-6.2829421583441422E-3"/>
                </c:manualLayout>
              </c:layout>
              <c:showVal val="1"/>
            </c:dLbl>
            <c:dLbl>
              <c:idx val="1"/>
              <c:layout>
                <c:manualLayout>
                  <c:x val="1.7669428251885794E-2"/>
                  <c:y val="-1.2565884316688465E-2"/>
                </c:manualLayout>
              </c:layout>
              <c:showVal val="1"/>
            </c:dLbl>
            <c:dLbl>
              <c:idx val="2"/>
              <c:layout>
                <c:manualLayout>
                  <c:x val="1.2621020179918384E-2"/>
                  <c:y val="-1.8848826475031985E-2"/>
                </c:manualLayout>
              </c:layout>
              <c:showVal val="1"/>
            </c:dLbl>
            <c:dLbl>
              <c:idx val="3"/>
              <c:layout>
                <c:manualLayout>
                  <c:x val="2.0193632287868881E-2"/>
                  <c:y val="-1.8848826475031985E-2"/>
                </c:manualLayout>
              </c:layout>
              <c:showVal val="1"/>
            </c:dLbl>
            <c:dLbl>
              <c:idx val="4"/>
              <c:layout>
                <c:manualLayout>
                  <c:x val="2.2717836323852596E-2"/>
                  <c:y val="-1.2565884316688465E-2"/>
                </c:manualLayout>
              </c:layout>
              <c:showVal val="1"/>
            </c:dLbl>
            <c:spPr>
              <a:noFill/>
            </c:spPr>
            <c:txPr>
              <a:bodyPr/>
              <a:lstStyle/>
              <a:p>
                <a:pPr>
                  <a:defRPr lang="en-US">
                    <a:solidFill>
                      <a:schemeClr val="tx1"/>
                    </a:solidFill>
                  </a:defRPr>
                </a:pPr>
                <a:endParaRPr lang="en-US"/>
              </a:p>
            </c:txPr>
            <c:showVal val="1"/>
          </c:dLbls>
          <c:cat>
            <c:strRef>
              <c:f>Sheet1!$A$2:$A$8</c:f>
              <c:strCache>
                <c:ptCount val="7"/>
                <c:pt idx="0">
                  <c:v>March 31, 2009</c:v>
                </c:pt>
                <c:pt idx="1">
                  <c:v>March 31, 2010</c:v>
                </c:pt>
                <c:pt idx="2">
                  <c:v>March 31, 2011</c:v>
                </c:pt>
                <c:pt idx="3">
                  <c:v>March 31, 2012</c:v>
                </c:pt>
                <c:pt idx="4">
                  <c:v>March 31, 2013</c:v>
                </c:pt>
                <c:pt idx="5">
                  <c:v>March 31, 2014</c:v>
                </c:pt>
                <c:pt idx="6">
                  <c:v>December 31, 2014</c:v>
                </c:pt>
              </c:strCache>
            </c:strRef>
          </c:cat>
          <c:val>
            <c:numRef>
              <c:f>Sheet1!$B$2:$B$8</c:f>
              <c:numCache>
                <c:formatCode>0</c:formatCode>
                <c:ptCount val="7"/>
                <c:pt idx="0">
                  <c:v>31.310000000000031</c:v>
                </c:pt>
                <c:pt idx="1">
                  <c:v>93</c:v>
                </c:pt>
                <c:pt idx="2">
                  <c:v>106.95</c:v>
                </c:pt>
                <c:pt idx="3">
                  <c:v>100.36999999999999</c:v>
                </c:pt>
                <c:pt idx="4">
                  <c:v>136</c:v>
                </c:pt>
                <c:pt idx="5">
                  <c:v>155</c:v>
                </c:pt>
                <c:pt idx="6">
                  <c:v>178.43</c:v>
                </c:pt>
              </c:numCache>
            </c:numRef>
          </c:val>
        </c:ser>
        <c:dLbls/>
        <c:shape val="box"/>
        <c:axId val="103886208"/>
        <c:axId val="103888000"/>
        <c:axId val="0"/>
      </c:bar3DChart>
      <c:catAx>
        <c:axId val="103886208"/>
        <c:scaling>
          <c:orientation val="minMax"/>
        </c:scaling>
        <c:axPos val="b"/>
        <c:majorTickMark val="none"/>
        <c:tickLblPos val="nextTo"/>
        <c:txPr>
          <a:bodyPr rot="0" vert="horz"/>
          <a:lstStyle/>
          <a:p>
            <a:pPr>
              <a:defRPr lang="en-US" sz="900"/>
            </a:pPr>
            <a:endParaRPr lang="en-US"/>
          </a:p>
        </c:txPr>
        <c:crossAx val="103888000"/>
        <c:crosses val="autoZero"/>
        <c:auto val="1"/>
        <c:lblAlgn val="ctr"/>
        <c:lblOffset val="100"/>
      </c:catAx>
      <c:valAx>
        <c:axId val="103888000"/>
        <c:scaling>
          <c:orientation val="minMax"/>
          <c:min val="0"/>
        </c:scaling>
        <c:axPos val="l"/>
        <c:numFmt formatCode="0.0%" sourceLinked="0"/>
        <c:majorTickMark val="none"/>
        <c:tickLblPos val="none"/>
        <c:spPr>
          <a:ln>
            <a:noFill/>
          </a:ln>
        </c:spPr>
        <c:txPr>
          <a:bodyPr/>
          <a:lstStyle/>
          <a:p>
            <a:pPr>
              <a:defRPr lang="en-US"/>
            </a:pPr>
            <a:endParaRPr lang="en-US"/>
          </a:p>
        </c:txPr>
        <c:crossAx val="103886208"/>
        <c:crosses val="autoZero"/>
        <c:crossBetween val="between"/>
      </c:valAx>
    </c:plotArea>
    <c:plotVisOnly val="1"/>
    <c:dispBlanksAs val="gap"/>
  </c:chart>
  <c:txPr>
    <a:bodyPr/>
    <a:lstStyle/>
    <a:p>
      <a:pPr>
        <a:defRPr sz="1000"/>
      </a:pPr>
      <a:endParaRPr lang="en-US"/>
    </a:p>
  </c:txPr>
  <c:externalData r:id="rId1"/>
</c:chartSpace>
</file>

<file path=ppt/charts/chart31.xml><?xml version="1.0" encoding="utf-8"?>
<c:chartSpace xmlns:c="http://schemas.openxmlformats.org/drawingml/2006/chart" xmlns:a="http://schemas.openxmlformats.org/drawingml/2006/main" xmlns:r="http://schemas.openxmlformats.org/officeDocument/2006/relationships">
  <c:lang val="en-IN"/>
  <c:chart>
    <c:autoTitleDeleted val="1"/>
    <c:view3D>
      <c:rotX val="10"/>
      <c:rAngAx val="1"/>
    </c:view3D>
    <c:plotArea>
      <c:layout>
        <c:manualLayout>
          <c:layoutTarget val="inner"/>
          <c:xMode val="edge"/>
          <c:yMode val="edge"/>
          <c:x val="5.8029456979340713E-2"/>
          <c:y val="0.22616665001772623"/>
          <c:w val="0.94131921263120943"/>
          <c:h val="0.58729000299680933"/>
        </c:manualLayout>
      </c:layout>
      <c:bar3DChart>
        <c:barDir val="col"/>
        <c:grouping val="clustered"/>
        <c:ser>
          <c:idx val="0"/>
          <c:order val="0"/>
          <c:tx>
            <c:strRef>
              <c:f>Sheet1!$B$1</c:f>
              <c:strCache>
                <c:ptCount val="1"/>
                <c:pt idx="0">
                  <c:v>Gross NPA</c:v>
                </c:pt>
              </c:strCache>
            </c:strRef>
          </c:tx>
          <c:spPr>
            <a:solidFill>
              <a:srgbClr val="006D75"/>
            </a:solidFill>
          </c:spPr>
          <c:dLbls>
            <c:dLbl>
              <c:idx val="0"/>
              <c:layout>
                <c:manualLayout>
                  <c:x val="1.2621020179918384E-2"/>
                  <c:y val="-6.2829421583441422E-3"/>
                </c:manualLayout>
              </c:layout>
              <c:showVal val="1"/>
            </c:dLbl>
            <c:dLbl>
              <c:idx val="1"/>
              <c:layout>
                <c:manualLayout>
                  <c:x val="1.7669428251885794E-2"/>
                  <c:y val="-1.2565884316688465E-2"/>
                </c:manualLayout>
              </c:layout>
              <c:showVal val="1"/>
            </c:dLbl>
            <c:dLbl>
              <c:idx val="2"/>
              <c:layout>
                <c:manualLayout>
                  <c:x val="1.2621020179918384E-2"/>
                  <c:y val="-1.8848826475031985E-2"/>
                </c:manualLayout>
              </c:layout>
              <c:showVal val="1"/>
            </c:dLbl>
            <c:dLbl>
              <c:idx val="3"/>
              <c:layout>
                <c:manualLayout>
                  <c:x val="2.0193632287868881E-2"/>
                  <c:y val="-1.8848826475031985E-2"/>
                </c:manualLayout>
              </c:layout>
              <c:tx>
                <c:rich>
                  <a:bodyPr/>
                  <a:lstStyle/>
                  <a:p>
                    <a:r>
                      <a:rPr lang="en-US" dirty="0" smtClean="0"/>
                      <a:t>4.9% </a:t>
                    </a:r>
                    <a:endParaRPr lang="en-US" dirty="0"/>
                  </a:p>
                </c:rich>
              </c:tx>
              <c:showVal val="1"/>
            </c:dLbl>
            <c:dLbl>
              <c:idx val="4"/>
              <c:layout>
                <c:manualLayout>
                  <c:x val="2.2717836323852596E-2"/>
                  <c:y val="-1.2565884316688465E-2"/>
                </c:manualLayout>
              </c:layout>
              <c:showVal val="1"/>
            </c:dLbl>
            <c:spPr>
              <a:noFill/>
            </c:spPr>
            <c:txPr>
              <a:bodyPr/>
              <a:lstStyle/>
              <a:p>
                <a:pPr>
                  <a:defRPr lang="en-US">
                    <a:solidFill>
                      <a:schemeClr val="tx1"/>
                    </a:solidFill>
                  </a:defRPr>
                </a:pPr>
                <a:endParaRPr lang="en-US"/>
              </a:p>
            </c:txPr>
            <c:showVal val="1"/>
          </c:dLbls>
          <c:cat>
            <c:strRef>
              <c:f>Sheet1!$A$2:$A$8</c:f>
              <c:strCache>
                <c:ptCount val="7"/>
                <c:pt idx="0">
                  <c:v>March 31, 2009</c:v>
                </c:pt>
                <c:pt idx="1">
                  <c:v>March 31, 2010</c:v>
                </c:pt>
                <c:pt idx="2">
                  <c:v>March 31, 2011</c:v>
                </c:pt>
                <c:pt idx="3">
                  <c:v>March 31, 2012</c:v>
                </c:pt>
                <c:pt idx="4">
                  <c:v>March 31, 2013</c:v>
                </c:pt>
                <c:pt idx="5">
                  <c:v>March 31, 2014</c:v>
                </c:pt>
                <c:pt idx="6">
                  <c:v>December 31, 2014</c:v>
                </c:pt>
              </c:strCache>
            </c:strRef>
          </c:cat>
          <c:val>
            <c:numRef>
              <c:f>Sheet1!$B$2:$B$8</c:f>
              <c:numCache>
                <c:formatCode>0.00%</c:formatCode>
                <c:ptCount val="7"/>
                <c:pt idx="0">
                  <c:v>1.3800000000000054E-2</c:v>
                </c:pt>
                <c:pt idx="1">
                  <c:v>1.5299999999999998E-2</c:v>
                </c:pt>
                <c:pt idx="2" formatCode="#,##0.0%_);\(#,##0.0%\);#,##0.0%_);@_%_)">
                  <c:v>1.7600000000000001E-2</c:v>
                </c:pt>
                <c:pt idx="3" formatCode="#,##0.0%_);\(#,##0.0%\);#,##0.0%_);@_%_)">
                  <c:v>2.4900000000000002E-2</c:v>
                </c:pt>
                <c:pt idx="4" formatCode="#,##0.0%_);\(#,##0.0%\);#,##0.0%_);@_%_)">
                  <c:v>3.2199999999999999E-2</c:v>
                </c:pt>
                <c:pt idx="5" formatCode="#,##0.0%_);\(#,##0.0%\);#,##0.0%_);@_%_)">
                  <c:v>4.9000000000000113E-2</c:v>
                </c:pt>
                <c:pt idx="6" formatCode="#,##0.0%_);\(#,##0.0%\);#,##0.0%_);@_%_)">
                  <c:v>5.9400000000000133E-2</c:v>
                </c:pt>
              </c:numCache>
            </c:numRef>
          </c:val>
        </c:ser>
        <c:ser>
          <c:idx val="1"/>
          <c:order val="1"/>
          <c:tx>
            <c:strRef>
              <c:f>Sheet1!$C$1</c:f>
              <c:strCache>
                <c:ptCount val="1"/>
                <c:pt idx="0">
                  <c:v>Net NPA</c:v>
                </c:pt>
              </c:strCache>
            </c:strRef>
          </c:tx>
          <c:spPr>
            <a:solidFill>
              <a:srgbClr val="FF5E05"/>
            </a:solidFill>
          </c:spPr>
          <c:dLbls>
            <c:dLbl>
              <c:idx val="0"/>
              <c:layout>
                <c:manualLayout>
                  <c:x val="2.7766244395819841E-2"/>
                  <c:y val="0"/>
                </c:manualLayout>
              </c:layout>
              <c:showVal val="1"/>
            </c:dLbl>
            <c:dLbl>
              <c:idx val="1"/>
              <c:layout>
                <c:manualLayout>
                  <c:x val="2.5242040359836217E-2"/>
                  <c:y val="0"/>
                </c:manualLayout>
              </c:layout>
              <c:showVal val="1"/>
            </c:dLbl>
            <c:dLbl>
              <c:idx val="2"/>
              <c:layout>
                <c:manualLayout>
                  <c:x val="3.0290448431803611E-2"/>
                  <c:y val="-1.13935628164349E-2"/>
                </c:manualLayout>
              </c:layout>
              <c:showVal val="1"/>
            </c:dLbl>
            <c:dLbl>
              <c:idx val="3"/>
              <c:layout>
                <c:manualLayout>
                  <c:x val="2.7766244395819841E-2"/>
                  <c:y val="0"/>
                </c:manualLayout>
              </c:layout>
              <c:tx>
                <c:rich>
                  <a:bodyPr/>
                  <a:lstStyle/>
                  <a:p>
                    <a:r>
                      <a:rPr lang="en-US" dirty="0" smtClean="0"/>
                      <a:t>3.2%</a:t>
                    </a:r>
                    <a:endParaRPr lang="en-US" dirty="0"/>
                  </a:p>
                </c:rich>
              </c:tx>
              <c:showVal val="1"/>
            </c:dLbl>
            <c:dLbl>
              <c:idx val="4"/>
              <c:layout>
                <c:manualLayout>
                  <c:x val="2.5242040359836217E-2"/>
                  <c:y val="0"/>
                </c:manualLayout>
              </c:layout>
              <c:showVal val="1"/>
            </c:dLbl>
            <c:dLbl>
              <c:idx val="5"/>
              <c:layout>
                <c:manualLayout>
                  <c:x val="3.0290249675580212E-2"/>
                  <c:y val="-5.69678140821745E-3"/>
                </c:manualLayout>
              </c:layout>
              <c:showVal val="1"/>
            </c:dLbl>
            <c:dLbl>
              <c:idx val="6"/>
              <c:layout>
                <c:manualLayout>
                  <c:x val="3.2814652467787093E-2"/>
                  <c:y val="5.2219892993338408E-17"/>
                </c:manualLayout>
              </c:layout>
              <c:showVal val="1"/>
            </c:dLbl>
            <c:numFmt formatCode="0.0%" sourceLinked="0"/>
            <c:txPr>
              <a:bodyPr/>
              <a:lstStyle/>
              <a:p>
                <a:pPr>
                  <a:defRPr lang="en-US"/>
                </a:pPr>
                <a:endParaRPr lang="en-US"/>
              </a:p>
            </c:txPr>
            <c:showVal val="1"/>
          </c:dLbls>
          <c:cat>
            <c:strRef>
              <c:f>Sheet1!$A$2:$A$8</c:f>
              <c:strCache>
                <c:ptCount val="7"/>
                <c:pt idx="0">
                  <c:v>March 31, 2009</c:v>
                </c:pt>
                <c:pt idx="1">
                  <c:v>March 31, 2010</c:v>
                </c:pt>
                <c:pt idx="2">
                  <c:v>March 31, 2011</c:v>
                </c:pt>
                <c:pt idx="3">
                  <c:v>March 31, 2012</c:v>
                </c:pt>
                <c:pt idx="4">
                  <c:v>March 31, 2013</c:v>
                </c:pt>
                <c:pt idx="5">
                  <c:v>March 31, 2014</c:v>
                </c:pt>
                <c:pt idx="6">
                  <c:v>December 31, 2014</c:v>
                </c:pt>
              </c:strCache>
            </c:strRef>
          </c:cat>
          <c:val>
            <c:numRef>
              <c:f>Sheet1!$C$2:$C$8</c:f>
              <c:numCache>
                <c:formatCode>0.00%</c:formatCode>
                <c:ptCount val="7"/>
                <c:pt idx="0">
                  <c:v>9.2000000000000068E-3</c:v>
                </c:pt>
                <c:pt idx="1">
                  <c:v>1.0200000000000001E-2</c:v>
                </c:pt>
                <c:pt idx="2" formatCode="#,##0.0%_);\(#,##0.0%\);#,##0.0%_);@_%_)">
                  <c:v>1.0600000000000021E-2</c:v>
                </c:pt>
                <c:pt idx="3" formatCode="#,##0.0%_);\(#,##0.0%\);#,##0.0%_);@_%_)">
                  <c:v>1.6100000000000041E-2</c:v>
                </c:pt>
                <c:pt idx="4" formatCode="#,##0.0%_);\(#,##0.0%\);#,##0.0%_);@_%_)">
                  <c:v>1.5800000000000043E-2</c:v>
                </c:pt>
                <c:pt idx="5">
                  <c:v>3.2000000000000042E-2</c:v>
                </c:pt>
                <c:pt idx="6">
                  <c:v>3.0500000000000006E-2</c:v>
                </c:pt>
              </c:numCache>
            </c:numRef>
          </c:val>
        </c:ser>
        <c:dLbls/>
        <c:shape val="box"/>
        <c:axId val="104036608"/>
        <c:axId val="104067456"/>
        <c:axId val="0"/>
      </c:bar3DChart>
      <c:catAx>
        <c:axId val="104036608"/>
        <c:scaling>
          <c:orientation val="minMax"/>
        </c:scaling>
        <c:axPos val="b"/>
        <c:tickLblPos val="nextTo"/>
        <c:txPr>
          <a:bodyPr/>
          <a:lstStyle/>
          <a:p>
            <a:pPr>
              <a:defRPr lang="en-US" sz="800"/>
            </a:pPr>
            <a:endParaRPr lang="en-US"/>
          </a:p>
        </c:txPr>
        <c:crossAx val="104067456"/>
        <c:crosses val="autoZero"/>
        <c:auto val="1"/>
        <c:lblAlgn val="ctr"/>
        <c:lblOffset val="100"/>
      </c:catAx>
      <c:valAx>
        <c:axId val="104067456"/>
        <c:scaling>
          <c:orientation val="minMax"/>
          <c:min val="0"/>
        </c:scaling>
        <c:axPos val="l"/>
        <c:numFmt formatCode="0.0%" sourceLinked="0"/>
        <c:majorTickMark val="none"/>
        <c:tickLblPos val="none"/>
        <c:spPr>
          <a:ln>
            <a:noFill/>
          </a:ln>
        </c:spPr>
        <c:txPr>
          <a:bodyPr/>
          <a:lstStyle/>
          <a:p>
            <a:pPr>
              <a:defRPr lang="en-US"/>
            </a:pPr>
            <a:endParaRPr lang="en-US"/>
          </a:p>
        </c:txPr>
        <c:crossAx val="104036608"/>
        <c:crosses val="autoZero"/>
        <c:crossBetween val="between"/>
      </c:valAx>
    </c:plotArea>
    <c:legend>
      <c:legendPos val="b"/>
      <c:legendEntry>
        <c:idx val="1"/>
        <c:txPr>
          <a:bodyPr/>
          <a:lstStyle/>
          <a:p>
            <a:pPr>
              <a:defRPr lang="en-US" sz="800"/>
            </a:pPr>
            <a:endParaRPr lang="en-US"/>
          </a:p>
        </c:txPr>
      </c:legendEntry>
      <c:legendEntry>
        <c:idx val="0"/>
        <c:txPr>
          <a:bodyPr/>
          <a:lstStyle/>
          <a:p>
            <a:pPr>
              <a:defRPr lang="en-US" sz="800"/>
            </a:pPr>
            <a:endParaRPr lang="en-US"/>
          </a:p>
        </c:txPr>
      </c:legendEntry>
      <c:layout>
        <c:manualLayout>
          <c:xMode val="edge"/>
          <c:yMode val="edge"/>
          <c:x val="0.1450679415962198"/>
          <c:y val="0.92502179052499134"/>
          <c:w val="0.35969265643283183"/>
          <c:h val="7.497818010307454E-2"/>
        </c:manualLayout>
      </c:layout>
      <c:txPr>
        <a:bodyPr/>
        <a:lstStyle/>
        <a:p>
          <a:pPr>
            <a:defRPr lang="en-US"/>
          </a:pPr>
          <a:endParaRPr lang="en-US"/>
        </a:p>
      </c:txPr>
    </c:legend>
    <c:plotVisOnly val="1"/>
    <c:dispBlanksAs val="gap"/>
  </c:chart>
  <c:txPr>
    <a:bodyPr/>
    <a:lstStyle/>
    <a:p>
      <a:pPr>
        <a:defRPr sz="1000"/>
      </a:pPr>
      <a:endParaRPr lang="en-US"/>
    </a:p>
  </c:txPr>
  <c:externalData r:id="rId1"/>
  <c:userShapes r:id="rId2"/>
</c:chartSpace>
</file>

<file path=ppt/charts/chart32.xml><?xml version="1.0" encoding="utf-8"?>
<c:chartSpace xmlns:c="http://schemas.openxmlformats.org/drawingml/2006/chart" xmlns:a="http://schemas.openxmlformats.org/drawingml/2006/main" xmlns:r="http://schemas.openxmlformats.org/officeDocument/2006/relationships">
  <c:lang val="en-IN"/>
  <c:chart>
    <c:view3D>
      <c:rotX val="10"/>
      <c:rAngAx val="1"/>
    </c:view3D>
    <c:plotArea>
      <c:layout>
        <c:manualLayout>
          <c:layoutTarget val="inner"/>
          <c:xMode val="edge"/>
          <c:yMode val="edge"/>
          <c:x val="5.8818565185032766E-5"/>
          <c:y val="8.2393731802084189E-3"/>
          <c:w val="0.97432660025196838"/>
          <c:h val="0.81311987285832465"/>
        </c:manualLayout>
      </c:layout>
      <c:bar3DChart>
        <c:barDir val="col"/>
        <c:grouping val="stacked"/>
        <c:ser>
          <c:idx val="0"/>
          <c:order val="0"/>
          <c:tx>
            <c:strRef>
              <c:f>Sheet1!$B$1</c:f>
              <c:strCache>
                <c:ptCount val="1"/>
                <c:pt idx="0">
                  <c:v>Tier I Capital</c:v>
                </c:pt>
              </c:strCache>
            </c:strRef>
          </c:tx>
          <c:spPr>
            <a:solidFill>
              <a:srgbClr val="006D75"/>
            </a:solidFill>
          </c:spPr>
          <c:dLbls>
            <c:dLbl>
              <c:idx val="0"/>
              <c:layout>
                <c:manualLayout>
                  <c:x val="1.16958245722091E-2"/>
                  <c:y val="-3.6762087924494292E-3"/>
                </c:manualLayout>
              </c:layout>
              <c:showVal val="1"/>
            </c:dLbl>
            <c:dLbl>
              <c:idx val="1"/>
              <c:layout>
                <c:manualLayout>
                  <c:x val="1.4034989486650919E-2"/>
                  <c:y val="0"/>
                </c:manualLayout>
              </c:layout>
              <c:showVal val="1"/>
            </c:dLbl>
            <c:dLbl>
              <c:idx val="2"/>
              <c:layout>
                <c:manualLayout>
                  <c:x val="1.4034989486650919E-2"/>
                  <c:y val="3.6762087924493612E-3"/>
                </c:manualLayout>
              </c:layout>
              <c:showVal val="1"/>
            </c:dLbl>
            <c:dLbl>
              <c:idx val="3"/>
              <c:layout>
                <c:manualLayout>
                  <c:x val="2.3391649144418199E-3"/>
                  <c:y val="1.1028626377348002E-2"/>
                </c:manualLayout>
              </c:layout>
              <c:showVal val="1"/>
            </c:dLbl>
            <c:dLbl>
              <c:idx val="4"/>
              <c:layout>
                <c:manualLayout>
                  <c:x val="1.8713319315534563E-2"/>
                  <c:y val="-6.7396382626142883E-17"/>
                </c:manualLayout>
              </c:layout>
              <c:showVal val="1"/>
            </c:dLbl>
            <c:dLbl>
              <c:idx val="5"/>
              <c:layout>
                <c:manualLayout>
                  <c:x val="7.0174947433253804E-3"/>
                  <c:y val="-1.8381043962246782E-2"/>
                </c:manualLayout>
              </c:layout>
              <c:showVal val="1"/>
            </c:dLbl>
            <c:dLbl>
              <c:idx val="6"/>
              <c:layout>
                <c:manualLayout>
                  <c:x val="2.1052484229976381E-2"/>
                  <c:y val="-7.3524175848987804E-3"/>
                </c:manualLayout>
              </c:layout>
              <c:showVal val="1"/>
            </c:dLbl>
            <c:numFmt formatCode="#,##0.0&quot;%&quot;" sourceLinked="0"/>
            <c:spPr>
              <a:noFill/>
            </c:spPr>
            <c:txPr>
              <a:bodyPr/>
              <a:lstStyle/>
              <a:p>
                <a:pPr>
                  <a:defRPr lang="en-US">
                    <a:solidFill>
                      <a:schemeClr val="bg1"/>
                    </a:solidFill>
                  </a:defRPr>
                </a:pPr>
                <a:endParaRPr lang="en-US"/>
              </a:p>
            </c:txPr>
            <c:showVal val="1"/>
          </c:dLbls>
          <c:cat>
            <c:strRef>
              <c:f>Sheet1!$A$2:$A$8</c:f>
              <c:strCache>
                <c:ptCount val="7"/>
                <c:pt idx="0">
                  <c:v>March 31, 2009</c:v>
                </c:pt>
                <c:pt idx="1">
                  <c:v>March 31, 2010</c:v>
                </c:pt>
                <c:pt idx="2">
                  <c:v>March 31, 2011</c:v>
                </c:pt>
                <c:pt idx="3">
                  <c:v>March 31, 2012</c:v>
                </c:pt>
                <c:pt idx="4">
                  <c:v>March 31, 2013</c:v>
                </c:pt>
                <c:pt idx="5">
                  <c:v>March 31, 2014</c:v>
                </c:pt>
                <c:pt idx="6">
                  <c:v>December 31, 2014</c:v>
                </c:pt>
              </c:strCache>
            </c:strRef>
          </c:cat>
          <c:val>
            <c:numRef>
              <c:f>Sheet1!$B$2:$B$8</c:f>
              <c:numCache>
                <c:formatCode>General</c:formatCode>
                <c:ptCount val="7"/>
                <c:pt idx="0">
                  <c:v>6.8</c:v>
                </c:pt>
                <c:pt idx="1">
                  <c:v>6.2</c:v>
                </c:pt>
                <c:pt idx="2" formatCode="0.0">
                  <c:v>8</c:v>
                </c:pt>
                <c:pt idx="3" formatCode="0.0">
                  <c:v>8.3800000000000008</c:v>
                </c:pt>
                <c:pt idx="4" formatCode="0.0">
                  <c:v>7.68</c:v>
                </c:pt>
                <c:pt idx="5">
                  <c:v>7.8</c:v>
                </c:pt>
                <c:pt idx="6" formatCode="0.0">
                  <c:v>8.2900000000000009</c:v>
                </c:pt>
              </c:numCache>
            </c:numRef>
          </c:val>
        </c:ser>
        <c:ser>
          <c:idx val="1"/>
          <c:order val="1"/>
          <c:tx>
            <c:strRef>
              <c:f>Sheet1!$C$1</c:f>
              <c:strCache>
                <c:ptCount val="1"/>
                <c:pt idx="0">
                  <c:v>Tier II Capital</c:v>
                </c:pt>
              </c:strCache>
            </c:strRef>
          </c:tx>
          <c:spPr>
            <a:solidFill>
              <a:srgbClr val="F36E20"/>
            </a:solidFill>
          </c:spPr>
          <c:dLbls>
            <c:dLbl>
              <c:idx val="0"/>
              <c:layout>
                <c:manualLayout>
                  <c:x val="1.16958245722091E-2"/>
                  <c:y val="0"/>
                </c:manualLayout>
              </c:layout>
              <c:showVal val="1"/>
            </c:dLbl>
            <c:dLbl>
              <c:idx val="1"/>
              <c:layout>
                <c:manualLayout>
                  <c:x val="1.4034989486650919E-2"/>
                  <c:y val="0"/>
                </c:manualLayout>
              </c:layout>
              <c:showVal val="1"/>
            </c:dLbl>
            <c:dLbl>
              <c:idx val="2"/>
              <c:layout>
                <c:manualLayout>
                  <c:x val="1.4034989486650919E-2"/>
                  <c:y val="0"/>
                </c:manualLayout>
              </c:layout>
              <c:showVal val="1"/>
            </c:dLbl>
            <c:dLbl>
              <c:idx val="3"/>
              <c:layout>
                <c:manualLayout>
                  <c:x val="1.6374154401092741E-2"/>
                  <c:y val="-7.3524175848987136E-3"/>
                </c:manualLayout>
              </c:layout>
              <c:showVal val="1"/>
            </c:dLbl>
            <c:dLbl>
              <c:idx val="4"/>
              <c:layout>
                <c:manualLayout>
                  <c:x val="1.8713319315534563E-2"/>
                  <c:y val="0"/>
                </c:manualLayout>
              </c:layout>
              <c:showVal val="1"/>
            </c:dLbl>
            <c:dLbl>
              <c:idx val="5"/>
              <c:layout>
                <c:manualLayout>
                  <c:x val="9.3564754715535527E-3"/>
                  <c:y val="-1.102862637734804E-2"/>
                </c:manualLayout>
              </c:layout>
              <c:showVal val="1"/>
            </c:dLbl>
            <c:dLbl>
              <c:idx val="6"/>
              <c:layout>
                <c:manualLayout>
                  <c:x val="7.0174947433254602E-3"/>
                  <c:y val="-7.3524175848987136E-3"/>
                </c:manualLayout>
              </c:layout>
              <c:showVal val="1"/>
            </c:dLbl>
            <c:numFmt formatCode="#,##0.0&quot;%&quot;" sourceLinked="0"/>
            <c:spPr>
              <a:noFill/>
            </c:spPr>
            <c:txPr>
              <a:bodyPr/>
              <a:lstStyle/>
              <a:p>
                <a:pPr>
                  <a:defRPr lang="en-US">
                    <a:solidFill>
                      <a:schemeClr val="bg1"/>
                    </a:solidFill>
                  </a:defRPr>
                </a:pPr>
                <a:endParaRPr lang="en-US"/>
              </a:p>
            </c:txPr>
            <c:showVal val="1"/>
          </c:dLbls>
          <c:cat>
            <c:strRef>
              <c:f>Sheet1!$A$2:$A$8</c:f>
              <c:strCache>
                <c:ptCount val="7"/>
                <c:pt idx="0">
                  <c:v>March 31, 2009</c:v>
                </c:pt>
                <c:pt idx="1">
                  <c:v>March 31, 2010</c:v>
                </c:pt>
                <c:pt idx="2">
                  <c:v>March 31, 2011</c:v>
                </c:pt>
                <c:pt idx="3">
                  <c:v>March 31, 2012</c:v>
                </c:pt>
                <c:pt idx="4">
                  <c:v>March 31, 2013</c:v>
                </c:pt>
                <c:pt idx="5">
                  <c:v>March 31, 2014</c:v>
                </c:pt>
                <c:pt idx="6">
                  <c:v>December 31, 2014</c:v>
                </c:pt>
              </c:strCache>
            </c:strRef>
          </c:cat>
          <c:val>
            <c:numRef>
              <c:f>Sheet1!$C$2:$C$8</c:f>
              <c:numCache>
                <c:formatCode>General</c:formatCode>
                <c:ptCount val="7"/>
                <c:pt idx="0">
                  <c:v>4.8</c:v>
                </c:pt>
                <c:pt idx="1">
                  <c:v>5.0999999999999996</c:v>
                </c:pt>
                <c:pt idx="2">
                  <c:v>5.6</c:v>
                </c:pt>
                <c:pt idx="3">
                  <c:v>6.2</c:v>
                </c:pt>
                <c:pt idx="4" formatCode="0.0">
                  <c:v>5.45</c:v>
                </c:pt>
                <c:pt idx="5">
                  <c:v>3.9</c:v>
                </c:pt>
                <c:pt idx="6" formatCode="0.0">
                  <c:v>3.94</c:v>
                </c:pt>
              </c:numCache>
            </c:numRef>
          </c:val>
        </c:ser>
        <c:dLbls/>
        <c:shape val="box"/>
        <c:axId val="105908480"/>
        <c:axId val="105930752"/>
        <c:axId val="0"/>
      </c:bar3DChart>
      <c:catAx>
        <c:axId val="105908480"/>
        <c:scaling>
          <c:orientation val="minMax"/>
        </c:scaling>
        <c:axPos val="b"/>
        <c:tickLblPos val="nextTo"/>
        <c:txPr>
          <a:bodyPr rot="0"/>
          <a:lstStyle/>
          <a:p>
            <a:pPr>
              <a:defRPr lang="en-US"/>
            </a:pPr>
            <a:endParaRPr lang="en-US"/>
          </a:p>
        </c:txPr>
        <c:crossAx val="105930752"/>
        <c:crosses val="autoZero"/>
        <c:auto val="1"/>
        <c:lblAlgn val="ctr"/>
        <c:lblOffset val="100"/>
      </c:catAx>
      <c:valAx>
        <c:axId val="105930752"/>
        <c:scaling>
          <c:orientation val="minMax"/>
          <c:max val="15"/>
        </c:scaling>
        <c:axPos val="l"/>
        <c:numFmt formatCode="General" sourceLinked="1"/>
        <c:majorTickMark val="none"/>
        <c:tickLblPos val="none"/>
        <c:spPr>
          <a:ln>
            <a:noFill/>
          </a:ln>
        </c:spPr>
        <c:txPr>
          <a:bodyPr/>
          <a:lstStyle/>
          <a:p>
            <a:pPr>
              <a:defRPr lang="en-US"/>
            </a:pPr>
            <a:endParaRPr lang="en-US"/>
          </a:p>
        </c:txPr>
        <c:crossAx val="105908480"/>
        <c:crosses val="autoZero"/>
        <c:crossBetween val="between"/>
        <c:majorUnit val="3"/>
      </c:valAx>
    </c:plotArea>
    <c:legend>
      <c:legendPos val="b"/>
      <c:layout>
        <c:manualLayout>
          <c:xMode val="edge"/>
          <c:yMode val="edge"/>
          <c:x val="0.29109381891938585"/>
          <c:y val="0.93727200992518478"/>
          <c:w val="0.41276345033093226"/>
          <c:h val="6.2727990074816276E-2"/>
        </c:manualLayout>
      </c:layout>
      <c:txPr>
        <a:bodyPr/>
        <a:lstStyle/>
        <a:p>
          <a:pPr>
            <a:defRPr lang="en-US"/>
          </a:pPr>
          <a:endParaRPr lang="en-US"/>
        </a:p>
      </c:txPr>
    </c:legend>
    <c:plotVisOnly val="1"/>
    <c:dispBlanksAs val="gap"/>
  </c:chart>
  <c:txPr>
    <a:bodyPr/>
    <a:lstStyle/>
    <a:p>
      <a:pPr>
        <a:defRPr sz="1000"/>
      </a:pPr>
      <a:endParaRPr lang="en-US"/>
    </a:p>
  </c:txPr>
  <c:externalData r:id="rId1"/>
  <c:userShapes r:id="rId2"/>
</c:chartSpace>
</file>

<file path=ppt/charts/chart33.xml><?xml version="1.0" encoding="utf-8"?>
<c:chartSpace xmlns:c="http://schemas.openxmlformats.org/drawingml/2006/chart" xmlns:a="http://schemas.openxmlformats.org/drawingml/2006/main" xmlns:r="http://schemas.openxmlformats.org/officeDocument/2006/relationships">
  <c:lang val="en-IN"/>
  <c:chart>
    <c:autoTitleDeleted val="1"/>
    <c:view3D>
      <c:depthPercent val="100"/>
      <c:rAngAx val="1"/>
    </c:view3D>
    <c:plotArea>
      <c:layout>
        <c:manualLayout>
          <c:layoutTarget val="inner"/>
          <c:xMode val="edge"/>
          <c:yMode val="edge"/>
          <c:x val="2.6863661208196342E-3"/>
          <c:y val="5.8442101740294496E-2"/>
          <c:w val="0.99731363387918071"/>
          <c:h val="0.8155794009370817"/>
        </c:manualLayout>
      </c:layout>
      <c:bar3DChart>
        <c:barDir val="col"/>
        <c:grouping val="clustered"/>
        <c:ser>
          <c:idx val="0"/>
          <c:order val="0"/>
          <c:tx>
            <c:strRef>
              <c:f>Sheet1!$B$1</c:f>
              <c:strCache>
                <c:ptCount val="1"/>
                <c:pt idx="0">
                  <c:v>Series 1</c:v>
                </c:pt>
              </c:strCache>
            </c:strRef>
          </c:tx>
          <c:spPr>
            <a:solidFill>
              <a:srgbClr val="006D75"/>
            </a:solidFill>
          </c:spPr>
          <c:dPt>
            <c:idx val="6"/>
            <c:spPr>
              <a:solidFill>
                <a:srgbClr val="FF5E05"/>
              </a:solidFill>
            </c:spPr>
          </c:dPt>
          <c:dLbls>
            <c:dLbl>
              <c:idx val="1"/>
              <c:layout>
                <c:manualLayout>
                  <c:x val="1.3431830604098183E-2"/>
                  <c:y val="-2.2390266757109242E-2"/>
                </c:manualLayout>
              </c:layout>
              <c:showVal val="1"/>
            </c:dLbl>
            <c:dLbl>
              <c:idx val="2"/>
              <c:layout>
                <c:manualLayout>
                  <c:x val="1.6118196724917801E-2"/>
                  <c:y val="-2.2390266757109242E-2"/>
                </c:manualLayout>
              </c:layout>
              <c:showVal val="1"/>
            </c:dLbl>
            <c:dLbl>
              <c:idx val="3"/>
              <c:layout>
                <c:manualLayout>
                  <c:x val="1.074546448327854E-2"/>
                  <c:y val="-3.9182966824941184E-2"/>
                </c:manualLayout>
              </c:layout>
              <c:showVal val="1"/>
            </c:dLbl>
            <c:dLbl>
              <c:idx val="4"/>
              <c:layout>
                <c:manualLayout>
                  <c:x val="1.8804562845737876E-2"/>
                  <c:y val="-2.2390266757109242E-2"/>
                </c:manualLayout>
              </c:layout>
              <c:showVal val="1"/>
            </c:dLbl>
            <c:dLbl>
              <c:idx val="5"/>
              <c:layout>
                <c:manualLayout>
                  <c:x val="2.4456084894245968E-2"/>
                  <c:y val="-2.2390266757109242E-2"/>
                </c:manualLayout>
              </c:layout>
              <c:showVal val="1"/>
            </c:dLbl>
            <c:dLbl>
              <c:idx val="6"/>
              <c:layout>
                <c:manualLayout>
                  <c:x val="8.0590983624589246E-3"/>
                  <c:y val="-1.1195133378554619E-2"/>
                </c:manualLayout>
              </c:layout>
              <c:showVal val="1"/>
            </c:dLbl>
            <c:numFmt formatCode="#,##0" sourceLinked="0"/>
            <c:txPr>
              <a:bodyPr/>
              <a:lstStyle/>
              <a:p>
                <a:pPr>
                  <a:defRPr lang="en-US"/>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Sheet1!$B$2:$B$8</c:f>
              <c:numCache>
                <c:formatCode>General</c:formatCode>
                <c:ptCount val="7"/>
                <c:pt idx="0">
                  <c:v>500</c:v>
                </c:pt>
                <c:pt idx="1">
                  <c:v>733</c:v>
                </c:pt>
                <c:pt idx="2">
                  <c:v>683</c:v>
                </c:pt>
                <c:pt idx="3">
                  <c:v>832</c:v>
                </c:pt>
                <c:pt idx="4" formatCode="0">
                  <c:v>988.01</c:v>
                </c:pt>
                <c:pt idx="5">
                  <c:v>1038</c:v>
                </c:pt>
                <c:pt idx="6" formatCode="0">
                  <c:v>1086.8499999999999</c:v>
                </c:pt>
              </c:numCache>
            </c:numRef>
          </c:val>
        </c:ser>
        <c:dLbls/>
        <c:shape val="box"/>
        <c:axId val="100244096"/>
        <c:axId val="103783424"/>
        <c:axId val="0"/>
      </c:bar3DChart>
      <c:catAx>
        <c:axId val="100244096"/>
        <c:scaling>
          <c:orientation val="minMax"/>
        </c:scaling>
        <c:axPos val="b"/>
        <c:tickLblPos val="nextTo"/>
        <c:txPr>
          <a:bodyPr/>
          <a:lstStyle/>
          <a:p>
            <a:pPr>
              <a:defRPr lang="en-US"/>
            </a:pPr>
            <a:endParaRPr lang="en-US"/>
          </a:p>
        </c:txPr>
        <c:crossAx val="103783424"/>
        <c:crosses val="autoZero"/>
        <c:auto val="1"/>
        <c:lblAlgn val="ctr"/>
        <c:lblOffset val="100"/>
      </c:catAx>
      <c:valAx>
        <c:axId val="103783424"/>
        <c:scaling>
          <c:orientation val="minMax"/>
        </c:scaling>
        <c:axPos val="l"/>
        <c:numFmt formatCode="General" sourceLinked="1"/>
        <c:majorTickMark val="none"/>
        <c:tickLblPos val="none"/>
        <c:spPr>
          <a:ln>
            <a:noFill/>
          </a:ln>
        </c:spPr>
        <c:txPr>
          <a:bodyPr/>
          <a:lstStyle/>
          <a:p>
            <a:pPr>
              <a:defRPr lang="en-US"/>
            </a:pPr>
            <a:endParaRPr lang="en-US"/>
          </a:p>
        </c:txPr>
        <c:crossAx val="100244096"/>
        <c:crosses val="autoZero"/>
        <c:crossBetween val="between"/>
        <c:majorUnit val="200"/>
      </c:valAx>
    </c:plotArea>
    <c:plotVisOnly val="1"/>
    <c:dispBlanksAs val="gap"/>
  </c:chart>
  <c:txPr>
    <a:bodyPr/>
    <a:lstStyle/>
    <a:p>
      <a:pPr>
        <a:defRPr sz="1000"/>
      </a:pPr>
      <a:endParaRPr lang="en-US"/>
    </a:p>
  </c:txPr>
  <c:externalData r:id="rId1"/>
</c:chartSpace>
</file>

<file path=ppt/charts/chart34.xml><?xml version="1.0" encoding="utf-8"?>
<c:chartSpace xmlns:c="http://schemas.openxmlformats.org/drawingml/2006/chart" xmlns:a="http://schemas.openxmlformats.org/drawingml/2006/main" xmlns:r="http://schemas.openxmlformats.org/officeDocument/2006/relationships">
  <c:lang val="en-IN"/>
  <c:chart>
    <c:autoTitleDeleted val="1"/>
    <c:view3D>
      <c:depthPercent val="100"/>
      <c:rAngAx val="1"/>
    </c:view3D>
    <c:plotArea>
      <c:layout>
        <c:manualLayout>
          <c:layoutTarget val="inner"/>
          <c:xMode val="edge"/>
          <c:yMode val="edge"/>
          <c:x val="6.0479196949980414E-3"/>
          <c:y val="8.5148852453991841E-2"/>
          <c:w val="0.99395208030500148"/>
          <c:h val="0.76716952632423574"/>
        </c:manualLayout>
      </c:layout>
      <c:bar3DChart>
        <c:barDir val="col"/>
        <c:grouping val="clustered"/>
        <c:ser>
          <c:idx val="0"/>
          <c:order val="0"/>
          <c:tx>
            <c:strRef>
              <c:f>Sheet1!$B$1</c:f>
              <c:strCache>
                <c:ptCount val="1"/>
                <c:pt idx="0">
                  <c:v>Series 1</c:v>
                </c:pt>
              </c:strCache>
            </c:strRef>
          </c:tx>
          <c:spPr>
            <a:solidFill>
              <a:srgbClr val="006D75"/>
            </a:solidFill>
          </c:spPr>
          <c:dPt>
            <c:idx val="6"/>
            <c:spPr>
              <a:solidFill>
                <a:srgbClr val="F36E20"/>
              </a:solidFill>
            </c:spPr>
          </c:dPt>
          <c:dLbls>
            <c:dLbl>
              <c:idx val="1"/>
              <c:layout>
                <c:manualLayout>
                  <c:x val="8.0590983624589246E-3"/>
                  <c:y val="-2.6263849527581692E-2"/>
                </c:manualLayout>
              </c:layout>
              <c:showVal val="1"/>
            </c:dLbl>
            <c:dLbl>
              <c:idx val="2"/>
              <c:layout>
                <c:manualLayout>
                  <c:x val="2.6863661208196336E-2"/>
                  <c:y val="-5.25276990551645E-3"/>
                </c:manualLayout>
              </c:layout>
              <c:showVal val="1"/>
            </c:dLbl>
            <c:dLbl>
              <c:idx val="3"/>
              <c:layout>
                <c:manualLayout>
                  <c:x val="1.6118196724917801E-2"/>
                  <c:y val="-1.5758309716548981E-2"/>
                </c:manualLayout>
              </c:layout>
              <c:showVal val="1"/>
            </c:dLbl>
            <c:dLbl>
              <c:idx val="4"/>
              <c:layout>
                <c:manualLayout>
                  <c:x val="1.3431830604098183E-2"/>
                  <c:y val="-2.6263849527581692E-2"/>
                </c:manualLayout>
              </c:layout>
              <c:showVal val="1"/>
            </c:dLbl>
            <c:dLbl>
              <c:idx val="5"/>
              <c:layout>
                <c:manualLayout>
                  <c:x val="1.0745464483278641E-2"/>
                  <c:y val="-2.6263849527581692E-2"/>
                </c:manualLayout>
              </c:layout>
              <c:showVal val="1"/>
            </c:dLbl>
            <c:dLbl>
              <c:idx val="6"/>
              <c:layout>
                <c:manualLayout>
                  <c:x val="-2.6863661208196342E-3"/>
                  <c:y val="-1.5758309716548961E-2"/>
                </c:manualLayout>
              </c:layout>
              <c:showVal val="1"/>
            </c:dLbl>
            <c:numFmt formatCode="#,##0" sourceLinked="0"/>
            <c:txPr>
              <a:bodyPr/>
              <a:lstStyle/>
              <a:p>
                <a:pPr>
                  <a:defRPr lang="en-US"/>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Sheet1!$B$2:$B$8</c:f>
              <c:numCache>
                <c:formatCode>0</c:formatCode>
                <c:ptCount val="7"/>
                <c:pt idx="0">
                  <c:v>2158.46</c:v>
                </c:pt>
                <c:pt idx="1">
                  <c:v>3058.69</c:v>
                </c:pt>
                <c:pt idx="2">
                  <c:v>3375.84</c:v>
                </c:pt>
                <c:pt idx="3">
                  <c:v>3916.51</c:v>
                </c:pt>
                <c:pt idx="4">
                  <c:v>4234.2199999999993</c:v>
                </c:pt>
                <c:pt idx="5">
                  <c:v>4335</c:v>
                </c:pt>
                <c:pt idx="6">
                  <c:v>4305.0200000000004</c:v>
                </c:pt>
              </c:numCache>
            </c:numRef>
          </c:val>
        </c:ser>
        <c:dLbls/>
        <c:shape val="box"/>
        <c:axId val="103978112"/>
        <c:axId val="103979648"/>
        <c:axId val="0"/>
      </c:bar3DChart>
      <c:catAx>
        <c:axId val="103978112"/>
        <c:scaling>
          <c:orientation val="minMax"/>
        </c:scaling>
        <c:axPos val="b"/>
        <c:tickLblPos val="nextTo"/>
        <c:txPr>
          <a:bodyPr/>
          <a:lstStyle/>
          <a:p>
            <a:pPr>
              <a:defRPr lang="en-US"/>
            </a:pPr>
            <a:endParaRPr lang="en-US"/>
          </a:p>
        </c:txPr>
        <c:crossAx val="103979648"/>
        <c:crosses val="autoZero"/>
        <c:auto val="1"/>
        <c:lblAlgn val="ctr"/>
        <c:lblOffset val="100"/>
      </c:catAx>
      <c:valAx>
        <c:axId val="103979648"/>
        <c:scaling>
          <c:orientation val="minMax"/>
          <c:max val="4500"/>
          <c:min val="0"/>
        </c:scaling>
        <c:axPos val="l"/>
        <c:numFmt formatCode="0" sourceLinked="1"/>
        <c:majorTickMark val="none"/>
        <c:tickLblPos val="none"/>
        <c:spPr>
          <a:ln>
            <a:noFill/>
          </a:ln>
        </c:spPr>
        <c:txPr>
          <a:bodyPr/>
          <a:lstStyle/>
          <a:p>
            <a:pPr>
              <a:defRPr lang="en-US"/>
            </a:pPr>
            <a:endParaRPr lang="en-US"/>
          </a:p>
        </c:txPr>
        <c:crossAx val="103978112"/>
        <c:crosses val="autoZero"/>
        <c:crossBetween val="between"/>
        <c:majorUnit val="1500"/>
      </c:valAx>
    </c:plotArea>
    <c:plotVisOnly val="1"/>
    <c:dispBlanksAs val="gap"/>
  </c:chart>
  <c:txPr>
    <a:bodyPr/>
    <a:lstStyle/>
    <a:p>
      <a:pPr>
        <a:defRPr sz="1000"/>
      </a:pPr>
      <a:endParaRPr lang="en-US"/>
    </a:p>
  </c:txPr>
  <c:externalData r:id="rId1"/>
</c:chartSpace>
</file>

<file path=ppt/charts/chart35.xml><?xml version="1.0" encoding="utf-8"?>
<c:chartSpace xmlns:c="http://schemas.openxmlformats.org/drawingml/2006/chart" xmlns:a="http://schemas.openxmlformats.org/drawingml/2006/main" xmlns:r="http://schemas.openxmlformats.org/officeDocument/2006/relationships">
  <c:lang val="en-IN"/>
  <c:chart>
    <c:autoTitleDeleted val="1"/>
    <c:view3D>
      <c:depthPercent val="100"/>
      <c:rAngAx val="1"/>
    </c:view3D>
    <c:plotArea>
      <c:layout>
        <c:manualLayout>
          <c:layoutTarget val="inner"/>
          <c:xMode val="edge"/>
          <c:yMode val="edge"/>
          <c:x val="0"/>
          <c:y val="5.8442101740294496E-2"/>
          <c:w val="1"/>
          <c:h val="0.8155794009370817"/>
        </c:manualLayout>
      </c:layout>
      <c:bar3DChart>
        <c:barDir val="col"/>
        <c:grouping val="clustered"/>
        <c:ser>
          <c:idx val="0"/>
          <c:order val="0"/>
          <c:tx>
            <c:strRef>
              <c:f>Sheet1!$B$1</c:f>
              <c:strCache>
                <c:ptCount val="1"/>
                <c:pt idx="0">
                  <c:v>Series 1</c:v>
                </c:pt>
              </c:strCache>
            </c:strRef>
          </c:tx>
          <c:spPr>
            <a:solidFill>
              <a:srgbClr val="006D75"/>
            </a:solidFill>
          </c:spPr>
          <c:dPt>
            <c:idx val="6"/>
            <c:spPr>
              <a:solidFill>
                <a:srgbClr val="FF5E05"/>
              </a:solidFill>
            </c:spPr>
          </c:dPt>
          <c:dLbls>
            <c:dLbl>
              <c:idx val="0"/>
              <c:layout>
                <c:manualLayout>
                  <c:x val="2.419354838709678E-2"/>
                  <c:y val="-2.1251682250536408E-2"/>
                </c:manualLayout>
              </c:layout>
              <c:showVal val="1"/>
            </c:dLbl>
            <c:dLbl>
              <c:idx val="1"/>
              <c:layout>
                <c:manualLayout>
                  <c:x val="1.8817204301075269E-2"/>
                  <c:y val="-3.7190443938438726E-2"/>
                </c:manualLayout>
              </c:layout>
              <c:showVal val="1"/>
            </c:dLbl>
            <c:dLbl>
              <c:idx val="2"/>
              <c:layout>
                <c:manualLayout>
                  <c:x val="1.0752688172043058E-2"/>
                  <c:y val="-1.0625841125268223E-2"/>
                </c:manualLayout>
              </c:layout>
              <c:showVal val="1"/>
            </c:dLbl>
            <c:dLbl>
              <c:idx val="3"/>
              <c:layout>
                <c:manualLayout>
                  <c:x val="8.0645161290323047E-3"/>
                  <c:y val="-1.5938761687902345E-2"/>
                </c:manualLayout>
              </c:layout>
              <c:showVal val="1"/>
            </c:dLbl>
            <c:dLbl>
              <c:idx val="4"/>
              <c:layout>
                <c:manualLayout>
                  <c:x val="1.6400601134535939E-2"/>
                  <c:y val="-3.1877523375804642E-2"/>
                </c:manualLayout>
              </c:layout>
              <c:showVal val="1"/>
            </c:dLbl>
            <c:dLbl>
              <c:idx val="5"/>
              <c:layout>
                <c:manualLayout>
                  <c:x val="2.6881720430107652E-2"/>
                  <c:y val="-2.6564602813170596E-2"/>
                </c:manualLayout>
              </c:layout>
              <c:showVal val="1"/>
            </c:dLbl>
            <c:dLbl>
              <c:idx val="6"/>
              <c:layout>
                <c:manualLayout>
                  <c:x val="8.0645161290323047E-3"/>
                  <c:y val="5.3129205626341039E-3"/>
                </c:manualLayout>
              </c:layout>
              <c:showVal val="1"/>
            </c:dLbl>
            <c:numFmt formatCode="#,##0" sourceLinked="0"/>
            <c:txPr>
              <a:bodyPr/>
              <a:lstStyle/>
              <a:p>
                <a:pPr>
                  <a:defRPr lang="en-US"/>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Sheet1!$B$2:$B$8</c:f>
              <c:numCache>
                <c:formatCode>General</c:formatCode>
                <c:ptCount val="7"/>
                <c:pt idx="0">
                  <c:v>1124</c:v>
                </c:pt>
                <c:pt idx="1">
                  <c:v>1677</c:v>
                </c:pt>
                <c:pt idx="2">
                  <c:v>1805</c:v>
                </c:pt>
                <c:pt idx="3">
                  <c:v>2105</c:v>
                </c:pt>
                <c:pt idx="4" formatCode="0">
                  <c:v>2271.16</c:v>
                </c:pt>
                <c:pt idx="5">
                  <c:v>2358</c:v>
                </c:pt>
                <c:pt idx="6" formatCode="0">
                  <c:v>2331.9899999999998</c:v>
                </c:pt>
              </c:numCache>
            </c:numRef>
          </c:val>
        </c:ser>
        <c:dLbls/>
        <c:shape val="box"/>
        <c:axId val="104554496"/>
        <c:axId val="104556416"/>
        <c:axId val="0"/>
      </c:bar3DChart>
      <c:catAx>
        <c:axId val="104554496"/>
        <c:scaling>
          <c:orientation val="minMax"/>
        </c:scaling>
        <c:axPos val="b"/>
        <c:tickLblPos val="nextTo"/>
        <c:txPr>
          <a:bodyPr/>
          <a:lstStyle/>
          <a:p>
            <a:pPr>
              <a:defRPr lang="en-US"/>
            </a:pPr>
            <a:endParaRPr lang="en-US"/>
          </a:p>
        </c:txPr>
        <c:crossAx val="104556416"/>
        <c:crosses val="autoZero"/>
        <c:auto val="1"/>
        <c:lblAlgn val="ctr"/>
        <c:lblOffset val="100"/>
      </c:catAx>
      <c:valAx>
        <c:axId val="104556416"/>
        <c:scaling>
          <c:orientation val="minMax"/>
        </c:scaling>
        <c:axPos val="l"/>
        <c:numFmt formatCode="General" sourceLinked="1"/>
        <c:majorTickMark val="none"/>
        <c:tickLblPos val="none"/>
        <c:spPr>
          <a:ln>
            <a:noFill/>
          </a:ln>
        </c:spPr>
        <c:txPr>
          <a:bodyPr/>
          <a:lstStyle/>
          <a:p>
            <a:pPr>
              <a:defRPr lang="en-US"/>
            </a:pPr>
            <a:endParaRPr lang="en-US"/>
          </a:p>
        </c:txPr>
        <c:crossAx val="104554496"/>
        <c:crosses val="autoZero"/>
        <c:crossBetween val="between"/>
        <c:majorUnit val="400"/>
      </c:valAx>
    </c:plotArea>
    <c:plotVisOnly val="1"/>
    <c:dispBlanksAs val="gap"/>
  </c:chart>
  <c:txPr>
    <a:bodyPr/>
    <a:lstStyle/>
    <a:p>
      <a:pPr>
        <a:defRPr sz="1000"/>
      </a:pPr>
      <a:endParaRPr lang="en-US"/>
    </a:p>
  </c:txPr>
  <c:externalData r:id="rId1"/>
</c:chartSpace>
</file>

<file path=ppt/charts/chart36.xml><?xml version="1.0" encoding="utf-8"?>
<c:chartSpace xmlns:c="http://schemas.openxmlformats.org/drawingml/2006/chart" xmlns:a="http://schemas.openxmlformats.org/drawingml/2006/main" xmlns:r="http://schemas.openxmlformats.org/officeDocument/2006/relationships">
  <c:lang val="en-IN"/>
  <c:chart>
    <c:autoTitleDeleted val="1"/>
    <c:view3D>
      <c:depthPercent val="100"/>
      <c:rAngAx val="1"/>
    </c:view3D>
    <c:plotArea>
      <c:layout>
        <c:manualLayout>
          <c:layoutTarget val="inner"/>
          <c:xMode val="edge"/>
          <c:yMode val="edge"/>
          <c:x val="0"/>
          <c:y val="6.0210504635087383E-2"/>
          <c:w val="1"/>
          <c:h val="0.76372985545499217"/>
        </c:manualLayout>
      </c:layout>
      <c:bar3DChart>
        <c:barDir val="col"/>
        <c:grouping val="clustered"/>
        <c:ser>
          <c:idx val="0"/>
          <c:order val="0"/>
          <c:tx>
            <c:strRef>
              <c:f>Sheet1!$B$1</c:f>
              <c:strCache>
                <c:ptCount val="1"/>
                <c:pt idx="0">
                  <c:v>Series 1</c:v>
                </c:pt>
              </c:strCache>
            </c:strRef>
          </c:tx>
          <c:spPr>
            <a:solidFill>
              <a:srgbClr val="006D75"/>
            </a:solidFill>
          </c:spPr>
          <c:dPt>
            <c:idx val="6"/>
            <c:spPr>
              <a:solidFill>
                <a:srgbClr val="FF5900"/>
              </a:solidFill>
            </c:spPr>
          </c:dPt>
          <c:dLbls>
            <c:dLbl>
              <c:idx val="0"/>
              <c:layout>
                <c:manualLayout>
                  <c:x val="-2.6881720430108114E-3"/>
                  <c:y val="-1.063323866680956E-2"/>
                </c:manualLayout>
              </c:layout>
              <c:showVal val="1"/>
            </c:dLbl>
            <c:dLbl>
              <c:idx val="1"/>
              <c:layout>
                <c:manualLayout>
                  <c:x val="2.6881720430108114E-3"/>
                  <c:y val="-1.063323866680956E-2"/>
                </c:manualLayout>
              </c:layout>
              <c:showVal val="1"/>
            </c:dLbl>
            <c:dLbl>
              <c:idx val="2"/>
              <c:layout>
                <c:manualLayout>
                  <c:x val="-2.6881720430108114E-3"/>
                  <c:y val="-5.3166193334049303E-3"/>
                </c:manualLayout>
              </c:layout>
              <c:showVal val="1"/>
            </c:dLbl>
            <c:dLbl>
              <c:idx val="3"/>
              <c:layout>
                <c:manualLayout>
                  <c:x val="0"/>
                  <c:y val="-5.3166193334049303E-3"/>
                </c:manualLayout>
              </c:layout>
              <c:showVal val="1"/>
            </c:dLbl>
            <c:dLbl>
              <c:idx val="4"/>
              <c:layout>
                <c:manualLayout>
                  <c:x val="0"/>
                  <c:y val="-5.3166193334049303E-3"/>
                </c:manualLayout>
              </c:layout>
              <c:showVal val="1"/>
            </c:dLbl>
            <c:dLbl>
              <c:idx val="5"/>
              <c:layout>
                <c:manualLayout>
                  <c:x val="-8.0645161290323567E-3"/>
                  <c:y val="-1.0633238666809553E-2"/>
                </c:manualLayout>
              </c:layout>
              <c:showVal val="1"/>
            </c:dLbl>
            <c:dLbl>
              <c:idx val="6"/>
              <c:layout>
                <c:manualLayout>
                  <c:x val="1.0752688172042908E-2"/>
                  <c:y val="-1.063323866680956E-2"/>
                </c:manualLayout>
              </c:layout>
              <c:showVal val="1"/>
            </c:dLbl>
            <c:numFmt formatCode="#,##0" sourceLinked="0"/>
            <c:txPr>
              <a:bodyPr/>
              <a:lstStyle/>
              <a:p>
                <a:pPr>
                  <a:defRPr lang="en-US"/>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Sheet1!$B$2:$B$8</c:f>
              <c:numCache>
                <c:formatCode>0</c:formatCode>
                <c:ptCount val="7"/>
                <c:pt idx="0">
                  <c:v>1034</c:v>
                </c:pt>
                <c:pt idx="1">
                  <c:v>1382.02</c:v>
                </c:pt>
                <c:pt idx="2">
                  <c:v>1570.98</c:v>
                </c:pt>
                <c:pt idx="3">
                  <c:v>1805.72</c:v>
                </c:pt>
                <c:pt idx="4">
                  <c:v>1963.06</c:v>
                </c:pt>
                <c:pt idx="5">
                  <c:v>1977</c:v>
                </c:pt>
                <c:pt idx="6">
                  <c:v>1973.03</c:v>
                </c:pt>
              </c:numCache>
            </c:numRef>
          </c:val>
        </c:ser>
        <c:dLbls/>
        <c:shape val="box"/>
        <c:axId val="105056896"/>
        <c:axId val="105063168"/>
        <c:axId val="0"/>
      </c:bar3DChart>
      <c:catAx>
        <c:axId val="105056896"/>
        <c:scaling>
          <c:orientation val="minMax"/>
        </c:scaling>
        <c:axPos val="b"/>
        <c:tickLblPos val="nextTo"/>
        <c:txPr>
          <a:bodyPr/>
          <a:lstStyle/>
          <a:p>
            <a:pPr>
              <a:defRPr lang="en-US"/>
            </a:pPr>
            <a:endParaRPr lang="en-US"/>
          </a:p>
        </c:txPr>
        <c:crossAx val="105063168"/>
        <c:crosses val="autoZero"/>
        <c:auto val="1"/>
        <c:lblAlgn val="ctr"/>
        <c:lblOffset val="100"/>
      </c:catAx>
      <c:valAx>
        <c:axId val="105063168"/>
        <c:scaling>
          <c:orientation val="minMax"/>
        </c:scaling>
        <c:axPos val="l"/>
        <c:numFmt formatCode="0" sourceLinked="1"/>
        <c:majorTickMark val="none"/>
        <c:tickLblPos val="none"/>
        <c:spPr>
          <a:ln>
            <a:noFill/>
          </a:ln>
        </c:spPr>
        <c:txPr>
          <a:bodyPr/>
          <a:lstStyle/>
          <a:p>
            <a:pPr>
              <a:defRPr lang="en-US"/>
            </a:pPr>
            <a:endParaRPr lang="en-US"/>
          </a:p>
        </c:txPr>
        <c:crossAx val="105056896"/>
        <c:crosses val="autoZero"/>
        <c:crossBetween val="between"/>
        <c:majorUnit val="400"/>
      </c:valAx>
    </c:plotArea>
    <c:plotVisOnly val="1"/>
    <c:dispBlanksAs val="gap"/>
  </c:chart>
  <c:txPr>
    <a:bodyPr/>
    <a:lstStyle/>
    <a:p>
      <a:pPr>
        <a:defRPr sz="1000"/>
      </a:pPr>
      <a:endParaRPr lang="en-US"/>
    </a:p>
  </c:txPr>
  <c:externalData r:id="rId1"/>
</c:chartSpace>
</file>

<file path=ppt/charts/chart37.xml><?xml version="1.0" encoding="utf-8"?>
<c:chartSpace xmlns:c="http://schemas.openxmlformats.org/drawingml/2006/chart" xmlns:a="http://schemas.openxmlformats.org/drawingml/2006/main" xmlns:r="http://schemas.openxmlformats.org/officeDocument/2006/relationships">
  <c:lang val="en-IN"/>
  <c:chart>
    <c:autoTitleDeleted val="1"/>
    <c:view3D>
      <c:rAngAx val="1"/>
    </c:view3D>
    <c:plotArea>
      <c:layout>
        <c:manualLayout>
          <c:layoutTarget val="inner"/>
          <c:xMode val="edge"/>
          <c:yMode val="edge"/>
          <c:x val="9.2583185166371232E-4"/>
          <c:y val="9.06032347631862E-2"/>
          <c:w val="0.99907416814833627"/>
          <c:h val="0.79382675886273057"/>
        </c:manualLayout>
      </c:layout>
      <c:bar3DChart>
        <c:barDir val="col"/>
        <c:grouping val="stacked"/>
        <c:ser>
          <c:idx val="0"/>
          <c:order val="0"/>
          <c:tx>
            <c:strRef>
              <c:f>Sheet1!$B$1</c:f>
              <c:strCache>
                <c:ptCount val="1"/>
                <c:pt idx="0">
                  <c:v>Current Account</c:v>
                </c:pt>
              </c:strCache>
            </c:strRef>
          </c:tx>
          <c:spPr>
            <a:solidFill>
              <a:srgbClr val="006D75"/>
            </a:solidFill>
          </c:spPr>
          <c:dLbls>
            <c:dLbl>
              <c:idx val="0"/>
              <c:layout>
                <c:manualLayout>
                  <c:x val="2.8364637917580003E-3"/>
                  <c:y val="-2.9341428795262348E-2"/>
                </c:manualLayout>
              </c:layout>
              <c:showVal val="1"/>
            </c:dLbl>
            <c:dLbl>
              <c:idx val="1"/>
              <c:layout>
                <c:manualLayout>
                  <c:x val="5.6729275835159911E-3"/>
                  <c:y val="-5.0680649737271412E-2"/>
                </c:manualLayout>
              </c:layout>
              <c:showVal val="1"/>
            </c:dLbl>
            <c:dLbl>
              <c:idx val="2"/>
              <c:layout>
                <c:manualLayout>
                  <c:x val="8.5093913752740027E-3"/>
                  <c:y val="-4.8013247119520923E-2"/>
                </c:manualLayout>
              </c:layout>
              <c:showVal val="1"/>
            </c:dLbl>
            <c:dLbl>
              <c:idx val="3"/>
              <c:layout>
                <c:manualLayout>
                  <c:x val="5.6729275835159911E-3"/>
                  <c:y val="-3.4676234030764641E-2"/>
                </c:manualLayout>
              </c:layout>
              <c:showVal val="1"/>
            </c:dLbl>
            <c:dLbl>
              <c:idx val="4"/>
              <c:layout>
                <c:manualLayout>
                  <c:x val="1.7018782750547877E-2"/>
                  <c:y val="-1.8671818324257943E-2"/>
                </c:manualLayout>
              </c:layout>
              <c:showVal val="1"/>
            </c:dLbl>
            <c:dLbl>
              <c:idx val="5"/>
              <c:layout>
                <c:manualLayout>
                  <c:x val="1.3440860215054248E-2"/>
                  <c:y val="2.4404355966164992E-3"/>
                </c:manualLayout>
              </c:layout>
              <c:showVal val="1"/>
            </c:dLbl>
            <c:numFmt formatCode="0.0%" sourceLinked="0"/>
            <c:txPr>
              <a:bodyPr/>
              <a:lstStyle/>
              <a:p>
                <a:pPr>
                  <a:defRPr lang="en-US">
                    <a:solidFill>
                      <a:schemeClr val="tx1"/>
                    </a:solidFill>
                  </a:defRPr>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Sheet1!$B$2:$B$8</c:f>
              <c:numCache>
                <c:formatCode>0.00%</c:formatCode>
                <c:ptCount val="7"/>
                <c:pt idx="0">
                  <c:v>9.9000000000000046E-2</c:v>
                </c:pt>
                <c:pt idx="1">
                  <c:v>9.347695133806927E-2</c:v>
                </c:pt>
                <c:pt idx="2">
                  <c:v>0.13154482896180314</c:v>
                </c:pt>
                <c:pt idx="3">
                  <c:v>0.15070334880494901</c:v>
                </c:pt>
                <c:pt idx="4">
                  <c:v>0.14660000000000001</c:v>
                </c:pt>
                <c:pt idx="5">
                  <c:v>0.10610000000000012</c:v>
                </c:pt>
                <c:pt idx="6">
                  <c:v>9.1800000000000007E-2</c:v>
                </c:pt>
              </c:numCache>
            </c:numRef>
          </c:val>
        </c:ser>
        <c:ser>
          <c:idx val="1"/>
          <c:order val="1"/>
          <c:tx>
            <c:strRef>
              <c:f>Sheet1!$C$1</c:f>
              <c:strCache>
                <c:ptCount val="1"/>
                <c:pt idx="0">
                  <c:v>Savings Account</c:v>
                </c:pt>
              </c:strCache>
            </c:strRef>
          </c:tx>
          <c:spPr>
            <a:solidFill>
              <a:srgbClr val="F36E20"/>
            </a:solidFill>
          </c:spPr>
          <c:dLbls>
            <c:dLbl>
              <c:idx val="4"/>
              <c:layout>
                <c:manualLayout>
                  <c:x val="1.0752688172043012E-2"/>
                  <c:y val="-4.8808711932329038E-3"/>
                </c:manualLayout>
              </c:layout>
              <c:showVal val="1"/>
            </c:dLbl>
            <c:dLbl>
              <c:idx val="5"/>
              <c:layout>
                <c:manualLayout>
                  <c:x val="5.376344086021642E-3"/>
                  <c:y val="4.8808711932328405E-3"/>
                </c:manualLayout>
              </c:layout>
              <c:showVal val="1"/>
            </c:dLbl>
            <c:numFmt formatCode="0.0%" sourceLinked="0"/>
            <c:txPr>
              <a:bodyPr/>
              <a:lstStyle/>
              <a:p>
                <a:pPr>
                  <a:defRPr lang="en-US">
                    <a:solidFill>
                      <a:schemeClr val="tx1"/>
                    </a:solidFill>
                  </a:defRPr>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Sheet1!$C$2:$C$8</c:f>
              <c:numCache>
                <c:formatCode>0.00%</c:formatCode>
                <c:ptCount val="7"/>
                <c:pt idx="0">
                  <c:v>4.9000000000000113E-2</c:v>
                </c:pt>
                <c:pt idx="1">
                  <c:v>5.2407450482205804E-2</c:v>
                </c:pt>
                <c:pt idx="2">
                  <c:v>7.7213745110424073E-2</c:v>
                </c:pt>
                <c:pt idx="3">
                  <c:v>9.0273785826606986E-2</c:v>
                </c:pt>
                <c:pt idx="4">
                  <c:v>0.10460000000000012</c:v>
                </c:pt>
                <c:pt idx="5">
                  <c:v>0.12020000000000022</c:v>
                </c:pt>
                <c:pt idx="6">
                  <c:v>0.127</c:v>
                </c:pt>
              </c:numCache>
            </c:numRef>
          </c:val>
        </c:ser>
        <c:ser>
          <c:idx val="2"/>
          <c:order val="2"/>
          <c:tx>
            <c:strRef>
              <c:f>Sheet1!$D$1</c:f>
              <c:strCache>
                <c:ptCount val="1"/>
                <c:pt idx="0">
                  <c:v>   </c:v>
                </c:pt>
              </c:strCache>
            </c:strRef>
          </c:tx>
          <c:spPr>
            <a:noFill/>
          </c:spPr>
          <c:dLbls>
            <c:dLbl>
              <c:idx val="0"/>
              <c:layout>
                <c:manualLayout>
                  <c:x val="2.02635300461983E-2"/>
                  <c:y val="0.11532932754777005"/>
                </c:manualLayout>
              </c:layout>
              <c:showVal val="1"/>
            </c:dLbl>
            <c:dLbl>
              <c:idx val="1"/>
              <c:layout>
                <c:manualLayout>
                  <c:x val="1.6709846753026843E-2"/>
                  <c:y val="3.2494496049088488E-2"/>
                </c:manualLayout>
              </c:layout>
              <c:showVal val="1"/>
            </c:dLbl>
            <c:dLbl>
              <c:idx val="2"/>
              <c:layout>
                <c:manualLayout>
                  <c:x val="1.5295487257641183E-2"/>
                  <c:y val="-1.7575555982151405E-2"/>
                </c:manualLayout>
              </c:layout>
              <c:showVal val="1"/>
            </c:dLbl>
            <c:dLbl>
              <c:idx val="3"/>
              <c:layout>
                <c:manualLayout>
                  <c:x val="2.7759292185251694E-2"/>
                  <c:y val="-3.3431853910529788E-2"/>
                </c:manualLayout>
              </c:layout>
              <c:showVal val="1"/>
            </c:dLbl>
            <c:dLbl>
              <c:idx val="4"/>
              <c:layout>
                <c:manualLayout>
                  <c:x val="2.7499364998730031E-2"/>
                  <c:y val="-4.8625006701588855E-2"/>
                </c:manualLayout>
              </c:layout>
              <c:showVal val="1"/>
            </c:dLbl>
            <c:numFmt formatCode="0.0%" sourceLinked="0"/>
            <c:txPr>
              <a:bodyPr/>
              <a:lstStyle/>
              <a:p>
                <a:pPr>
                  <a:defRPr lang="en-US"/>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Sheet1!$D$2:$D$8</c:f>
              <c:numCache>
                <c:formatCode>0.00%</c:formatCode>
                <c:ptCount val="7"/>
                <c:pt idx="0">
                  <c:v>0.14800000000000021</c:v>
                </c:pt>
                <c:pt idx="1">
                  <c:v>0.14588440182027532</c:v>
                </c:pt>
                <c:pt idx="2">
                  <c:v>0.20875857407222775</c:v>
                </c:pt>
                <c:pt idx="3">
                  <c:v>0.24097713463155543</c:v>
                </c:pt>
                <c:pt idx="4">
                  <c:v>0.25119999999999998</c:v>
                </c:pt>
                <c:pt idx="5">
                  <c:v>0.2263</c:v>
                </c:pt>
                <c:pt idx="6">
                  <c:v>0.21880000000000024</c:v>
                </c:pt>
              </c:numCache>
            </c:numRef>
          </c:val>
        </c:ser>
        <c:dLbls/>
        <c:shape val="box"/>
        <c:axId val="105932672"/>
        <c:axId val="105934208"/>
        <c:axId val="0"/>
      </c:bar3DChart>
      <c:catAx>
        <c:axId val="105932672"/>
        <c:scaling>
          <c:orientation val="minMax"/>
        </c:scaling>
        <c:axPos val="b"/>
        <c:tickLblPos val="nextTo"/>
        <c:txPr>
          <a:bodyPr/>
          <a:lstStyle/>
          <a:p>
            <a:pPr>
              <a:defRPr lang="en-US"/>
            </a:pPr>
            <a:endParaRPr lang="en-US"/>
          </a:p>
        </c:txPr>
        <c:crossAx val="105934208"/>
        <c:crosses val="autoZero"/>
        <c:auto val="1"/>
        <c:lblAlgn val="ctr"/>
        <c:lblOffset val="100"/>
      </c:catAx>
      <c:valAx>
        <c:axId val="105934208"/>
        <c:scaling>
          <c:orientation val="minMax"/>
          <c:max val="0.25"/>
        </c:scaling>
        <c:axPos val="l"/>
        <c:numFmt formatCode="0%" sourceLinked="0"/>
        <c:majorTickMark val="none"/>
        <c:tickLblPos val="none"/>
        <c:spPr>
          <a:ln>
            <a:noFill/>
          </a:ln>
        </c:spPr>
        <c:txPr>
          <a:bodyPr/>
          <a:lstStyle/>
          <a:p>
            <a:pPr>
              <a:defRPr lang="en-US"/>
            </a:pPr>
            <a:endParaRPr lang="en-US"/>
          </a:p>
        </c:txPr>
        <c:crossAx val="105932672"/>
        <c:crosses val="autoZero"/>
        <c:crossBetween val="between"/>
      </c:valAx>
    </c:plotArea>
    <c:legend>
      <c:legendPos val="b"/>
      <c:layout>
        <c:manualLayout>
          <c:xMode val="edge"/>
          <c:yMode val="edge"/>
          <c:x val="0.26122724578782491"/>
          <c:y val="0.94437398281222218"/>
          <c:w val="0.56405967156115144"/>
          <c:h val="4.6506291754614903E-2"/>
        </c:manualLayout>
      </c:layout>
      <c:txPr>
        <a:bodyPr/>
        <a:lstStyle/>
        <a:p>
          <a:pPr>
            <a:defRPr lang="en-US"/>
          </a:pPr>
          <a:endParaRPr lang="en-US"/>
        </a:p>
      </c:txPr>
    </c:legend>
    <c:plotVisOnly val="1"/>
    <c:dispBlanksAs val="gap"/>
  </c:chart>
  <c:txPr>
    <a:bodyPr/>
    <a:lstStyle/>
    <a:p>
      <a:pPr>
        <a:defRPr sz="1000"/>
      </a:pPr>
      <a:endParaRPr lang="en-US"/>
    </a:p>
  </c:txPr>
  <c:externalData r:id="rId1"/>
  <c:userShapes r:id="rId2"/>
</c:chartSpace>
</file>

<file path=ppt/charts/chart38.xml><?xml version="1.0" encoding="utf-8"?>
<c:chartSpace xmlns:c="http://schemas.openxmlformats.org/drawingml/2006/chart" xmlns:a="http://schemas.openxmlformats.org/drawingml/2006/main" xmlns:r="http://schemas.openxmlformats.org/officeDocument/2006/relationships">
  <c:lang val="en-IN"/>
  <c:chart>
    <c:view3D>
      <c:rAngAx val="1"/>
    </c:view3D>
    <c:plotArea>
      <c:layout>
        <c:manualLayout>
          <c:layoutTarget val="inner"/>
          <c:xMode val="edge"/>
          <c:yMode val="edge"/>
          <c:x val="4.4359535845616985E-2"/>
          <c:y val="7.9545454545454544E-2"/>
          <c:w val="0.92409938120052215"/>
          <c:h val="0.75545007158196142"/>
        </c:manualLayout>
      </c:layout>
      <c:bar3DChart>
        <c:barDir val="col"/>
        <c:grouping val="stacked"/>
        <c:ser>
          <c:idx val="0"/>
          <c:order val="0"/>
          <c:tx>
            <c:strRef>
              <c:f>Sheet1!$B$1</c:f>
              <c:strCache>
                <c:ptCount val="1"/>
                <c:pt idx="0">
                  <c:v>Current</c:v>
                </c:pt>
              </c:strCache>
            </c:strRef>
          </c:tx>
          <c:spPr>
            <a:solidFill>
              <a:srgbClr val="006D75"/>
            </a:solidFill>
          </c:spPr>
          <c:dLbls>
            <c:numFmt formatCode="#,##0" sourceLinked="0"/>
            <c:txPr>
              <a:bodyPr/>
              <a:lstStyle/>
              <a:p>
                <a:pPr>
                  <a:defRPr>
                    <a:solidFill>
                      <a:schemeClr val="bg1"/>
                    </a:solidFill>
                  </a:defRPr>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Sheet1!$B$2:$B$8</c:f>
              <c:numCache>
                <c:formatCode>General</c:formatCode>
                <c:ptCount val="7"/>
                <c:pt idx="0">
                  <c:v>756.5</c:v>
                </c:pt>
                <c:pt idx="1">
                  <c:v>809.16</c:v>
                </c:pt>
                <c:pt idx="2">
                  <c:v>395.72999999999905</c:v>
                </c:pt>
                <c:pt idx="3">
                  <c:v>481.68</c:v>
                </c:pt>
                <c:pt idx="4">
                  <c:v>482.33</c:v>
                </c:pt>
                <c:pt idx="5">
                  <c:v>556.1</c:v>
                </c:pt>
                <c:pt idx="6">
                  <c:v>624.84899999999948</c:v>
                </c:pt>
              </c:numCache>
            </c:numRef>
          </c:val>
        </c:ser>
        <c:ser>
          <c:idx val="1"/>
          <c:order val="1"/>
          <c:tx>
            <c:strRef>
              <c:f>Sheet1!$C$1</c:f>
              <c:strCache>
                <c:ptCount val="1"/>
                <c:pt idx="0">
                  <c:v>Term Deposits</c:v>
                </c:pt>
              </c:strCache>
            </c:strRef>
          </c:tx>
          <c:spPr>
            <a:solidFill>
              <a:srgbClr val="F36E20"/>
            </a:solidFill>
          </c:spPr>
          <c:dLbls>
            <c:numFmt formatCode="#,##0" sourceLinked="0"/>
            <c:showVal val="1"/>
          </c:dLbls>
          <c:cat>
            <c:strRef>
              <c:f>Sheet1!$A$2:$A$8</c:f>
              <c:strCache>
                <c:ptCount val="7"/>
                <c:pt idx="0">
                  <c:v>FY09</c:v>
                </c:pt>
                <c:pt idx="1">
                  <c:v>FY10</c:v>
                </c:pt>
                <c:pt idx="2">
                  <c:v>FY11</c:v>
                </c:pt>
                <c:pt idx="3">
                  <c:v>FY12</c:v>
                </c:pt>
                <c:pt idx="4">
                  <c:v>FY13</c:v>
                </c:pt>
                <c:pt idx="5">
                  <c:v>FY14</c:v>
                </c:pt>
                <c:pt idx="6">
                  <c:v>9M FY15*</c:v>
                </c:pt>
              </c:strCache>
            </c:strRef>
          </c:cat>
          <c:val>
            <c:numRef>
              <c:f>Sheet1!$C$2:$C$8</c:f>
              <c:numCache>
                <c:formatCode>General</c:formatCode>
                <c:ptCount val="7"/>
                <c:pt idx="0">
                  <c:v>821.09</c:v>
                </c:pt>
                <c:pt idx="1">
                  <c:v>825.42</c:v>
                </c:pt>
                <c:pt idx="2">
                  <c:v>999.71</c:v>
                </c:pt>
                <c:pt idx="3" formatCode="#,##0.00">
                  <c:v>1554.27</c:v>
                </c:pt>
                <c:pt idx="4" formatCode="#,##0.00">
                  <c:v>1912.51</c:v>
                </c:pt>
                <c:pt idx="5" formatCode="#,##0.00">
                  <c:v>2204</c:v>
                </c:pt>
                <c:pt idx="6">
                  <c:v>2488.5340000000001</c:v>
                </c:pt>
              </c:numCache>
            </c:numRef>
          </c:val>
        </c:ser>
        <c:ser>
          <c:idx val="2"/>
          <c:order val="2"/>
          <c:tx>
            <c:strRef>
              <c:f>Sheet1!$D$1</c:f>
              <c:strCache>
                <c:ptCount val="1"/>
                <c:pt idx="0">
                  <c:v>Savings</c:v>
                </c:pt>
              </c:strCache>
            </c:strRef>
          </c:tx>
          <c:spPr>
            <a:solidFill>
              <a:srgbClr val="5B8772"/>
            </a:solidFill>
          </c:spPr>
          <c:dLbls>
            <c:numFmt formatCode="#,##0" sourceLinked="0"/>
            <c:spPr>
              <a:noFill/>
            </c:spPr>
            <c:showVal val="1"/>
          </c:dLbls>
          <c:cat>
            <c:strRef>
              <c:f>Sheet1!$A$2:$A$8</c:f>
              <c:strCache>
                <c:ptCount val="7"/>
                <c:pt idx="0">
                  <c:v>FY09</c:v>
                </c:pt>
                <c:pt idx="1">
                  <c:v>FY10</c:v>
                </c:pt>
                <c:pt idx="2">
                  <c:v>FY11</c:v>
                </c:pt>
                <c:pt idx="3">
                  <c:v>FY12</c:v>
                </c:pt>
                <c:pt idx="4">
                  <c:v>FY13</c:v>
                </c:pt>
                <c:pt idx="5">
                  <c:v>FY14</c:v>
                </c:pt>
                <c:pt idx="6">
                  <c:v>9M FY15*</c:v>
                </c:pt>
              </c:strCache>
            </c:strRef>
          </c:cat>
          <c:val>
            <c:numRef>
              <c:f>Sheet1!$D$2:$D$8</c:f>
              <c:numCache>
                <c:formatCode>#,##0.00</c:formatCode>
                <c:ptCount val="7"/>
                <c:pt idx="0">
                  <c:v>3110.8</c:v>
                </c:pt>
                <c:pt idx="1">
                  <c:v>3142.8300000000022</c:v>
                </c:pt>
                <c:pt idx="2">
                  <c:v>4428.49</c:v>
                </c:pt>
                <c:pt idx="3">
                  <c:v>6033.64</c:v>
                </c:pt>
                <c:pt idx="4">
                  <c:v>6741.03</c:v>
                </c:pt>
                <c:pt idx="5">
                  <c:v>8044.2</c:v>
                </c:pt>
                <c:pt idx="6" formatCode="General">
                  <c:v>10006.986999999948</c:v>
                </c:pt>
              </c:numCache>
            </c:numRef>
          </c:val>
        </c:ser>
        <c:ser>
          <c:idx val="3"/>
          <c:order val="3"/>
          <c:tx>
            <c:strRef>
              <c:f>Sheet1!$E$1</c:f>
              <c:strCache>
                <c:ptCount val="1"/>
                <c:pt idx="0">
                  <c:v>  </c:v>
                </c:pt>
              </c:strCache>
            </c:strRef>
          </c:tx>
          <c:spPr>
            <a:noFill/>
          </c:spPr>
          <c:dLbls>
            <c:dLbl>
              <c:idx val="6"/>
              <c:layout>
                <c:manualLayout>
                  <c:x val="0"/>
                  <c:y val="-3.1250000000000014E-2"/>
                </c:manualLayout>
              </c:layout>
              <c:showVal val="1"/>
            </c:dLbl>
            <c:numFmt formatCode="#,##0" sourceLinked="0"/>
            <c:showVal val="1"/>
          </c:dLbls>
          <c:cat>
            <c:strRef>
              <c:f>Sheet1!$A$2:$A$8</c:f>
              <c:strCache>
                <c:ptCount val="7"/>
                <c:pt idx="0">
                  <c:v>FY09</c:v>
                </c:pt>
                <c:pt idx="1">
                  <c:v>FY10</c:v>
                </c:pt>
                <c:pt idx="2">
                  <c:v>FY11</c:v>
                </c:pt>
                <c:pt idx="3">
                  <c:v>FY12</c:v>
                </c:pt>
                <c:pt idx="4">
                  <c:v>FY13</c:v>
                </c:pt>
                <c:pt idx="5">
                  <c:v>FY14</c:v>
                </c:pt>
                <c:pt idx="6">
                  <c:v>9M FY15*</c:v>
                </c:pt>
              </c:strCache>
            </c:strRef>
          </c:cat>
          <c:val>
            <c:numRef>
              <c:f>Sheet1!$E$2:$E$8</c:f>
              <c:numCache>
                <c:formatCode>#,##0.00</c:formatCode>
                <c:ptCount val="7"/>
                <c:pt idx="0">
                  <c:v>4688.3900000000003</c:v>
                </c:pt>
                <c:pt idx="1">
                  <c:v>4777.41</c:v>
                </c:pt>
                <c:pt idx="2">
                  <c:v>5823.9299999999994</c:v>
                </c:pt>
                <c:pt idx="3">
                  <c:v>8069.59</c:v>
                </c:pt>
                <c:pt idx="4">
                  <c:v>9135.8699999999371</c:v>
                </c:pt>
                <c:pt idx="5">
                  <c:v>10804.3</c:v>
                </c:pt>
                <c:pt idx="6">
                  <c:v>13120.369999999941</c:v>
                </c:pt>
              </c:numCache>
            </c:numRef>
          </c:val>
        </c:ser>
        <c:dLbls/>
        <c:shape val="box"/>
        <c:axId val="106490112"/>
        <c:axId val="105390080"/>
        <c:axId val="0"/>
      </c:bar3DChart>
      <c:catAx>
        <c:axId val="106490112"/>
        <c:scaling>
          <c:orientation val="minMax"/>
        </c:scaling>
        <c:axPos val="b"/>
        <c:tickLblPos val="nextTo"/>
        <c:crossAx val="105390080"/>
        <c:crosses val="autoZero"/>
        <c:auto val="1"/>
        <c:lblAlgn val="ctr"/>
        <c:lblOffset val="100"/>
      </c:catAx>
      <c:valAx>
        <c:axId val="105390080"/>
        <c:scaling>
          <c:orientation val="minMax"/>
          <c:max val="14000"/>
          <c:min val="0"/>
        </c:scaling>
        <c:delete val="1"/>
        <c:axPos val="l"/>
        <c:numFmt formatCode="General" sourceLinked="1"/>
        <c:tickLblPos val="none"/>
        <c:crossAx val="106490112"/>
        <c:crosses val="autoZero"/>
        <c:crossBetween val="between"/>
      </c:valAx>
      <c:spPr>
        <a:noFill/>
        <a:ln w="25400">
          <a:noFill/>
        </a:ln>
      </c:spPr>
    </c:plotArea>
    <c:legend>
      <c:legendPos val="b"/>
      <c:layout>
        <c:manualLayout>
          <c:xMode val="edge"/>
          <c:yMode val="edge"/>
          <c:x val="0.21810397498118483"/>
          <c:y val="0.88973811012501902"/>
          <c:w val="0.56379184418245065"/>
          <c:h val="3.991370507514061E-2"/>
        </c:manualLayout>
      </c:layout>
    </c:legend>
    <c:plotVisOnly val="1"/>
    <c:dispBlanksAs val="gap"/>
  </c:chart>
  <c:txPr>
    <a:bodyPr/>
    <a:lstStyle/>
    <a:p>
      <a:pPr>
        <a:defRPr sz="1000"/>
      </a:pPr>
      <a:endParaRPr lang="en-US"/>
    </a:p>
  </c:txPr>
  <c:externalData r:id="rId1"/>
  <c:userShapes r:id="rId2"/>
</c:chartSpace>
</file>

<file path=ppt/charts/chart39.xml><?xml version="1.0" encoding="utf-8"?>
<c:chartSpace xmlns:c="http://schemas.openxmlformats.org/drawingml/2006/chart" xmlns:a="http://schemas.openxmlformats.org/drawingml/2006/main" xmlns:r="http://schemas.openxmlformats.org/officeDocument/2006/relationships">
  <c:lang val="en-IN"/>
  <c:chart>
    <c:autoTitleDeleted val="1"/>
    <c:view3D>
      <c:rAngAx val="1"/>
    </c:view3D>
    <c:plotArea>
      <c:layout>
        <c:manualLayout>
          <c:layoutTarget val="inner"/>
          <c:xMode val="edge"/>
          <c:yMode val="edge"/>
          <c:x val="7.744898823131242E-4"/>
          <c:y val="3.3078063108861085E-2"/>
          <c:w val="0.99391372449411552"/>
          <c:h val="0.83020859712434469"/>
        </c:manualLayout>
      </c:layout>
      <c:bar3DChart>
        <c:barDir val="col"/>
        <c:grouping val="clustered"/>
        <c:ser>
          <c:idx val="0"/>
          <c:order val="0"/>
          <c:tx>
            <c:strRef>
              <c:f>Sheet1!$B$1</c:f>
              <c:strCache>
                <c:ptCount val="1"/>
                <c:pt idx="0">
                  <c:v>Series 1</c:v>
                </c:pt>
              </c:strCache>
            </c:strRef>
          </c:tx>
          <c:spPr>
            <a:solidFill>
              <a:srgbClr val="006D75"/>
            </a:solidFill>
          </c:spPr>
          <c:dPt>
            <c:idx val="6"/>
            <c:spPr>
              <a:solidFill>
                <a:srgbClr val="F36E20"/>
              </a:solidFill>
            </c:spPr>
          </c:dPt>
          <c:dLbls>
            <c:dLbl>
              <c:idx val="3"/>
              <c:layout>
                <c:manualLayout>
                  <c:x val="2.419354838709678E-2"/>
                  <c:y val="-2.8317218163438448E-2"/>
                </c:manualLayout>
              </c:layout>
              <c:showVal val="1"/>
            </c:dLbl>
            <c:dLbl>
              <c:idx val="4"/>
              <c:layout>
                <c:manualLayout>
                  <c:x val="2.1395182291666665E-2"/>
                  <c:y val="-3.1471700202446761E-3"/>
                </c:manualLayout>
              </c:layout>
              <c:showVal val="1"/>
            </c:dLbl>
            <c:dLbl>
              <c:idx val="5"/>
              <c:layout>
                <c:manualLayout>
                  <c:x val="1.1024305555555561E-2"/>
                  <c:y val="-5.7633827335407534E-3"/>
                </c:manualLayout>
              </c:layout>
              <c:showVal val="1"/>
            </c:dLbl>
            <c:numFmt formatCode="0" sourceLinked="0"/>
            <c:txPr>
              <a:bodyPr/>
              <a:lstStyle/>
              <a:p>
                <a:pPr>
                  <a:defRPr lang="en-US"/>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Sheet1!$B$2:$B$8</c:f>
              <c:numCache>
                <c:formatCode>0.0</c:formatCode>
                <c:ptCount val="7"/>
                <c:pt idx="0">
                  <c:v>8.59</c:v>
                </c:pt>
                <c:pt idx="1">
                  <c:v>10.31</c:v>
                </c:pt>
                <c:pt idx="2">
                  <c:v>16.5</c:v>
                </c:pt>
                <c:pt idx="3">
                  <c:v>20.32</c:v>
                </c:pt>
                <c:pt idx="4">
                  <c:v>18.82</c:v>
                </c:pt>
                <c:pt idx="5">
                  <c:v>11.2</c:v>
                </c:pt>
                <c:pt idx="6">
                  <c:v>3.27</c:v>
                </c:pt>
              </c:numCache>
            </c:numRef>
          </c:val>
        </c:ser>
        <c:dLbls/>
        <c:shape val="box"/>
        <c:axId val="106496384"/>
        <c:axId val="106497920"/>
        <c:axId val="0"/>
      </c:bar3DChart>
      <c:catAx>
        <c:axId val="106496384"/>
        <c:scaling>
          <c:orientation val="minMax"/>
        </c:scaling>
        <c:axPos val="b"/>
        <c:tickLblPos val="nextTo"/>
        <c:txPr>
          <a:bodyPr/>
          <a:lstStyle/>
          <a:p>
            <a:pPr>
              <a:defRPr lang="en-US"/>
            </a:pPr>
            <a:endParaRPr lang="en-US"/>
          </a:p>
        </c:txPr>
        <c:crossAx val="106497920"/>
        <c:crosses val="autoZero"/>
        <c:auto val="1"/>
        <c:lblAlgn val="ctr"/>
        <c:lblOffset val="100"/>
      </c:catAx>
      <c:valAx>
        <c:axId val="106497920"/>
        <c:scaling>
          <c:orientation val="minMax"/>
          <c:max val="25"/>
          <c:min val="0"/>
        </c:scaling>
        <c:axPos val="l"/>
        <c:numFmt formatCode="0" sourceLinked="0"/>
        <c:majorTickMark val="none"/>
        <c:tickLblPos val="none"/>
        <c:spPr>
          <a:ln>
            <a:noFill/>
          </a:ln>
        </c:spPr>
        <c:txPr>
          <a:bodyPr/>
          <a:lstStyle/>
          <a:p>
            <a:pPr>
              <a:defRPr lang="en-US"/>
            </a:pPr>
            <a:endParaRPr lang="en-US"/>
          </a:p>
        </c:txPr>
        <c:crossAx val="106496384"/>
        <c:crosses val="autoZero"/>
        <c:crossBetween val="between"/>
        <c:minorUnit val="2"/>
      </c:valAx>
    </c:plotArea>
    <c:plotVisOnly val="1"/>
    <c:dispBlanksAs val="gap"/>
  </c:chart>
  <c:txPr>
    <a:bodyPr/>
    <a:lstStyle/>
    <a:p>
      <a:pPr>
        <a:defRPr sz="10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2.7985017793722429E-2"/>
          <c:y val="0.13452910685659294"/>
          <c:w val="0.97201492537313461"/>
          <c:h val="0.69391601562500005"/>
        </c:manualLayout>
      </c:layout>
      <c:barChart>
        <c:barDir val="col"/>
        <c:grouping val="clustered"/>
        <c:ser>
          <c:idx val="0"/>
          <c:order val="0"/>
          <c:tx>
            <c:strRef>
              <c:f>Sheet1!$B$1</c:f>
              <c:strCache>
                <c:ptCount val="1"/>
                <c:pt idx="0">
                  <c:v>Agri Growth Rate</c:v>
                </c:pt>
              </c:strCache>
            </c:strRef>
          </c:tx>
          <c:spPr>
            <a:solidFill>
              <a:srgbClr val="006D75"/>
            </a:solidFill>
            <a:ln w="19112">
              <a:noFill/>
            </a:ln>
          </c:spPr>
          <c:dLbls>
            <c:numFmt formatCode="0.0%" sourceLinked="0"/>
            <c:spPr>
              <a:noFill/>
              <a:ln w="19112">
                <a:noFill/>
              </a:ln>
            </c:spPr>
            <c:txPr>
              <a:bodyPr/>
              <a:lstStyle/>
              <a:p>
                <a:pPr>
                  <a:defRPr lang="en-US">
                    <a:solidFill>
                      <a:schemeClr val="tx1"/>
                    </a:solidFill>
                  </a:defRPr>
                </a:pPr>
                <a:endParaRPr lang="en-US"/>
              </a:p>
            </c:txPr>
            <c:dLblPos val="outEnd"/>
            <c:showVal val="1"/>
          </c:dLbls>
          <c:cat>
            <c:strRef>
              <c:f>Sheet1!$A$2:$A$9</c:f>
              <c:strCache>
                <c:ptCount val="8"/>
                <c:pt idx="0">
                  <c:v>FY07</c:v>
                </c:pt>
                <c:pt idx="1">
                  <c:v>FY08</c:v>
                </c:pt>
                <c:pt idx="2">
                  <c:v>FY09</c:v>
                </c:pt>
                <c:pt idx="3">
                  <c:v>FY10</c:v>
                </c:pt>
                <c:pt idx="4">
                  <c:v>FY11</c:v>
                </c:pt>
                <c:pt idx="5">
                  <c:v>FY12</c:v>
                </c:pt>
                <c:pt idx="6">
                  <c:v>FY13*</c:v>
                </c:pt>
                <c:pt idx="7">
                  <c:v>FY14*</c:v>
                </c:pt>
              </c:strCache>
            </c:strRef>
          </c:cat>
          <c:val>
            <c:numRef>
              <c:f>Sheet1!$B$2:$B$9</c:f>
              <c:numCache>
                <c:formatCode>0.0%_);\(0.0%\);0.0%_);@_)</c:formatCode>
                <c:ptCount val="8"/>
                <c:pt idx="0">
                  <c:v>4.1599999999999998E-2</c:v>
                </c:pt>
                <c:pt idx="1">
                  <c:v>5.8000000000000003E-2</c:v>
                </c:pt>
                <c:pt idx="2">
                  <c:v>9.0000000000000247E-4</c:v>
                </c:pt>
                <c:pt idx="3">
                  <c:v>8.1000000000000048E-3</c:v>
                </c:pt>
                <c:pt idx="4">
                  <c:v>8.6000000000000021E-2</c:v>
                </c:pt>
                <c:pt idx="5">
                  <c:v>5.0200000000000002E-2</c:v>
                </c:pt>
                <c:pt idx="6">
                  <c:v>1.2E-2</c:v>
                </c:pt>
                <c:pt idx="7">
                  <c:v>3.6999999999999998E-2</c:v>
                </c:pt>
              </c:numCache>
            </c:numRef>
          </c:val>
        </c:ser>
        <c:dLbls>
          <c:showVal val="1"/>
        </c:dLbls>
        <c:gapWidth val="50"/>
        <c:overlap val="100"/>
        <c:axId val="81183104"/>
        <c:axId val="81184640"/>
      </c:barChart>
      <c:catAx>
        <c:axId val="81183104"/>
        <c:scaling>
          <c:orientation val="minMax"/>
        </c:scaling>
        <c:axPos val="b"/>
        <c:numFmt formatCode="General" sourceLinked="1"/>
        <c:tickLblPos val="nextTo"/>
        <c:spPr>
          <a:ln w="2389">
            <a:solidFill>
              <a:srgbClr val="000000"/>
            </a:solidFill>
            <a:prstDash val="solid"/>
          </a:ln>
        </c:spPr>
        <c:txPr>
          <a:bodyPr rot="0" vert="horz"/>
          <a:lstStyle/>
          <a:p>
            <a:pPr>
              <a:defRPr lang="en-US"/>
            </a:pPr>
            <a:endParaRPr lang="en-US"/>
          </a:p>
        </c:txPr>
        <c:crossAx val="81184640"/>
        <c:crosses val="autoZero"/>
        <c:auto val="1"/>
        <c:lblAlgn val="ctr"/>
        <c:lblOffset val="100"/>
        <c:tickLblSkip val="1"/>
        <c:tickMarkSkip val="1"/>
      </c:catAx>
      <c:valAx>
        <c:axId val="81184640"/>
        <c:scaling>
          <c:orientation val="minMax"/>
        </c:scaling>
        <c:axPos val="l"/>
        <c:numFmt formatCode="0.0%_);\(0.0%\);0.0%_);@_)" sourceLinked="1"/>
        <c:tickLblPos val="none"/>
        <c:spPr>
          <a:ln w="7167">
            <a:noFill/>
          </a:ln>
        </c:spPr>
        <c:txPr>
          <a:bodyPr/>
          <a:lstStyle/>
          <a:p>
            <a:pPr>
              <a:defRPr lang="en-US"/>
            </a:pPr>
            <a:endParaRPr lang="en-US"/>
          </a:p>
        </c:txPr>
        <c:crossAx val="81183104"/>
        <c:crosses val="autoZero"/>
        <c:crossBetween val="between"/>
      </c:valAx>
      <c:spPr>
        <a:noFill/>
        <a:ln w="19112">
          <a:noFill/>
        </a:ln>
      </c:spPr>
    </c:plotArea>
    <c:plotVisOnly val="1"/>
    <c:dispBlanksAs val="gap"/>
  </c:chart>
  <c:spPr>
    <a:noFill/>
    <a:ln>
      <a:noFill/>
    </a:ln>
  </c:spPr>
  <c:txPr>
    <a:bodyPr/>
    <a:lstStyle/>
    <a:p>
      <a:pPr>
        <a:defRPr sz="680" b="0" i="0" u="none" strike="noStrike" baseline="0">
          <a:solidFill>
            <a:schemeClr val="tx1"/>
          </a:solidFill>
          <a:latin typeface="Arial"/>
          <a:ea typeface="Arial"/>
          <a:cs typeface="Arial"/>
        </a:defRPr>
      </a:pPr>
      <a:endParaRPr lang="en-US"/>
    </a:p>
  </c:txPr>
  <c:externalData r:id="rId1"/>
  <c:userShapes r:id="rId2"/>
</c:chartSpace>
</file>

<file path=ppt/charts/chart40.xml><?xml version="1.0" encoding="utf-8"?>
<c:chartSpace xmlns:c="http://schemas.openxmlformats.org/drawingml/2006/chart" xmlns:a="http://schemas.openxmlformats.org/drawingml/2006/main" xmlns:r="http://schemas.openxmlformats.org/officeDocument/2006/relationships">
  <c:lang val="en-IN"/>
  <c:chart>
    <c:autoTitleDeleted val="1"/>
    <c:view3D>
      <c:rAngAx val="1"/>
    </c:view3D>
    <c:plotArea>
      <c:layout>
        <c:manualLayout>
          <c:layoutTarget val="inner"/>
          <c:xMode val="edge"/>
          <c:yMode val="edge"/>
          <c:x val="2.8297468395878877E-3"/>
          <c:y val="6.1559684349697823E-2"/>
          <c:w val="0.98613751492243695"/>
          <c:h val="0.78561434490834758"/>
        </c:manualLayout>
      </c:layout>
      <c:bar3DChart>
        <c:barDir val="col"/>
        <c:grouping val="clustered"/>
        <c:ser>
          <c:idx val="0"/>
          <c:order val="0"/>
          <c:tx>
            <c:strRef>
              <c:f>Sheet1!$B$1</c:f>
              <c:strCache>
                <c:ptCount val="1"/>
                <c:pt idx="0">
                  <c:v>Series 1</c:v>
                </c:pt>
              </c:strCache>
            </c:strRef>
          </c:tx>
          <c:spPr>
            <a:solidFill>
              <a:srgbClr val="006D75"/>
            </a:solidFill>
          </c:spPr>
          <c:dPt>
            <c:idx val="6"/>
            <c:spPr>
              <a:solidFill>
                <a:srgbClr val="F36E20"/>
              </a:solidFill>
            </c:spPr>
          </c:dPt>
          <c:dLbls>
            <c:dLbl>
              <c:idx val="0"/>
              <c:layout>
                <c:manualLayout>
                  <c:x val="2.6829253350329492E-2"/>
                  <c:y val="-3.5143535052217206E-2"/>
                </c:manualLayout>
              </c:layout>
              <c:showVal val="1"/>
            </c:dLbl>
            <c:dLbl>
              <c:idx val="1"/>
              <c:layout>
                <c:manualLayout>
                  <c:x val="2.4146328015296478E-2"/>
                  <c:y val="-3.5143535052217206E-2"/>
                </c:manualLayout>
              </c:layout>
              <c:showVal val="1"/>
            </c:dLbl>
            <c:dLbl>
              <c:idx val="2"/>
              <c:layout>
                <c:manualLayout>
                  <c:x val="2.1536496551595931E-2"/>
                  <c:y val="-2.6272263172501177E-2"/>
                </c:manualLayout>
              </c:layout>
              <c:showVal val="1"/>
            </c:dLbl>
            <c:dLbl>
              <c:idx val="3"/>
              <c:layout>
                <c:manualLayout>
                  <c:x val="1.0731701340131823E-2"/>
                  <c:y val="-3.5143535052217206E-2"/>
                </c:manualLayout>
              </c:layout>
              <c:showVal val="1"/>
            </c:dLbl>
            <c:dLbl>
              <c:idx val="4"/>
              <c:layout>
                <c:manualLayout>
                  <c:x val="1.9408324124420985E-2"/>
                  <c:y val="-3.8274037347813615E-2"/>
                </c:manualLayout>
              </c:layout>
              <c:showVal val="1"/>
            </c:dLbl>
            <c:dLbl>
              <c:idx val="5"/>
              <c:layout>
                <c:manualLayout>
                  <c:x val="2.1755989419556612E-2"/>
                  <c:y val="-3.6020739824780421E-2"/>
                </c:manualLayout>
              </c:layout>
              <c:showVal val="1"/>
            </c:dLbl>
            <c:numFmt formatCode="0.0&quot;%&quot;" sourceLinked="0"/>
            <c:txPr>
              <a:bodyPr/>
              <a:lstStyle/>
              <a:p>
                <a:pPr>
                  <a:defRPr lang="en-US"/>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Sheet1!$B$2:$B$8</c:f>
              <c:numCache>
                <c:formatCode>#,##0.0_%_);\(#,##0.0\)_%;#,##0.0_%_);@_%_)</c:formatCode>
                <c:ptCount val="7"/>
                <c:pt idx="0">
                  <c:v>0.99</c:v>
                </c:pt>
                <c:pt idx="1">
                  <c:v>1.27</c:v>
                </c:pt>
                <c:pt idx="2">
                  <c:v>2.1</c:v>
                </c:pt>
                <c:pt idx="3">
                  <c:v>2.02</c:v>
                </c:pt>
                <c:pt idx="4">
                  <c:v>2.12</c:v>
                </c:pt>
                <c:pt idx="5">
                  <c:v>2.17</c:v>
                </c:pt>
                <c:pt idx="6">
                  <c:v>1.83</c:v>
                </c:pt>
              </c:numCache>
            </c:numRef>
          </c:val>
        </c:ser>
        <c:dLbls/>
        <c:shape val="box"/>
        <c:axId val="106519168"/>
        <c:axId val="106557824"/>
        <c:axId val="0"/>
      </c:bar3DChart>
      <c:catAx>
        <c:axId val="106519168"/>
        <c:scaling>
          <c:orientation val="minMax"/>
        </c:scaling>
        <c:axPos val="b"/>
        <c:tickLblPos val="nextTo"/>
        <c:txPr>
          <a:bodyPr/>
          <a:lstStyle/>
          <a:p>
            <a:pPr>
              <a:defRPr lang="en-US"/>
            </a:pPr>
            <a:endParaRPr lang="en-US"/>
          </a:p>
        </c:txPr>
        <c:crossAx val="106557824"/>
        <c:crosses val="autoZero"/>
        <c:auto val="1"/>
        <c:lblAlgn val="ctr"/>
        <c:lblOffset val="100"/>
      </c:catAx>
      <c:valAx>
        <c:axId val="106557824"/>
        <c:scaling>
          <c:orientation val="minMax"/>
        </c:scaling>
        <c:axPos val="l"/>
        <c:numFmt formatCode="#,##0.0_%_);\(#,##0.0\)_%;#,##0.0_%_);@_%_)" sourceLinked="1"/>
        <c:majorTickMark val="none"/>
        <c:tickLblPos val="none"/>
        <c:spPr>
          <a:ln>
            <a:noFill/>
          </a:ln>
        </c:spPr>
        <c:txPr>
          <a:bodyPr/>
          <a:lstStyle/>
          <a:p>
            <a:pPr>
              <a:defRPr lang="en-US"/>
            </a:pPr>
            <a:endParaRPr lang="en-US"/>
          </a:p>
        </c:txPr>
        <c:crossAx val="106519168"/>
        <c:crosses val="autoZero"/>
        <c:crossBetween val="between"/>
      </c:valAx>
    </c:plotArea>
    <c:plotVisOnly val="1"/>
    <c:dispBlanksAs val="gap"/>
  </c:chart>
  <c:txPr>
    <a:bodyPr/>
    <a:lstStyle/>
    <a:p>
      <a:pPr>
        <a:defRPr sz="1000"/>
      </a:pPr>
      <a:endParaRPr lang="en-US"/>
    </a:p>
  </c:txPr>
  <c:externalData r:id="rId1"/>
</c:chartSpace>
</file>

<file path=ppt/charts/chart41.xml><?xml version="1.0" encoding="utf-8"?>
<c:chartSpace xmlns:c="http://schemas.openxmlformats.org/drawingml/2006/chart" xmlns:a="http://schemas.openxmlformats.org/drawingml/2006/main" xmlns:r="http://schemas.openxmlformats.org/officeDocument/2006/relationships">
  <c:lang val="en-IN"/>
  <c:chart>
    <c:autoTitleDeleted val="1"/>
    <c:view3D>
      <c:rAngAx val="1"/>
    </c:view3D>
    <c:plotArea>
      <c:layout>
        <c:manualLayout>
          <c:layoutTarget val="inner"/>
          <c:xMode val="edge"/>
          <c:yMode val="edge"/>
          <c:x val="1.1717635362738841E-2"/>
          <c:y val="6.120629981071192E-2"/>
          <c:w val="0.98828236463725627"/>
          <c:h val="0.79143100426095658"/>
        </c:manualLayout>
      </c:layout>
      <c:bar3DChart>
        <c:barDir val="col"/>
        <c:grouping val="clustered"/>
        <c:ser>
          <c:idx val="0"/>
          <c:order val="0"/>
          <c:tx>
            <c:strRef>
              <c:f>Sheet1!$B$1</c:f>
              <c:strCache>
                <c:ptCount val="1"/>
                <c:pt idx="0">
                  <c:v>Series 1</c:v>
                </c:pt>
              </c:strCache>
            </c:strRef>
          </c:tx>
          <c:spPr>
            <a:solidFill>
              <a:srgbClr val="006D75"/>
            </a:solidFill>
          </c:spPr>
          <c:dPt>
            <c:idx val="6"/>
            <c:spPr>
              <a:solidFill>
                <a:srgbClr val="F36E20"/>
              </a:solidFill>
            </c:spPr>
          </c:dPt>
          <c:dLbls>
            <c:dLbl>
              <c:idx val="4"/>
              <c:layout>
                <c:manualLayout>
                  <c:x val="9.7686446010904204E-3"/>
                  <c:y val="-2.1673211102467699E-2"/>
                </c:manualLayout>
              </c:layout>
              <c:showVal val="1"/>
            </c:dLbl>
            <c:dLbl>
              <c:idx val="5"/>
              <c:layout>
                <c:manualLayout>
                  <c:x val="0"/>
                  <c:y val="-2.2228036905542221E-2"/>
                </c:manualLayout>
              </c:layout>
              <c:showVal val="1"/>
            </c:dLbl>
            <c:dLbl>
              <c:idx val="6"/>
              <c:layout>
                <c:manualLayout>
                  <c:x val="1.0745466756212223E-2"/>
                  <c:y val="-1.111401845277111E-2"/>
                </c:manualLayout>
              </c:layout>
              <c:showVal val="1"/>
            </c:dLbl>
            <c:numFmt formatCode="0" sourceLinked="0"/>
            <c:txPr>
              <a:bodyPr/>
              <a:lstStyle/>
              <a:p>
                <a:pPr>
                  <a:defRPr lang="en-US"/>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Sheet1!$B$2:$B$8</c:f>
              <c:numCache>
                <c:formatCode>0.0</c:formatCode>
                <c:ptCount val="7"/>
                <c:pt idx="0">
                  <c:v>12.39</c:v>
                </c:pt>
                <c:pt idx="1">
                  <c:v>22.56</c:v>
                </c:pt>
                <c:pt idx="2">
                  <c:v>42.690000000000012</c:v>
                </c:pt>
                <c:pt idx="3">
                  <c:v>45.449999999999996</c:v>
                </c:pt>
                <c:pt idx="4">
                  <c:v>53.730000000000011</c:v>
                </c:pt>
                <c:pt idx="5">
                  <c:v>60.2</c:v>
                </c:pt>
                <c:pt idx="6">
                  <c:v>40.9</c:v>
                </c:pt>
              </c:numCache>
            </c:numRef>
          </c:val>
        </c:ser>
        <c:dLbls/>
        <c:shape val="box"/>
        <c:axId val="111991808"/>
        <c:axId val="112001792"/>
        <c:axId val="0"/>
      </c:bar3DChart>
      <c:catAx>
        <c:axId val="111991808"/>
        <c:scaling>
          <c:orientation val="minMax"/>
        </c:scaling>
        <c:axPos val="b"/>
        <c:tickLblPos val="nextTo"/>
        <c:txPr>
          <a:bodyPr/>
          <a:lstStyle/>
          <a:p>
            <a:pPr>
              <a:defRPr lang="en-US"/>
            </a:pPr>
            <a:endParaRPr lang="en-US"/>
          </a:p>
        </c:txPr>
        <c:crossAx val="112001792"/>
        <c:crosses val="autoZero"/>
        <c:auto val="1"/>
        <c:lblAlgn val="ctr"/>
        <c:lblOffset val="100"/>
      </c:catAx>
      <c:valAx>
        <c:axId val="112001792"/>
        <c:scaling>
          <c:orientation val="minMax"/>
          <c:max val="60"/>
        </c:scaling>
        <c:axPos val="l"/>
        <c:numFmt formatCode="0" sourceLinked="0"/>
        <c:majorTickMark val="none"/>
        <c:tickLblPos val="none"/>
        <c:spPr>
          <a:ln>
            <a:noFill/>
          </a:ln>
        </c:spPr>
        <c:txPr>
          <a:bodyPr/>
          <a:lstStyle/>
          <a:p>
            <a:pPr>
              <a:defRPr lang="en-US"/>
            </a:pPr>
            <a:endParaRPr lang="en-US"/>
          </a:p>
        </c:txPr>
        <c:crossAx val="111991808"/>
        <c:crosses val="autoZero"/>
        <c:crossBetween val="between"/>
        <c:majorUnit val="10"/>
        <c:minorUnit val="2"/>
      </c:valAx>
      <c:spPr>
        <a:noFill/>
        <a:ln w="25400">
          <a:noFill/>
        </a:ln>
      </c:spPr>
    </c:plotArea>
    <c:plotVisOnly val="1"/>
    <c:dispBlanksAs val="gap"/>
  </c:chart>
  <c:txPr>
    <a:bodyPr/>
    <a:lstStyle/>
    <a:p>
      <a:pPr>
        <a:defRPr sz="1000"/>
      </a:pPr>
      <a:endParaRPr lang="en-US"/>
    </a:p>
  </c:txPr>
  <c:externalData r:id="rId1"/>
</c:chartSpace>
</file>

<file path=ppt/charts/chart42.xml><?xml version="1.0" encoding="utf-8"?>
<c:chartSpace xmlns:c="http://schemas.openxmlformats.org/drawingml/2006/chart" xmlns:a="http://schemas.openxmlformats.org/drawingml/2006/main" xmlns:r="http://schemas.openxmlformats.org/officeDocument/2006/relationships">
  <c:lang val="en-IN"/>
  <c:chart>
    <c:autoTitleDeleted val="1"/>
    <c:view3D>
      <c:rAngAx val="1"/>
    </c:view3D>
    <c:plotArea>
      <c:layout>
        <c:manualLayout>
          <c:layoutTarget val="inner"/>
          <c:xMode val="edge"/>
          <c:yMode val="edge"/>
          <c:x val="0"/>
          <c:y val="4.5212615441144063E-2"/>
          <c:w val="1"/>
          <c:h val="0.8418337717201746"/>
        </c:manualLayout>
      </c:layout>
      <c:bar3DChart>
        <c:barDir val="col"/>
        <c:grouping val="clustered"/>
        <c:ser>
          <c:idx val="0"/>
          <c:order val="0"/>
          <c:tx>
            <c:strRef>
              <c:f>Sheet1!$B$1</c:f>
              <c:strCache>
                <c:ptCount val="1"/>
                <c:pt idx="0">
                  <c:v>Series 1</c:v>
                </c:pt>
              </c:strCache>
            </c:strRef>
          </c:tx>
          <c:spPr>
            <a:solidFill>
              <a:srgbClr val="006D75"/>
            </a:solidFill>
          </c:spPr>
          <c:dPt>
            <c:idx val="6"/>
            <c:spPr>
              <a:solidFill>
                <a:srgbClr val="F36E20"/>
              </a:solidFill>
            </c:spPr>
          </c:dPt>
          <c:dLbls>
            <c:dLbl>
              <c:idx val="4"/>
              <c:layout>
                <c:manualLayout>
                  <c:x val="1.3983997967995937E-2"/>
                  <c:y val="-1.1459795089167864E-2"/>
                </c:manualLayout>
              </c:layout>
              <c:showVal val="1"/>
            </c:dLbl>
            <c:dLbl>
              <c:idx val="5"/>
              <c:layout>
                <c:manualLayout>
                  <c:x val="1.6468334603336163E-2"/>
                  <c:y val="-2.2930709715584491E-2"/>
                </c:manualLayout>
              </c:layout>
              <c:showVal val="1"/>
            </c:dLbl>
            <c:numFmt formatCode="0" sourceLinked="0"/>
            <c:txPr>
              <a:bodyPr/>
              <a:lstStyle/>
              <a:p>
                <a:pPr>
                  <a:defRPr lang="en-US"/>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Sheet1!$B$2:$B$8</c:f>
              <c:numCache>
                <c:formatCode>0.0</c:formatCode>
                <c:ptCount val="7"/>
                <c:pt idx="0">
                  <c:v>130</c:v>
                </c:pt>
                <c:pt idx="1">
                  <c:v>175.6</c:v>
                </c:pt>
                <c:pt idx="2">
                  <c:v>206.8</c:v>
                </c:pt>
                <c:pt idx="3">
                  <c:v>254.9</c:v>
                </c:pt>
                <c:pt idx="4">
                  <c:v>282.83999999999969</c:v>
                </c:pt>
                <c:pt idx="5">
                  <c:v>295.8</c:v>
                </c:pt>
                <c:pt idx="6">
                  <c:v>227.8</c:v>
                </c:pt>
              </c:numCache>
            </c:numRef>
          </c:val>
        </c:ser>
        <c:dLbls/>
        <c:shape val="box"/>
        <c:axId val="111956736"/>
        <c:axId val="111958272"/>
        <c:axId val="0"/>
      </c:bar3DChart>
      <c:catAx>
        <c:axId val="111956736"/>
        <c:scaling>
          <c:orientation val="minMax"/>
        </c:scaling>
        <c:axPos val="b"/>
        <c:tickLblPos val="nextTo"/>
        <c:txPr>
          <a:bodyPr/>
          <a:lstStyle/>
          <a:p>
            <a:pPr>
              <a:defRPr lang="en-US"/>
            </a:pPr>
            <a:endParaRPr lang="en-US"/>
          </a:p>
        </c:txPr>
        <c:crossAx val="111958272"/>
        <c:crossesAt val="0"/>
        <c:auto val="1"/>
        <c:lblAlgn val="ctr"/>
        <c:lblOffset val="100"/>
      </c:catAx>
      <c:valAx>
        <c:axId val="111958272"/>
        <c:scaling>
          <c:orientation val="minMax"/>
          <c:max val="300"/>
          <c:min val="0"/>
        </c:scaling>
        <c:axPos val="l"/>
        <c:numFmt formatCode="0" sourceLinked="0"/>
        <c:majorTickMark val="none"/>
        <c:tickLblPos val="none"/>
        <c:spPr>
          <a:ln>
            <a:noFill/>
          </a:ln>
        </c:spPr>
        <c:txPr>
          <a:bodyPr/>
          <a:lstStyle/>
          <a:p>
            <a:pPr>
              <a:defRPr lang="en-US"/>
            </a:pPr>
            <a:endParaRPr lang="en-US"/>
          </a:p>
        </c:txPr>
        <c:crossAx val="111956736"/>
        <c:crosses val="autoZero"/>
        <c:crossBetween val="between"/>
        <c:majorUnit val="50"/>
        <c:minorUnit val="10"/>
      </c:valAx>
    </c:plotArea>
    <c:plotVisOnly val="1"/>
    <c:dispBlanksAs val="gap"/>
  </c:chart>
  <c:txPr>
    <a:bodyPr/>
    <a:lstStyle/>
    <a:p>
      <a:pPr>
        <a:defRPr sz="1000"/>
      </a:pPr>
      <a:endParaRPr lang="en-US"/>
    </a:p>
  </c:txPr>
  <c:externalData r:id="rId1"/>
</c:chartSpace>
</file>

<file path=ppt/charts/chart43.xml><?xml version="1.0" encoding="utf-8"?>
<c:chartSpace xmlns:c="http://schemas.openxmlformats.org/drawingml/2006/chart" xmlns:a="http://schemas.openxmlformats.org/drawingml/2006/main" xmlns:r="http://schemas.openxmlformats.org/officeDocument/2006/relationships">
  <c:lang val="en-IN"/>
  <c:chart>
    <c:autoTitleDeleted val="1"/>
    <c:view3D>
      <c:rAngAx val="1"/>
    </c:view3D>
    <c:plotArea>
      <c:layout>
        <c:manualLayout>
          <c:layoutTarget val="inner"/>
          <c:xMode val="edge"/>
          <c:yMode val="edge"/>
          <c:x val="0"/>
          <c:y val="4.0073766021623422E-2"/>
          <c:w val="1"/>
          <c:h val="0.80611348181308251"/>
        </c:manualLayout>
      </c:layout>
      <c:bar3DChart>
        <c:barDir val="col"/>
        <c:grouping val="clustered"/>
        <c:ser>
          <c:idx val="0"/>
          <c:order val="0"/>
          <c:tx>
            <c:strRef>
              <c:f>Sheet1!$B$1</c:f>
              <c:strCache>
                <c:ptCount val="1"/>
                <c:pt idx="0">
                  <c:v>Series 1</c:v>
                </c:pt>
              </c:strCache>
            </c:strRef>
          </c:tx>
          <c:spPr>
            <a:solidFill>
              <a:srgbClr val="006D75"/>
            </a:solidFill>
          </c:spPr>
          <c:dPt>
            <c:idx val="6"/>
            <c:spPr>
              <a:solidFill>
                <a:srgbClr val="F36E20"/>
              </a:solidFill>
            </c:spPr>
          </c:dPt>
          <c:dLbls>
            <c:dLbl>
              <c:idx val="0"/>
              <c:layout>
                <c:manualLayout>
                  <c:x val="1.3439654048489447E-2"/>
                  <c:y val="-2.6564602813170496E-2"/>
                </c:manualLayout>
              </c:layout>
              <c:showVal val="1"/>
            </c:dLbl>
            <c:dLbl>
              <c:idx val="1"/>
              <c:layout>
                <c:manualLayout>
                  <c:x val="2.4191377287281216E-2"/>
                  <c:y val="-1.5938761687902321E-2"/>
                </c:manualLayout>
              </c:layout>
              <c:showVal val="1"/>
            </c:dLbl>
            <c:dLbl>
              <c:idx val="2"/>
              <c:layout>
                <c:manualLayout>
                  <c:x val="1.3439654048489447E-2"/>
                  <c:y val="-2.1251682250536408E-2"/>
                </c:manualLayout>
              </c:layout>
              <c:showVal val="1"/>
            </c:dLbl>
            <c:dLbl>
              <c:idx val="3"/>
              <c:layout>
                <c:manualLayout>
                  <c:x val="1.8815515667885786E-2"/>
                  <c:y val="-2.1251673360107096E-2"/>
                </c:manualLayout>
              </c:layout>
              <c:showVal val="1"/>
            </c:dLbl>
            <c:dLbl>
              <c:idx val="4"/>
              <c:layout>
                <c:manualLayout>
                  <c:x val="3.2255169716375709E-2"/>
                  <c:y val="-4.2503364501072817E-2"/>
                </c:manualLayout>
              </c:layout>
              <c:showVal val="1"/>
            </c:dLbl>
            <c:dLbl>
              <c:idx val="5"/>
              <c:layout>
                <c:manualLayout>
                  <c:x val="2.4191377287281216E-2"/>
                  <c:y val="-2.6564602813170596E-2"/>
                </c:manualLayout>
              </c:layout>
              <c:tx>
                <c:rich>
                  <a:bodyPr/>
                  <a:lstStyle/>
                  <a:p>
                    <a:r>
                      <a:rPr lang="en-US" dirty="0" smtClean="0"/>
                      <a:t>0.4%</a:t>
                    </a:r>
                    <a:endParaRPr lang="en-US" dirty="0"/>
                  </a:p>
                </c:rich>
              </c:tx>
              <c:showVal val="1"/>
            </c:dLbl>
            <c:numFmt formatCode="0.0&quot;%&quot;" sourceLinked="0"/>
            <c:txPr>
              <a:bodyPr/>
              <a:lstStyle/>
              <a:p>
                <a:pPr>
                  <a:defRPr lang="en-US"/>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Sheet1!$B$2:$B$8</c:f>
              <c:numCache>
                <c:formatCode>#,##0.0"%"_);\(#,##0.0\)_%;#,##0.0_%_);@_%_)</c:formatCode>
                <c:ptCount val="7"/>
                <c:pt idx="0">
                  <c:v>0.60000000000000064</c:v>
                </c:pt>
                <c:pt idx="1">
                  <c:v>0.53</c:v>
                </c:pt>
                <c:pt idx="2">
                  <c:v>0.73000000000000065</c:v>
                </c:pt>
                <c:pt idx="3">
                  <c:v>0.81</c:v>
                </c:pt>
                <c:pt idx="4">
                  <c:v>0.69000000000000061</c:v>
                </c:pt>
                <c:pt idx="5">
                  <c:v>0.4</c:v>
                </c:pt>
                <c:pt idx="6">
                  <c:v>0.14000000000000001</c:v>
                </c:pt>
              </c:numCache>
            </c:numRef>
          </c:val>
        </c:ser>
        <c:dLbls/>
        <c:shape val="box"/>
        <c:axId val="112290816"/>
        <c:axId val="112300800"/>
        <c:axId val="0"/>
      </c:bar3DChart>
      <c:catAx>
        <c:axId val="112290816"/>
        <c:scaling>
          <c:orientation val="minMax"/>
        </c:scaling>
        <c:axPos val="b"/>
        <c:tickLblPos val="nextTo"/>
        <c:txPr>
          <a:bodyPr/>
          <a:lstStyle/>
          <a:p>
            <a:pPr>
              <a:defRPr lang="en-US"/>
            </a:pPr>
            <a:endParaRPr lang="en-US"/>
          </a:p>
        </c:txPr>
        <c:crossAx val="112300800"/>
        <c:crosses val="autoZero"/>
        <c:auto val="1"/>
        <c:lblAlgn val="ctr"/>
        <c:lblOffset val="100"/>
      </c:catAx>
      <c:valAx>
        <c:axId val="112300800"/>
        <c:scaling>
          <c:orientation val="minMax"/>
          <c:max val="0.9"/>
          <c:min val="0"/>
        </c:scaling>
        <c:axPos val="l"/>
        <c:numFmt formatCode="#,##0.0&quot;%&quot;_);\(#,##0.0\)_%;#,##0.0_%_);@_%_)" sourceLinked="1"/>
        <c:majorTickMark val="none"/>
        <c:tickLblPos val="none"/>
        <c:spPr>
          <a:ln>
            <a:noFill/>
          </a:ln>
        </c:spPr>
        <c:txPr>
          <a:bodyPr/>
          <a:lstStyle/>
          <a:p>
            <a:pPr>
              <a:defRPr lang="en-US"/>
            </a:pPr>
            <a:endParaRPr lang="en-US"/>
          </a:p>
        </c:txPr>
        <c:crossAx val="112290816"/>
        <c:crosses val="autoZero"/>
        <c:crossBetween val="between"/>
        <c:majorUnit val="0.30000000000000032"/>
      </c:valAx>
    </c:plotArea>
    <c:plotVisOnly val="1"/>
    <c:dispBlanksAs val="gap"/>
  </c:chart>
  <c:txPr>
    <a:bodyPr/>
    <a:lstStyle/>
    <a:p>
      <a:pPr>
        <a:defRPr sz="1000"/>
      </a:pPr>
      <a:endParaRPr lang="en-US"/>
    </a:p>
  </c:txPr>
  <c:externalData r:id="rId1"/>
</c:chartSpace>
</file>

<file path=ppt/charts/chart44.xml><?xml version="1.0" encoding="utf-8"?>
<c:chartSpace xmlns:c="http://schemas.openxmlformats.org/drawingml/2006/chart" xmlns:a="http://schemas.openxmlformats.org/drawingml/2006/main" xmlns:r="http://schemas.openxmlformats.org/officeDocument/2006/relationships">
  <c:lang val="en-IN"/>
  <c:chart>
    <c:autoTitleDeleted val="1"/>
    <c:view3D>
      <c:rAngAx val="1"/>
    </c:view3D>
    <c:plotArea>
      <c:layout>
        <c:manualLayout>
          <c:layoutTarget val="inner"/>
          <c:xMode val="edge"/>
          <c:yMode val="edge"/>
          <c:x val="0"/>
          <c:y val="6.0730289872434923E-2"/>
          <c:w val="0.99795868258403264"/>
          <c:h val="0.73610139545248565"/>
        </c:manualLayout>
      </c:layout>
      <c:bar3DChart>
        <c:barDir val="col"/>
        <c:grouping val="clustered"/>
        <c:ser>
          <c:idx val="0"/>
          <c:order val="0"/>
          <c:tx>
            <c:strRef>
              <c:f>Sheet1!$B$1</c:f>
              <c:strCache>
                <c:ptCount val="1"/>
                <c:pt idx="0">
                  <c:v>Column1</c:v>
                </c:pt>
              </c:strCache>
            </c:strRef>
          </c:tx>
          <c:spPr>
            <a:solidFill>
              <a:srgbClr val="006D75"/>
            </a:solidFill>
          </c:spPr>
          <c:dPt>
            <c:idx val="6"/>
            <c:spPr>
              <a:solidFill>
                <a:srgbClr val="F36E20"/>
              </a:solidFill>
            </c:spPr>
          </c:dPt>
          <c:dLbls>
            <c:dLbl>
              <c:idx val="0"/>
              <c:layout>
                <c:manualLayout>
                  <c:x val="5.376344086021642E-3"/>
                  <c:y val="-2.6054135981254747E-2"/>
                </c:manualLayout>
              </c:layout>
              <c:showVal val="1"/>
            </c:dLbl>
            <c:dLbl>
              <c:idx val="1"/>
              <c:layout>
                <c:manualLayout>
                  <c:x val="1.6129032258064523E-2"/>
                  <c:y val="-2.0843308785004445E-2"/>
                </c:manualLayout>
              </c:layout>
              <c:showVal val="1"/>
            </c:dLbl>
            <c:dLbl>
              <c:idx val="2"/>
              <c:layout>
                <c:manualLayout>
                  <c:x val="2.9569892473118291E-2"/>
                  <c:y val="-3.1265373478860221E-2"/>
                </c:manualLayout>
              </c:layout>
              <c:showVal val="1"/>
            </c:dLbl>
            <c:dLbl>
              <c:idx val="3"/>
              <c:layout>
                <c:manualLayout>
                  <c:x val="1.6129032258064523E-2"/>
                  <c:y val="-3.6475790373756534E-2"/>
                </c:manualLayout>
              </c:layout>
              <c:showVal val="1"/>
            </c:dLbl>
            <c:dLbl>
              <c:idx val="4"/>
              <c:layout>
                <c:manualLayout>
                  <c:x val="2.150537634408603E-2"/>
                  <c:y val="-1.5632891890106533E-2"/>
                </c:manualLayout>
              </c:layout>
              <c:showVal val="1"/>
            </c:dLbl>
            <c:dLbl>
              <c:idx val="5"/>
              <c:layout>
                <c:manualLayout>
                  <c:x val="1.8817204301075367E-2"/>
                  <c:y val="0"/>
                </c:manualLayout>
              </c:layout>
              <c:showVal val="1"/>
            </c:dLbl>
            <c:numFmt formatCode="0.0&quot;%&quot;" sourceLinked="0"/>
            <c:txPr>
              <a:bodyPr/>
              <a:lstStyle/>
              <a:p>
                <a:pPr>
                  <a:defRPr lang="en-US"/>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Sheet1!$B$2:$B$8</c:f>
              <c:numCache>
                <c:formatCode>0.00</c:formatCode>
                <c:ptCount val="7"/>
                <c:pt idx="0">
                  <c:v>49.3</c:v>
                </c:pt>
                <c:pt idx="1">
                  <c:v>40.18</c:v>
                </c:pt>
                <c:pt idx="2">
                  <c:v>35.160000000000011</c:v>
                </c:pt>
                <c:pt idx="3">
                  <c:v>39.17</c:v>
                </c:pt>
                <c:pt idx="4">
                  <c:v>36.480000000000004</c:v>
                </c:pt>
                <c:pt idx="5">
                  <c:v>36.9</c:v>
                </c:pt>
                <c:pt idx="6">
                  <c:v>47.120000000000012</c:v>
                </c:pt>
              </c:numCache>
            </c:numRef>
          </c:val>
        </c:ser>
        <c:dLbls/>
        <c:shape val="box"/>
        <c:axId val="112252416"/>
        <c:axId val="112253952"/>
        <c:axId val="0"/>
      </c:bar3DChart>
      <c:catAx>
        <c:axId val="112252416"/>
        <c:scaling>
          <c:orientation val="minMax"/>
        </c:scaling>
        <c:axPos val="b"/>
        <c:tickLblPos val="nextTo"/>
        <c:txPr>
          <a:bodyPr/>
          <a:lstStyle/>
          <a:p>
            <a:pPr>
              <a:defRPr lang="en-US"/>
            </a:pPr>
            <a:endParaRPr lang="en-US"/>
          </a:p>
        </c:txPr>
        <c:crossAx val="112253952"/>
        <c:crosses val="autoZero"/>
        <c:auto val="1"/>
        <c:lblAlgn val="ctr"/>
        <c:lblOffset val="100"/>
      </c:catAx>
      <c:valAx>
        <c:axId val="112253952"/>
        <c:scaling>
          <c:orientation val="minMax"/>
        </c:scaling>
        <c:axPos val="l"/>
        <c:numFmt formatCode="0.00" sourceLinked="1"/>
        <c:majorTickMark val="none"/>
        <c:tickLblPos val="none"/>
        <c:spPr>
          <a:ln>
            <a:noFill/>
          </a:ln>
        </c:spPr>
        <c:txPr>
          <a:bodyPr/>
          <a:lstStyle/>
          <a:p>
            <a:pPr>
              <a:defRPr lang="en-US"/>
            </a:pPr>
            <a:endParaRPr lang="en-US"/>
          </a:p>
        </c:txPr>
        <c:crossAx val="112252416"/>
        <c:crosses val="autoZero"/>
        <c:crossBetween val="between"/>
      </c:valAx>
    </c:plotArea>
    <c:plotVisOnly val="1"/>
    <c:dispBlanksAs val="gap"/>
  </c:chart>
  <c:txPr>
    <a:bodyPr/>
    <a:lstStyle/>
    <a:p>
      <a:pPr>
        <a:defRPr sz="1000"/>
      </a:pPr>
      <a:endParaRPr lang="en-US"/>
    </a:p>
  </c:txPr>
  <c:externalData r:id="rId1"/>
</c:chartSpace>
</file>

<file path=ppt/charts/chart45.xml><?xml version="1.0" encoding="utf-8"?>
<c:chartSpace xmlns:c="http://schemas.openxmlformats.org/drawingml/2006/chart" xmlns:a="http://schemas.openxmlformats.org/drawingml/2006/main" xmlns:r="http://schemas.openxmlformats.org/officeDocument/2006/relationships">
  <c:lang val="en-IN"/>
  <c:chart>
    <c:autoTitleDeleted val="1"/>
    <c:view3D>
      <c:rAngAx val="1"/>
    </c:view3D>
    <c:plotArea>
      <c:layout>
        <c:manualLayout>
          <c:layoutTarget val="inner"/>
          <c:xMode val="edge"/>
          <c:yMode val="edge"/>
          <c:x val="0"/>
          <c:y val="3.4131507026262692E-2"/>
          <c:w val="0.99795868258403264"/>
          <c:h val="0.76270019260044086"/>
        </c:manualLayout>
      </c:layout>
      <c:bar3DChart>
        <c:barDir val="col"/>
        <c:grouping val="clustered"/>
        <c:ser>
          <c:idx val="0"/>
          <c:order val="0"/>
          <c:tx>
            <c:strRef>
              <c:f>Sheet1!$B$1</c:f>
              <c:strCache>
                <c:ptCount val="1"/>
                <c:pt idx="0">
                  <c:v>Column1</c:v>
                </c:pt>
              </c:strCache>
            </c:strRef>
          </c:tx>
          <c:spPr>
            <a:solidFill>
              <a:srgbClr val="006D75"/>
            </a:solidFill>
          </c:spPr>
          <c:dPt>
            <c:idx val="6"/>
            <c:spPr>
              <a:solidFill>
                <a:srgbClr val="F36E20"/>
              </a:solidFill>
            </c:spPr>
          </c:dPt>
          <c:dLbls>
            <c:dLbl>
              <c:idx val="0"/>
              <c:layout>
                <c:manualLayout>
                  <c:x val="5.376344086021642E-3"/>
                  <c:y val="-2.6054135981254747E-2"/>
                </c:manualLayout>
              </c:layout>
              <c:showVal val="1"/>
            </c:dLbl>
            <c:dLbl>
              <c:idx val="1"/>
              <c:layout>
                <c:manualLayout>
                  <c:x val="1.6129032258064523E-2"/>
                  <c:y val="-2.0843308785004445E-2"/>
                </c:manualLayout>
              </c:layout>
              <c:showVal val="1"/>
            </c:dLbl>
            <c:dLbl>
              <c:idx val="2"/>
              <c:layout>
                <c:manualLayout>
                  <c:x val="2.9569892473118291E-2"/>
                  <c:y val="-3.1265373478860221E-2"/>
                </c:manualLayout>
              </c:layout>
              <c:showVal val="1"/>
            </c:dLbl>
            <c:dLbl>
              <c:idx val="3"/>
              <c:layout>
                <c:manualLayout>
                  <c:x val="1.6129032258064523E-2"/>
                  <c:y val="-3.6475790373756534E-2"/>
                </c:manualLayout>
              </c:layout>
              <c:showVal val="1"/>
            </c:dLbl>
            <c:dLbl>
              <c:idx val="4"/>
              <c:layout>
                <c:manualLayout>
                  <c:x val="2.150537634408603E-2"/>
                  <c:y val="-1.5632891890106533E-2"/>
                </c:manualLayout>
              </c:layout>
              <c:showVal val="1"/>
            </c:dLbl>
            <c:numFmt formatCode="0.0%" sourceLinked="0"/>
            <c:txPr>
              <a:bodyPr/>
              <a:lstStyle/>
              <a:p>
                <a:pPr>
                  <a:defRPr lang="en-US"/>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Sheet1!$B$2:$B$8</c:f>
              <c:numCache>
                <c:formatCode>#,##0.0%_);\(#,##0.0%\);#,##0.0%_);@_%_)</c:formatCode>
                <c:ptCount val="7"/>
                <c:pt idx="0">
                  <c:v>0.05</c:v>
                </c:pt>
                <c:pt idx="1">
                  <c:v>5.1000000000000004E-2</c:v>
                </c:pt>
                <c:pt idx="2">
                  <c:v>6.3E-2</c:v>
                </c:pt>
                <c:pt idx="3">
                  <c:v>5.5000000000000014E-2</c:v>
                </c:pt>
                <c:pt idx="4">
                  <c:v>6.9000000000000034E-2</c:v>
                </c:pt>
                <c:pt idx="5">
                  <c:v>6.4000000000000112E-2</c:v>
                </c:pt>
                <c:pt idx="6">
                  <c:v>7.1700000000000014E-2</c:v>
                </c:pt>
              </c:numCache>
            </c:numRef>
          </c:val>
        </c:ser>
        <c:dLbls/>
        <c:shape val="box"/>
        <c:axId val="112345088"/>
        <c:axId val="112346624"/>
        <c:axId val="0"/>
      </c:bar3DChart>
      <c:catAx>
        <c:axId val="112345088"/>
        <c:scaling>
          <c:orientation val="minMax"/>
        </c:scaling>
        <c:axPos val="b"/>
        <c:tickLblPos val="nextTo"/>
        <c:txPr>
          <a:bodyPr/>
          <a:lstStyle/>
          <a:p>
            <a:pPr>
              <a:defRPr lang="en-US"/>
            </a:pPr>
            <a:endParaRPr lang="en-US"/>
          </a:p>
        </c:txPr>
        <c:crossAx val="112346624"/>
        <c:crosses val="autoZero"/>
        <c:auto val="1"/>
        <c:lblAlgn val="ctr"/>
        <c:lblOffset val="100"/>
      </c:catAx>
      <c:valAx>
        <c:axId val="112346624"/>
        <c:scaling>
          <c:orientation val="minMax"/>
        </c:scaling>
        <c:axPos val="l"/>
        <c:numFmt formatCode="#,##0.0%_);\(#,##0.0%\);#,##0.0%_);@_%_)" sourceLinked="1"/>
        <c:majorTickMark val="none"/>
        <c:tickLblPos val="none"/>
        <c:spPr>
          <a:ln>
            <a:noFill/>
          </a:ln>
        </c:spPr>
        <c:txPr>
          <a:bodyPr/>
          <a:lstStyle/>
          <a:p>
            <a:pPr>
              <a:defRPr lang="en-US"/>
            </a:pPr>
            <a:endParaRPr lang="en-US"/>
          </a:p>
        </c:txPr>
        <c:crossAx val="112345088"/>
        <c:crosses val="autoZero"/>
        <c:crossBetween val="between"/>
      </c:valAx>
    </c:plotArea>
    <c:plotVisOnly val="1"/>
    <c:dispBlanksAs val="gap"/>
  </c:chart>
  <c:txPr>
    <a:bodyPr/>
    <a:lstStyle/>
    <a:p>
      <a:pPr>
        <a:defRPr sz="1000"/>
      </a:pPr>
      <a:endParaRPr lang="en-US"/>
    </a:p>
  </c:txPr>
  <c:externalData r:id="rId1"/>
</c:chartSpace>
</file>

<file path=ppt/charts/chart46.xml><?xml version="1.0" encoding="utf-8"?>
<c:chartSpace xmlns:c="http://schemas.openxmlformats.org/drawingml/2006/chart" xmlns:a="http://schemas.openxmlformats.org/drawingml/2006/main" xmlns:r="http://schemas.openxmlformats.org/officeDocument/2006/relationships">
  <c:lang val="en-IN"/>
  <c:chart>
    <c:autoTitleDeleted val="1"/>
    <c:view3D>
      <c:rAngAx val="1"/>
    </c:view3D>
    <c:plotArea>
      <c:layout>
        <c:manualLayout>
          <c:layoutTarget val="inner"/>
          <c:xMode val="edge"/>
          <c:yMode val="edge"/>
          <c:x val="0"/>
          <c:y val="4.0073766021623422E-2"/>
          <c:w val="1"/>
          <c:h val="0.80611348181308251"/>
        </c:manualLayout>
      </c:layout>
      <c:bar3DChart>
        <c:barDir val="col"/>
        <c:grouping val="clustered"/>
        <c:ser>
          <c:idx val="0"/>
          <c:order val="0"/>
          <c:tx>
            <c:strRef>
              <c:f>Sheet1!$B$1</c:f>
              <c:strCache>
                <c:ptCount val="1"/>
                <c:pt idx="0">
                  <c:v>Series 1</c:v>
                </c:pt>
              </c:strCache>
            </c:strRef>
          </c:tx>
          <c:spPr>
            <a:solidFill>
              <a:srgbClr val="006D75"/>
            </a:solidFill>
          </c:spPr>
          <c:dPt>
            <c:idx val="6"/>
            <c:spPr>
              <a:solidFill>
                <a:srgbClr val="F36E20"/>
              </a:solidFill>
            </c:spPr>
          </c:dPt>
          <c:dLbls>
            <c:dLbl>
              <c:idx val="0"/>
              <c:layout>
                <c:manualLayout>
                  <c:x val="1.3439654048489447E-2"/>
                  <c:y val="-2.6564602813170496E-2"/>
                </c:manualLayout>
              </c:layout>
              <c:showVal val="1"/>
            </c:dLbl>
            <c:dLbl>
              <c:idx val="1"/>
              <c:layout>
                <c:manualLayout>
                  <c:x val="2.4191377287281216E-2"/>
                  <c:y val="-1.5938761687902321E-2"/>
                </c:manualLayout>
              </c:layout>
              <c:showVal val="1"/>
            </c:dLbl>
            <c:dLbl>
              <c:idx val="2"/>
              <c:layout>
                <c:manualLayout>
                  <c:x val="1.3439654048489447E-2"/>
                  <c:y val="-2.1251682250536408E-2"/>
                </c:manualLayout>
              </c:layout>
              <c:showVal val="1"/>
            </c:dLbl>
            <c:dLbl>
              <c:idx val="3"/>
              <c:layout>
                <c:manualLayout>
                  <c:x val="1.8815515667885811E-2"/>
                  <c:y val="-2.1251673360107096E-2"/>
                </c:manualLayout>
              </c:layout>
              <c:showVal val="1"/>
            </c:dLbl>
            <c:dLbl>
              <c:idx val="4"/>
              <c:layout>
                <c:manualLayout>
                  <c:x val="3.2255169716375751E-2"/>
                  <c:y val="-4.2503364501072817E-2"/>
                </c:manualLayout>
              </c:layout>
              <c:showVal val="1"/>
            </c:dLbl>
            <c:dLbl>
              <c:idx val="5"/>
              <c:layout>
                <c:manualLayout>
                  <c:x val="2.4191377287281216E-2"/>
                  <c:y val="-2.6564602813170596E-2"/>
                </c:manualLayout>
              </c:layout>
              <c:tx>
                <c:rich>
                  <a:bodyPr/>
                  <a:lstStyle/>
                  <a:p>
                    <a:r>
                      <a:rPr lang="en-US" dirty="0" smtClean="0"/>
                      <a:t>5.6%</a:t>
                    </a:r>
                    <a:endParaRPr lang="en-US" dirty="0"/>
                  </a:p>
                </c:rich>
              </c:tx>
              <c:showVal val="1"/>
            </c:dLbl>
            <c:numFmt formatCode="0.0&quot;%&quot;" sourceLinked="0"/>
            <c:txPr>
              <a:bodyPr/>
              <a:lstStyle/>
              <a:p>
                <a:pPr>
                  <a:defRPr lang="en-US"/>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Sheet1!$B$2:$B$8</c:f>
              <c:numCache>
                <c:formatCode>#,##0.0"%"_);\(#,##0.0\)_%;#,##0.0_%_);@_%_)</c:formatCode>
                <c:ptCount val="7"/>
                <c:pt idx="0">
                  <c:v>12.1</c:v>
                </c:pt>
                <c:pt idx="1">
                  <c:v>13.1</c:v>
                </c:pt>
                <c:pt idx="2">
                  <c:v>14.9</c:v>
                </c:pt>
                <c:pt idx="3">
                  <c:v>15.1</c:v>
                </c:pt>
                <c:pt idx="4">
                  <c:v>10.4</c:v>
                </c:pt>
                <c:pt idx="5">
                  <c:v>5.6</c:v>
                </c:pt>
                <c:pt idx="6">
                  <c:v>1.9700000000000037</c:v>
                </c:pt>
              </c:numCache>
            </c:numRef>
          </c:val>
        </c:ser>
        <c:dLbls/>
        <c:shape val="box"/>
        <c:axId val="112468352"/>
        <c:axId val="112469888"/>
        <c:axId val="0"/>
      </c:bar3DChart>
      <c:catAx>
        <c:axId val="112468352"/>
        <c:scaling>
          <c:orientation val="minMax"/>
        </c:scaling>
        <c:axPos val="b"/>
        <c:tickLblPos val="nextTo"/>
        <c:txPr>
          <a:bodyPr/>
          <a:lstStyle/>
          <a:p>
            <a:pPr>
              <a:defRPr lang="en-US"/>
            </a:pPr>
            <a:endParaRPr lang="en-US"/>
          </a:p>
        </c:txPr>
        <c:crossAx val="112469888"/>
        <c:crosses val="autoZero"/>
        <c:auto val="1"/>
        <c:lblAlgn val="ctr"/>
        <c:lblOffset val="100"/>
        <c:tickLblSkip val="1"/>
      </c:catAx>
      <c:valAx>
        <c:axId val="112469888"/>
        <c:scaling>
          <c:orientation val="minMax"/>
          <c:min val="0"/>
        </c:scaling>
        <c:axPos val="l"/>
        <c:numFmt formatCode="#,##0.0&quot;%&quot;_);\(#,##0.0\)_%;#,##0.0_%_);@_%_)" sourceLinked="1"/>
        <c:majorTickMark val="none"/>
        <c:tickLblPos val="none"/>
        <c:spPr>
          <a:ln>
            <a:noFill/>
          </a:ln>
        </c:spPr>
        <c:txPr>
          <a:bodyPr/>
          <a:lstStyle/>
          <a:p>
            <a:pPr>
              <a:defRPr lang="en-US"/>
            </a:pPr>
            <a:endParaRPr lang="en-US"/>
          </a:p>
        </c:txPr>
        <c:crossAx val="112468352"/>
        <c:crosses val="autoZero"/>
        <c:crossBetween val="between"/>
        <c:majorUnit val="0.30000000000000032"/>
      </c:valAx>
    </c:plotArea>
    <c:plotVisOnly val="1"/>
    <c:dispBlanksAs val="gap"/>
  </c:chart>
  <c:txPr>
    <a:bodyPr/>
    <a:lstStyle/>
    <a:p>
      <a:pPr>
        <a:defRPr sz="1000"/>
      </a:pPr>
      <a:endParaRPr lang="en-US"/>
    </a:p>
  </c:txPr>
  <c:externalData r:id="rId1"/>
</c:chartSpace>
</file>

<file path=ppt/charts/chart47.xml><?xml version="1.0" encoding="utf-8"?>
<c:chartSpace xmlns:c="http://schemas.openxmlformats.org/drawingml/2006/chart" xmlns:a="http://schemas.openxmlformats.org/drawingml/2006/main" xmlns:r="http://schemas.openxmlformats.org/officeDocument/2006/relationships">
  <c:lang val="en-IN"/>
  <c:chart>
    <c:autoTitleDeleted val="1"/>
    <c:view3D>
      <c:rotX val="10"/>
      <c:rAngAx val="1"/>
    </c:view3D>
    <c:plotArea>
      <c:layout>
        <c:manualLayout>
          <c:layoutTarget val="inner"/>
          <c:xMode val="edge"/>
          <c:yMode val="edge"/>
          <c:x val="3.9641951857898456E-4"/>
          <c:y val="3.6266507130651549E-2"/>
          <c:w val="0.99842956883022815"/>
          <c:h val="0.86321994084673759"/>
        </c:manualLayout>
      </c:layout>
      <c:bar3DChart>
        <c:barDir val="col"/>
        <c:grouping val="clustered"/>
        <c:ser>
          <c:idx val="0"/>
          <c:order val="0"/>
          <c:tx>
            <c:strRef>
              <c:f>Sheet1!$B$1</c:f>
              <c:strCache>
                <c:ptCount val="1"/>
                <c:pt idx="0">
                  <c:v>Column1</c:v>
                </c:pt>
              </c:strCache>
            </c:strRef>
          </c:tx>
          <c:spPr>
            <a:solidFill>
              <a:srgbClr val="006D75"/>
            </a:solidFill>
          </c:spPr>
          <c:dPt>
            <c:idx val="6"/>
            <c:spPr>
              <a:solidFill>
                <a:srgbClr val="F36E20"/>
              </a:solidFill>
            </c:spPr>
          </c:dPt>
          <c:dLbls>
            <c:dLbl>
              <c:idx val="0"/>
              <c:layout>
                <c:manualLayout>
                  <c:x val="2.6893845544622583E-2"/>
                  <c:y val="-1.6054996580412147E-2"/>
                </c:manualLayout>
              </c:layout>
              <c:showVal val="1"/>
            </c:dLbl>
            <c:dLbl>
              <c:idx val="1"/>
              <c:layout>
                <c:manualLayout>
                  <c:x val="2.4204460990159393E-2"/>
                  <c:y val="-1.6054996580412147E-2"/>
                </c:manualLayout>
              </c:layout>
              <c:showVal val="1"/>
            </c:dLbl>
            <c:dLbl>
              <c:idx val="2"/>
              <c:layout>
                <c:manualLayout>
                  <c:x val="1.8825691881235083E-2"/>
                  <c:y val="-2.6758327634020251E-2"/>
                </c:manualLayout>
              </c:layout>
              <c:showVal val="1"/>
            </c:dLbl>
            <c:dLbl>
              <c:idx val="3"/>
              <c:layout>
                <c:manualLayout>
                  <c:x val="1.075753821784889E-2"/>
                  <c:y val="-4.2813324214434151E-2"/>
                </c:manualLayout>
              </c:layout>
              <c:showVal val="1"/>
            </c:dLbl>
            <c:dLbl>
              <c:idx val="4"/>
              <c:layout>
                <c:manualLayout>
                  <c:x val="1.0757538217848773E-2"/>
                  <c:y val="-1.9348002857381242E-2"/>
                </c:manualLayout>
              </c:layout>
              <c:showVal val="1"/>
            </c:dLbl>
            <c:numFmt formatCode="0" sourceLinked="0"/>
            <c:txPr>
              <a:bodyPr/>
              <a:lstStyle/>
              <a:p>
                <a:pPr>
                  <a:defRPr lang="en-US"/>
                </a:pPr>
                <a:endParaRPr lang="en-US"/>
              </a:p>
            </c:txPr>
            <c:showVal val="1"/>
          </c:dLbls>
          <c:cat>
            <c:strRef>
              <c:f>Sheet1!$A$2:$A$8</c:f>
              <c:strCache>
                <c:ptCount val="7"/>
                <c:pt idx="0">
                  <c:v>FY09</c:v>
                </c:pt>
                <c:pt idx="1">
                  <c:v>FY10</c:v>
                </c:pt>
                <c:pt idx="2">
                  <c:v>FY11</c:v>
                </c:pt>
                <c:pt idx="3">
                  <c:v>FY12</c:v>
                </c:pt>
                <c:pt idx="4">
                  <c:v>FY13</c:v>
                </c:pt>
                <c:pt idx="5">
                  <c:v>FY14</c:v>
                </c:pt>
                <c:pt idx="6">
                  <c:v>9M FY15*</c:v>
                </c:pt>
              </c:strCache>
            </c:strRef>
          </c:cat>
          <c:val>
            <c:numRef>
              <c:f>Sheet1!$B$2:$B$8</c:f>
              <c:numCache>
                <c:formatCode>0.0</c:formatCode>
                <c:ptCount val="7"/>
                <c:pt idx="0">
                  <c:v>9</c:v>
                </c:pt>
                <c:pt idx="1">
                  <c:v>14.350000000000026</c:v>
                </c:pt>
                <c:pt idx="2">
                  <c:v>17.62</c:v>
                </c:pt>
                <c:pt idx="3">
                  <c:v>17.149999999999999</c:v>
                </c:pt>
                <c:pt idx="4">
                  <c:v>24.630000000000031</c:v>
                </c:pt>
                <c:pt idx="5">
                  <c:v>22.05</c:v>
                </c:pt>
                <c:pt idx="6">
                  <c:v>15</c:v>
                </c:pt>
              </c:numCache>
            </c:numRef>
          </c:val>
        </c:ser>
        <c:dLbls/>
        <c:shape val="box"/>
        <c:axId val="112174592"/>
        <c:axId val="112176128"/>
        <c:axId val="0"/>
      </c:bar3DChart>
      <c:catAx>
        <c:axId val="112174592"/>
        <c:scaling>
          <c:orientation val="minMax"/>
        </c:scaling>
        <c:axPos val="b"/>
        <c:tickLblPos val="nextTo"/>
        <c:txPr>
          <a:bodyPr/>
          <a:lstStyle/>
          <a:p>
            <a:pPr>
              <a:defRPr lang="en-US"/>
            </a:pPr>
            <a:endParaRPr lang="en-US"/>
          </a:p>
        </c:txPr>
        <c:crossAx val="112176128"/>
        <c:crosses val="autoZero"/>
        <c:auto val="1"/>
        <c:lblAlgn val="ctr"/>
        <c:lblOffset val="100"/>
      </c:catAx>
      <c:valAx>
        <c:axId val="112176128"/>
        <c:scaling>
          <c:orientation val="minMax"/>
        </c:scaling>
        <c:axPos val="l"/>
        <c:numFmt formatCode="0" sourceLinked="0"/>
        <c:majorTickMark val="none"/>
        <c:tickLblPos val="none"/>
        <c:spPr>
          <a:ln>
            <a:noFill/>
          </a:ln>
        </c:spPr>
        <c:txPr>
          <a:bodyPr/>
          <a:lstStyle/>
          <a:p>
            <a:pPr>
              <a:defRPr lang="en-US"/>
            </a:pPr>
            <a:endParaRPr lang="en-US"/>
          </a:p>
        </c:txPr>
        <c:crossAx val="112174592"/>
        <c:crosses val="autoZero"/>
        <c:crossBetween val="between"/>
      </c:valAx>
    </c:plotArea>
    <c:plotVisOnly val="1"/>
    <c:dispBlanksAs val="gap"/>
  </c:chart>
  <c:txPr>
    <a:bodyPr/>
    <a:lstStyle/>
    <a:p>
      <a:pPr>
        <a:defRPr sz="1000"/>
      </a:pPr>
      <a:endParaRPr lang="en-US"/>
    </a:p>
  </c:txPr>
  <c:externalData r:id="rId1"/>
</c:chartSpace>
</file>

<file path=ppt/charts/chart48.xml><?xml version="1.0" encoding="utf-8"?>
<c:chartSpace xmlns:c="http://schemas.openxmlformats.org/drawingml/2006/chart" xmlns:a="http://schemas.openxmlformats.org/drawingml/2006/main" xmlns:r="http://schemas.openxmlformats.org/officeDocument/2006/relationships">
  <c:lang val="en-IN"/>
  <c:chart>
    <c:autoTitleDeleted val="1"/>
    <c:view3D>
      <c:rAngAx val="1"/>
    </c:view3D>
    <c:plotArea>
      <c:layout>
        <c:manualLayout>
          <c:layoutTarget val="inner"/>
          <c:xMode val="edge"/>
          <c:yMode val="edge"/>
          <c:x val="1.8415036830073661E-5"/>
          <c:y val="4.6859659527712025E-2"/>
          <c:w val="0.9996814410295487"/>
          <c:h val="0.80636557240912365"/>
        </c:manualLayout>
      </c:layout>
      <c:bar3DChart>
        <c:barDir val="col"/>
        <c:grouping val="clustered"/>
        <c:ser>
          <c:idx val="0"/>
          <c:order val="0"/>
          <c:tx>
            <c:strRef>
              <c:f>Sheet1!$B$1</c:f>
              <c:strCache>
                <c:ptCount val="1"/>
                <c:pt idx="0">
                  <c:v>Series 1</c:v>
                </c:pt>
              </c:strCache>
            </c:strRef>
          </c:tx>
          <c:spPr>
            <a:solidFill>
              <a:srgbClr val="006D75"/>
            </a:solidFill>
          </c:spPr>
          <c:dPt>
            <c:idx val="6"/>
            <c:spPr>
              <a:solidFill>
                <a:srgbClr val="F36E20"/>
              </a:solidFill>
            </c:spPr>
          </c:dPt>
          <c:dLbls>
            <c:dLbl>
              <c:idx val="0"/>
              <c:layout>
                <c:manualLayout>
                  <c:x val="2.6881720430107737E-3"/>
                  <c:y val="-2.4290855258061649E-2"/>
                </c:manualLayout>
              </c:layout>
              <c:showVal val="1"/>
            </c:dLbl>
            <c:dLbl>
              <c:idx val="1"/>
              <c:layout>
                <c:manualLayout>
                  <c:x val="5.3763440860215526E-3"/>
                  <c:y val="-2.9149026309673982E-2"/>
                </c:manualLayout>
              </c:layout>
              <c:showVal val="1"/>
            </c:dLbl>
            <c:dLbl>
              <c:idx val="2"/>
              <c:layout>
                <c:manualLayout>
                  <c:x val="2.419354838709678E-2"/>
                  <c:y val="-2.1861769732255482E-2"/>
                </c:manualLayout>
              </c:layout>
              <c:showVal val="1"/>
            </c:dLbl>
            <c:dLbl>
              <c:idx val="3"/>
              <c:layout>
                <c:manualLayout>
                  <c:x val="1.6129032258064523E-2"/>
                  <c:y val="-3.4007197361286316E-2"/>
                </c:manualLayout>
              </c:layout>
              <c:showVal val="1"/>
            </c:dLbl>
            <c:dLbl>
              <c:idx val="4"/>
              <c:layout>
                <c:manualLayout>
                  <c:x val="1.6129032258064523E-2"/>
                  <c:y val="-2.6720132050444656E-2"/>
                </c:manualLayout>
              </c:layout>
              <c:showVal val="1"/>
            </c:dLbl>
            <c:dLbl>
              <c:idx val="5"/>
              <c:layout>
                <c:manualLayout>
                  <c:x val="1.8817204301075269E-2"/>
                  <c:y val="-2.4290855258061649E-2"/>
                </c:manualLayout>
              </c:layout>
              <c:showVal val="1"/>
            </c:dLbl>
            <c:dLbl>
              <c:idx val="6"/>
              <c:layout>
                <c:manualLayout>
                  <c:x val="2.1505376344086141E-2"/>
                  <c:y val="-2.1861769732255482E-2"/>
                </c:manualLayout>
              </c:layout>
              <c:showVal val="1"/>
            </c:dLbl>
            <c:showVal val="1"/>
          </c:dLbls>
          <c:cat>
            <c:strRef>
              <c:f>Sheet1!$A$2:$A$8</c:f>
              <c:strCache>
                <c:ptCount val="7"/>
                <c:pt idx="0">
                  <c:v>FY09</c:v>
                </c:pt>
                <c:pt idx="1">
                  <c:v>FY 10</c:v>
                </c:pt>
                <c:pt idx="2">
                  <c:v>FY 11</c:v>
                </c:pt>
                <c:pt idx="3">
                  <c:v>FY 12</c:v>
                </c:pt>
                <c:pt idx="4">
                  <c:v>FY 13</c:v>
                </c:pt>
                <c:pt idx="5">
                  <c:v>FY 14</c:v>
                </c:pt>
                <c:pt idx="6">
                  <c:v>9M FY15*</c:v>
                </c:pt>
              </c:strCache>
            </c:strRef>
          </c:cat>
          <c:val>
            <c:numRef>
              <c:f>Sheet1!$B$2:$B$8</c:f>
              <c:numCache>
                <c:formatCode>#,##0.0%_);\(#,##0.0%\);#,##0.0%_);@_%_)</c:formatCode>
                <c:ptCount val="7"/>
                <c:pt idx="0">
                  <c:v>0.67300000000000249</c:v>
                </c:pt>
                <c:pt idx="1">
                  <c:v>0.78400000000000003</c:v>
                </c:pt>
                <c:pt idx="2">
                  <c:v>0.78100000000000003</c:v>
                </c:pt>
                <c:pt idx="3">
                  <c:v>0.65800000000000236</c:v>
                </c:pt>
                <c:pt idx="4">
                  <c:v>0.78600000000000003</c:v>
                </c:pt>
                <c:pt idx="5">
                  <c:v>0.6643567339560108</c:v>
                </c:pt>
                <c:pt idx="6">
                  <c:v>0.52390852390852394</c:v>
                </c:pt>
              </c:numCache>
            </c:numRef>
          </c:val>
        </c:ser>
        <c:dLbls/>
        <c:shape val="box"/>
        <c:axId val="112637440"/>
        <c:axId val="112638976"/>
        <c:axId val="0"/>
      </c:bar3DChart>
      <c:catAx>
        <c:axId val="112637440"/>
        <c:scaling>
          <c:orientation val="minMax"/>
        </c:scaling>
        <c:axPos val="b"/>
        <c:tickLblPos val="nextTo"/>
        <c:txPr>
          <a:bodyPr/>
          <a:lstStyle/>
          <a:p>
            <a:pPr>
              <a:defRPr lang="en-US"/>
            </a:pPr>
            <a:endParaRPr lang="en-US"/>
          </a:p>
        </c:txPr>
        <c:crossAx val="112638976"/>
        <c:crosses val="autoZero"/>
        <c:auto val="1"/>
        <c:lblAlgn val="ctr"/>
        <c:lblOffset val="100"/>
      </c:catAx>
      <c:valAx>
        <c:axId val="112638976"/>
        <c:scaling>
          <c:orientation val="minMax"/>
          <c:min val="0.35000000000000031"/>
        </c:scaling>
        <c:axPos val="l"/>
        <c:numFmt formatCode="#,##0.0%_);\(#,##0.0%\);#,##0.0%_);@_%_)" sourceLinked="1"/>
        <c:majorTickMark val="none"/>
        <c:tickLblPos val="none"/>
        <c:spPr>
          <a:ln>
            <a:noFill/>
          </a:ln>
        </c:spPr>
        <c:txPr>
          <a:bodyPr/>
          <a:lstStyle/>
          <a:p>
            <a:pPr>
              <a:defRPr lang="en-US"/>
            </a:pPr>
            <a:endParaRPr lang="en-US"/>
          </a:p>
        </c:txPr>
        <c:crossAx val="112637440"/>
        <c:crosses val="autoZero"/>
        <c:crossBetween val="between"/>
      </c:valAx>
    </c:plotArea>
    <c:plotVisOnly val="1"/>
    <c:dispBlanksAs val="gap"/>
  </c:chart>
  <c:txPr>
    <a:bodyPr/>
    <a:lstStyle/>
    <a:p>
      <a:pPr>
        <a:defRPr sz="10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2.3403636033488388E-2"/>
          <c:y val="7.5889686265116815E-2"/>
          <c:w val="0.97201492537313461"/>
          <c:h val="0.63089983233324443"/>
        </c:manualLayout>
      </c:layout>
      <c:barChart>
        <c:barDir val="col"/>
        <c:grouping val="clustered"/>
        <c:ser>
          <c:idx val="0"/>
          <c:order val="0"/>
          <c:tx>
            <c:strRef>
              <c:f>Sheet1!$B$1</c:f>
              <c:strCache>
                <c:ptCount val="1"/>
                <c:pt idx="0">
                  <c:v>CAGR</c:v>
                </c:pt>
              </c:strCache>
            </c:strRef>
          </c:tx>
          <c:spPr>
            <a:solidFill>
              <a:srgbClr val="006D75"/>
            </a:solidFill>
            <a:ln w="19112">
              <a:noFill/>
            </a:ln>
          </c:spPr>
          <c:dLbls>
            <c:numFmt formatCode="0.0%" sourceLinked="0"/>
            <c:showVal val="1"/>
          </c:dLbls>
          <c:cat>
            <c:strRef>
              <c:f>Sheet1!$A$2:$A$11</c:f>
              <c:strCache>
                <c:ptCount val="10"/>
                <c:pt idx="0">
                  <c:v>Turkey</c:v>
                </c:pt>
                <c:pt idx="1">
                  <c:v>Brazil</c:v>
                </c:pt>
                <c:pt idx="2">
                  <c:v>South Africa</c:v>
                </c:pt>
                <c:pt idx="3">
                  <c:v>United States</c:v>
                </c:pt>
                <c:pt idx="4">
                  <c:v>Japan</c:v>
                </c:pt>
                <c:pt idx="5">
                  <c:v>India</c:v>
                </c:pt>
                <c:pt idx="6">
                  <c:v>Russian Federation</c:v>
                </c:pt>
                <c:pt idx="7">
                  <c:v>Indonesia</c:v>
                </c:pt>
                <c:pt idx="8">
                  <c:v>Thailand</c:v>
                </c:pt>
                <c:pt idx="9">
                  <c:v>China</c:v>
                </c:pt>
              </c:strCache>
            </c:strRef>
          </c:cat>
          <c:val>
            <c:numRef>
              <c:f>Sheet1!$B$2:$B$11</c:f>
              <c:numCache>
                <c:formatCode>0.00%</c:formatCode>
                <c:ptCount val="10"/>
                <c:pt idx="0">
                  <c:v>0.14068581498770219</c:v>
                </c:pt>
                <c:pt idx="1">
                  <c:v>0.15410103378560389</c:v>
                </c:pt>
                <c:pt idx="2">
                  <c:v>0.165515191992365</c:v>
                </c:pt>
                <c:pt idx="3">
                  <c:v>0.16759203487574634</c:v>
                </c:pt>
                <c:pt idx="4">
                  <c:v>0.18287789922687284</c:v>
                </c:pt>
                <c:pt idx="5">
                  <c:v>0.27830235145584686</c:v>
                </c:pt>
                <c:pt idx="6">
                  <c:v>0.28461410554667582</c:v>
                </c:pt>
                <c:pt idx="7">
                  <c:v>0.31646081386479169</c:v>
                </c:pt>
                <c:pt idx="8">
                  <c:v>0.32525996515588707</c:v>
                </c:pt>
                <c:pt idx="9">
                  <c:v>0.5184877783104449</c:v>
                </c:pt>
              </c:numCache>
            </c:numRef>
          </c:val>
        </c:ser>
        <c:dLbls>
          <c:showVal val="1"/>
        </c:dLbls>
        <c:gapWidth val="50"/>
        <c:overlap val="100"/>
        <c:axId val="88114304"/>
        <c:axId val="88115840"/>
      </c:barChart>
      <c:catAx>
        <c:axId val="88114304"/>
        <c:scaling>
          <c:orientation val="minMax"/>
        </c:scaling>
        <c:axPos val="b"/>
        <c:numFmt formatCode="General" sourceLinked="1"/>
        <c:tickLblPos val="nextTo"/>
        <c:spPr>
          <a:ln w="2389">
            <a:solidFill>
              <a:srgbClr val="000000"/>
            </a:solidFill>
            <a:prstDash val="solid"/>
          </a:ln>
        </c:spPr>
        <c:txPr>
          <a:bodyPr rot="-5400000" vert="horz"/>
          <a:lstStyle/>
          <a:p>
            <a:pPr>
              <a:defRPr/>
            </a:pPr>
            <a:endParaRPr lang="en-US"/>
          </a:p>
        </c:txPr>
        <c:crossAx val="88115840"/>
        <c:crosses val="autoZero"/>
        <c:auto val="1"/>
        <c:lblAlgn val="ctr"/>
        <c:lblOffset val="100"/>
        <c:tickLblSkip val="1"/>
        <c:tickMarkSkip val="1"/>
      </c:catAx>
      <c:valAx>
        <c:axId val="88115840"/>
        <c:scaling>
          <c:orientation val="minMax"/>
        </c:scaling>
        <c:axPos val="l"/>
        <c:numFmt formatCode="0.00%" sourceLinked="1"/>
        <c:tickLblPos val="none"/>
        <c:spPr>
          <a:ln w="7167">
            <a:noFill/>
          </a:ln>
        </c:spPr>
        <c:crossAx val="88114304"/>
        <c:crosses val="autoZero"/>
        <c:crossBetween val="between"/>
      </c:valAx>
      <c:spPr>
        <a:noFill/>
        <a:ln w="19112">
          <a:noFill/>
        </a:ln>
      </c:spPr>
    </c:plotArea>
    <c:plotVisOnly val="1"/>
    <c:dispBlanksAs val="gap"/>
  </c:chart>
  <c:spPr>
    <a:noFill/>
    <a:ln>
      <a:noFill/>
    </a:ln>
  </c:spPr>
  <c:txPr>
    <a:bodyPr/>
    <a:lstStyle/>
    <a:p>
      <a:pPr>
        <a:defRPr sz="680" b="0" i="0" u="none" strike="noStrike" baseline="0">
          <a:solidFill>
            <a:schemeClr val="tx1"/>
          </a:solidFill>
          <a:latin typeface="Arial"/>
          <a:ea typeface="Arial"/>
          <a:cs typeface="Arial"/>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0"/>
          <c:y val="3.593894441314617E-2"/>
          <c:w val="1"/>
          <c:h val="0.70350928522591338"/>
        </c:manualLayout>
      </c:layout>
      <c:lineChart>
        <c:grouping val="standard"/>
        <c:ser>
          <c:idx val="1"/>
          <c:order val="0"/>
          <c:tx>
            <c:strRef>
              <c:f>Sheet1!$A$2</c:f>
              <c:strCache>
                <c:ptCount val="1"/>
                <c:pt idx="0">
                  <c:v>GFD/GDP</c:v>
                </c:pt>
              </c:strCache>
            </c:strRef>
          </c:tx>
          <c:spPr>
            <a:ln w="25304">
              <a:solidFill>
                <a:srgbClr val="006D75"/>
              </a:solidFill>
              <a:prstDash val="solid"/>
            </a:ln>
          </c:spPr>
          <c:marker>
            <c:symbol val="diamond"/>
            <c:size val="7"/>
            <c:spPr>
              <a:solidFill>
                <a:srgbClr val="006D75"/>
              </a:solidFill>
              <a:ln>
                <a:solidFill>
                  <a:srgbClr val="006D75"/>
                </a:solidFill>
                <a:prstDash val="solid"/>
              </a:ln>
            </c:spPr>
          </c:marker>
          <c:dLbls>
            <c:txPr>
              <a:bodyPr/>
              <a:lstStyle/>
              <a:p>
                <a:pPr>
                  <a:defRPr>
                    <a:solidFill>
                      <a:schemeClr val="tx1"/>
                    </a:solidFill>
                  </a:defRPr>
                </a:pPr>
                <a:endParaRPr lang="en-US"/>
              </a:p>
            </c:txPr>
            <c:dLblPos val="t"/>
            <c:showVal val="1"/>
          </c:dLbls>
          <c:cat>
            <c:strRef>
              <c:f>Sheet1!$B$1:$J$1</c:f>
              <c:strCache>
                <c:ptCount val="9"/>
                <c:pt idx="0">
                  <c:v>FY07</c:v>
                </c:pt>
                <c:pt idx="1">
                  <c:v>FY08</c:v>
                </c:pt>
                <c:pt idx="2">
                  <c:v>FY09</c:v>
                </c:pt>
                <c:pt idx="3">
                  <c:v>FY10</c:v>
                </c:pt>
                <c:pt idx="4">
                  <c:v>FY11</c:v>
                </c:pt>
                <c:pt idx="5">
                  <c:v>FY12</c:v>
                </c:pt>
                <c:pt idx="6">
                  <c:v>FY13</c:v>
                </c:pt>
                <c:pt idx="7">
                  <c:v>FY14</c:v>
                </c:pt>
                <c:pt idx="8">
                  <c:v>FY15*</c:v>
                </c:pt>
              </c:strCache>
            </c:strRef>
          </c:cat>
          <c:val>
            <c:numRef>
              <c:f>Sheet1!$B$2:$J$2</c:f>
              <c:numCache>
                <c:formatCode>0.0%</c:formatCode>
                <c:ptCount val="9"/>
                <c:pt idx="0">
                  <c:v>3.32E-2</c:v>
                </c:pt>
                <c:pt idx="1">
                  <c:v>2.5399999999999999E-2</c:v>
                </c:pt>
                <c:pt idx="2">
                  <c:v>5.9900000000000064E-2</c:v>
                </c:pt>
                <c:pt idx="3">
                  <c:v>6.4600000000000019E-2</c:v>
                </c:pt>
                <c:pt idx="4">
                  <c:v>4.7900000000000012E-2</c:v>
                </c:pt>
                <c:pt idx="5">
                  <c:v>5.7300000000000066E-2</c:v>
                </c:pt>
                <c:pt idx="6">
                  <c:v>4.8500000000000001E-2</c:v>
                </c:pt>
                <c:pt idx="7">
                  <c:v>4.6199999999999998E-2</c:v>
                </c:pt>
                <c:pt idx="8">
                  <c:v>4.1300000000000003E-2</c:v>
                </c:pt>
              </c:numCache>
            </c:numRef>
          </c:val>
        </c:ser>
        <c:ser>
          <c:idx val="3"/>
          <c:order val="1"/>
          <c:tx>
            <c:strRef>
              <c:f>Sheet1!$A$3</c:f>
              <c:strCache>
                <c:ptCount val="1"/>
                <c:pt idx="0">
                  <c:v>General Government Debt / GDP (%)</c:v>
                </c:pt>
              </c:strCache>
            </c:strRef>
          </c:tx>
          <c:spPr>
            <a:ln w="25304">
              <a:solidFill>
                <a:srgbClr val="5B8772"/>
              </a:solidFill>
              <a:prstDash val="solid"/>
            </a:ln>
          </c:spPr>
          <c:marker>
            <c:symbol val="circle"/>
            <c:size val="7"/>
            <c:spPr>
              <a:solidFill>
                <a:srgbClr val="5B8772"/>
              </a:solidFill>
              <a:ln>
                <a:solidFill>
                  <a:srgbClr val="5B8772"/>
                </a:solidFill>
                <a:prstDash val="solid"/>
              </a:ln>
            </c:spPr>
          </c:marker>
          <c:dLbls>
            <c:txPr>
              <a:bodyPr/>
              <a:lstStyle/>
              <a:p>
                <a:pPr>
                  <a:defRPr sz="800">
                    <a:solidFill>
                      <a:schemeClr val="tx1"/>
                    </a:solidFill>
                  </a:defRPr>
                </a:pPr>
                <a:endParaRPr lang="en-US"/>
              </a:p>
            </c:txPr>
            <c:dLblPos val="t"/>
            <c:showVal val="1"/>
          </c:dLbls>
          <c:cat>
            <c:strRef>
              <c:f>Sheet1!$B$1:$J$1</c:f>
              <c:strCache>
                <c:ptCount val="9"/>
                <c:pt idx="0">
                  <c:v>FY07</c:v>
                </c:pt>
                <c:pt idx="1">
                  <c:v>FY08</c:v>
                </c:pt>
                <c:pt idx="2">
                  <c:v>FY09</c:v>
                </c:pt>
                <c:pt idx="3">
                  <c:v>FY10</c:v>
                </c:pt>
                <c:pt idx="4">
                  <c:v>FY11</c:v>
                </c:pt>
                <c:pt idx="5">
                  <c:v>FY12</c:v>
                </c:pt>
                <c:pt idx="6">
                  <c:v>FY13</c:v>
                </c:pt>
                <c:pt idx="7">
                  <c:v>FY14</c:v>
                </c:pt>
                <c:pt idx="8">
                  <c:v>FY15*</c:v>
                </c:pt>
              </c:strCache>
            </c:strRef>
          </c:cat>
          <c:val>
            <c:numRef>
              <c:f>Sheet1!$B$3:$J$3</c:f>
              <c:numCache>
                <c:formatCode>0.0%</c:formatCode>
                <c:ptCount val="9"/>
                <c:pt idx="0">
                  <c:v>0.61400000000000077</c:v>
                </c:pt>
                <c:pt idx="1">
                  <c:v>0.58860000000000001</c:v>
                </c:pt>
                <c:pt idx="2">
                  <c:v>0.5861999999999995</c:v>
                </c:pt>
                <c:pt idx="3">
                  <c:v>0.56270000000000064</c:v>
                </c:pt>
                <c:pt idx="4">
                  <c:v>0.52080000000000004</c:v>
                </c:pt>
                <c:pt idx="5">
                  <c:v>0.51680000000000004</c:v>
                </c:pt>
                <c:pt idx="6">
                  <c:v>0.51670000000000005</c:v>
                </c:pt>
                <c:pt idx="7">
                  <c:v>0.50900000000000001</c:v>
                </c:pt>
                <c:pt idx="8">
                  <c:v>0.49810000000000032</c:v>
                </c:pt>
              </c:numCache>
            </c:numRef>
          </c:val>
        </c:ser>
        <c:dLbls>
          <c:showVal val="1"/>
        </c:dLbls>
        <c:marker val="1"/>
        <c:axId val="88344064"/>
        <c:axId val="88342528"/>
      </c:lineChart>
      <c:valAx>
        <c:axId val="88342528"/>
        <c:scaling>
          <c:orientation val="minMax"/>
        </c:scaling>
        <c:delete val="1"/>
        <c:axPos val="l"/>
        <c:numFmt formatCode="0.0%" sourceLinked="1"/>
        <c:tickLblPos val="none"/>
        <c:crossAx val="88344064"/>
        <c:crosses val="autoZero"/>
        <c:crossBetween val="between"/>
      </c:valAx>
      <c:catAx>
        <c:axId val="88344064"/>
        <c:scaling>
          <c:orientation val="minMax"/>
        </c:scaling>
        <c:axPos val="b"/>
        <c:tickLblPos val="nextTo"/>
        <c:spPr>
          <a:ln>
            <a:solidFill>
              <a:schemeClr val="tx1"/>
            </a:solidFill>
          </a:ln>
        </c:spPr>
        <c:txPr>
          <a:bodyPr/>
          <a:lstStyle/>
          <a:p>
            <a:pPr>
              <a:defRPr lang="en-US">
                <a:solidFill>
                  <a:schemeClr val="tx1"/>
                </a:solidFill>
              </a:defRPr>
            </a:pPr>
            <a:endParaRPr lang="en-US"/>
          </a:p>
        </c:txPr>
        <c:crossAx val="88342528"/>
        <c:crosses val="autoZero"/>
        <c:auto val="1"/>
        <c:lblAlgn val="ctr"/>
        <c:lblOffset val="100"/>
      </c:catAx>
      <c:spPr>
        <a:noFill/>
        <a:ln w="25304">
          <a:noFill/>
        </a:ln>
      </c:spPr>
    </c:plotArea>
    <c:legend>
      <c:legendPos val="b"/>
      <c:layout>
        <c:manualLayout>
          <c:xMode val="edge"/>
          <c:yMode val="edge"/>
          <c:x val="2.1755718035245602E-2"/>
          <c:y val="0.85243032319579015"/>
          <c:w val="0.97824428196475444"/>
          <c:h val="7.5099367843103171E-2"/>
        </c:manualLayout>
      </c:layout>
      <c:txPr>
        <a:bodyPr/>
        <a:lstStyle/>
        <a:p>
          <a:pPr>
            <a:defRPr>
              <a:solidFill>
                <a:schemeClr val="tx1"/>
              </a:solidFill>
            </a:defRPr>
          </a:pPr>
          <a:endParaRPr lang="en-US"/>
        </a:p>
      </c:txPr>
    </c:legend>
    <c:plotVisOnly val="1"/>
    <c:dispBlanksAs val="gap"/>
  </c:chart>
  <c:spPr>
    <a:noFill/>
    <a:ln>
      <a:noFill/>
    </a:ln>
  </c:spPr>
  <c:txPr>
    <a:bodyPr/>
    <a:lstStyle/>
    <a:p>
      <a:pPr>
        <a:defRPr sz="900" b="0" i="0" u="none" strike="noStrike" baseline="0">
          <a:solidFill>
            <a:srgbClr val="FF0000"/>
          </a:solidFill>
          <a:latin typeface="+mj-lt"/>
          <a:ea typeface="Arial"/>
          <a:cs typeface="Arial"/>
        </a:defRPr>
      </a:pPr>
      <a:endParaRPr lang="en-US"/>
    </a:p>
  </c:txPr>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8.7528991637298246E-3"/>
          <c:y val="0.15857837764226049"/>
          <c:w val="0.98249452954048144"/>
          <c:h val="0.50411950124224303"/>
        </c:manualLayout>
      </c:layout>
      <c:barChart>
        <c:barDir val="col"/>
        <c:grouping val="clustered"/>
        <c:ser>
          <c:idx val="0"/>
          <c:order val="0"/>
          <c:spPr>
            <a:solidFill>
              <a:srgbClr val="006D75"/>
            </a:solidFill>
            <a:ln w="25385">
              <a:noFill/>
            </a:ln>
          </c:spPr>
          <c:dLbls>
            <c:dLbl>
              <c:idx val="2"/>
              <c:layout>
                <c:manualLayout>
                  <c:x val="0"/>
                  <c:y val="1.0865361910661061E-2"/>
                </c:manualLayout>
              </c:layout>
              <c:showVal val="1"/>
            </c:dLbl>
            <c:dLbl>
              <c:idx val="4"/>
              <c:layout>
                <c:manualLayout>
                  <c:x val="0"/>
                  <c:y val="-1.629804286599159E-2"/>
                </c:manualLayout>
              </c:layout>
              <c:showVal val="1"/>
            </c:dLbl>
            <c:dLbl>
              <c:idx val="5"/>
              <c:layout>
                <c:manualLayout>
                  <c:x val="0"/>
                  <c:y val="1.6298042865991558E-2"/>
                </c:manualLayout>
              </c:layout>
              <c:showVal val="1"/>
            </c:dLbl>
            <c:dLbl>
              <c:idx val="6"/>
              <c:layout>
                <c:manualLayout>
                  <c:x val="-4.4704095845584319E-3"/>
                  <c:y val="-2.1730723821322202E-2"/>
                </c:manualLayout>
              </c:layout>
              <c:showVal val="1"/>
            </c:dLbl>
            <c:dLbl>
              <c:idx val="7"/>
              <c:layout>
                <c:manualLayout>
                  <c:x val="0"/>
                  <c:y val="1.0865361910661061E-2"/>
                </c:manualLayout>
              </c:layout>
              <c:showVal val="1"/>
            </c:dLbl>
            <c:numFmt formatCode="#,##0.0" sourceLinked="0"/>
            <c:spPr>
              <a:noFill/>
              <a:ln w="25385">
                <a:noFill/>
              </a:ln>
            </c:spPr>
            <c:txPr>
              <a:bodyPr/>
              <a:lstStyle/>
              <a:p>
                <a:pPr>
                  <a:defRPr lang="en-US">
                    <a:solidFill>
                      <a:schemeClr val="tx1"/>
                    </a:solidFill>
                  </a:defRPr>
                </a:pPr>
                <a:endParaRPr lang="en-US"/>
              </a:p>
            </c:txPr>
            <c:showVal val="1"/>
          </c:dLbls>
          <c:cat>
            <c:strRef>
              <c:f>Sheet1!$A$2:$A$9</c:f>
              <c:strCache>
                <c:ptCount val="8"/>
                <c:pt idx="0">
                  <c:v>FY07</c:v>
                </c:pt>
                <c:pt idx="1">
                  <c:v>FY08</c:v>
                </c:pt>
                <c:pt idx="2">
                  <c:v>FY09</c:v>
                </c:pt>
                <c:pt idx="3">
                  <c:v>FY10</c:v>
                </c:pt>
                <c:pt idx="4">
                  <c:v>FY11</c:v>
                </c:pt>
                <c:pt idx="5">
                  <c:v>FY12</c:v>
                </c:pt>
                <c:pt idx="6">
                  <c:v>FY13</c:v>
                </c:pt>
                <c:pt idx="7">
                  <c:v>FY14</c:v>
                </c:pt>
              </c:strCache>
            </c:strRef>
          </c:cat>
          <c:val>
            <c:numRef>
              <c:f>Sheet1!$B$2:$B$9</c:f>
              <c:numCache>
                <c:formatCode>0.0</c:formatCode>
                <c:ptCount val="8"/>
                <c:pt idx="0">
                  <c:v>199.17899999999997</c:v>
                </c:pt>
                <c:pt idx="1">
                  <c:v>309.72299999999905</c:v>
                </c:pt>
                <c:pt idx="2">
                  <c:v>251.98500000000001</c:v>
                </c:pt>
                <c:pt idx="3">
                  <c:v>279.05700000000002</c:v>
                </c:pt>
                <c:pt idx="4">
                  <c:v>304.81799999999993</c:v>
                </c:pt>
                <c:pt idx="5">
                  <c:v>294.39799999999963</c:v>
                </c:pt>
                <c:pt idx="6">
                  <c:v>292.0462</c:v>
                </c:pt>
                <c:pt idx="7">
                  <c:v>304.22319999999843</c:v>
                </c:pt>
              </c:numCache>
            </c:numRef>
          </c:val>
        </c:ser>
        <c:dLbls>
          <c:showVal val="1"/>
        </c:dLbls>
        <c:gapWidth val="60"/>
        <c:axId val="79228288"/>
        <c:axId val="88239104"/>
      </c:barChart>
      <c:catAx>
        <c:axId val="79228288"/>
        <c:scaling>
          <c:orientation val="minMax"/>
        </c:scaling>
        <c:axPos val="b"/>
        <c:numFmt formatCode="General" sourceLinked="0"/>
        <c:tickLblPos val="low"/>
        <c:txPr>
          <a:bodyPr rot="0" vert="horz"/>
          <a:lstStyle/>
          <a:p>
            <a:pPr>
              <a:defRPr lang="en-US"/>
            </a:pPr>
            <a:endParaRPr lang="en-US"/>
          </a:p>
        </c:txPr>
        <c:crossAx val="88239104"/>
        <c:crosses val="autoZero"/>
        <c:lblAlgn val="ctr"/>
        <c:lblOffset val="100"/>
        <c:tickLblSkip val="1"/>
        <c:tickMarkSkip val="1"/>
      </c:catAx>
      <c:valAx>
        <c:axId val="88239104"/>
        <c:scaling>
          <c:orientation val="minMax"/>
        </c:scaling>
        <c:axPos val="l"/>
        <c:numFmt formatCode="0.0" sourceLinked="1"/>
        <c:majorTickMark val="none"/>
        <c:tickLblPos val="none"/>
        <c:spPr>
          <a:ln w="9519">
            <a:noFill/>
          </a:ln>
        </c:spPr>
        <c:txPr>
          <a:bodyPr/>
          <a:lstStyle/>
          <a:p>
            <a:pPr>
              <a:defRPr lang="en-US"/>
            </a:pPr>
            <a:endParaRPr lang="en-US"/>
          </a:p>
        </c:txPr>
        <c:crossAx val="79228288"/>
        <c:crosses val="autoZero"/>
        <c:crossBetween val="between"/>
      </c:valAx>
      <c:spPr>
        <a:noFill/>
        <a:ln w="25385">
          <a:noFill/>
        </a:ln>
      </c:spPr>
    </c:plotArea>
    <c:plotVisOnly val="1"/>
    <c:dispBlanksAs val="gap"/>
  </c:chart>
  <c:spPr>
    <a:noFill/>
    <a:ln>
      <a:noFill/>
    </a:ln>
  </c:spPr>
  <c:txPr>
    <a:bodyPr/>
    <a:lstStyle/>
    <a:p>
      <a:pPr>
        <a:defRPr sz="899" b="0" i="0" u="none" strike="noStrike" baseline="0">
          <a:solidFill>
            <a:schemeClr val="tx1"/>
          </a:solidFill>
          <a:latin typeface="Trebuchet MS"/>
          <a:ea typeface="Trebuchet MS"/>
          <a:cs typeface="Trebuchet MS"/>
        </a:defRPr>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8.7527352297598563E-3"/>
          <c:y val="0.2202056122963777"/>
          <c:w val="0.98249452954048144"/>
          <c:h val="0.55207013688801265"/>
        </c:manualLayout>
      </c:layout>
      <c:barChart>
        <c:barDir val="col"/>
        <c:grouping val="clustered"/>
        <c:ser>
          <c:idx val="0"/>
          <c:order val="0"/>
          <c:tx>
            <c:strRef>
              <c:f>Sheet1!$B$1</c:f>
              <c:strCache>
                <c:ptCount val="1"/>
                <c:pt idx="0">
                  <c:v>Series 1</c:v>
                </c:pt>
              </c:strCache>
            </c:strRef>
          </c:tx>
          <c:spPr>
            <a:solidFill>
              <a:srgbClr val="006D75"/>
            </a:solidFill>
            <a:ln w="25385">
              <a:noFill/>
            </a:ln>
          </c:spPr>
          <c:dLbls>
            <c:numFmt formatCode="#,##0.0" sourceLinked="0"/>
            <c:spPr>
              <a:noFill/>
              <a:ln w="25385">
                <a:noFill/>
              </a:ln>
            </c:spPr>
            <c:txPr>
              <a:bodyPr/>
              <a:lstStyle/>
              <a:p>
                <a:pPr>
                  <a:defRPr lang="en-US" sz="899" b="0" i="0" u="none" strike="noStrike" baseline="0">
                    <a:solidFill>
                      <a:schemeClr val="tx1"/>
                    </a:solidFill>
                    <a:latin typeface="Trebuchet MS"/>
                    <a:ea typeface="Trebuchet MS"/>
                    <a:cs typeface="Trebuchet MS"/>
                  </a:defRPr>
                </a:pPr>
                <a:endParaRPr lang="en-US"/>
              </a:p>
            </c:txPr>
            <c:showVal val="1"/>
          </c:dLbls>
          <c:cat>
            <c:strRef>
              <c:f>Sheet1!$A$2:$A$10</c:f>
              <c:strCache>
                <c:ptCount val="9"/>
                <c:pt idx="0">
                  <c:v>FY 06</c:v>
                </c:pt>
                <c:pt idx="1">
                  <c:v>FY 07</c:v>
                </c:pt>
                <c:pt idx="2">
                  <c:v>FY 08</c:v>
                </c:pt>
                <c:pt idx="3">
                  <c:v>FY 09</c:v>
                </c:pt>
                <c:pt idx="4">
                  <c:v>FY 10</c:v>
                </c:pt>
                <c:pt idx="5">
                  <c:v>FY 11</c:v>
                </c:pt>
                <c:pt idx="6">
                  <c:v>FY 12</c:v>
                </c:pt>
                <c:pt idx="7">
                  <c:v>FY 13</c:v>
                </c:pt>
                <c:pt idx="8">
                  <c:v>FY 14</c:v>
                </c:pt>
              </c:strCache>
            </c:strRef>
          </c:cat>
          <c:val>
            <c:numRef>
              <c:f>Sheet1!$B$2:$B$10</c:f>
              <c:numCache>
                <c:formatCode>_(* #,##0.0_);_(* \(#,##0.0\);_(* "-"??_);_(@_)</c:formatCode>
                <c:ptCount val="9"/>
                <c:pt idx="0">
                  <c:v>3.0339999999999998</c:v>
                </c:pt>
                <c:pt idx="1">
                  <c:v>7.6929999999999845</c:v>
                </c:pt>
                <c:pt idx="2">
                  <c:v>15.893000000000002</c:v>
                </c:pt>
                <c:pt idx="3">
                  <c:v>22.372</c:v>
                </c:pt>
                <c:pt idx="4">
                  <c:v>17.965999999999916</c:v>
                </c:pt>
                <c:pt idx="5">
                  <c:v>11.834</c:v>
                </c:pt>
                <c:pt idx="6">
                  <c:v>22.061</c:v>
                </c:pt>
                <c:pt idx="7">
                  <c:v>19.818999999999999</c:v>
                </c:pt>
                <c:pt idx="8">
                  <c:v>21.564</c:v>
                </c:pt>
              </c:numCache>
            </c:numRef>
          </c:val>
        </c:ser>
        <c:dLbls>
          <c:showVal val="1"/>
        </c:dLbls>
        <c:gapWidth val="60"/>
        <c:axId val="88232320"/>
        <c:axId val="88233856"/>
      </c:barChart>
      <c:catAx>
        <c:axId val="88232320"/>
        <c:scaling>
          <c:orientation val="minMax"/>
        </c:scaling>
        <c:axPos val="b"/>
        <c:numFmt formatCode="General" sourceLinked="0"/>
        <c:tickLblPos val="low"/>
        <c:spPr>
          <a:ln w="12692">
            <a:solidFill>
              <a:srgbClr val="000000"/>
            </a:solidFill>
            <a:prstDash val="solid"/>
          </a:ln>
        </c:spPr>
        <c:txPr>
          <a:bodyPr rot="0" vert="horz"/>
          <a:lstStyle/>
          <a:p>
            <a:pPr>
              <a:defRPr lang="en-US" sz="899" b="0" i="0" u="none" strike="noStrike" baseline="0">
                <a:solidFill>
                  <a:schemeClr val="tx1"/>
                </a:solidFill>
                <a:latin typeface="Trebuchet MS"/>
                <a:ea typeface="Trebuchet MS"/>
                <a:cs typeface="Trebuchet MS"/>
              </a:defRPr>
            </a:pPr>
            <a:endParaRPr lang="en-US"/>
          </a:p>
        </c:txPr>
        <c:crossAx val="88233856"/>
        <c:crosses val="autoZero"/>
        <c:lblAlgn val="ctr"/>
        <c:lblOffset val="100"/>
        <c:tickLblSkip val="1"/>
        <c:tickMarkSkip val="1"/>
      </c:catAx>
      <c:valAx>
        <c:axId val="88233856"/>
        <c:scaling>
          <c:orientation val="minMax"/>
        </c:scaling>
        <c:delete val="1"/>
        <c:axPos val="l"/>
        <c:numFmt formatCode="_(* #,##0.0_);_(* \(#,##0.0\);_(* &quot;-&quot;??_);_(@_)" sourceLinked="1"/>
        <c:tickLblPos val="none"/>
        <c:crossAx val="88232320"/>
        <c:crosses val="autoZero"/>
        <c:crossBetween val="between"/>
        <c:majorUnit val="6"/>
      </c:valAx>
      <c:spPr>
        <a:noFill/>
        <a:ln w="25385">
          <a:noFill/>
        </a:ln>
      </c:spPr>
    </c:plotArea>
    <c:plotVisOnly val="1"/>
    <c:dispBlanksAs val="gap"/>
  </c:chart>
  <c:spPr>
    <a:noFill/>
    <a:ln>
      <a:noFill/>
    </a:ln>
  </c:spPr>
  <c:txPr>
    <a:bodyPr/>
    <a:lstStyle/>
    <a:p>
      <a:pPr>
        <a:defRPr sz="899" b="0" i="0" u="none" strike="noStrike" baseline="0">
          <a:solidFill>
            <a:srgbClr val="000000"/>
          </a:solidFill>
          <a:latin typeface="Trebuchet MS"/>
          <a:ea typeface="Trebuchet MS"/>
          <a:cs typeface="Trebuchet MS"/>
        </a:defRPr>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1.3899109457674207E-2"/>
          <c:y val="3.6226679616752154E-2"/>
          <c:w val="0.96539662726782094"/>
          <c:h val="0.59374904410716367"/>
        </c:manualLayout>
      </c:layout>
      <c:lineChart>
        <c:grouping val="standard"/>
        <c:ser>
          <c:idx val="1"/>
          <c:order val="0"/>
          <c:tx>
            <c:strRef>
              <c:f>Sheet1!$A$2</c:f>
              <c:strCache>
                <c:ptCount val="1"/>
                <c:pt idx="0">
                  <c:v>Total Developing countries</c:v>
                </c:pt>
              </c:strCache>
            </c:strRef>
          </c:tx>
          <c:spPr>
            <a:ln w="25304">
              <a:solidFill>
                <a:srgbClr val="006D75"/>
              </a:solidFill>
              <a:prstDash val="solid"/>
            </a:ln>
          </c:spPr>
          <c:marker>
            <c:symbol val="diamond"/>
            <c:size val="7"/>
            <c:spPr>
              <a:solidFill>
                <a:srgbClr val="006D75"/>
              </a:solidFill>
              <a:ln>
                <a:solidFill>
                  <a:srgbClr val="006D75"/>
                </a:solidFill>
                <a:prstDash val="solid"/>
              </a:ln>
            </c:spPr>
          </c:marker>
          <c:dLbls>
            <c:dLbl>
              <c:idx val="0"/>
              <c:layout>
                <c:manualLayout>
                  <c:x val="-7.2973402974695872E-2"/>
                  <c:y val="5.6836245078740161E-2"/>
                </c:manualLayout>
              </c:layout>
              <c:dLblPos val="r"/>
              <c:showVal val="1"/>
            </c:dLbl>
            <c:dLbl>
              <c:idx val="1"/>
              <c:layout>
                <c:manualLayout>
                  <c:x val="-5.6512481623229971E-2"/>
                  <c:y val="8.0273745078740161E-2"/>
                </c:manualLayout>
              </c:layout>
              <c:dLblPos val="r"/>
              <c:showVal val="1"/>
            </c:dLbl>
            <c:dLbl>
              <c:idx val="2"/>
              <c:layout>
                <c:manualLayout>
                  <c:x val="-4.4166790609629282E-2"/>
                  <c:y val="7.246124507874023E-2"/>
                </c:manualLayout>
              </c:layout>
              <c:dLblPos val="r"/>
              <c:showVal val="1"/>
            </c:dLbl>
            <c:dLbl>
              <c:idx val="3"/>
              <c:layout>
                <c:manualLayout>
                  <c:x val="-4.4166790609629282E-2"/>
                  <c:y val="7.2461245078740161E-2"/>
                </c:manualLayout>
              </c:layout>
              <c:dLblPos val="r"/>
              <c:showVal val="1"/>
            </c:dLbl>
            <c:dLbl>
              <c:idx val="4"/>
              <c:layout>
                <c:manualLayout>
                  <c:x val="-4.0051560271760676E-2"/>
                  <c:y val="5.6836245078740161E-2"/>
                </c:manualLayout>
              </c:layout>
              <c:dLblPos val="r"/>
              <c:showVal val="1"/>
            </c:dLbl>
            <c:dLbl>
              <c:idx val="5"/>
              <c:layout>
                <c:manualLayout>
                  <c:x val="-4.5315493440488928E-2"/>
                  <c:y val="3.9917852771442434E-2"/>
                </c:manualLayout>
              </c:layout>
              <c:dLblPos val="r"/>
              <c:showVal val="1"/>
            </c:dLbl>
            <c:dLbl>
              <c:idx val="6"/>
              <c:layout>
                <c:manualLayout>
                  <c:x val="-6.8858172636828974E-2"/>
                  <c:y val="-8.3788754921259867E-2"/>
                </c:manualLayout>
              </c:layout>
              <c:dLblPos val="r"/>
              <c:showVal val="1"/>
            </c:dLbl>
            <c:numFmt formatCode="0%" sourceLinked="0"/>
            <c:spPr>
              <a:noFill/>
            </c:spPr>
            <c:txPr>
              <a:bodyPr/>
              <a:lstStyle/>
              <a:p>
                <a:pPr>
                  <a:defRPr lang="en-US" sz="700">
                    <a:solidFill>
                      <a:schemeClr val="tx1"/>
                    </a:solidFill>
                  </a:defRPr>
                </a:pPr>
                <a:endParaRPr lang="en-US"/>
              </a:p>
            </c:txPr>
            <c:dLblPos val="t"/>
            <c:showVal val="1"/>
          </c:dLbls>
          <c:cat>
            <c:numRef>
              <c:f>Sheet1!$B$1:$N$1</c:f>
              <c:numCache>
                <c:formatCode>"FY"00</c:formatCode>
                <c:ptCount val="13"/>
                <c:pt idx="0">
                  <c:v>2</c:v>
                </c:pt>
                <c:pt idx="1">
                  <c:v>3</c:v>
                </c:pt>
                <c:pt idx="2">
                  <c:v>4</c:v>
                </c:pt>
                <c:pt idx="3">
                  <c:v>5</c:v>
                </c:pt>
                <c:pt idx="4">
                  <c:v>6</c:v>
                </c:pt>
                <c:pt idx="5">
                  <c:v>7</c:v>
                </c:pt>
                <c:pt idx="6">
                  <c:v>8</c:v>
                </c:pt>
                <c:pt idx="7">
                  <c:v>9</c:v>
                </c:pt>
                <c:pt idx="8">
                  <c:v>10</c:v>
                </c:pt>
                <c:pt idx="9">
                  <c:v>11</c:v>
                </c:pt>
                <c:pt idx="10">
                  <c:v>12</c:v>
                </c:pt>
                <c:pt idx="11">
                  <c:v>13</c:v>
                </c:pt>
                <c:pt idx="12">
                  <c:v>14</c:v>
                </c:pt>
              </c:numCache>
            </c:numRef>
          </c:cat>
          <c:val>
            <c:numRef>
              <c:f>Sheet1!$B$2:$N$2</c:f>
              <c:numCache>
                <c:formatCode>0.0%</c:formatCode>
                <c:ptCount val="13"/>
                <c:pt idx="0">
                  <c:v>0.30884141402387172</c:v>
                </c:pt>
                <c:pt idx="1">
                  <c:v>0.33881834770502023</c:v>
                </c:pt>
                <c:pt idx="2">
                  <c:v>0.35688239514054976</c:v>
                </c:pt>
                <c:pt idx="3">
                  <c:v>0.37824576020609096</c:v>
                </c:pt>
                <c:pt idx="4">
                  <c:v>0.38545161775333331</c:v>
                </c:pt>
                <c:pt idx="5">
                  <c:v>0.3988257638981737</c:v>
                </c:pt>
                <c:pt idx="6">
                  <c:v>0.42461213400268388</c:v>
                </c:pt>
                <c:pt idx="7">
                  <c:v>0.36992849240400505</c:v>
                </c:pt>
                <c:pt idx="8">
                  <c:v>0.39216364179525376</c:v>
                </c:pt>
                <c:pt idx="9">
                  <c:v>0.3824210926182689</c:v>
                </c:pt>
                <c:pt idx="10">
                  <c:v>0.40758131319291724</c:v>
                </c:pt>
                <c:pt idx="11">
                  <c:v>0.41649736501945644</c:v>
                </c:pt>
                <c:pt idx="12">
                  <c:v>0.41469518813053624</c:v>
                </c:pt>
              </c:numCache>
            </c:numRef>
          </c:val>
        </c:ser>
        <c:ser>
          <c:idx val="3"/>
          <c:order val="1"/>
          <c:tx>
            <c:strRef>
              <c:f>Sheet1!$A$3</c:f>
              <c:strCache>
                <c:ptCount val="1"/>
                <c:pt idx="0">
                  <c:v>Total OECD countries</c:v>
                </c:pt>
              </c:strCache>
            </c:strRef>
          </c:tx>
          <c:spPr>
            <a:ln w="25304">
              <a:solidFill>
                <a:srgbClr val="5B8772"/>
              </a:solidFill>
              <a:prstDash val="solid"/>
            </a:ln>
          </c:spPr>
          <c:marker>
            <c:symbol val="circle"/>
            <c:size val="7"/>
            <c:spPr>
              <a:solidFill>
                <a:srgbClr val="5B8772"/>
              </a:solidFill>
              <a:ln>
                <a:solidFill>
                  <a:srgbClr val="5B8772"/>
                </a:solidFill>
                <a:prstDash val="solid"/>
              </a:ln>
            </c:spPr>
          </c:marker>
          <c:dLbls>
            <c:dLbl>
              <c:idx val="1"/>
              <c:layout>
                <c:manualLayout>
                  <c:x val="-7.5031018143629322E-2"/>
                  <c:y val="-7.9882504921262101E-2"/>
                </c:manualLayout>
              </c:layout>
              <c:dLblPos val="r"/>
              <c:showVal val="1"/>
            </c:dLbl>
            <c:dLbl>
              <c:idx val="3"/>
              <c:layout>
                <c:manualLayout>
                  <c:x val="-7.0915787805762423E-2"/>
                  <c:y val="-8.7695004921260228E-2"/>
                </c:manualLayout>
              </c:layout>
              <c:dLblPos val="r"/>
              <c:showVal val="1"/>
            </c:dLbl>
            <c:dLbl>
              <c:idx val="5"/>
              <c:layout>
                <c:manualLayout>
                  <c:x val="-8.7376709157230004E-2"/>
                  <c:y val="-9.5507504921260727E-2"/>
                </c:manualLayout>
              </c:layout>
              <c:dLblPos val="r"/>
              <c:showVal val="1"/>
            </c:dLbl>
            <c:dLbl>
              <c:idx val="6"/>
              <c:layout>
                <c:manualLayout>
                  <c:x val="-7.914624848149622E-2"/>
                  <c:y val="8.4179995078740244E-2"/>
                </c:manualLayout>
              </c:layout>
              <c:dLblPos val="r"/>
              <c:showVal val="1"/>
            </c:dLbl>
            <c:dLbl>
              <c:idx val="7"/>
              <c:layout>
                <c:manualLayout>
                  <c:x val="-8.7377033191114936E-2"/>
                  <c:y val="7.6366879921259873E-2"/>
                </c:manualLayout>
              </c:layout>
              <c:dLblPos val="r"/>
              <c:showVal val="1"/>
            </c:dLbl>
            <c:dLbl>
              <c:idx val="8"/>
              <c:layout>
                <c:manualLayout>
                  <c:x val="-8.7376709157230004E-2"/>
                  <c:y val="9.1992495078740244E-2"/>
                </c:manualLayout>
              </c:layout>
              <c:dLblPos val="r"/>
              <c:showVal val="1"/>
            </c:dLbl>
            <c:dLbl>
              <c:idx val="9"/>
              <c:layout>
                <c:manualLayout>
                  <c:x val="-9.1491939495097027E-2"/>
                  <c:y val="8.4179995078740244E-2"/>
                </c:manualLayout>
              </c:layout>
              <c:dLblPos val="r"/>
              <c:showVal val="1"/>
            </c:dLbl>
            <c:dLbl>
              <c:idx val="10"/>
              <c:layout>
                <c:manualLayout>
                  <c:x val="-8.3261478819363244E-2"/>
                  <c:y val="9.9804995078743824E-2"/>
                </c:manualLayout>
              </c:layout>
              <c:dLblPos val="r"/>
              <c:showVal val="1"/>
            </c:dLbl>
            <c:dLbl>
              <c:idx val="11"/>
              <c:layout>
                <c:manualLayout>
                  <c:x val="-7.9160474627774369E-2"/>
                  <c:y val="0.10393270514432361"/>
                </c:manualLayout>
              </c:layout>
              <c:dLblPos val="r"/>
              <c:showVal val="1"/>
            </c:dLbl>
            <c:dLbl>
              <c:idx val="12"/>
              <c:layout>
                <c:manualLayout>
                  <c:x val="4.0605280860652885E-3"/>
                  <c:y val="0.16460798672767099"/>
                </c:manualLayout>
              </c:layout>
              <c:dLblPos val="t"/>
              <c:showVal val="1"/>
            </c:dLbl>
            <c:numFmt formatCode="0%" sourceLinked="0"/>
            <c:spPr>
              <a:noFill/>
            </c:spPr>
            <c:txPr>
              <a:bodyPr/>
              <a:lstStyle/>
              <a:p>
                <a:pPr>
                  <a:defRPr lang="en-US" sz="700">
                    <a:solidFill>
                      <a:schemeClr val="tx1"/>
                    </a:solidFill>
                  </a:defRPr>
                </a:pPr>
                <a:endParaRPr lang="en-US"/>
              </a:p>
            </c:txPr>
            <c:dLblPos val="t"/>
            <c:showVal val="1"/>
          </c:dLbls>
          <c:cat>
            <c:numRef>
              <c:f>Sheet1!$B$1:$N$1</c:f>
              <c:numCache>
                <c:formatCode>"FY"00</c:formatCode>
                <c:ptCount val="13"/>
                <c:pt idx="0">
                  <c:v>2</c:v>
                </c:pt>
                <c:pt idx="1">
                  <c:v>3</c:v>
                </c:pt>
                <c:pt idx="2">
                  <c:v>4</c:v>
                </c:pt>
                <c:pt idx="3">
                  <c:v>5</c:v>
                </c:pt>
                <c:pt idx="4">
                  <c:v>6</c:v>
                </c:pt>
                <c:pt idx="5">
                  <c:v>7</c:v>
                </c:pt>
                <c:pt idx="6">
                  <c:v>8</c:v>
                </c:pt>
                <c:pt idx="7">
                  <c:v>9</c:v>
                </c:pt>
                <c:pt idx="8">
                  <c:v>10</c:v>
                </c:pt>
                <c:pt idx="9">
                  <c:v>11</c:v>
                </c:pt>
                <c:pt idx="10">
                  <c:v>12</c:v>
                </c:pt>
                <c:pt idx="11">
                  <c:v>13</c:v>
                </c:pt>
                <c:pt idx="12">
                  <c:v>14</c:v>
                </c:pt>
              </c:numCache>
            </c:numRef>
          </c:cat>
          <c:val>
            <c:numRef>
              <c:f>Sheet1!$B$3:$N$3</c:f>
              <c:numCache>
                <c:formatCode>0.0%</c:formatCode>
                <c:ptCount val="13"/>
                <c:pt idx="0">
                  <c:v>0.49335450764032024</c:v>
                </c:pt>
                <c:pt idx="1">
                  <c:v>0.50043437520153788</c:v>
                </c:pt>
                <c:pt idx="2">
                  <c:v>0.46409764013370375</c:v>
                </c:pt>
                <c:pt idx="3">
                  <c:v>0.43687564268775514</c:v>
                </c:pt>
                <c:pt idx="4">
                  <c:v>0.44462680848380792</c:v>
                </c:pt>
                <c:pt idx="5">
                  <c:v>0.41970713709942181</c:v>
                </c:pt>
                <c:pt idx="6">
                  <c:v>0.3945392445375871</c:v>
                </c:pt>
                <c:pt idx="7">
                  <c:v>0.36942335195229287</c:v>
                </c:pt>
                <c:pt idx="8">
                  <c:v>0.35883131544703983</c:v>
                </c:pt>
                <c:pt idx="9">
                  <c:v>0.33189420720708612</c:v>
                </c:pt>
                <c:pt idx="10">
                  <c:v>0.33825263949457091</c:v>
                </c:pt>
                <c:pt idx="11">
                  <c:v>0.34198155996307639</c:v>
                </c:pt>
                <c:pt idx="12">
                  <c:v>0.34805308797530082</c:v>
                </c:pt>
              </c:numCache>
            </c:numRef>
          </c:val>
        </c:ser>
        <c:dLbls>
          <c:showVal val="1"/>
        </c:dLbls>
        <c:marker val="1"/>
        <c:axId val="88786432"/>
        <c:axId val="88787584"/>
      </c:lineChart>
      <c:valAx>
        <c:axId val="88787584"/>
        <c:scaling>
          <c:orientation val="minMax"/>
          <c:min val="0.25"/>
        </c:scaling>
        <c:delete val="1"/>
        <c:axPos val="l"/>
        <c:numFmt formatCode="#,##0.00" sourceLinked="0"/>
        <c:tickLblPos val="none"/>
        <c:crossAx val="88786432"/>
        <c:crosses val="autoZero"/>
        <c:crossBetween val="between"/>
      </c:valAx>
      <c:catAx>
        <c:axId val="88786432"/>
        <c:scaling>
          <c:orientation val="minMax"/>
        </c:scaling>
        <c:axPos val="b"/>
        <c:numFmt formatCode="&quot;FY&quot;00" sourceLinked="1"/>
        <c:tickLblPos val="nextTo"/>
        <c:spPr>
          <a:ln>
            <a:solidFill>
              <a:schemeClr val="tx1"/>
            </a:solidFill>
          </a:ln>
        </c:spPr>
        <c:txPr>
          <a:bodyPr/>
          <a:lstStyle/>
          <a:p>
            <a:pPr>
              <a:defRPr lang="en-US" sz="600"/>
            </a:pPr>
            <a:endParaRPr lang="en-US"/>
          </a:p>
        </c:txPr>
        <c:crossAx val="88787584"/>
        <c:crosses val="autoZero"/>
        <c:auto val="1"/>
        <c:lblAlgn val="ctr"/>
        <c:lblOffset val="100"/>
      </c:catAx>
      <c:spPr>
        <a:noFill/>
        <a:ln w="25304">
          <a:noFill/>
        </a:ln>
      </c:spPr>
    </c:plotArea>
    <c:legend>
      <c:legendPos val="b"/>
      <c:layout>
        <c:manualLayout>
          <c:xMode val="edge"/>
          <c:yMode val="edge"/>
          <c:x val="0"/>
          <c:y val="0.76033699272873378"/>
          <c:w val="1"/>
          <c:h val="0.20015709045662533"/>
        </c:manualLayout>
      </c:layout>
    </c:legend>
    <c:plotVisOnly val="1"/>
    <c:dispBlanksAs val="gap"/>
  </c:chart>
  <c:spPr>
    <a:noFill/>
    <a:ln>
      <a:noFill/>
    </a:ln>
  </c:spPr>
  <c:txPr>
    <a:bodyPr/>
    <a:lstStyle/>
    <a:p>
      <a:pPr>
        <a:defRPr sz="900" b="0" i="0" u="none" strike="noStrike" baseline="0">
          <a:solidFill>
            <a:srgbClr val="000000"/>
          </a:solidFill>
          <a:latin typeface="+mj-lt"/>
          <a:ea typeface="Arial"/>
          <a:cs typeface="Arial"/>
        </a:defRPr>
      </a:pPr>
      <a:endParaRPr lang="en-US"/>
    </a:p>
  </c:txPr>
  <c:externalData r:id="rId1"/>
</c:chartSpace>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241.png"/><Relationship Id="rId1" Type="http://schemas.openxmlformats.org/officeDocument/2006/relationships/image" Target="../media/image231.png"/><Relationship Id="rId6" Type="http://schemas.openxmlformats.org/officeDocument/2006/relationships/image" Target="../media/image281.png"/><Relationship Id="rId5" Type="http://schemas.openxmlformats.org/officeDocument/2006/relationships/image" Target="../media/image271.png"/><Relationship Id="rId4" Type="http://schemas.openxmlformats.org/officeDocument/2006/relationships/image" Target="../media/image26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5605EE-4BA3-4369-AA23-DE89128FDA63}"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F5114DE7-6610-41E5-8463-27D045109314}">
      <dgm:prSet phldrT="[Text]" custT="1"/>
      <dgm:spPr>
        <a:solidFill>
          <a:srgbClr val="006D75">
            <a:alpha val="86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1800" b="1" dirty="0" smtClean="0">
              <a:solidFill>
                <a:schemeClr val="bg1"/>
              </a:solidFill>
              <a:cs typeface="Times New Roman" pitchFamily="18" charset="0"/>
            </a:rPr>
            <a:t>Indian Economy &amp; Banking Sector</a:t>
          </a:r>
          <a:endParaRPr lang="en-US" sz="1800" dirty="0">
            <a:solidFill>
              <a:schemeClr val="bg1"/>
            </a:solidFill>
          </a:endParaRPr>
        </a:p>
      </dgm:t>
    </dgm:pt>
    <dgm:pt modelId="{8FA61A24-251E-490C-9E3C-6A4833283945}" type="parTrans" cxnId="{CAAFB3B7-0E0B-4FD3-91B3-DB3B0FCA0C68}">
      <dgm:prSet/>
      <dgm:spPr/>
      <dgm:t>
        <a:bodyPr/>
        <a:lstStyle/>
        <a:p>
          <a:endParaRPr lang="en-US"/>
        </a:p>
      </dgm:t>
    </dgm:pt>
    <dgm:pt modelId="{FAE20732-5690-45A9-9D86-186684810EA0}" type="sibTrans" cxnId="{CAAFB3B7-0E0B-4FD3-91B3-DB3B0FCA0C68}">
      <dgm:prSet/>
      <dgm:spPr/>
      <dgm:t>
        <a:bodyPr/>
        <a:lstStyle/>
        <a:p>
          <a:endParaRPr lang="en-US"/>
        </a:p>
      </dgm:t>
    </dgm:pt>
    <dgm:pt modelId="{955A11AA-60E4-495E-90D0-58B6CD8C9B41}">
      <dgm:prSet phldrT="[Text]" custT="1"/>
      <dgm:spPr>
        <a:solidFill>
          <a:srgbClr val="006D75">
            <a:alpha val="86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1800" b="1" smtClean="0">
              <a:solidFill>
                <a:schemeClr val="bg1"/>
              </a:solidFill>
              <a:cs typeface="Times New Roman" pitchFamily="18" charset="0"/>
            </a:rPr>
            <a:t>IDBI Bank—Overview </a:t>
          </a:r>
          <a:r>
            <a:rPr lang="en-US" sz="1800" b="1" dirty="0" smtClean="0">
              <a:solidFill>
                <a:schemeClr val="bg1"/>
              </a:solidFill>
              <a:cs typeface="Times New Roman" pitchFamily="18" charset="0"/>
            </a:rPr>
            <a:t>&amp; History</a:t>
          </a:r>
          <a:endParaRPr lang="en-US" sz="1800" dirty="0">
            <a:solidFill>
              <a:schemeClr val="bg1"/>
            </a:solidFill>
          </a:endParaRPr>
        </a:p>
      </dgm:t>
    </dgm:pt>
    <dgm:pt modelId="{9A353973-4ECC-402C-8E1E-0CA34F9EE4FB}" type="sibTrans" cxnId="{A128EF82-0019-4164-8CBF-873D23980B26}">
      <dgm:prSet/>
      <dgm:spPr/>
      <dgm:t>
        <a:bodyPr/>
        <a:lstStyle/>
        <a:p>
          <a:endParaRPr lang="en-US"/>
        </a:p>
      </dgm:t>
    </dgm:pt>
    <dgm:pt modelId="{EE9B424C-F444-423A-8394-47A8CD7A22AE}" type="parTrans" cxnId="{A128EF82-0019-4164-8CBF-873D23980B26}">
      <dgm:prSet/>
      <dgm:spPr/>
      <dgm:t>
        <a:bodyPr/>
        <a:lstStyle/>
        <a:p>
          <a:endParaRPr lang="en-US"/>
        </a:p>
      </dgm:t>
    </dgm:pt>
    <dgm:pt modelId="{187BD7AF-FE38-4495-985C-A52448B991BF}">
      <dgm:prSet phldrT="[Text]" custT="1"/>
      <dgm:spPr>
        <a:solidFill>
          <a:srgbClr val="006D75">
            <a:alpha val="86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1800" b="1" dirty="0" smtClean="0">
              <a:solidFill>
                <a:schemeClr val="bg1"/>
              </a:solidFill>
              <a:cs typeface="Times New Roman" pitchFamily="18" charset="0"/>
            </a:rPr>
            <a:t>Key Investment Highlights </a:t>
          </a:r>
          <a:endParaRPr lang="en-US" sz="1800" dirty="0">
            <a:solidFill>
              <a:schemeClr val="bg1"/>
            </a:solidFill>
          </a:endParaRPr>
        </a:p>
      </dgm:t>
    </dgm:pt>
    <dgm:pt modelId="{C3A0F645-37DF-488A-9562-B0141F5BA3F4}" type="parTrans" cxnId="{837B5047-C84C-4FBD-85B2-1EB42560A9EA}">
      <dgm:prSet/>
      <dgm:spPr/>
      <dgm:t>
        <a:bodyPr/>
        <a:lstStyle/>
        <a:p>
          <a:endParaRPr lang="en-IN"/>
        </a:p>
      </dgm:t>
    </dgm:pt>
    <dgm:pt modelId="{2991DAE6-A6DC-4E3F-8524-0FAA7F1933D7}" type="sibTrans" cxnId="{837B5047-C84C-4FBD-85B2-1EB42560A9EA}">
      <dgm:prSet/>
      <dgm:spPr/>
      <dgm:t>
        <a:bodyPr/>
        <a:lstStyle/>
        <a:p>
          <a:endParaRPr lang="en-IN"/>
        </a:p>
      </dgm:t>
    </dgm:pt>
    <dgm:pt modelId="{4BF42594-7408-477B-B0FB-D3A66029D787}">
      <dgm:prSet phldrT="[Text]" custT="1"/>
      <dgm:spPr>
        <a:solidFill>
          <a:srgbClr val="006D75">
            <a:alpha val="86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sp3d extrusionH="57150">
            <a:bevelT w="38100" h="38100"/>
          </a:sp3d>
        </a:bodyPr>
        <a:lstStyle/>
        <a:p>
          <a:r>
            <a:rPr lang="en-IN" sz="1800" b="1" dirty="0" smtClean="0">
              <a:solidFill>
                <a:schemeClr val="bg1"/>
              </a:solidFill>
            </a:rPr>
            <a:t>Recent Recognitions / Accomplishments / Initiatives</a:t>
          </a:r>
        </a:p>
      </dgm:t>
    </dgm:pt>
    <dgm:pt modelId="{340633B0-764B-4D62-A3FB-76879FF0C6E0}" type="parTrans" cxnId="{A2FE908E-DBCE-4C98-9209-F023F2F84F90}">
      <dgm:prSet/>
      <dgm:spPr/>
      <dgm:t>
        <a:bodyPr/>
        <a:lstStyle/>
        <a:p>
          <a:endParaRPr lang="en-IN"/>
        </a:p>
      </dgm:t>
    </dgm:pt>
    <dgm:pt modelId="{7A18DB39-2B86-48F2-9CC4-3A4DA3EFD4FA}" type="sibTrans" cxnId="{A2FE908E-DBCE-4C98-9209-F023F2F84F90}">
      <dgm:prSet/>
      <dgm:spPr/>
      <dgm:t>
        <a:bodyPr/>
        <a:lstStyle/>
        <a:p>
          <a:endParaRPr lang="en-IN"/>
        </a:p>
      </dgm:t>
    </dgm:pt>
    <dgm:pt modelId="{45D1AE6A-1CFA-4877-822C-88F4180511A9}" type="pres">
      <dgm:prSet presAssocID="{995605EE-4BA3-4369-AA23-DE89128FDA63}" presName="linear" presStyleCnt="0">
        <dgm:presLayoutVars>
          <dgm:dir/>
          <dgm:animLvl val="lvl"/>
          <dgm:resizeHandles val="exact"/>
        </dgm:presLayoutVars>
      </dgm:prSet>
      <dgm:spPr/>
      <dgm:t>
        <a:bodyPr/>
        <a:lstStyle/>
        <a:p>
          <a:endParaRPr lang="en-US"/>
        </a:p>
      </dgm:t>
    </dgm:pt>
    <dgm:pt modelId="{1D37B459-AA50-4F7F-8CAB-1387D11D9366}" type="pres">
      <dgm:prSet presAssocID="{F5114DE7-6610-41E5-8463-27D045109314}" presName="parentLin" presStyleCnt="0"/>
      <dgm:spPr/>
    </dgm:pt>
    <dgm:pt modelId="{874651D0-9D90-4BC1-87F6-1A7D94797E70}" type="pres">
      <dgm:prSet presAssocID="{F5114DE7-6610-41E5-8463-27D045109314}" presName="parentLeftMargin" presStyleLbl="node1" presStyleIdx="0" presStyleCnt="4"/>
      <dgm:spPr/>
      <dgm:t>
        <a:bodyPr/>
        <a:lstStyle/>
        <a:p>
          <a:endParaRPr lang="en-US"/>
        </a:p>
      </dgm:t>
    </dgm:pt>
    <dgm:pt modelId="{C29F3ACD-D3FC-4C78-B078-B9C5A64FD2E2}" type="pres">
      <dgm:prSet presAssocID="{F5114DE7-6610-41E5-8463-27D045109314}" presName="parentText" presStyleLbl="node1" presStyleIdx="0" presStyleCnt="4" custScaleX="114791" custScaleY="57214">
        <dgm:presLayoutVars>
          <dgm:chMax val="0"/>
          <dgm:bulletEnabled val="1"/>
        </dgm:presLayoutVars>
      </dgm:prSet>
      <dgm:spPr/>
      <dgm:t>
        <a:bodyPr/>
        <a:lstStyle/>
        <a:p>
          <a:endParaRPr lang="en-US"/>
        </a:p>
      </dgm:t>
    </dgm:pt>
    <dgm:pt modelId="{B2D363B0-A5D5-4CB1-8D32-4A9FE4902948}" type="pres">
      <dgm:prSet presAssocID="{F5114DE7-6610-41E5-8463-27D045109314}" presName="negativeSpace" presStyleCnt="0"/>
      <dgm:spPr/>
    </dgm:pt>
    <dgm:pt modelId="{2386FC6B-F629-4CBF-80F5-E99F430E0635}" type="pres">
      <dgm:prSet presAssocID="{F5114DE7-6610-41E5-8463-27D045109314}" presName="childText" presStyleLbl="conFgAcc1" presStyleIdx="0" presStyleCnt="4">
        <dgm:presLayoutVars>
          <dgm:bulletEnabled val="1"/>
        </dgm:presLayoutVars>
      </dgm:prSet>
      <dgm:spPr>
        <a:solidFill>
          <a:srgbClr val="FF5900">
            <a:alpha val="70000"/>
          </a:srgbClr>
        </a:solidFill>
        <a:ln>
          <a:noFill/>
        </a:ln>
        <a:effectLst>
          <a:outerShdw blurRad="190500" dist="228600" dir="2700000" algn="ctr">
            <a:srgbClr val="000000">
              <a:alpha val="30000"/>
            </a:srgbClr>
          </a:outerShdw>
          <a:softEdge rad="63500"/>
        </a:effectLst>
        <a:scene3d>
          <a:camera prst="orthographicFront">
            <a:rot lat="0" lon="0" rev="0"/>
          </a:camera>
          <a:lightRig rig="glow" dir="t">
            <a:rot lat="0" lon="0" rev="4800000"/>
          </a:lightRig>
        </a:scene3d>
        <a:sp3d prstMaterial="matte">
          <a:bevelT w="127000" h="63500"/>
        </a:sp3d>
      </dgm:spPr>
      <dgm:t>
        <a:bodyPr/>
        <a:lstStyle/>
        <a:p>
          <a:endParaRPr lang="en-US"/>
        </a:p>
      </dgm:t>
    </dgm:pt>
    <dgm:pt modelId="{1E3238A3-1038-4D6C-A21A-27F866DC37F9}" type="pres">
      <dgm:prSet presAssocID="{FAE20732-5690-45A9-9D86-186684810EA0}" presName="spaceBetweenRectangles" presStyleCnt="0"/>
      <dgm:spPr/>
    </dgm:pt>
    <dgm:pt modelId="{AE6807DB-E797-4CCA-8CDF-4705B34F5C03}" type="pres">
      <dgm:prSet presAssocID="{955A11AA-60E4-495E-90D0-58B6CD8C9B41}" presName="parentLin" presStyleCnt="0"/>
      <dgm:spPr/>
    </dgm:pt>
    <dgm:pt modelId="{B86B33F5-0DE8-46CD-931D-FABCF17607F6}" type="pres">
      <dgm:prSet presAssocID="{955A11AA-60E4-495E-90D0-58B6CD8C9B41}" presName="parentLeftMargin" presStyleLbl="node1" presStyleIdx="0" presStyleCnt="4"/>
      <dgm:spPr/>
      <dgm:t>
        <a:bodyPr/>
        <a:lstStyle/>
        <a:p>
          <a:endParaRPr lang="en-US"/>
        </a:p>
      </dgm:t>
    </dgm:pt>
    <dgm:pt modelId="{207C52F5-B84B-4356-B727-1BDBDEFEE422}" type="pres">
      <dgm:prSet presAssocID="{955A11AA-60E4-495E-90D0-58B6CD8C9B41}" presName="parentText" presStyleLbl="node1" presStyleIdx="1" presStyleCnt="4" custScaleX="114791" custScaleY="57214">
        <dgm:presLayoutVars>
          <dgm:chMax val="0"/>
          <dgm:bulletEnabled val="1"/>
        </dgm:presLayoutVars>
      </dgm:prSet>
      <dgm:spPr/>
      <dgm:t>
        <a:bodyPr/>
        <a:lstStyle/>
        <a:p>
          <a:endParaRPr lang="en-US"/>
        </a:p>
      </dgm:t>
    </dgm:pt>
    <dgm:pt modelId="{CB8E58C2-6646-4D78-BF78-FF67BC7C3927}" type="pres">
      <dgm:prSet presAssocID="{955A11AA-60E4-495E-90D0-58B6CD8C9B41}" presName="negativeSpace" presStyleCnt="0"/>
      <dgm:spPr/>
    </dgm:pt>
    <dgm:pt modelId="{A611FC0A-3D93-43EA-8770-1E52E2A21512}" type="pres">
      <dgm:prSet presAssocID="{955A11AA-60E4-495E-90D0-58B6CD8C9B41}" presName="childText" presStyleLbl="conFgAcc1" presStyleIdx="1" presStyleCnt="4">
        <dgm:presLayoutVars>
          <dgm:bulletEnabled val="1"/>
        </dgm:presLayoutVars>
      </dgm:prSet>
      <dgm:spPr>
        <a:solidFill>
          <a:srgbClr val="FF5900">
            <a:alpha val="7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US"/>
        </a:p>
      </dgm:t>
    </dgm:pt>
    <dgm:pt modelId="{695222B9-8048-460B-BDB1-2622B3847DB0}" type="pres">
      <dgm:prSet presAssocID="{9A353973-4ECC-402C-8E1E-0CA34F9EE4FB}" presName="spaceBetweenRectangles" presStyleCnt="0"/>
      <dgm:spPr/>
    </dgm:pt>
    <dgm:pt modelId="{5A701560-238A-46E7-9C30-CB67AEA6C651}" type="pres">
      <dgm:prSet presAssocID="{187BD7AF-FE38-4495-985C-A52448B991BF}" presName="parentLin" presStyleCnt="0"/>
      <dgm:spPr/>
    </dgm:pt>
    <dgm:pt modelId="{FB65289F-0F33-461C-9A6F-63C0D24C5599}" type="pres">
      <dgm:prSet presAssocID="{187BD7AF-FE38-4495-985C-A52448B991BF}" presName="parentLeftMargin" presStyleLbl="node1" presStyleIdx="1" presStyleCnt="4"/>
      <dgm:spPr/>
      <dgm:t>
        <a:bodyPr/>
        <a:lstStyle/>
        <a:p>
          <a:endParaRPr lang="en-IN"/>
        </a:p>
      </dgm:t>
    </dgm:pt>
    <dgm:pt modelId="{259827F8-6D99-45E7-8297-BC3FF3F48B92}" type="pres">
      <dgm:prSet presAssocID="{187BD7AF-FE38-4495-985C-A52448B991BF}" presName="parentText" presStyleLbl="node1" presStyleIdx="2" presStyleCnt="4" custScaleX="114791" custScaleY="57214">
        <dgm:presLayoutVars>
          <dgm:chMax val="0"/>
          <dgm:bulletEnabled val="1"/>
        </dgm:presLayoutVars>
      </dgm:prSet>
      <dgm:spPr/>
      <dgm:t>
        <a:bodyPr/>
        <a:lstStyle/>
        <a:p>
          <a:endParaRPr lang="en-IN"/>
        </a:p>
      </dgm:t>
    </dgm:pt>
    <dgm:pt modelId="{1F2847FC-B5D2-4355-A637-68E254E4EABA}" type="pres">
      <dgm:prSet presAssocID="{187BD7AF-FE38-4495-985C-A52448B991BF}" presName="negativeSpace" presStyleCnt="0"/>
      <dgm:spPr/>
    </dgm:pt>
    <dgm:pt modelId="{EDF71000-3DCF-4099-9147-75C3A3F9E2B7}" type="pres">
      <dgm:prSet presAssocID="{187BD7AF-FE38-4495-985C-A52448B991BF}" presName="childText" presStyleLbl="conFgAcc1" presStyleIdx="2" presStyleCnt="4">
        <dgm:presLayoutVars>
          <dgm:bulletEnabled val="1"/>
        </dgm:presLayoutVars>
      </dgm:prSet>
      <dgm:spPr>
        <a:solidFill>
          <a:srgbClr val="FF5900">
            <a:alpha val="70000"/>
          </a:srgbClr>
        </a:solidFill>
        <a:ln>
          <a:noFill/>
        </a:ln>
        <a:effectLst>
          <a:outerShdw blurRad="190500" dist="228600" dir="2700000" algn="ctr" rotWithShape="0">
            <a:srgbClr val="000000">
              <a:alpha val="30000"/>
            </a:srgbClr>
          </a:outerShdw>
        </a:effectLst>
      </dgm:spPr>
      <dgm:t>
        <a:bodyPr/>
        <a:lstStyle/>
        <a:p>
          <a:endParaRPr lang="en-IN"/>
        </a:p>
      </dgm:t>
    </dgm:pt>
    <dgm:pt modelId="{AF182306-FCF0-41C3-980E-95154C467911}" type="pres">
      <dgm:prSet presAssocID="{2991DAE6-A6DC-4E3F-8524-0FAA7F1933D7}" presName="spaceBetweenRectangles" presStyleCnt="0"/>
      <dgm:spPr/>
    </dgm:pt>
    <dgm:pt modelId="{9DA4CC10-B688-4CEF-90CF-0BE1014834E4}" type="pres">
      <dgm:prSet presAssocID="{4BF42594-7408-477B-B0FB-D3A66029D787}" presName="parentLin" presStyleCnt="0"/>
      <dgm:spPr/>
    </dgm:pt>
    <dgm:pt modelId="{A8BB4BB1-2E89-46D5-93DA-1B1D7FFE9154}" type="pres">
      <dgm:prSet presAssocID="{4BF42594-7408-477B-B0FB-D3A66029D787}" presName="parentLeftMargin" presStyleLbl="node1" presStyleIdx="2" presStyleCnt="4"/>
      <dgm:spPr/>
      <dgm:t>
        <a:bodyPr/>
        <a:lstStyle/>
        <a:p>
          <a:endParaRPr lang="en-IN"/>
        </a:p>
      </dgm:t>
    </dgm:pt>
    <dgm:pt modelId="{9C19B70C-8F47-4C02-845B-B2C57DCA35D5}" type="pres">
      <dgm:prSet presAssocID="{4BF42594-7408-477B-B0FB-D3A66029D787}" presName="parentText" presStyleLbl="node1" presStyleIdx="3" presStyleCnt="4" custScaleX="114791" custScaleY="57214">
        <dgm:presLayoutVars>
          <dgm:chMax val="0"/>
          <dgm:bulletEnabled val="1"/>
        </dgm:presLayoutVars>
      </dgm:prSet>
      <dgm:spPr/>
      <dgm:t>
        <a:bodyPr/>
        <a:lstStyle/>
        <a:p>
          <a:endParaRPr lang="en-IN"/>
        </a:p>
      </dgm:t>
    </dgm:pt>
    <dgm:pt modelId="{B15AF586-FAF4-4D5C-8D02-CB4960D898CA}" type="pres">
      <dgm:prSet presAssocID="{4BF42594-7408-477B-B0FB-D3A66029D787}" presName="negativeSpace" presStyleCnt="0"/>
      <dgm:spPr/>
    </dgm:pt>
    <dgm:pt modelId="{80CC82F4-BCEC-4E41-A1D5-3A0FD17CCB1A}" type="pres">
      <dgm:prSet presAssocID="{4BF42594-7408-477B-B0FB-D3A66029D787}" presName="childText" presStyleLbl="conFgAcc1" presStyleIdx="3" presStyleCnt="4">
        <dgm:presLayoutVars>
          <dgm:bulletEnabled val="1"/>
        </dgm:presLayoutVars>
      </dgm:prSet>
      <dgm:spPr>
        <a:solidFill>
          <a:srgbClr val="E65200">
            <a:alpha val="70000"/>
          </a:srgbClr>
        </a:solidFill>
        <a:ln>
          <a:noFill/>
        </a:ln>
        <a:effectLst>
          <a:outerShdw blurRad="190500" dist="228600" dir="2700000" algn="ctr" rotWithShape="0">
            <a:srgbClr val="000000">
              <a:alpha val="30000"/>
            </a:srgbClr>
          </a:outerShdw>
        </a:effectLst>
      </dgm:spPr>
      <dgm:t>
        <a:bodyPr/>
        <a:lstStyle/>
        <a:p>
          <a:endParaRPr lang="en-IN"/>
        </a:p>
      </dgm:t>
    </dgm:pt>
  </dgm:ptLst>
  <dgm:cxnLst>
    <dgm:cxn modelId="{E3A8113E-2DCF-4356-B8F5-27930514DF6F}" type="presOf" srcId="{187BD7AF-FE38-4495-985C-A52448B991BF}" destId="{FB65289F-0F33-461C-9A6F-63C0D24C5599}" srcOrd="0" destOrd="0" presId="urn:microsoft.com/office/officeart/2005/8/layout/list1"/>
    <dgm:cxn modelId="{59FB2718-2B9A-4927-BC7E-CA6EE0EB9ED4}" type="presOf" srcId="{4BF42594-7408-477B-B0FB-D3A66029D787}" destId="{9C19B70C-8F47-4C02-845B-B2C57DCA35D5}" srcOrd="1" destOrd="0" presId="urn:microsoft.com/office/officeart/2005/8/layout/list1"/>
    <dgm:cxn modelId="{020BE2B1-BACA-4299-9D3A-A92ADDABF187}" type="presOf" srcId="{F5114DE7-6610-41E5-8463-27D045109314}" destId="{874651D0-9D90-4BC1-87F6-1A7D94797E70}" srcOrd="0" destOrd="0" presId="urn:microsoft.com/office/officeart/2005/8/layout/list1"/>
    <dgm:cxn modelId="{21CE96D7-E6AE-4E7D-8E77-98AB92C9800E}" type="presOf" srcId="{F5114DE7-6610-41E5-8463-27D045109314}" destId="{C29F3ACD-D3FC-4C78-B078-B9C5A64FD2E2}" srcOrd="1" destOrd="0" presId="urn:microsoft.com/office/officeart/2005/8/layout/list1"/>
    <dgm:cxn modelId="{A2FE908E-DBCE-4C98-9209-F023F2F84F90}" srcId="{995605EE-4BA3-4369-AA23-DE89128FDA63}" destId="{4BF42594-7408-477B-B0FB-D3A66029D787}" srcOrd="3" destOrd="0" parTransId="{340633B0-764B-4D62-A3FB-76879FF0C6E0}" sibTransId="{7A18DB39-2B86-48F2-9CC4-3A4DA3EFD4FA}"/>
    <dgm:cxn modelId="{837B5047-C84C-4FBD-85B2-1EB42560A9EA}" srcId="{995605EE-4BA3-4369-AA23-DE89128FDA63}" destId="{187BD7AF-FE38-4495-985C-A52448B991BF}" srcOrd="2" destOrd="0" parTransId="{C3A0F645-37DF-488A-9562-B0141F5BA3F4}" sibTransId="{2991DAE6-A6DC-4E3F-8524-0FAA7F1933D7}"/>
    <dgm:cxn modelId="{AF6FDB52-6D50-4D1F-9DA7-2A996E89ACAA}" type="presOf" srcId="{187BD7AF-FE38-4495-985C-A52448B991BF}" destId="{259827F8-6D99-45E7-8297-BC3FF3F48B92}" srcOrd="1" destOrd="0" presId="urn:microsoft.com/office/officeart/2005/8/layout/list1"/>
    <dgm:cxn modelId="{89D37760-CC8B-4DB5-BD64-F6F785315AC0}" type="presOf" srcId="{995605EE-4BA3-4369-AA23-DE89128FDA63}" destId="{45D1AE6A-1CFA-4877-822C-88F4180511A9}" srcOrd="0" destOrd="0" presId="urn:microsoft.com/office/officeart/2005/8/layout/list1"/>
    <dgm:cxn modelId="{CAAFB3B7-0E0B-4FD3-91B3-DB3B0FCA0C68}" srcId="{995605EE-4BA3-4369-AA23-DE89128FDA63}" destId="{F5114DE7-6610-41E5-8463-27D045109314}" srcOrd="0" destOrd="0" parTransId="{8FA61A24-251E-490C-9E3C-6A4833283945}" sibTransId="{FAE20732-5690-45A9-9D86-186684810EA0}"/>
    <dgm:cxn modelId="{BAE4A2BD-DB20-4A43-8ACF-09C9CC7D9EBF}" type="presOf" srcId="{4BF42594-7408-477B-B0FB-D3A66029D787}" destId="{A8BB4BB1-2E89-46D5-93DA-1B1D7FFE9154}" srcOrd="0" destOrd="0" presId="urn:microsoft.com/office/officeart/2005/8/layout/list1"/>
    <dgm:cxn modelId="{09B527DC-B2F8-4FA9-B7E1-E0A059D97864}" type="presOf" srcId="{955A11AA-60E4-495E-90D0-58B6CD8C9B41}" destId="{B86B33F5-0DE8-46CD-931D-FABCF17607F6}" srcOrd="0" destOrd="0" presId="urn:microsoft.com/office/officeart/2005/8/layout/list1"/>
    <dgm:cxn modelId="{A128EF82-0019-4164-8CBF-873D23980B26}" srcId="{995605EE-4BA3-4369-AA23-DE89128FDA63}" destId="{955A11AA-60E4-495E-90D0-58B6CD8C9B41}" srcOrd="1" destOrd="0" parTransId="{EE9B424C-F444-423A-8394-47A8CD7A22AE}" sibTransId="{9A353973-4ECC-402C-8E1E-0CA34F9EE4FB}"/>
    <dgm:cxn modelId="{1AA60476-AC06-4448-AA8A-4D3F5D9542B7}" type="presOf" srcId="{955A11AA-60E4-495E-90D0-58B6CD8C9B41}" destId="{207C52F5-B84B-4356-B727-1BDBDEFEE422}" srcOrd="1" destOrd="0" presId="urn:microsoft.com/office/officeart/2005/8/layout/list1"/>
    <dgm:cxn modelId="{2A6C8186-59FE-4475-92AD-71D44EDC387D}" type="presParOf" srcId="{45D1AE6A-1CFA-4877-822C-88F4180511A9}" destId="{1D37B459-AA50-4F7F-8CAB-1387D11D9366}" srcOrd="0" destOrd="0" presId="urn:microsoft.com/office/officeart/2005/8/layout/list1"/>
    <dgm:cxn modelId="{66D3F727-EF6D-4013-8FF5-5A02769E0EDE}" type="presParOf" srcId="{1D37B459-AA50-4F7F-8CAB-1387D11D9366}" destId="{874651D0-9D90-4BC1-87F6-1A7D94797E70}" srcOrd="0" destOrd="0" presId="urn:microsoft.com/office/officeart/2005/8/layout/list1"/>
    <dgm:cxn modelId="{340E1975-75C3-4686-8572-A4966041DC90}" type="presParOf" srcId="{1D37B459-AA50-4F7F-8CAB-1387D11D9366}" destId="{C29F3ACD-D3FC-4C78-B078-B9C5A64FD2E2}" srcOrd="1" destOrd="0" presId="urn:microsoft.com/office/officeart/2005/8/layout/list1"/>
    <dgm:cxn modelId="{79D87826-57E8-43BD-AF36-103E60C81BE0}" type="presParOf" srcId="{45D1AE6A-1CFA-4877-822C-88F4180511A9}" destId="{B2D363B0-A5D5-4CB1-8D32-4A9FE4902948}" srcOrd="1" destOrd="0" presId="urn:microsoft.com/office/officeart/2005/8/layout/list1"/>
    <dgm:cxn modelId="{B594C8F8-EB6E-40E2-8B2E-3445E24F597A}" type="presParOf" srcId="{45D1AE6A-1CFA-4877-822C-88F4180511A9}" destId="{2386FC6B-F629-4CBF-80F5-E99F430E0635}" srcOrd="2" destOrd="0" presId="urn:microsoft.com/office/officeart/2005/8/layout/list1"/>
    <dgm:cxn modelId="{DE5FA462-E22B-4096-A4AC-A4F1BB24E669}" type="presParOf" srcId="{45D1AE6A-1CFA-4877-822C-88F4180511A9}" destId="{1E3238A3-1038-4D6C-A21A-27F866DC37F9}" srcOrd="3" destOrd="0" presId="urn:microsoft.com/office/officeart/2005/8/layout/list1"/>
    <dgm:cxn modelId="{896539AC-D82A-45D1-8AA0-8C475A2D2ED6}" type="presParOf" srcId="{45D1AE6A-1CFA-4877-822C-88F4180511A9}" destId="{AE6807DB-E797-4CCA-8CDF-4705B34F5C03}" srcOrd="4" destOrd="0" presId="urn:microsoft.com/office/officeart/2005/8/layout/list1"/>
    <dgm:cxn modelId="{B9FB02CB-CE5D-436C-B0E1-E09F7C8FFDF6}" type="presParOf" srcId="{AE6807DB-E797-4CCA-8CDF-4705B34F5C03}" destId="{B86B33F5-0DE8-46CD-931D-FABCF17607F6}" srcOrd="0" destOrd="0" presId="urn:microsoft.com/office/officeart/2005/8/layout/list1"/>
    <dgm:cxn modelId="{4C8DB7FA-7C8E-4B56-888E-9E785D28D9CD}" type="presParOf" srcId="{AE6807DB-E797-4CCA-8CDF-4705B34F5C03}" destId="{207C52F5-B84B-4356-B727-1BDBDEFEE422}" srcOrd="1" destOrd="0" presId="urn:microsoft.com/office/officeart/2005/8/layout/list1"/>
    <dgm:cxn modelId="{4C737AE5-7F7E-4543-9D02-68B03CDEACF7}" type="presParOf" srcId="{45D1AE6A-1CFA-4877-822C-88F4180511A9}" destId="{CB8E58C2-6646-4D78-BF78-FF67BC7C3927}" srcOrd="5" destOrd="0" presId="urn:microsoft.com/office/officeart/2005/8/layout/list1"/>
    <dgm:cxn modelId="{B0B66780-DFE3-476B-AFB1-A4AD30B82D17}" type="presParOf" srcId="{45D1AE6A-1CFA-4877-822C-88F4180511A9}" destId="{A611FC0A-3D93-43EA-8770-1E52E2A21512}" srcOrd="6" destOrd="0" presId="urn:microsoft.com/office/officeart/2005/8/layout/list1"/>
    <dgm:cxn modelId="{3FED2F74-BD3A-4A6C-81B7-40BCCF569388}" type="presParOf" srcId="{45D1AE6A-1CFA-4877-822C-88F4180511A9}" destId="{695222B9-8048-460B-BDB1-2622B3847DB0}" srcOrd="7" destOrd="0" presId="urn:microsoft.com/office/officeart/2005/8/layout/list1"/>
    <dgm:cxn modelId="{0EFED184-9BE2-4023-BA98-D13FDCB7C2C9}" type="presParOf" srcId="{45D1AE6A-1CFA-4877-822C-88F4180511A9}" destId="{5A701560-238A-46E7-9C30-CB67AEA6C651}" srcOrd="8" destOrd="0" presId="urn:microsoft.com/office/officeart/2005/8/layout/list1"/>
    <dgm:cxn modelId="{FA0C7F00-EC2C-4A14-ABD0-7F332D4B9EE3}" type="presParOf" srcId="{5A701560-238A-46E7-9C30-CB67AEA6C651}" destId="{FB65289F-0F33-461C-9A6F-63C0D24C5599}" srcOrd="0" destOrd="0" presId="urn:microsoft.com/office/officeart/2005/8/layout/list1"/>
    <dgm:cxn modelId="{3BA3E69D-C456-4337-9018-749174CE23B7}" type="presParOf" srcId="{5A701560-238A-46E7-9C30-CB67AEA6C651}" destId="{259827F8-6D99-45E7-8297-BC3FF3F48B92}" srcOrd="1" destOrd="0" presId="urn:microsoft.com/office/officeart/2005/8/layout/list1"/>
    <dgm:cxn modelId="{A143939F-D291-4AA0-A929-D9DD1E714716}" type="presParOf" srcId="{45D1AE6A-1CFA-4877-822C-88F4180511A9}" destId="{1F2847FC-B5D2-4355-A637-68E254E4EABA}" srcOrd="9" destOrd="0" presId="urn:microsoft.com/office/officeart/2005/8/layout/list1"/>
    <dgm:cxn modelId="{B573F8BC-2960-4A11-8FD3-F9CAA5B9EA4D}" type="presParOf" srcId="{45D1AE6A-1CFA-4877-822C-88F4180511A9}" destId="{EDF71000-3DCF-4099-9147-75C3A3F9E2B7}" srcOrd="10" destOrd="0" presId="urn:microsoft.com/office/officeart/2005/8/layout/list1"/>
    <dgm:cxn modelId="{DE41495A-B65E-44AB-8F65-77AA3B98BA3B}" type="presParOf" srcId="{45D1AE6A-1CFA-4877-822C-88F4180511A9}" destId="{AF182306-FCF0-41C3-980E-95154C467911}" srcOrd="11" destOrd="0" presId="urn:microsoft.com/office/officeart/2005/8/layout/list1"/>
    <dgm:cxn modelId="{548FA911-A0DF-4B15-8FFD-6818B15274CF}" type="presParOf" srcId="{45D1AE6A-1CFA-4877-822C-88F4180511A9}" destId="{9DA4CC10-B688-4CEF-90CF-0BE1014834E4}" srcOrd="12" destOrd="0" presId="urn:microsoft.com/office/officeart/2005/8/layout/list1"/>
    <dgm:cxn modelId="{A401D1D0-338B-4903-8111-48784FCEA3A0}" type="presParOf" srcId="{9DA4CC10-B688-4CEF-90CF-0BE1014834E4}" destId="{A8BB4BB1-2E89-46D5-93DA-1B1D7FFE9154}" srcOrd="0" destOrd="0" presId="urn:microsoft.com/office/officeart/2005/8/layout/list1"/>
    <dgm:cxn modelId="{8BDAD80E-486F-4E14-91E2-2605CE9595C6}" type="presParOf" srcId="{9DA4CC10-B688-4CEF-90CF-0BE1014834E4}" destId="{9C19B70C-8F47-4C02-845B-B2C57DCA35D5}" srcOrd="1" destOrd="0" presId="urn:microsoft.com/office/officeart/2005/8/layout/list1"/>
    <dgm:cxn modelId="{3F0AE9BA-B702-40A6-BA4B-B8FA16D4A02F}" type="presParOf" srcId="{45D1AE6A-1CFA-4877-822C-88F4180511A9}" destId="{B15AF586-FAF4-4D5C-8D02-CB4960D898CA}" srcOrd="13" destOrd="0" presId="urn:microsoft.com/office/officeart/2005/8/layout/list1"/>
    <dgm:cxn modelId="{6C3E406C-9AEB-431F-B461-3270C46C6AFC}" type="presParOf" srcId="{45D1AE6A-1CFA-4877-822C-88F4180511A9}" destId="{80CC82F4-BCEC-4E41-A1D5-3A0FD17CCB1A}"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FF7514-EADD-438F-997A-69531D6F67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295A7EE-9660-40F4-9D17-9E52C2D48F1B}">
      <dgm:prSet phldrT="[Text]" custT="1"/>
      <dgm:spPr>
        <a:solidFill>
          <a:srgbClr val="FF5900">
            <a:alpha val="0"/>
          </a:srgbClr>
        </a:solidFill>
        <a:ln>
          <a:solidFill>
            <a:srgbClr val="176E20"/>
          </a:solidFill>
        </a:ln>
        <a:scene3d>
          <a:camera prst="orthographicFront"/>
          <a:lightRig rig="threePt" dir="t"/>
        </a:scene3d>
        <a:sp3d>
          <a:bevelT/>
        </a:sp3d>
      </dgm:spPr>
      <dgm:t>
        <a:bodyPr/>
        <a:lstStyle/>
        <a:p>
          <a:r>
            <a:rPr lang="en-US" sz="1400" b="1" baseline="0" dirty="0" smtClean="0">
              <a:solidFill>
                <a:srgbClr val="006D75"/>
              </a:solidFill>
              <a:effectLst/>
              <a:latin typeface="Arial" pitchFamily="34" charset="0"/>
              <a:cs typeface="Arial" pitchFamily="34" charset="0"/>
            </a:rPr>
            <a:t>Delighting customers with our excellent service &amp; comprehensive suite of best-in-class financial solutions</a:t>
          </a:r>
          <a:endParaRPr lang="en-US" sz="1400" b="1" baseline="0" dirty="0">
            <a:solidFill>
              <a:srgbClr val="006D75"/>
            </a:solidFill>
            <a:effectLst/>
            <a:latin typeface="Arial" pitchFamily="34" charset="0"/>
            <a:cs typeface="Arial" pitchFamily="34" charset="0"/>
          </a:endParaRPr>
        </a:p>
      </dgm:t>
    </dgm:pt>
    <dgm:pt modelId="{DCBAED22-BDDD-468C-8EA2-43527AF81610}" type="parTrans" cxnId="{ED28551E-4C71-4D04-A68E-6F97D757DF78}">
      <dgm:prSet/>
      <dgm:spPr/>
      <dgm:t>
        <a:bodyPr/>
        <a:lstStyle/>
        <a:p>
          <a:endParaRPr lang="en-US" sz="1400">
            <a:effectLst/>
            <a:latin typeface="Arial" pitchFamily="34" charset="0"/>
            <a:cs typeface="Arial" pitchFamily="34" charset="0"/>
          </a:endParaRPr>
        </a:p>
      </dgm:t>
    </dgm:pt>
    <dgm:pt modelId="{7FF0D7AD-7D8A-4F95-B47A-45530F65BDB6}" type="sibTrans" cxnId="{ED28551E-4C71-4D04-A68E-6F97D757DF78}">
      <dgm:prSet/>
      <dgm:spPr/>
      <dgm:t>
        <a:bodyPr/>
        <a:lstStyle/>
        <a:p>
          <a:endParaRPr lang="en-US" sz="1400">
            <a:effectLst/>
            <a:latin typeface="Arial" pitchFamily="34" charset="0"/>
            <a:cs typeface="Arial" pitchFamily="34" charset="0"/>
          </a:endParaRPr>
        </a:p>
      </dgm:t>
    </dgm:pt>
    <dgm:pt modelId="{0A844D9D-31CA-46F6-9DF1-C0C5E5CD3ACD}">
      <dgm:prSet phldrT="[Text]" custT="1"/>
      <dgm:spPr>
        <a:solidFill>
          <a:srgbClr val="FF5900">
            <a:alpha val="0"/>
          </a:srgbClr>
        </a:solidFill>
        <a:ln>
          <a:solidFill>
            <a:srgbClr val="176E20"/>
          </a:solidFill>
        </a:ln>
        <a:scene3d>
          <a:camera prst="orthographicFront"/>
          <a:lightRig rig="threePt" dir="t"/>
        </a:scene3d>
        <a:sp3d>
          <a:bevelT/>
        </a:sp3d>
      </dgm:spPr>
      <dgm:t>
        <a:bodyPr/>
        <a:lstStyle/>
        <a:p>
          <a:r>
            <a:rPr lang="en-US" sz="1400" b="1" baseline="0" dirty="0" smtClean="0">
              <a:solidFill>
                <a:srgbClr val="006D75"/>
              </a:solidFill>
              <a:effectLst/>
              <a:latin typeface="Arial" pitchFamily="34" charset="0"/>
              <a:cs typeface="Arial" pitchFamily="34" charset="0"/>
            </a:rPr>
            <a:t>Touching more people’s lives with our expanding retail footprint while maintaining our excellence in corporate and infrastructure financing </a:t>
          </a:r>
          <a:endParaRPr lang="en-US" sz="1400" b="1" baseline="0" dirty="0">
            <a:solidFill>
              <a:srgbClr val="006D75"/>
            </a:solidFill>
            <a:effectLst/>
            <a:latin typeface="Arial" pitchFamily="34" charset="0"/>
            <a:cs typeface="Arial" pitchFamily="34" charset="0"/>
          </a:endParaRPr>
        </a:p>
      </dgm:t>
    </dgm:pt>
    <dgm:pt modelId="{1DCCE49A-6A6F-45F9-B980-5A235384F92D}" type="parTrans" cxnId="{4FBC4BFA-9FCE-4693-9180-3DD1B896F5AA}">
      <dgm:prSet/>
      <dgm:spPr/>
      <dgm:t>
        <a:bodyPr/>
        <a:lstStyle/>
        <a:p>
          <a:endParaRPr lang="en-US" sz="1400">
            <a:effectLst/>
            <a:latin typeface="Arial" pitchFamily="34" charset="0"/>
            <a:cs typeface="Arial" pitchFamily="34" charset="0"/>
          </a:endParaRPr>
        </a:p>
      </dgm:t>
    </dgm:pt>
    <dgm:pt modelId="{ED7DB999-E874-426A-9D16-E36B06106FBC}" type="sibTrans" cxnId="{4FBC4BFA-9FCE-4693-9180-3DD1B896F5AA}">
      <dgm:prSet/>
      <dgm:spPr/>
      <dgm:t>
        <a:bodyPr/>
        <a:lstStyle/>
        <a:p>
          <a:endParaRPr lang="en-US" sz="1400">
            <a:effectLst/>
            <a:latin typeface="Arial" pitchFamily="34" charset="0"/>
            <a:cs typeface="Arial" pitchFamily="34" charset="0"/>
          </a:endParaRPr>
        </a:p>
      </dgm:t>
    </dgm:pt>
    <dgm:pt modelId="{44AC81E0-1ACD-47D2-B9F7-94908FB259CE}">
      <dgm:prSet phldrT="[Text]" custT="1"/>
      <dgm:spPr>
        <a:solidFill>
          <a:srgbClr val="FF5900">
            <a:alpha val="0"/>
          </a:srgbClr>
        </a:solidFill>
        <a:ln>
          <a:solidFill>
            <a:srgbClr val="176E20"/>
          </a:solidFill>
        </a:ln>
        <a:scene3d>
          <a:camera prst="orthographicFront"/>
          <a:lightRig rig="threePt" dir="t"/>
        </a:scene3d>
        <a:sp3d>
          <a:bevelT/>
        </a:sp3d>
      </dgm:spPr>
      <dgm:t>
        <a:bodyPr/>
        <a:lstStyle/>
        <a:p>
          <a:r>
            <a:rPr lang="en-US" sz="1400" b="1" baseline="0" dirty="0" smtClean="0">
              <a:solidFill>
                <a:srgbClr val="006D75"/>
              </a:solidFill>
              <a:effectLst/>
              <a:latin typeface="Arial" pitchFamily="34" charset="0"/>
              <a:cs typeface="Arial" pitchFamily="34" charset="0"/>
            </a:rPr>
            <a:t>Continuing to act in an ethical, transparent and responsible manner, becoming the role model for corporate governance</a:t>
          </a:r>
          <a:endParaRPr lang="en-US" sz="1400" b="1" baseline="0" dirty="0">
            <a:solidFill>
              <a:srgbClr val="006D75"/>
            </a:solidFill>
            <a:effectLst/>
            <a:latin typeface="Arial" pitchFamily="34" charset="0"/>
            <a:cs typeface="Arial" pitchFamily="34" charset="0"/>
          </a:endParaRPr>
        </a:p>
      </dgm:t>
    </dgm:pt>
    <dgm:pt modelId="{37816E9A-3E2B-48DB-826C-2DE2951A7D53}" type="parTrans" cxnId="{A5987AF8-9E54-4270-AC10-7C9A235504E0}">
      <dgm:prSet/>
      <dgm:spPr/>
      <dgm:t>
        <a:bodyPr/>
        <a:lstStyle/>
        <a:p>
          <a:endParaRPr lang="en-US" sz="1400">
            <a:effectLst/>
            <a:latin typeface="Arial" pitchFamily="34" charset="0"/>
            <a:cs typeface="Arial" pitchFamily="34" charset="0"/>
          </a:endParaRPr>
        </a:p>
      </dgm:t>
    </dgm:pt>
    <dgm:pt modelId="{5994E7E3-AEB8-43C4-AEF5-E86A3F0D2603}" type="sibTrans" cxnId="{A5987AF8-9E54-4270-AC10-7C9A235504E0}">
      <dgm:prSet/>
      <dgm:spPr/>
      <dgm:t>
        <a:bodyPr/>
        <a:lstStyle/>
        <a:p>
          <a:endParaRPr lang="en-US" sz="1400">
            <a:effectLst/>
            <a:latin typeface="Arial" pitchFamily="34" charset="0"/>
            <a:cs typeface="Arial" pitchFamily="34" charset="0"/>
          </a:endParaRPr>
        </a:p>
      </dgm:t>
    </dgm:pt>
    <dgm:pt modelId="{88183478-DA73-44A9-9096-8D9CB80005F3}">
      <dgm:prSet phldrT="[Text]" custT="1"/>
      <dgm:spPr>
        <a:solidFill>
          <a:srgbClr val="FF5900">
            <a:alpha val="0"/>
          </a:srgbClr>
        </a:solidFill>
        <a:ln>
          <a:solidFill>
            <a:srgbClr val="176E20"/>
          </a:solidFill>
        </a:ln>
        <a:scene3d>
          <a:camera prst="orthographicFront"/>
          <a:lightRig rig="threePt" dir="t"/>
        </a:scene3d>
        <a:sp3d>
          <a:bevelT/>
        </a:sp3d>
      </dgm:spPr>
      <dgm:t>
        <a:bodyPr/>
        <a:lstStyle/>
        <a:p>
          <a:r>
            <a:rPr lang="en-US" sz="1400" b="1" dirty="0" smtClean="0">
              <a:solidFill>
                <a:srgbClr val="006D75"/>
              </a:solidFill>
              <a:effectLst/>
              <a:latin typeface="Arial" pitchFamily="34" charset="0"/>
              <a:cs typeface="Arial" pitchFamily="34" charset="0"/>
            </a:rPr>
            <a:t>Relentlessly striving to become a "Greener Bank"</a:t>
          </a:r>
          <a:endParaRPr lang="en-US" sz="1400" b="1" baseline="0" dirty="0">
            <a:solidFill>
              <a:srgbClr val="006D75"/>
            </a:solidFill>
            <a:effectLst/>
            <a:latin typeface="Arial" pitchFamily="34" charset="0"/>
            <a:cs typeface="Arial" pitchFamily="34" charset="0"/>
          </a:endParaRPr>
        </a:p>
      </dgm:t>
    </dgm:pt>
    <dgm:pt modelId="{EACAEB14-C64D-4D9D-B3F1-D3D08A0A6EEF}" type="parTrans" cxnId="{A7A2F33A-BB93-46A1-A44D-B23574CB649C}">
      <dgm:prSet/>
      <dgm:spPr/>
      <dgm:t>
        <a:bodyPr/>
        <a:lstStyle/>
        <a:p>
          <a:endParaRPr lang="en-US" sz="1400">
            <a:effectLst/>
            <a:latin typeface="Arial" pitchFamily="34" charset="0"/>
            <a:cs typeface="Arial" pitchFamily="34" charset="0"/>
          </a:endParaRPr>
        </a:p>
      </dgm:t>
    </dgm:pt>
    <dgm:pt modelId="{2B366A06-5852-477D-828A-A0147E9A51ED}" type="sibTrans" cxnId="{A7A2F33A-BB93-46A1-A44D-B23574CB649C}">
      <dgm:prSet/>
      <dgm:spPr/>
      <dgm:t>
        <a:bodyPr/>
        <a:lstStyle/>
        <a:p>
          <a:endParaRPr lang="en-US" sz="1400">
            <a:effectLst/>
            <a:latin typeface="Arial" pitchFamily="34" charset="0"/>
            <a:cs typeface="Arial" pitchFamily="34" charset="0"/>
          </a:endParaRPr>
        </a:p>
      </dgm:t>
    </dgm:pt>
    <dgm:pt modelId="{BC5B5F18-556C-499F-87EB-38E215432EDB}">
      <dgm:prSet phldrT="[Text]" custT="1"/>
      <dgm:spPr>
        <a:solidFill>
          <a:srgbClr val="FF5900">
            <a:alpha val="0"/>
          </a:srgbClr>
        </a:solidFill>
        <a:ln>
          <a:solidFill>
            <a:srgbClr val="176E20"/>
          </a:solidFill>
        </a:ln>
        <a:scene3d>
          <a:camera prst="orthographicFront"/>
          <a:lightRig rig="threePt" dir="t"/>
        </a:scene3d>
        <a:sp3d>
          <a:bevelT/>
        </a:sp3d>
      </dgm:spPr>
      <dgm:t>
        <a:bodyPr/>
        <a:lstStyle/>
        <a:p>
          <a:r>
            <a:rPr lang="en-US" sz="1400" b="1" dirty="0" smtClean="0">
              <a:solidFill>
                <a:srgbClr val="006D75"/>
              </a:solidFill>
              <a:effectLst/>
              <a:latin typeface="Arial" pitchFamily="34" charset="0"/>
              <a:cs typeface="Arial" pitchFamily="34" charset="0"/>
            </a:rPr>
            <a:t>Deploying world class technology, systems and processes to improve business efficiency and exceed customers' expectations</a:t>
          </a:r>
          <a:r>
            <a:rPr lang="en-US" sz="1400" b="1" baseline="0" dirty="0" smtClean="0">
              <a:solidFill>
                <a:srgbClr val="006D75"/>
              </a:solidFill>
              <a:effectLst/>
              <a:latin typeface="Arial" pitchFamily="34" charset="0"/>
              <a:cs typeface="Arial" pitchFamily="34" charset="0"/>
            </a:rPr>
            <a:t> </a:t>
          </a:r>
          <a:endParaRPr lang="en-US" sz="1400" b="1" baseline="0" dirty="0">
            <a:solidFill>
              <a:srgbClr val="006D75"/>
            </a:solidFill>
            <a:effectLst/>
            <a:latin typeface="Arial" pitchFamily="34" charset="0"/>
            <a:cs typeface="Arial" pitchFamily="34" charset="0"/>
          </a:endParaRPr>
        </a:p>
      </dgm:t>
    </dgm:pt>
    <dgm:pt modelId="{0C322F6F-D08B-4B69-82FF-826518D69B51}" type="parTrans" cxnId="{C101D6E9-1109-4299-A1C2-4FE606281EA9}">
      <dgm:prSet/>
      <dgm:spPr/>
      <dgm:t>
        <a:bodyPr/>
        <a:lstStyle/>
        <a:p>
          <a:endParaRPr lang="en-US" sz="1400">
            <a:effectLst/>
            <a:latin typeface="Arial" pitchFamily="34" charset="0"/>
            <a:cs typeface="Arial" pitchFamily="34" charset="0"/>
          </a:endParaRPr>
        </a:p>
      </dgm:t>
    </dgm:pt>
    <dgm:pt modelId="{43770C08-21DD-4248-B60B-165D6364D423}" type="sibTrans" cxnId="{C101D6E9-1109-4299-A1C2-4FE606281EA9}">
      <dgm:prSet/>
      <dgm:spPr/>
      <dgm:t>
        <a:bodyPr/>
        <a:lstStyle/>
        <a:p>
          <a:endParaRPr lang="en-US" sz="1400">
            <a:effectLst/>
            <a:latin typeface="Arial" pitchFamily="34" charset="0"/>
            <a:cs typeface="Arial" pitchFamily="34" charset="0"/>
          </a:endParaRPr>
        </a:p>
      </dgm:t>
    </dgm:pt>
    <dgm:pt modelId="{A2532CE3-F9A6-4290-9220-7F2E1AC5A92D}">
      <dgm:prSet phldrT="[Text]" custT="1"/>
      <dgm:spPr>
        <a:solidFill>
          <a:srgbClr val="FF5900">
            <a:alpha val="0"/>
          </a:srgbClr>
        </a:solidFill>
        <a:ln>
          <a:solidFill>
            <a:srgbClr val="176E20"/>
          </a:solidFill>
        </a:ln>
        <a:scene3d>
          <a:camera prst="orthographicFront"/>
          <a:lightRig rig="threePt" dir="t"/>
        </a:scene3d>
        <a:sp3d>
          <a:bevelT/>
        </a:sp3d>
      </dgm:spPr>
      <dgm:t>
        <a:bodyPr/>
        <a:lstStyle/>
        <a:p>
          <a:r>
            <a:rPr lang="en-US" sz="1400" b="1" dirty="0" smtClean="0">
              <a:solidFill>
                <a:srgbClr val="006D75"/>
              </a:solidFill>
              <a:effectLst/>
              <a:latin typeface="Arial" pitchFamily="34" charset="0"/>
              <a:cs typeface="Arial" pitchFamily="34" charset="0"/>
            </a:rPr>
            <a:t>Encouraging a positive, dynamic and performance-driven work culture to nurture employees, grow them and build a passionate and committed work force</a:t>
          </a:r>
          <a:r>
            <a:rPr lang="en-US" sz="1400" b="1" baseline="0" dirty="0" smtClean="0">
              <a:solidFill>
                <a:srgbClr val="006D75"/>
              </a:solidFill>
              <a:effectLst/>
              <a:latin typeface="Arial" pitchFamily="34" charset="0"/>
              <a:cs typeface="Arial" pitchFamily="34" charset="0"/>
            </a:rPr>
            <a:t> </a:t>
          </a:r>
          <a:endParaRPr lang="en-US" sz="1400" b="1" baseline="0" dirty="0">
            <a:solidFill>
              <a:srgbClr val="006D75"/>
            </a:solidFill>
            <a:effectLst/>
            <a:latin typeface="Arial" pitchFamily="34" charset="0"/>
            <a:cs typeface="Arial" pitchFamily="34" charset="0"/>
          </a:endParaRPr>
        </a:p>
      </dgm:t>
    </dgm:pt>
    <dgm:pt modelId="{58E8FE3A-686D-49F3-9E3A-84ED27FBE43A}" type="parTrans" cxnId="{CD1E5C5B-CC79-4BE7-B2C8-DA5A10DC3F47}">
      <dgm:prSet/>
      <dgm:spPr/>
      <dgm:t>
        <a:bodyPr/>
        <a:lstStyle/>
        <a:p>
          <a:endParaRPr lang="en-US" sz="1400">
            <a:effectLst/>
            <a:latin typeface="Arial" pitchFamily="34" charset="0"/>
            <a:cs typeface="Arial" pitchFamily="34" charset="0"/>
          </a:endParaRPr>
        </a:p>
      </dgm:t>
    </dgm:pt>
    <dgm:pt modelId="{AE4ABEBD-9F41-4845-8E7F-FD06035AEDC6}" type="sibTrans" cxnId="{CD1E5C5B-CC79-4BE7-B2C8-DA5A10DC3F47}">
      <dgm:prSet/>
      <dgm:spPr/>
      <dgm:t>
        <a:bodyPr/>
        <a:lstStyle/>
        <a:p>
          <a:endParaRPr lang="en-US" sz="1400">
            <a:effectLst/>
            <a:latin typeface="Arial" pitchFamily="34" charset="0"/>
            <a:cs typeface="Arial" pitchFamily="34" charset="0"/>
          </a:endParaRPr>
        </a:p>
      </dgm:t>
    </dgm:pt>
    <dgm:pt modelId="{CDC0AB95-280E-4725-B4FC-0623AC9BA24C}">
      <dgm:prSet phldrT="[Text]" custT="1"/>
      <dgm:spPr>
        <a:solidFill>
          <a:srgbClr val="FF5900">
            <a:alpha val="0"/>
          </a:srgbClr>
        </a:solidFill>
        <a:ln>
          <a:solidFill>
            <a:srgbClr val="176E20"/>
          </a:solidFill>
        </a:ln>
        <a:scene3d>
          <a:camera prst="orthographicFront"/>
          <a:lightRig rig="threePt" dir="t"/>
        </a:scene3d>
        <a:sp3d>
          <a:bevelT/>
        </a:sp3d>
      </dgm:spPr>
      <dgm:t>
        <a:bodyPr/>
        <a:lstStyle/>
        <a:p>
          <a:r>
            <a:rPr lang="en-US" sz="1400" b="1" dirty="0" smtClean="0">
              <a:solidFill>
                <a:srgbClr val="006D75"/>
              </a:solidFill>
              <a:effectLst/>
              <a:latin typeface="Arial" pitchFamily="34" charset="0"/>
              <a:cs typeface="Arial" pitchFamily="34" charset="0"/>
            </a:rPr>
            <a:t>Expanding our global presence</a:t>
          </a:r>
          <a:endParaRPr lang="en-US" sz="1400" b="1" baseline="0" dirty="0">
            <a:solidFill>
              <a:srgbClr val="006D75"/>
            </a:solidFill>
            <a:effectLst/>
            <a:latin typeface="Arial" pitchFamily="34" charset="0"/>
            <a:cs typeface="Arial" pitchFamily="34" charset="0"/>
          </a:endParaRPr>
        </a:p>
      </dgm:t>
    </dgm:pt>
    <dgm:pt modelId="{29EC3842-8EA6-4EBD-B6E0-BA4FB54FDB0E}" type="parTrans" cxnId="{3C61EA46-D0B8-44FF-87D4-BFC63CD94CC0}">
      <dgm:prSet/>
      <dgm:spPr/>
      <dgm:t>
        <a:bodyPr/>
        <a:lstStyle/>
        <a:p>
          <a:endParaRPr lang="en-US" sz="1400">
            <a:effectLst/>
            <a:latin typeface="Arial" pitchFamily="34" charset="0"/>
            <a:cs typeface="Arial" pitchFamily="34" charset="0"/>
          </a:endParaRPr>
        </a:p>
      </dgm:t>
    </dgm:pt>
    <dgm:pt modelId="{4F8C8983-04AC-4A53-AE91-51D070E18CB7}" type="sibTrans" cxnId="{3C61EA46-D0B8-44FF-87D4-BFC63CD94CC0}">
      <dgm:prSet/>
      <dgm:spPr/>
      <dgm:t>
        <a:bodyPr/>
        <a:lstStyle/>
        <a:p>
          <a:endParaRPr lang="en-US" sz="1400">
            <a:effectLst/>
            <a:latin typeface="Arial" pitchFamily="34" charset="0"/>
            <a:cs typeface="Arial" pitchFamily="34" charset="0"/>
          </a:endParaRPr>
        </a:p>
      </dgm:t>
    </dgm:pt>
    <dgm:pt modelId="{0AF10C0D-00EA-48EC-BE8D-B6B59464D1F9}" type="pres">
      <dgm:prSet presAssocID="{B2FF7514-EADD-438F-997A-69531D6F677A}" presName="linear" presStyleCnt="0">
        <dgm:presLayoutVars>
          <dgm:animLvl val="lvl"/>
          <dgm:resizeHandles val="exact"/>
        </dgm:presLayoutVars>
      </dgm:prSet>
      <dgm:spPr/>
      <dgm:t>
        <a:bodyPr/>
        <a:lstStyle/>
        <a:p>
          <a:endParaRPr lang="en-US"/>
        </a:p>
      </dgm:t>
    </dgm:pt>
    <dgm:pt modelId="{9C89D0C4-E793-40AE-A0E5-AEDE05F29BBA}" type="pres">
      <dgm:prSet presAssocID="{6295A7EE-9660-40F4-9D17-9E52C2D48F1B}" presName="parentText" presStyleLbl="node1" presStyleIdx="0" presStyleCnt="7" custLinFactNeighborY="-49981">
        <dgm:presLayoutVars>
          <dgm:chMax val="0"/>
          <dgm:bulletEnabled val="1"/>
        </dgm:presLayoutVars>
      </dgm:prSet>
      <dgm:spPr/>
      <dgm:t>
        <a:bodyPr/>
        <a:lstStyle/>
        <a:p>
          <a:endParaRPr lang="en-US"/>
        </a:p>
      </dgm:t>
    </dgm:pt>
    <dgm:pt modelId="{EB516810-A7BF-433D-BFAE-72EC9370F526}" type="pres">
      <dgm:prSet presAssocID="{7FF0D7AD-7D8A-4F95-B47A-45530F65BDB6}" presName="spacer" presStyleCnt="0"/>
      <dgm:spPr/>
    </dgm:pt>
    <dgm:pt modelId="{BDFE889C-E86C-4A41-AB8E-F0D3436EAD00}" type="pres">
      <dgm:prSet presAssocID="{0A844D9D-31CA-46F6-9DF1-C0C5E5CD3ACD}" presName="parentText" presStyleLbl="node1" presStyleIdx="1" presStyleCnt="7" custLinFactNeighborY="-15274">
        <dgm:presLayoutVars>
          <dgm:chMax val="0"/>
          <dgm:bulletEnabled val="1"/>
        </dgm:presLayoutVars>
      </dgm:prSet>
      <dgm:spPr/>
      <dgm:t>
        <a:bodyPr/>
        <a:lstStyle/>
        <a:p>
          <a:endParaRPr lang="en-US"/>
        </a:p>
      </dgm:t>
    </dgm:pt>
    <dgm:pt modelId="{0EB3788E-4BB8-47C0-9777-7DAB411B2E78}" type="pres">
      <dgm:prSet presAssocID="{ED7DB999-E874-426A-9D16-E36B06106FBC}" presName="spacer" presStyleCnt="0"/>
      <dgm:spPr/>
    </dgm:pt>
    <dgm:pt modelId="{65BF1E3D-3980-41D5-9C19-51F7CCB46393}" type="pres">
      <dgm:prSet presAssocID="{44AC81E0-1ACD-47D2-B9F7-94908FB259CE}" presName="parentText" presStyleLbl="node1" presStyleIdx="2" presStyleCnt="7" custLinFactNeighborY="-10328">
        <dgm:presLayoutVars>
          <dgm:chMax val="0"/>
          <dgm:bulletEnabled val="1"/>
        </dgm:presLayoutVars>
      </dgm:prSet>
      <dgm:spPr/>
      <dgm:t>
        <a:bodyPr/>
        <a:lstStyle/>
        <a:p>
          <a:endParaRPr lang="en-US"/>
        </a:p>
      </dgm:t>
    </dgm:pt>
    <dgm:pt modelId="{69121531-63F9-4AFB-B285-17993AEA896C}" type="pres">
      <dgm:prSet presAssocID="{5994E7E3-AEB8-43C4-AEF5-E86A3F0D2603}" presName="spacer" presStyleCnt="0"/>
      <dgm:spPr/>
    </dgm:pt>
    <dgm:pt modelId="{228366CE-BDE9-46C0-AA06-AB87E3820BDA}" type="pres">
      <dgm:prSet presAssocID="{BC5B5F18-556C-499F-87EB-38E215432EDB}" presName="parentText" presStyleLbl="node1" presStyleIdx="3" presStyleCnt="7" custLinFactNeighborY="14452">
        <dgm:presLayoutVars>
          <dgm:chMax val="0"/>
          <dgm:bulletEnabled val="1"/>
        </dgm:presLayoutVars>
      </dgm:prSet>
      <dgm:spPr/>
      <dgm:t>
        <a:bodyPr/>
        <a:lstStyle/>
        <a:p>
          <a:endParaRPr lang="en-US"/>
        </a:p>
      </dgm:t>
    </dgm:pt>
    <dgm:pt modelId="{BDF5E62A-F2BA-4607-9D36-D236E16191A8}" type="pres">
      <dgm:prSet presAssocID="{43770C08-21DD-4248-B60B-165D6364D423}" presName="spacer" presStyleCnt="0"/>
      <dgm:spPr/>
    </dgm:pt>
    <dgm:pt modelId="{07FFBBA6-D932-4F98-96FC-66991EFE8A42}" type="pres">
      <dgm:prSet presAssocID="{A2532CE3-F9A6-4290-9220-7F2E1AC5A92D}" presName="parentText" presStyleLbl="node1" presStyleIdx="4" presStyleCnt="7" custLinFactNeighborY="27417">
        <dgm:presLayoutVars>
          <dgm:chMax val="0"/>
          <dgm:bulletEnabled val="1"/>
        </dgm:presLayoutVars>
      </dgm:prSet>
      <dgm:spPr/>
      <dgm:t>
        <a:bodyPr/>
        <a:lstStyle/>
        <a:p>
          <a:endParaRPr lang="en-US"/>
        </a:p>
      </dgm:t>
    </dgm:pt>
    <dgm:pt modelId="{972A7FC5-FB84-472A-9EA2-61D753F885D4}" type="pres">
      <dgm:prSet presAssocID="{AE4ABEBD-9F41-4845-8E7F-FD06035AEDC6}" presName="spacer" presStyleCnt="0"/>
      <dgm:spPr/>
    </dgm:pt>
    <dgm:pt modelId="{7AD8E99E-0973-4E31-B971-CCEE1F940C45}" type="pres">
      <dgm:prSet presAssocID="{CDC0AB95-280E-4725-B4FC-0623AC9BA24C}" presName="parentText" presStyleLbl="node1" presStyleIdx="5" presStyleCnt="7" custLinFactNeighborY="14452">
        <dgm:presLayoutVars>
          <dgm:chMax val="0"/>
          <dgm:bulletEnabled val="1"/>
        </dgm:presLayoutVars>
      </dgm:prSet>
      <dgm:spPr/>
      <dgm:t>
        <a:bodyPr/>
        <a:lstStyle/>
        <a:p>
          <a:endParaRPr lang="en-US"/>
        </a:p>
      </dgm:t>
    </dgm:pt>
    <dgm:pt modelId="{ADFFC0D7-780E-45E3-8A6C-6D4AA2F07692}" type="pres">
      <dgm:prSet presAssocID="{4F8C8983-04AC-4A53-AE91-51D070E18CB7}" presName="spacer" presStyleCnt="0"/>
      <dgm:spPr/>
    </dgm:pt>
    <dgm:pt modelId="{5C6598E9-5169-4411-A466-FFB243AE308C}" type="pres">
      <dgm:prSet presAssocID="{88183478-DA73-44A9-9096-8D9CB80005F3}" presName="parentText" presStyleLbl="node1" presStyleIdx="6" presStyleCnt="7" custLinFactNeighborY="29021">
        <dgm:presLayoutVars>
          <dgm:chMax val="0"/>
          <dgm:bulletEnabled val="1"/>
        </dgm:presLayoutVars>
      </dgm:prSet>
      <dgm:spPr/>
      <dgm:t>
        <a:bodyPr/>
        <a:lstStyle/>
        <a:p>
          <a:endParaRPr lang="en-US"/>
        </a:p>
      </dgm:t>
    </dgm:pt>
  </dgm:ptLst>
  <dgm:cxnLst>
    <dgm:cxn modelId="{E2B21C25-4B1D-4163-A36D-148FB570EA7B}" type="presOf" srcId="{6295A7EE-9660-40F4-9D17-9E52C2D48F1B}" destId="{9C89D0C4-E793-40AE-A0E5-AEDE05F29BBA}" srcOrd="0" destOrd="0" presId="urn:microsoft.com/office/officeart/2005/8/layout/vList2"/>
    <dgm:cxn modelId="{869FEBCB-6226-4557-A748-7D41CDDD7613}" type="presOf" srcId="{44AC81E0-1ACD-47D2-B9F7-94908FB259CE}" destId="{65BF1E3D-3980-41D5-9C19-51F7CCB46393}" srcOrd="0" destOrd="0" presId="urn:microsoft.com/office/officeart/2005/8/layout/vList2"/>
    <dgm:cxn modelId="{2562C94D-8473-4C2D-909E-5F55891644A4}" type="presOf" srcId="{BC5B5F18-556C-499F-87EB-38E215432EDB}" destId="{228366CE-BDE9-46C0-AA06-AB87E3820BDA}" srcOrd="0" destOrd="0" presId="urn:microsoft.com/office/officeart/2005/8/layout/vList2"/>
    <dgm:cxn modelId="{ED28551E-4C71-4D04-A68E-6F97D757DF78}" srcId="{B2FF7514-EADD-438F-997A-69531D6F677A}" destId="{6295A7EE-9660-40F4-9D17-9E52C2D48F1B}" srcOrd="0" destOrd="0" parTransId="{DCBAED22-BDDD-468C-8EA2-43527AF81610}" sibTransId="{7FF0D7AD-7D8A-4F95-B47A-45530F65BDB6}"/>
    <dgm:cxn modelId="{E29FB258-32BC-4ECF-BF25-445EF5C5CDA7}" type="presOf" srcId="{0A844D9D-31CA-46F6-9DF1-C0C5E5CD3ACD}" destId="{BDFE889C-E86C-4A41-AB8E-F0D3436EAD00}" srcOrd="0" destOrd="0" presId="urn:microsoft.com/office/officeart/2005/8/layout/vList2"/>
    <dgm:cxn modelId="{E21EB341-012A-453D-B721-22FFA6B18671}" type="presOf" srcId="{88183478-DA73-44A9-9096-8D9CB80005F3}" destId="{5C6598E9-5169-4411-A466-FFB243AE308C}" srcOrd="0" destOrd="0" presId="urn:microsoft.com/office/officeart/2005/8/layout/vList2"/>
    <dgm:cxn modelId="{352756C6-A026-4C45-8FFC-BA4F42DE2727}" type="presOf" srcId="{CDC0AB95-280E-4725-B4FC-0623AC9BA24C}" destId="{7AD8E99E-0973-4E31-B971-CCEE1F940C45}" srcOrd="0" destOrd="0" presId="urn:microsoft.com/office/officeart/2005/8/layout/vList2"/>
    <dgm:cxn modelId="{C101D6E9-1109-4299-A1C2-4FE606281EA9}" srcId="{B2FF7514-EADD-438F-997A-69531D6F677A}" destId="{BC5B5F18-556C-499F-87EB-38E215432EDB}" srcOrd="3" destOrd="0" parTransId="{0C322F6F-D08B-4B69-82FF-826518D69B51}" sibTransId="{43770C08-21DD-4248-B60B-165D6364D423}"/>
    <dgm:cxn modelId="{4FBC4BFA-9FCE-4693-9180-3DD1B896F5AA}" srcId="{B2FF7514-EADD-438F-997A-69531D6F677A}" destId="{0A844D9D-31CA-46F6-9DF1-C0C5E5CD3ACD}" srcOrd="1" destOrd="0" parTransId="{1DCCE49A-6A6F-45F9-B980-5A235384F92D}" sibTransId="{ED7DB999-E874-426A-9D16-E36B06106FBC}"/>
    <dgm:cxn modelId="{3C61EA46-D0B8-44FF-87D4-BFC63CD94CC0}" srcId="{B2FF7514-EADD-438F-997A-69531D6F677A}" destId="{CDC0AB95-280E-4725-B4FC-0623AC9BA24C}" srcOrd="5" destOrd="0" parTransId="{29EC3842-8EA6-4EBD-B6E0-BA4FB54FDB0E}" sibTransId="{4F8C8983-04AC-4A53-AE91-51D070E18CB7}"/>
    <dgm:cxn modelId="{CD1E5C5B-CC79-4BE7-B2C8-DA5A10DC3F47}" srcId="{B2FF7514-EADD-438F-997A-69531D6F677A}" destId="{A2532CE3-F9A6-4290-9220-7F2E1AC5A92D}" srcOrd="4" destOrd="0" parTransId="{58E8FE3A-686D-49F3-9E3A-84ED27FBE43A}" sibTransId="{AE4ABEBD-9F41-4845-8E7F-FD06035AEDC6}"/>
    <dgm:cxn modelId="{31DE43A1-2087-431F-A29A-08737AE57B1B}" type="presOf" srcId="{B2FF7514-EADD-438F-997A-69531D6F677A}" destId="{0AF10C0D-00EA-48EC-BE8D-B6B59464D1F9}" srcOrd="0" destOrd="0" presId="urn:microsoft.com/office/officeart/2005/8/layout/vList2"/>
    <dgm:cxn modelId="{F555FAA4-1A64-4530-B24B-8A1E93A293CE}" type="presOf" srcId="{A2532CE3-F9A6-4290-9220-7F2E1AC5A92D}" destId="{07FFBBA6-D932-4F98-96FC-66991EFE8A42}" srcOrd="0" destOrd="0" presId="urn:microsoft.com/office/officeart/2005/8/layout/vList2"/>
    <dgm:cxn modelId="{A5987AF8-9E54-4270-AC10-7C9A235504E0}" srcId="{B2FF7514-EADD-438F-997A-69531D6F677A}" destId="{44AC81E0-1ACD-47D2-B9F7-94908FB259CE}" srcOrd="2" destOrd="0" parTransId="{37816E9A-3E2B-48DB-826C-2DE2951A7D53}" sibTransId="{5994E7E3-AEB8-43C4-AEF5-E86A3F0D2603}"/>
    <dgm:cxn modelId="{A7A2F33A-BB93-46A1-A44D-B23574CB649C}" srcId="{B2FF7514-EADD-438F-997A-69531D6F677A}" destId="{88183478-DA73-44A9-9096-8D9CB80005F3}" srcOrd="6" destOrd="0" parTransId="{EACAEB14-C64D-4D9D-B3F1-D3D08A0A6EEF}" sibTransId="{2B366A06-5852-477D-828A-A0147E9A51ED}"/>
    <dgm:cxn modelId="{49EC63C6-C7BF-43A6-9B06-65C742F5B665}" type="presParOf" srcId="{0AF10C0D-00EA-48EC-BE8D-B6B59464D1F9}" destId="{9C89D0C4-E793-40AE-A0E5-AEDE05F29BBA}" srcOrd="0" destOrd="0" presId="urn:microsoft.com/office/officeart/2005/8/layout/vList2"/>
    <dgm:cxn modelId="{6CC25690-4786-4FFD-8C89-B4C05ABD77E9}" type="presParOf" srcId="{0AF10C0D-00EA-48EC-BE8D-B6B59464D1F9}" destId="{EB516810-A7BF-433D-BFAE-72EC9370F526}" srcOrd="1" destOrd="0" presId="urn:microsoft.com/office/officeart/2005/8/layout/vList2"/>
    <dgm:cxn modelId="{8A8D3462-C065-43D4-8448-40F48692C375}" type="presParOf" srcId="{0AF10C0D-00EA-48EC-BE8D-B6B59464D1F9}" destId="{BDFE889C-E86C-4A41-AB8E-F0D3436EAD00}" srcOrd="2" destOrd="0" presId="urn:microsoft.com/office/officeart/2005/8/layout/vList2"/>
    <dgm:cxn modelId="{A7C0C61F-F8B3-4599-9826-24B0D6E4D8E2}" type="presParOf" srcId="{0AF10C0D-00EA-48EC-BE8D-B6B59464D1F9}" destId="{0EB3788E-4BB8-47C0-9777-7DAB411B2E78}" srcOrd="3" destOrd="0" presId="urn:microsoft.com/office/officeart/2005/8/layout/vList2"/>
    <dgm:cxn modelId="{57E40CAC-2A17-4556-93A7-2A1954100272}" type="presParOf" srcId="{0AF10C0D-00EA-48EC-BE8D-B6B59464D1F9}" destId="{65BF1E3D-3980-41D5-9C19-51F7CCB46393}" srcOrd="4" destOrd="0" presId="urn:microsoft.com/office/officeart/2005/8/layout/vList2"/>
    <dgm:cxn modelId="{3FDC7E0F-EBE8-43A0-9D2F-9D3206D5C8BA}" type="presParOf" srcId="{0AF10C0D-00EA-48EC-BE8D-B6B59464D1F9}" destId="{69121531-63F9-4AFB-B285-17993AEA896C}" srcOrd="5" destOrd="0" presId="urn:microsoft.com/office/officeart/2005/8/layout/vList2"/>
    <dgm:cxn modelId="{77B28A54-AC49-41C6-B5E0-C1B3FB74DE3F}" type="presParOf" srcId="{0AF10C0D-00EA-48EC-BE8D-B6B59464D1F9}" destId="{228366CE-BDE9-46C0-AA06-AB87E3820BDA}" srcOrd="6" destOrd="0" presId="urn:microsoft.com/office/officeart/2005/8/layout/vList2"/>
    <dgm:cxn modelId="{FD10C0EF-D559-4F9F-93BF-66653A6AB057}" type="presParOf" srcId="{0AF10C0D-00EA-48EC-BE8D-B6B59464D1F9}" destId="{BDF5E62A-F2BA-4607-9D36-D236E16191A8}" srcOrd="7" destOrd="0" presId="urn:microsoft.com/office/officeart/2005/8/layout/vList2"/>
    <dgm:cxn modelId="{B9808B34-04E9-4E56-89E2-77FFE92694F2}" type="presParOf" srcId="{0AF10C0D-00EA-48EC-BE8D-B6B59464D1F9}" destId="{07FFBBA6-D932-4F98-96FC-66991EFE8A42}" srcOrd="8" destOrd="0" presId="urn:microsoft.com/office/officeart/2005/8/layout/vList2"/>
    <dgm:cxn modelId="{7BEEA983-A861-400C-B9E5-615F78ADAD4F}" type="presParOf" srcId="{0AF10C0D-00EA-48EC-BE8D-B6B59464D1F9}" destId="{972A7FC5-FB84-472A-9EA2-61D753F885D4}" srcOrd="9" destOrd="0" presId="urn:microsoft.com/office/officeart/2005/8/layout/vList2"/>
    <dgm:cxn modelId="{6FC718D9-1B29-4746-9F5F-702833D05CFA}" type="presParOf" srcId="{0AF10C0D-00EA-48EC-BE8D-B6B59464D1F9}" destId="{7AD8E99E-0973-4E31-B971-CCEE1F940C45}" srcOrd="10" destOrd="0" presId="urn:microsoft.com/office/officeart/2005/8/layout/vList2"/>
    <dgm:cxn modelId="{50947E9F-5477-49D0-9E53-F0C985C6A1B5}" type="presParOf" srcId="{0AF10C0D-00EA-48EC-BE8D-B6B59464D1F9}" destId="{ADFFC0D7-780E-45E3-8A6C-6D4AA2F07692}" srcOrd="11" destOrd="0" presId="urn:microsoft.com/office/officeart/2005/8/layout/vList2"/>
    <dgm:cxn modelId="{20562FAC-EE88-47E1-8AA9-78E914123DC8}" type="presParOf" srcId="{0AF10C0D-00EA-48EC-BE8D-B6B59464D1F9}" destId="{5C6598E9-5169-4411-A466-FFB243AE308C}" srcOrd="12" destOrd="0" presId="urn:microsoft.com/office/officeart/2005/8/layout/vList2"/>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BAE1B8-B131-4606-B1AE-20AFF3042E52}"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IN"/>
        </a:p>
      </dgm:t>
    </dgm:pt>
    <dgm:pt modelId="{CE985296-B333-47B2-BC39-CF5F9C000B46}">
      <dgm:prSet phldrT="[Text]"/>
      <dgm:spPr>
        <a:blipFill rotWithShape="0">
          <a:blip xmlns:r="http://schemas.openxmlformats.org/officeDocument/2006/relationships" r:embed="rId1"/>
          <a:stretch>
            <a:fillRect/>
          </a:stretch>
        </a:blipFill>
        <a:ln>
          <a:noFill/>
        </a:ln>
      </dgm:spPr>
      <dgm:t>
        <a:bodyPr/>
        <a:lstStyle/>
        <a:p>
          <a:endParaRPr lang="en-IN" dirty="0"/>
        </a:p>
      </dgm:t>
    </dgm:pt>
    <dgm:pt modelId="{1D14841A-6244-4977-B535-5292C03A770F}" type="parTrans" cxnId="{FBB3546D-D9D5-4EC0-979F-6E55426080A8}">
      <dgm:prSet/>
      <dgm:spPr/>
      <dgm:t>
        <a:bodyPr/>
        <a:lstStyle/>
        <a:p>
          <a:endParaRPr lang="en-IN"/>
        </a:p>
      </dgm:t>
    </dgm:pt>
    <dgm:pt modelId="{56599CBC-EFA2-43A5-BC39-39C79A1019E2}" type="sibTrans" cxnId="{FBB3546D-D9D5-4EC0-979F-6E55426080A8}">
      <dgm:prSet/>
      <dgm:spPr/>
      <dgm:t>
        <a:bodyPr/>
        <a:lstStyle/>
        <a:p>
          <a:endParaRPr lang="en-IN"/>
        </a:p>
      </dgm:t>
    </dgm:pt>
    <dgm:pt modelId="{82CC4835-AC94-4AC1-A986-4842ADEB7E81}">
      <dgm:prSet phldrT="[Text]"/>
      <dgm:spPr>
        <a:blipFill rotWithShape="0">
          <a:blip xmlns:r="http://schemas.openxmlformats.org/officeDocument/2006/relationships" r:embed="rId2"/>
          <a:stretch>
            <a:fillRect/>
          </a:stretch>
        </a:blipFill>
        <a:ln>
          <a:noFill/>
        </a:ln>
      </dgm:spPr>
      <dgm:t>
        <a:bodyPr/>
        <a:lstStyle/>
        <a:p>
          <a:endParaRPr lang="en-IN" dirty="0"/>
        </a:p>
      </dgm:t>
    </dgm:pt>
    <dgm:pt modelId="{672183D7-2620-4D51-A826-A0B6F648F92E}" type="parTrans" cxnId="{9CA14669-6D90-4C23-A84E-036A475254B5}">
      <dgm:prSet/>
      <dgm:spPr>
        <a:ln>
          <a:solidFill>
            <a:srgbClr val="006D75"/>
          </a:solidFill>
        </a:ln>
      </dgm:spPr>
      <dgm:t>
        <a:bodyPr/>
        <a:lstStyle/>
        <a:p>
          <a:endParaRPr lang="en-IN"/>
        </a:p>
      </dgm:t>
    </dgm:pt>
    <dgm:pt modelId="{0B59A9B5-C29F-4415-9D5D-3A87C80C02A8}" type="sibTrans" cxnId="{9CA14669-6D90-4C23-A84E-036A475254B5}">
      <dgm:prSet/>
      <dgm:spPr/>
      <dgm:t>
        <a:bodyPr/>
        <a:lstStyle/>
        <a:p>
          <a:endParaRPr lang="en-IN"/>
        </a:p>
      </dgm:t>
    </dgm:pt>
    <dgm:pt modelId="{A3FA0CF1-2C45-467D-A53E-A0D77529EE34}">
      <dgm:prSet phldrT="[Text]"/>
      <dgm:spPr>
        <a:blipFill rotWithShape="0">
          <a:blip xmlns:r="http://schemas.openxmlformats.org/officeDocument/2006/relationships" r:embed="rId3"/>
          <a:stretch>
            <a:fillRect/>
          </a:stretch>
        </a:blipFill>
        <a:ln>
          <a:noFill/>
        </a:ln>
      </dgm:spPr>
      <dgm:t>
        <a:bodyPr/>
        <a:lstStyle/>
        <a:p>
          <a:endParaRPr lang="en-IN" dirty="0"/>
        </a:p>
      </dgm:t>
    </dgm:pt>
    <dgm:pt modelId="{89056341-B490-4666-A695-52985972EE48}" type="parTrans" cxnId="{BCA3C501-48C5-4B1C-9DB0-0C0C326A0273}">
      <dgm:prSet/>
      <dgm:spPr>
        <a:ln>
          <a:solidFill>
            <a:srgbClr val="006D75"/>
          </a:solidFill>
        </a:ln>
      </dgm:spPr>
      <dgm:t>
        <a:bodyPr/>
        <a:lstStyle/>
        <a:p>
          <a:endParaRPr lang="en-IN"/>
        </a:p>
      </dgm:t>
    </dgm:pt>
    <dgm:pt modelId="{5DDFCEC4-A2F9-490F-8B66-5A668A87266B}" type="sibTrans" cxnId="{BCA3C501-48C5-4B1C-9DB0-0C0C326A0273}">
      <dgm:prSet/>
      <dgm:spPr/>
      <dgm:t>
        <a:bodyPr/>
        <a:lstStyle/>
        <a:p>
          <a:endParaRPr lang="en-IN"/>
        </a:p>
      </dgm:t>
    </dgm:pt>
    <dgm:pt modelId="{407A8983-57C6-41EE-B9F4-75869FB83704}">
      <dgm:prSet phldrT="[Text]"/>
      <dgm:spPr>
        <a:blipFill rotWithShape="0">
          <a:blip xmlns:r="http://schemas.openxmlformats.org/officeDocument/2006/relationships" r:embed="rId4"/>
          <a:stretch>
            <a:fillRect/>
          </a:stretch>
        </a:blipFill>
        <a:ln>
          <a:noFill/>
        </a:ln>
      </dgm:spPr>
      <dgm:t>
        <a:bodyPr/>
        <a:lstStyle/>
        <a:p>
          <a:endParaRPr lang="en-IN" dirty="0"/>
        </a:p>
      </dgm:t>
    </dgm:pt>
    <dgm:pt modelId="{3C9A355B-F24C-40D7-84D7-6A0B05470FB4}" type="parTrans" cxnId="{626071F8-9722-4A2E-A051-9512A4A02368}">
      <dgm:prSet/>
      <dgm:spPr>
        <a:ln>
          <a:solidFill>
            <a:srgbClr val="006D75"/>
          </a:solidFill>
        </a:ln>
      </dgm:spPr>
      <dgm:t>
        <a:bodyPr/>
        <a:lstStyle/>
        <a:p>
          <a:endParaRPr lang="en-IN"/>
        </a:p>
      </dgm:t>
    </dgm:pt>
    <dgm:pt modelId="{A5A5940D-3814-4604-94C9-C7A0015C54EA}" type="sibTrans" cxnId="{626071F8-9722-4A2E-A051-9512A4A02368}">
      <dgm:prSet/>
      <dgm:spPr/>
      <dgm:t>
        <a:bodyPr/>
        <a:lstStyle/>
        <a:p>
          <a:endParaRPr lang="en-IN"/>
        </a:p>
      </dgm:t>
    </dgm:pt>
    <dgm:pt modelId="{CBAB6D5B-0C29-48D6-9243-C218437190A4}">
      <dgm:prSet custT="1"/>
      <dgm:spPr>
        <a:ln>
          <a:noFill/>
        </a:ln>
      </dgm:spPr>
      <dgm:t>
        <a:bodyPr/>
        <a:lstStyle/>
        <a:p>
          <a:r>
            <a:rPr lang="en-IN" sz="1200" b="1" dirty="0" smtClean="0"/>
            <a:t>IDBI Capital Market Services Ltd. (ICMS)</a:t>
          </a:r>
          <a:endParaRPr lang="en-IN" sz="1200" b="1" dirty="0"/>
        </a:p>
      </dgm:t>
    </dgm:pt>
    <dgm:pt modelId="{32DEF577-624C-472F-9F62-5F1E1A106E9E}" type="parTrans" cxnId="{D8FC4742-D62F-4046-8B0A-D0684AFF2D2A}">
      <dgm:prSet/>
      <dgm:spPr>
        <a:ln>
          <a:noFill/>
        </a:ln>
      </dgm:spPr>
      <dgm:t>
        <a:bodyPr/>
        <a:lstStyle/>
        <a:p>
          <a:endParaRPr lang="en-IN"/>
        </a:p>
      </dgm:t>
    </dgm:pt>
    <dgm:pt modelId="{9391C870-1B3A-4DF6-9865-D15083A143A1}" type="sibTrans" cxnId="{D8FC4742-D62F-4046-8B0A-D0684AFF2D2A}">
      <dgm:prSet/>
      <dgm:spPr/>
      <dgm:t>
        <a:bodyPr/>
        <a:lstStyle/>
        <a:p>
          <a:endParaRPr lang="en-IN"/>
        </a:p>
      </dgm:t>
    </dgm:pt>
    <dgm:pt modelId="{4541F2CD-2775-44B4-9552-B9B4084936FA}">
      <dgm:prSet/>
      <dgm:spPr>
        <a:blipFill rotWithShape="0">
          <a:blip xmlns:r="http://schemas.openxmlformats.org/officeDocument/2006/relationships" r:embed="rId4"/>
          <a:stretch>
            <a:fillRect/>
          </a:stretch>
        </a:blipFill>
        <a:ln>
          <a:noFill/>
        </a:ln>
      </dgm:spPr>
      <dgm:t>
        <a:bodyPr/>
        <a:lstStyle/>
        <a:p>
          <a:endParaRPr lang="en-IN"/>
        </a:p>
      </dgm:t>
    </dgm:pt>
    <dgm:pt modelId="{715B3D16-3925-431C-826E-6E265BB1A0F9}" type="parTrans" cxnId="{C713189D-7413-4009-A51B-495A18A3A151}">
      <dgm:prSet/>
      <dgm:spPr>
        <a:ln>
          <a:solidFill>
            <a:srgbClr val="006D75"/>
          </a:solidFill>
        </a:ln>
      </dgm:spPr>
      <dgm:t>
        <a:bodyPr/>
        <a:lstStyle/>
        <a:p>
          <a:endParaRPr lang="en-IN"/>
        </a:p>
      </dgm:t>
    </dgm:pt>
    <dgm:pt modelId="{28D0C52C-9E4C-414E-9BDB-47D5C2F7325A}" type="sibTrans" cxnId="{C713189D-7413-4009-A51B-495A18A3A151}">
      <dgm:prSet/>
      <dgm:spPr/>
      <dgm:t>
        <a:bodyPr/>
        <a:lstStyle/>
        <a:p>
          <a:endParaRPr lang="en-IN"/>
        </a:p>
      </dgm:t>
    </dgm:pt>
    <dgm:pt modelId="{6B511A07-452E-4E12-BDE5-9BE1243A71A0}">
      <dgm:prSet/>
      <dgm:spPr>
        <a:blipFill rotWithShape="0">
          <a:blip xmlns:r="http://schemas.openxmlformats.org/officeDocument/2006/relationships" r:embed="rId5"/>
          <a:stretch>
            <a:fillRect/>
          </a:stretch>
        </a:blipFill>
        <a:ln>
          <a:noFill/>
        </a:ln>
      </dgm:spPr>
      <dgm:t>
        <a:bodyPr/>
        <a:lstStyle/>
        <a:p>
          <a:endParaRPr lang="en-IN"/>
        </a:p>
      </dgm:t>
    </dgm:pt>
    <dgm:pt modelId="{F9201F4C-3824-4310-BBB4-CE3105BEA21A}" type="parTrans" cxnId="{A781A345-5238-4C52-B675-AE3A71583528}">
      <dgm:prSet/>
      <dgm:spPr>
        <a:ln>
          <a:solidFill>
            <a:srgbClr val="006D75"/>
          </a:solidFill>
        </a:ln>
      </dgm:spPr>
      <dgm:t>
        <a:bodyPr/>
        <a:lstStyle/>
        <a:p>
          <a:endParaRPr lang="en-IN"/>
        </a:p>
      </dgm:t>
    </dgm:pt>
    <dgm:pt modelId="{25469FD4-5F0E-48DB-BD48-004F6D494B3B}" type="sibTrans" cxnId="{A781A345-5238-4C52-B675-AE3A71583528}">
      <dgm:prSet/>
      <dgm:spPr/>
      <dgm:t>
        <a:bodyPr/>
        <a:lstStyle/>
        <a:p>
          <a:endParaRPr lang="en-IN"/>
        </a:p>
      </dgm:t>
    </dgm:pt>
    <dgm:pt modelId="{7EB9286A-C4E5-4237-9CE4-7AFC84A35713}">
      <dgm:prSet/>
      <dgm:spPr>
        <a:blipFill rotWithShape="0">
          <a:blip xmlns:r="http://schemas.openxmlformats.org/officeDocument/2006/relationships" r:embed="rId6"/>
          <a:stretch>
            <a:fillRect/>
          </a:stretch>
        </a:blipFill>
        <a:ln>
          <a:noFill/>
        </a:ln>
      </dgm:spPr>
      <dgm:t>
        <a:bodyPr/>
        <a:lstStyle/>
        <a:p>
          <a:endParaRPr lang="en-IN"/>
        </a:p>
      </dgm:t>
    </dgm:pt>
    <dgm:pt modelId="{4E20AC50-2F97-4DF6-961F-4F29202288A3}" type="parTrans" cxnId="{B17EE717-5A22-4C9C-9D7F-4878C426D197}">
      <dgm:prSet/>
      <dgm:spPr>
        <a:ln>
          <a:solidFill>
            <a:srgbClr val="006D75"/>
          </a:solidFill>
        </a:ln>
      </dgm:spPr>
      <dgm:t>
        <a:bodyPr/>
        <a:lstStyle/>
        <a:p>
          <a:endParaRPr lang="en-IN"/>
        </a:p>
      </dgm:t>
    </dgm:pt>
    <dgm:pt modelId="{3F65F3BC-E5C3-4AD0-9F82-229B122E3956}" type="sibTrans" cxnId="{B17EE717-5A22-4C9C-9D7F-4878C426D197}">
      <dgm:prSet/>
      <dgm:spPr/>
      <dgm:t>
        <a:bodyPr/>
        <a:lstStyle/>
        <a:p>
          <a:endParaRPr lang="en-IN"/>
        </a:p>
      </dgm:t>
    </dgm:pt>
    <dgm:pt modelId="{C0EB982E-E1DC-43B4-8798-EC6D67EF8C49}">
      <dgm:prSet custT="1"/>
      <dgm:spPr>
        <a:ln>
          <a:noFill/>
        </a:ln>
      </dgm:spPr>
      <dgm:t>
        <a:bodyPr/>
        <a:lstStyle/>
        <a:p>
          <a:r>
            <a:rPr lang="en-US" sz="1200" dirty="0" smtClean="0">
              <a:latin typeface="+mn-lt"/>
              <a:cs typeface="+mn-cs"/>
            </a:rPr>
            <a:t>100.0% subsidiary</a:t>
          </a:r>
          <a:endParaRPr lang="en-US" sz="1200" dirty="0">
            <a:latin typeface="+mn-lt"/>
            <a:cs typeface="+mn-cs"/>
          </a:endParaRPr>
        </a:p>
      </dgm:t>
    </dgm:pt>
    <dgm:pt modelId="{A315133A-6E74-453A-886F-1F7978B1DDF4}" type="parTrans" cxnId="{C7B4D0C4-558F-490F-9C92-92C042CD64C9}">
      <dgm:prSet/>
      <dgm:spPr>
        <a:ln>
          <a:noFill/>
        </a:ln>
      </dgm:spPr>
      <dgm:t>
        <a:bodyPr/>
        <a:lstStyle/>
        <a:p>
          <a:endParaRPr lang="en-IN"/>
        </a:p>
      </dgm:t>
    </dgm:pt>
    <dgm:pt modelId="{B8BF6AA0-F8DC-4FA1-BE41-EF3928B82C74}" type="sibTrans" cxnId="{C7B4D0C4-558F-490F-9C92-92C042CD64C9}">
      <dgm:prSet/>
      <dgm:spPr/>
      <dgm:t>
        <a:bodyPr/>
        <a:lstStyle/>
        <a:p>
          <a:endParaRPr lang="en-IN"/>
        </a:p>
      </dgm:t>
    </dgm:pt>
    <dgm:pt modelId="{E23F4F4A-4983-4ABF-982B-25BD12CC3F22}">
      <dgm:prSet custT="1"/>
      <dgm:spPr>
        <a:ln>
          <a:noFill/>
        </a:ln>
      </dgm:spPr>
      <dgm:t>
        <a:bodyPr/>
        <a:lstStyle/>
        <a:p>
          <a:r>
            <a:rPr lang="en-US" sz="1200" dirty="0" smtClean="0">
              <a:latin typeface="+mn-lt"/>
              <a:cs typeface="+mn-cs"/>
            </a:rPr>
            <a:t>Engaged in Information Technology</a:t>
          </a:r>
          <a:br>
            <a:rPr lang="en-US" sz="1200" dirty="0" smtClean="0">
              <a:latin typeface="+mn-lt"/>
              <a:cs typeface="+mn-cs"/>
            </a:rPr>
          </a:br>
          <a:r>
            <a:rPr lang="en-US" sz="1200" dirty="0" smtClean="0">
              <a:latin typeface="+mn-lt"/>
              <a:cs typeface="+mn-cs"/>
            </a:rPr>
            <a:t>related activities</a:t>
          </a:r>
          <a:endParaRPr lang="en-US" sz="1200" dirty="0">
            <a:latin typeface="+mn-lt"/>
            <a:cs typeface="+mn-cs"/>
          </a:endParaRPr>
        </a:p>
      </dgm:t>
    </dgm:pt>
    <dgm:pt modelId="{576F5662-7A84-4D43-9395-D664A249C3FD}" type="parTrans" cxnId="{A0B808F1-19CE-4FC5-9A3D-CC58A9801BC4}">
      <dgm:prSet/>
      <dgm:spPr>
        <a:ln>
          <a:noFill/>
        </a:ln>
      </dgm:spPr>
      <dgm:t>
        <a:bodyPr/>
        <a:lstStyle/>
        <a:p>
          <a:endParaRPr lang="en-IN"/>
        </a:p>
      </dgm:t>
    </dgm:pt>
    <dgm:pt modelId="{B1841E3C-F00E-47C5-BF1D-6EE877A812B1}" type="sibTrans" cxnId="{A0B808F1-19CE-4FC5-9A3D-CC58A9801BC4}">
      <dgm:prSet/>
      <dgm:spPr/>
      <dgm:t>
        <a:bodyPr/>
        <a:lstStyle/>
        <a:p>
          <a:endParaRPr lang="en-IN"/>
        </a:p>
      </dgm:t>
    </dgm:pt>
    <dgm:pt modelId="{2F69CD0C-D0AB-4E2A-8A51-8FED338D5F52}">
      <dgm:prSet custT="1"/>
      <dgm:spPr>
        <a:ln>
          <a:noFill/>
        </a:ln>
      </dgm:spPr>
      <dgm:t>
        <a:bodyPr/>
        <a:lstStyle/>
        <a:p>
          <a:r>
            <a:rPr lang="en-US" sz="1200" dirty="0" smtClean="0">
              <a:latin typeface="+mn-lt"/>
              <a:cs typeface="+mn-cs"/>
            </a:rPr>
            <a:t>In association</a:t>
          </a:r>
          <a:br>
            <a:rPr lang="en-US" sz="1200" dirty="0" smtClean="0">
              <a:latin typeface="+mn-lt"/>
              <a:cs typeface="+mn-cs"/>
            </a:rPr>
          </a:br>
          <a:r>
            <a:rPr lang="en-US" sz="1200" dirty="0" smtClean="0">
              <a:latin typeface="+mn-lt"/>
              <a:cs typeface="+mn-cs"/>
            </a:rPr>
            <a:t>with Federal Bank and </a:t>
          </a:r>
          <a:r>
            <a:rPr lang="en-US" sz="1200" dirty="0" err="1" smtClean="0">
              <a:latin typeface="+mn-lt"/>
              <a:cs typeface="+mn-cs"/>
            </a:rPr>
            <a:t>Ageas</a:t>
          </a:r>
          <a:r>
            <a:rPr lang="en-US" sz="1200" dirty="0" smtClean="0">
              <a:latin typeface="+mn-lt"/>
              <a:cs typeface="+mn-cs"/>
            </a:rPr>
            <a:t> </a:t>
          </a:r>
          <a:endParaRPr lang="en-US" sz="1200" dirty="0">
            <a:latin typeface="+mn-lt"/>
            <a:cs typeface="+mn-cs"/>
          </a:endParaRPr>
        </a:p>
      </dgm:t>
    </dgm:pt>
    <dgm:pt modelId="{FECED16A-ECFE-4AB8-80CC-2C28FB6A4699}" type="parTrans" cxnId="{F8F5C86E-7DCB-4840-857D-0971A4767FE2}">
      <dgm:prSet/>
      <dgm:spPr>
        <a:ln>
          <a:noFill/>
        </a:ln>
      </dgm:spPr>
      <dgm:t>
        <a:bodyPr/>
        <a:lstStyle/>
        <a:p>
          <a:endParaRPr lang="en-IN"/>
        </a:p>
      </dgm:t>
    </dgm:pt>
    <dgm:pt modelId="{5A652BC2-6CC7-4BFB-A662-0E33BE0D0A7C}" type="sibTrans" cxnId="{F8F5C86E-7DCB-4840-857D-0971A4767FE2}">
      <dgm:prSet/>
      <dgm:spPr/>
      <dgm:t>
        <a:bodyPr/>
        <a:lstStyle/>
        <a:p>
          <a:endParaRPr lang="en-IN"/>
        </a:p>
      </dgm:t>
    </dgm:pt>
    <dgm:pt modelId="{3C7219C0-D2B3-427C-9698-2C78F6746B0A}">
      <dgm:prSet custT="1"/>
      <dgm:spPr>
        <a:ln>
          <a:noFill/>
        </a:ln>
      </dgm:spPr>
      <dgm:t>
        <a:bodyPr/>
        <a:lstStyle/>
        <a:p>
          <a:r>
            <a:rPr lang="en-US" sz="1200" smtClean="0">
              <a:latin typeface="+mn-lt"/>
              <a:cs typeface="+mn-cs"/>
            </a:rPr>
            <a:t>48.0% stake</a:t>
          </a:r>
          <a:endParaRPr lang="en-US" sz="1200" dirty="0">
            <a:latin typeface="+mn-lt"/>
            <a:cs typeface="+mn-cs"/>
          </a:endParaRPr>
        </a:p>
      </dgm:t>
    </dgm:pt>
    <dgm:pt modelId="{0B34D823-5502-4C9B-A3EE-7135927E4D31}" type="parTrans" cxnId="{7AD9B391-2801-441C-9AE2-58252E6FB20D}">
      <dgm:prSet/>
      <dgm:spPr>
        <a:ln>
          <a:noFill/>
        </a:ln>
      </dgm:spPr>
      <dgm:t>
        <a:bodyPr/>
        <a:lstStyle/>
        <a:p>
          <a:endParaRPr lang="en-IN"/>
        </a:p>
      </dgm:t>
    </dgm:pt>
    <dgm:pt modelId="{9E630762-9B15-4A45-BBFE-8BBEA06D1E4E}" type="sibTrans" cxnId="{7AD9B391-2801-441C-9AE2-58252E6FB20D}">
      <dgm:prSet/>
      <dgm:spPr/>
      <dgm:t>
        <a:bodyPr/>
        <a:lstStyle/>
        <a:p>
          <a:endParaRPr lang="en-IN"/>
        </a:p>
      </dgm:t>
    </dgm:pt>
    <dgm:pt modelId="{D94732AC-4917-4895-8BD5-347AAE7EE3F3}">
      <dgm:prSet custT="1"/>
      <dgm:spPr>
        <a:ln>
          <a:noFill/>
        </a:ln>
      </dgm:spPr>
      <dgm:t>
        <a:bodyPr/>
        <a:lstStyle/>
        <a:p>
          <a:r>
            <a:rPr lang="en-US" sz="1200" dirty="0" smtClean="0">
              <a:latin typeface="+mn-lt"/>
              <a:cs typeface="+mn-cs"/>
            </a:rPr>
            <a:t>Trusteeship Company</a:t>
          </a:r>
          <a:endParaRPr lang="en-US" sz="1200" dirty="0">
            <a:latin typeface="+mn-lt"/>
            <a:cs typeface="+mn-cs"/>
          </a:endParaRPr>
        </a:p>
      </dgm:t>
    </dgm:pt>
    <dgm:pt modelId="{B5093F3C-6AD5-4327-80A0-FFCE27CCB679}" type="parTrans" cxnId="{A4F1CE8D-B459-4BEF-BC45-DF65840AECEB}">
      <dgm:prSet/>
      <dgm:spPr>
        <a:ln>
          <a:noFill/>
        </a:ln>
      </dgm:spPr>
      <dgm:t>
        <a:bodyPr/>
        <a:lstStyle/>
        <a:p>
          <a:endParaRPr lang="en-IN"/>
        </a:p>
      </dgm:t>
    </dgm:pt>
    <dgm:pt modelId="{E53FCF75-36B5-4A1A-8B59-7B32E8242D8C}" type="sibTrans" cxnId="{A4F1CE8D-B459-4BEF-BC45-DF65840AECEB}">
      <dgm:prSet/>
      <dgm:spPr/>
      <dgm:t>
        <a:bodyPr/>
        <a:lstStyle/>
        <a:p>
          <a:endParaRPr lang="en-IN"/>
        </a:p>
      </dgm:t>
    </dgm:pt>
    <dgm:pt modelId="{799688E2-F8B2-455B-8AC4-8FB5F19F2669}">
      <dgm:prSet custT="1"/>
      <dgm:spPr>
        <a:ln>
          <a:noFill/>
        </a:ln>
      </dgm:spPr>
      <dgm:t>
        <a:bodyPr/>
        <a:lstStyle/>
        <a:p>
          <a:r>
            <a:rPr lang="en-US" sz="1200" smtClean="0">
              <a:latin typeface="+mn-lt"/>
              <a:cs typeface="+mn-cs"/>
            </a:rPr>
            <a:t>55.0% subsidiary</a:t>
          </a:r>
          <a:endParaRPr lang="en-US" sz="1200" dirty="0">
            <a:latin typeface="+mn-lt"/>
            <a:cs typeface="+mn-cs"/>
          </a:endParaRPr>
        </a:p>
      </dgm:t>
    </dgm:pt>
    <dgm:pt modelId="{03EE664E-AB44-4A56-9327-4B03E718F1BF}" type="parTrans" cxnId="{134EE9CA-6EAF-45D3-AE90-05D6B699AA41}">
      <dgm:prSet/>
      <dgm:spPr>
        <a:ln>
          <a:noFill/>
        </a:ln>
      </dgm:spPr>
      <dgm:t>
        <a:bodyPr/>
        <a:lstStyle/>
        <a:p>
          <a:endParaRPr lang="en-IN"/>
        </a:p>
      </dgm:t>
    </dgm:pt>
    <dgm:pt modelId="{488A44FD-4956-4D09-9FB6-F8BA3B5EDAA6}" type="sibTrans" cxnId="{134EE9CA-6EAF-45D3-AE90-05D6B699AA41}">
      <dgm:prSet/>
      <dgm:spPr/>
      <dgm:t>
        <a:bodyPr/>
        <a:lstStyle/>
        <a:p>
          <a:endParaRPr lang="en-IN"/>
        </a:p>
      </dgm:t>
    </dgm:pt>
    <dgm:pt modelId="{42614A1A-04D1-444F-8F25-D7DA93A6CA7E}">
      <dgm:prSet custT="1"/>
      <dgm:spPr>
        <a:ln>
          <a:noFill/>
        </a:ln>
      </dgm:spPr>
      <dgm:t>
        <a:bodyPr/>
        <a:lstStyle/>
        <a:p>
          <a:r>
            <a:rPr lang="en-US" sz="1200" dirty="0" smtClean="0">
              <a:latin typeface="+mn-lt"/>
              <a:cs typeface="+mn-cs"/>
            </a:rPr>
            <a:t>Engaged in managing Mutual Fund schemes </a:t>
          </a:r>
          <a:endParaRPr lang="en-US" sz="1200" dirty="0">
            <a:latin typeface="+mn-lt"/>
            <a:cs typeface="+mn-cs"/>
          </a:endParaRPr>
        </a:p>
      </dgm:t>
    </dgm:pt>
    <dgm:pt modelId="{2C41C9B0-B0F6-42CA-927F-F839FDA7356F}" type="parTrans" cxnId="{50CBABDE-9533-41AD-B918-8B22992D4AFD}">
      <dgm:prSet/>
      <dgm:spPr>
        <a:ln>
          <a:noFill/>
        </a:ln>
      </dgm:spPr>
      <dgm:t>
        <a:bodyPr/>
        <a:lstStyle/>
        <a:p>
          <a:endParaRPr lang="en-IN"/>
        </a:p>
      </dgm:t>
    </dgm:pt>
    <dgm:pt modelId="{E05370A0-C3FB-48EE-B118-0F3667F5F2C5}" type="sibTrans" cxnId="{50CBABDE-9533-41AD-B918-8B22992D4AFD}">
      <dgm:prSet/>
      <dgm:spPr/>
      <dgm:t>
        <a:bodyPr/>
        <a:lstStyle/>
        <a:p>
          <a:endParaRPr lang="en-IN"/>
        </a:p>
      </dgm:t>
    </dgm:pt>
    <dgm:pt modelId="{508DF91C-9C6D-48A6-9940-078AB236A720}">
      <dgm:prSet custT="1"/>
      <dgm:spPr>
        <a:ln>
          <a:noFill/>
        </a:ln>
      </dgm:spPr>
      <dgm:t>
        <a:bodyPr/>
        <a:lstStyle/>
        <a:p>
          <a:r>
            <a:rPr lang="en-US" sz="1200" dirty="0" smtClean="0">
              <a:latin typeface="+mn-lt"/>
              <a:cs typeface="+mn-cs"/>
            </a:rPr>
            <a:t>66.7% subsidiary</a:t>
          </a:r>
          <a:endParaRPr lang="en-US" sz="1200" dirty="0">
            <a:latin typeface="+mn-lt"/>
            <a:cs typeface="+mn-cs"/>
          </a:endParaRPr>
        </a:p>
      </dgm:t>
    </dgm:pt>
    <dgm:pt modelId="{D49252EE-6A16-456D-829B-CEDF5B9688CC}" type="parTrans" cxnId="{BF08CEE6-80C5-4B0F-BD6C-838991E7E917}">
      <dgm:prSet/>
      <dgm:spPr>
        <a:ln>
          <a:noFill/>
        </a:ln>
      </dgm:spPr>
      <dgm:t>
        <a:bodyPr/>
        <a:lstStyle/>
        <a:p>
          <a:endParaRPr lang="en-IN"/>
        </a:p>
      </dgm:t>
    </dgm:pt>
    <dgm:pt modelId="{B0B8997E-FE96-480E-860A-955B03CE9221}" type="sibTrans" cxnId="{BF08CEE6-80C5-4B0F-BD6C-838991E7E917}">
      <dgm:prSet/>
      <dgm:spPr/>
      <dgm:t>
        <a:bodyPr/>
        <a:lstStyle/>
        <a:p>
          <a:endParaRPr lang="en-IN"/>
        </a:p>
      </dgm:t>
    </dgm:pt>
    <dgm:pt modelId="{2B03CCCB-2110-4373-BD7E-6425514EA6B2}">
      <dgm:prSet custT="1"/>
      <dgm:spPr>
        <a:ln>
          <a:noFill/>
        </a:ln>
      </dgm:spPr>
      <dgm:t>
        <a:bodyPr/>
        <a:lstStyle/>
        <a:p>
          <a:r>
            <a:rPr lang="en-IN" sz="1200" dirty="0" smtClean="0"/>
            <a:t>Trustee of IDBI Mutual Fund</a:t>
          </a:r>
          <a:endParaRPr lang="en-IN" sz="1200" dirty="0"/>
        </a:p>
      </dgm:t>
    </dgm:pt>
    <dgm:pt modelId="{D2443D8D-4A50-4FE2-ACC3-93702F304F68}" type="parTrans" cxnId="{F22ECDBE-5041-480A-8FDD-59584C966D89}">
      <dgm:prSet/>
      <dgm:spPr>
        <a:ln>
          <a:noFill/>
        </a:ln>
      </dgm:spPr>
      <dgm:t>
        <a:bodyPr/>
        <a:lstStyle/>
        <a:p>
          <a:endParaRPr lang="en-IN"/>
        </a:p>
      </dgm:t>
    </dgm:pt>
    <dgm:pt modelId="{93E40295-D0EE-4E8D-97A1-569C8F5C408E}" type="sibTrans" cxnId="{F22ECDBE-5041-480A-8FDD-59584C966D89}">
      <dgm:prSet/>
      <dgm:spPr/>
      <dgm:t>
        <a:bodyPr/>
        <a:lstStyle/>
        <a:p>
          <a:endParaRPr lang="en-IN"/>
        </a:p>
      </dgm:t>
    </dgm:pt>
    <dgm:pt modelId="{72EB5CE2-D97A-4BFA-9476-36F81A957C6B}">
      <dgm:prSet custT="1"/>
      <dgm:spPr>
        <a:ln>
          <a:noFill/>
        </a:ln>
      </dgm:spPr>
      <dgm:t>
        <a:bodyPr/>
        <a:lstStyle/>
        <a:p>
          <a:r>
            <a:rPr lang="en-US" sz="1200" smtClean="0">
              <a:latin typeface="+mn-lt"/>
              <a:cs typeface="+mn-cs"/>
            </a:rPr>
            <a:t>100.0% subsidiary</a:t>
          </a:r>
          <a:endParaRPr lang="en-US" sz="1200" dirty="0">
            <a:latin typeface="+mn-lt"/>
            <a:cs typeface="+mn-cs"/>
          </a:endParaRPr>
        </a:p>
      </dgm:t>
    </dgm:pt>
    <dgm:pt modelId="{CB1C1A5D-668F-4976-9E22-95B1BE7F038E}" type="parTrans" cxnId="{6912B672-37DC-47CA-85D4-9CEEB6B02355}">
      <dgm:prSet/>
      <dgm:spPr>
        <a:ln>
          <a:noFill/>
        </a:ln>
      </dgm:spPr>
      <dgm:t>
        <a:bodyPr/>
        <a:lstStyle/>
        <a:p>
          <a:endParaRPr lang="en-IN"/>
        </a:p>
      </dgm:t>
    </dgm:pt>
    <dgm:pt modelId="{D4F5095D-EB78-4655-9CAC-1221E70C60AE}" type="sibTrans" cxnId="{6912B672-37DC-47CA-85D4-9CEEB6B02355}">
      <dgm:prSet/>
      <dgm:spPr/>
      <dgm:t>
        <a:bodyPr/>
        <a:lstStyle/>
        <a:p>
          <a:endParaRPr lang="en-IN"/>
        </a:p>
      </dgm:t>
    </dgm:pt>
    <dgm:pt modelId="{24C01538-91C5-420D-90E0-D32C3C357C9E}">
      <dgm:prSet custT="1"/>
      <dgm:spPr>
        <a:ln>
          <a:noFill/>
        </a:ln>
      </dgm:spPr>
      <dgm:t>
        <a:bodyPr/>
        <a:lstStyle/>
        <a:p>
          <a:r>
            <a:rPr lang="en-US" sz="1200" dirty="0" smtClean="0">
              <a:latin typeface="+mn-lt"/>
              <a:cs typeface="+mn-cs"/>
            </a:rPr>
            <a:t>100.0% subsidiary</a:t>
          </a:r>
          <a:endParaRPr lang="en-US" sz="1200" dirty="0">
            <a:latin typeface="+mn-lt"/>
            <a:cs typeface="+mn-cs"/>
          </a:endParaRPr>
        </a:p>
      </dgm:t>
    </dgm:pt>
    <dgm:pt modelId="{DAF9004E-1BD4-4D48-8733-F939DC4FA0E0}" type="parTrans" cxnId="{5F3F3802-ECAB-43F1-B4CF-BE0D7D1DD463}">
      <dgm:prSet/>
      <dgm:spPr>
        <a:ln>
          <a:noFill/>
        </a:ln>
      </dgm:spPr>
      <dgm:t>
        <a:bodyPr/>
        <a:lstStyle/>
        <a:p>
          <a:endParaRPr lang="en-IN"/>
        </a:p>
      </dgm:t>
    </dgm:pt>
    <dgm:pt modelId="{F739BDA2-81BE-4E3F-BCFD-4CF43BC15FB8}" type="sibTrans" cxnId="{5F3F3802-ECAB-43F1-B4CF-BE0D7D1DD463}">
      <dgm:prSet/>
      <dgm:spPr/>
      <dgm:t>
        <a:bodyPr/>
        <a:lstStyle/>
        <a:p>
          <a:endParaRPr lang="en-IN"/>
        </a:p>
      </dgm:t>
    </dgm:pt>
    <dgm:pt modelId="{E7842822-9C3F-4970-B124-097DBCB94BEB}">
      <dgm:prSet custT="1"/>
      <dgm:spPr>
        <a:ln>
          <a:noFill/>
        </a:ln>
      </dgm:spPr>
      <dgm:t>
        <a:bodyPr/>
        <a:lstStyle/>
        <a:p>
          <a:r>
            <a:rPr lang="en-US" sz="1200" dirty="0" smtClean="0">
              <a:latin typeface="+mn-lt"/>
              <a:cs typeface="+mn-cs"/>
            </a:rPr>
            <a:t> Engaged in capital market activities</a:t>
          </a:r>
          <a:endParaRPr lang="en-IN" sz="1200" dirty="0"/>
        </a:p>
      </dgm:t>
    </dgm:pt>
    <dgm:pt modelId="{C60559E6-FC4B-4116-94CB-3051A6574C3F}" type="parTrans" cxnId="{682F1959-3416-40FB-933F-332FD10B1851}">
      <dgm:prSet/>
      <dgm:spPr>
        <a:ln>
          <a:noFill/>
        </a:ln>
      </dgm:spPr>
      <dgm:t>
        <a:bodyPr/>
        <a:lstStyle/>
        <a:p>
          <a:endParaRPr lang="en-IN"/>
        </a:p>
      </dgm:t>
    </dgm:pt>
    <dgm:pt modelId="{DAA63B4A-7147-407E-985D-39DFEF8E2E7E}" type="sibTrans" cxnId="{682F1959-3416-40FB-933F-332FD10B1851}">
      <dgm:prSet/>
      <dgm:spPr/>
      <dgm:t>
        <a:bodyPr/>
        <a:lstStyle/>
        <a:p>
          <a:endParaRPr lang="en-IN"/>
        </a:p>
      </dgm:t>
    </dgm:pt>
    <dgm:pt modelId="{F6DAB398-9C76-420C-89D8-279FAC42F715}">
      <dgm:prSet custT="1"/>
      <dgm:spPr>
        <a:ln>
          <a:noFill/>
        </a:ln>
      </dgm:spPr>
      <dgm:t>
        <a:bodyPr/>
        <a:lstStyle/>
        <a:p>
          <a:r>
            <a:rPr lang="en-IN" sz="1200" b="1" dirty="0" smtClean="0"/>
            <a:t>IDBI </a:t>
          </a:r>
          <a:r>
            <a:rPr lang="en-IN" sz="1200" b="1" dirty="0" err="1" smtClean="0"/>
            <a:t>Intech</a:t>
          </a:r>
          <a:r>
            <a:rPr lang="en-IN" sz="1200" b="1" dirty="0" smtClean="0"/>
            <a:t> Ltd. (IIL)</a:t>
          </a:r>
          <a:endParaRPr lang="en-IN" sz="1200" b="1" dirty="0"/>
        </a:p>
      </dgm:t>
    </dgm:pt>
    <dgm:pt modelId="{3ED669D7-3B73-4473-B0A4-CA738249DE4B}" type="parTrans" cxnId="{7ED1D648-551D-4BA0-A4FC-0CA6952E2102}">
      <dgm:prSet/>
      <dgm:spPr>
        <a:ln>
          <a:noFill/>
        </a:ln>
      </dgm:spPr>
      <dgm:t>
        <a:bodyPr/>
        <a:lstStyle/>
        <a:p>
          <a:endParaRPr lang="en-IN"/>
        </a:p>
      </dgm:t>
    </dgm:pt>
    <dgm:pt modelId="{BC9CAC44-393F-44C8-8587-2CB4788757A6}" type="sibTrans" cxnId="{7ED1D648-551D-4BA0-A4FC-0CA6952E2102}">
      <dgm:prSet/>
      <dgm:spPr/>
      <dgm:t>
        <a:bodyPr/>
        <a:lstStyle/>
        <a:p>
          <a:endParaRPr lang="en-IN"/>
        </a:p>
      </dgm:t>
    </dgm:pt>
    <dgm:pt modelId="{938A0D6A-E231-4FFA-9C93-A42AA2DE7272}">
      <dgm:prSet custT="1"/>
      <dgm:spPr>
        <a:ln>
          <a:noFill/>
        </a:ln>
      </dgm:spPr>
      <dgm:t>
        <a:bodyPr/>
        <a:lstStyle/>
        <a:p>
          <a:r>
            <a:rPr lang="en-IN" sz="1200" b="1" dirty="0" smtClean="0"/>
            <a:t>IDBI Asset Management Ltd. (IAML) </a:t>
          </a:r>
          <a:endParaRPr lang="en-IN" sz="1200" b="1" dirty="0"/>
        </a:p>
      </dgm:t>
    </dgm:pt>
    <dgm:pt modelId="{4CC0D89A-5B07-4FBC-87F7-2E1D0BD22A87}" type="parTrans" cxnId="{21DC29DD-E8C1-49B8-BC61-CE36917D05F5}">
      <dgm:prSet/>
      <dgm:spPr>
        <a:ln>
          <a:noFill/>
        </a:ln>
      </dgm:spPr>
      <dgm:t>
        <a:bodyPr/>
        <a:lstStyle/>
        <a:p>
          <a:endParaRPr lang="en-IN"/>
        </a:p>
      </dgm:t>
    </dgm:pt>
    <dgm:pt modelId="{6BFEE622-AE62-4B48-A716-C9641247F508}" type="sibTrans" cxnId="{21DC29DD-E8C1-49B8-BC61-CE36917D05F5}">
      <dgm:prSet/>
      <dgm:spPr/>
      <dgm:t>
        <a:bodyPr/>
        <a:lstStyle/>
        <a:p>
          <a:endParaRPr lang="en-IN"/>
        </a:p>
      </dgm:t>
    </dgm:pt>
    <dgm:pt modelId="{852D894D-44EB-4FAB-9F13-E597EA22E5F2}">
      <dgm:prSet custT="1"/>
      <dgm:spPr>
        <a:ln>
          <a:noFill/>
        </a:ln>
      </dgm:spPr>
      <dgm:t>
        <a:bodyPr/>
        <a:lstStyle/>
        <a:p>
          <a:r>
            <a:rPr lang="en-IN" sz="1200" b="1" dirty="0" smtClean="0"/>
            <a:t>IDBI MF Trustee Company Ltd. (IMTCL)</a:t>
          </a:r>
          <a:endParaRPr lang="en-IN" sz="1200" b="1" dirty="0"/>
        </a:p>
      </dgm:t>
    </dgm:pt>
    <dgm:pt modelId="{4896C577-69F0-4536-B372-20C2D9089E84}" type="parTrans" cxnId="{2327AF72-CFF9-49E7-AE3F-C759485402D8}">
      <dgm:prSet/>
      <dgm:spPr>
        <a:ln>
          <a:noFill/>
        </a:ln>
      </dgm:spPr>
      <dgm:t>
        <a:bodyPr/>
        <a:lstStyle/>
        <a:p>
          <a:endParaRPr lang="en-IN"/>
        </a:p>
      </dgm:t>
    </dgm:pt>
    <dgm:pt modelId="{2168C241-B500-42CD-926A-7CBD0AA13D47}" type="sibTrans" cxnId="{2327AF72-CFF9-49E7-AE3F-C759485402D8}">
      <dgm:prSet/>
      <dgm:spPr/>
      <dgm:t>
        <a:bodyPr/>
        <a:lstStyle/>
        <a:p>
          <a:endParaRPr lang="en-IN"/>
        </a:p>
      </dgm:t>
    </dgm:pt>
    <dgm:pt modelId="{9B65876B-3AF7-42B2-8BF1-FF95A2E50639}">
      <dgm:prSet custT="1"/>
      <dgm:spPr>
        <a:ln>
          <a:noFill/>
        </a:ln>
      </dgm:spPr>
      <dgm:t>
        <a:bodyPr/>
        <a:lstStyle/>
        <a:p>
          <a:r>
            <a:rPr lang="en-IN" sz="1200" b="1" dirty="0" smtClean="0"/>
            <a:t>IDBI Trusteeship Services Ltd. (ITSL)</a:t>
          </a:r>
          <a:endParaRPr lang="en-IN" sz="1200" b="1" dirty="0"/>
        </a:p>
      </dgm:t>
    </dgm:pt>
    <dgm:pt modelId="{FFFB2E92-BA8F-494F-BADF-2FCDAB276573}" type="parTrans" cxnId="{C784D0D2-D448-42B4-B479-CE07B83DB327}">
      <dgm:prSet/>
      <dgm:spPr>
        <a:ln>
          <a:noFill/>
        </a:ln>
      </dgm:spPr>
      <dgm:t>
        <a:bodyPr/>
        <a:lstStyle/>
        <a:p>
          <a:endParaRPr lang="en-IN"/>
        </a:p>
      </dgm:t>
    </dgm:pt>
    <dgm:pt modelId="{8414EB33-5A61-4038-9085-E6CAFD966314}" type="sibTrans" cxnId="{C784D0D2-D448-42B4-B479-CE07B83DB327}">
      <dgm:prSet/>
      <dgm:spPr/>
      <dgm:t>
        <a:bodyPr/>
        <a:lstStyle/>
        <a:p>
          <a:endParaRPr lang="en-IN"/>
        </a:p>
      </dgm:t>
    </dgm:pt>
    <dgm:pt modelId="{C42907A6-5558-4778-83F1-CC3931CD2A9B}">
      <dgm:prSet custT="1"/>
      <dgm:spPr>
        <a:ln>
          <a:noFill/>
        </a:ln>
      </dgm:spPr>
      <dgm:t>
        <a:bodyPr/>
        <a:lstStyle/>
        <a:p>
          <a:r>
            <a:rPr lang="en-IN" sz="1200" b="1" dirty="0" smtClean="0"/>
            <a:t>IDBI Federal Life Insurance Company Ltd. (IDBI Federal)</a:t>
          </a:r>
          <a:endParaRPr lang="en-IN" sz="1200" b="1" dirty="0"/>
        </a:p>
      </dgm:t>
    </dgm:pt>
    <dgm:pt modelId="{340A8528-B5D7-4AC6-AC08-932BCD88FD69}" type="parTrans" cxnId="{C1EA101A-B528-4EAC-B634-91A36B536A8A}">
      <dgm:prSet/>
      <dgm:spPr>
        <a:ln>
          <a:noFill/>
        </a:ln>
      </dgm:spPr>
      <dgm:t>
        <a:bodyPr/>
        <a:lstStyle/>
        <a:p>
          <a:endParaRPr lang="en-IN"/>
        </a:p>
      </dgm:t>
    </dgm:pt>
    <dgm:pt modelId="{7F9FEAC3-88DE-4B11-8D0E-BA443E60F66F}" type="sibTrans" cxnId="{C1EA101A-B528-4EAC-B634-91A36B536A8A}">
      <dgm:prSet/>
      <dgm:spPr/>
      <dgm:t>
        <a:bodyPr/>
        <a:lstStyle/>
        <a:p>
          <a:endParaRPr lang="en-IN"/>
        </a:p>
      </dgm:t>
    </dgm:pt>
    <dgm:pt modelId="{D358CC37-C721-4618-A5EC-B4FC6942A113}" type="pres">
      <dgm:prSet presAssocID="{DABAE1B8-B131-4606-B1AE-20AFF3042E52}" presName="hierChild1" presStyleCnt="0">
        <dgm:presLayoutVars>
          <dgm:orgChart val="1"/>
          <dgm:chPref val="1"/>
          <dgm:dir/>
          <dgm:animOne val="branch"/>
          <dgm:animLvl val="lvl"/>
          <dgm:resizeHandles/>
        </dgm:presLayoutVars>
      </dgm:prSet>
      <dgm:spPr/>
      <dgm:t>
        <a:bodyPr/>
        <a:lstStyle/>
        <a:p>
          <a:endParaRPr lang="en-IN"/>
        </a:p>
      </dgm:t>
    </dgm:pt>
    <dgm:pt modelId="{4C04748F-AF49-4637-A07D-73C9E55A21FC}" type="pres">
      <dgm:prSet presAssocID="{CE985296-B333-47B2-BC39-CF5F9C000B46}" presName="hierRoot1" presStyleCnt="0">
        <dgm:presLayoutVars>
          <dgm:hierBranch val="init"/>
        </dgm:presLayoutVars>
      </dgm:prSet>
      <dgm:spPr/>
    </dgm:pt>
    <dgm:pt modelId="{8E32F84F-7B51-4899-94F2-DE1BE79ED43B}" type="pres">
      <dgm:prSet presAssocID="{CE985296-B333-47B2-BC39-CF5F9C000B46}" presName="rootComposite1" presStyleCnt="0"/>
      <dgm:spPr/>
    </dgm:pt>
    <dgm:pt modelId="{42C1F4D1-551F-4F3D-B161-6A26B15E39FF}" type="pres">
      <dgm:prSet presAssocID="{CE985296-B333-47B2-BC39-CF5F9C000B46}" presName="rootText1" presStyleLbl="node0" presStyleIdx="0" presStyleCnt="1">
        <dgm:presLayoutVars>
          <dgm:chPref val="3"/>
        </dgm:presLayoutVars>
      </dgm:prSet>
      <dgm:spPr/>
      <dgm:t>
        <a:bodyPr/>
        <a:lstStyle/>
        <a:p>
          <a:endParaRPr lang="en-IN"/>
        </a:p>
      </dgm:t>
    </dgm:pt>
    <dgm:pt modelId="{4CB3C379-02A3-4DD9-98E3-B66904078231}" type="pres">
      <dgm:prSet presAssocID="{CE985296-B333-47B2-BC39-CF5F9C000B46}" presName="rootConnector1" presStyleLbl="node1" presStyleIdx="0" presStyleCnt="0"/>
      <dgm:spPr/>
      <dgm:t>
        <a:bodyPr/>
        <a:lstStyle/>
        <a:p>
          <a:endParaRPr lang="en-IN"/>
        </a:p>
      </dgm:t>
    </dgm:pt>
    <dgm:pt modelId="{5708EF8D-40C0-4F5B-B5DA-1CB278E79074}" type="pres">
      <dgm:prSet presAssocID="{CE985296-B333-47B2-BC39-CF5F9C000B46}" presName="hierChild2" presStyleCnt="0"/>
      <dgm:spPr/>
    </dgm:pt>
    <dgm:pt modelId="{A62E4E09-95C4-49E7-96CC-9ABE8FDD0B4C}" type="pres">
      <dgm:prSet presAssocID="{672183D7-2620-4D51-A826-A0B6F648F92E}" presName="Name37" presStyleLbl="parChTrans1D2" presStyleIdx="0" presStyleCnt="6"/>
      <dgm:spPr/>
      <dgm:t>
        <a:bodyPr/>
        <a:lstStyle/>
        <a:p>
          <a:endParaRPr lang="en-IN"/>
        </a:p>
      </dgm:t>
    </dgm:pt>
    <dgm:pt modelId="{1E293033-D6D2-4B0E-8B1C-22512FFA3BE7}" type="pres">
      <dgm:prSet presAssocID="{82CC4835-AC94-4AC1-A986-4842ADEB7E81}" presName="hierRoot2" presStyleCnt="0">
        <dgm:presLayoutVars>
          <dgm:hierBranch val="init"/>
        </dgm:presLayoutVars>
      </dgm:prSet>
      <dgm:spPr/>
    </dgm:pt>
    <dgm:pt modelId="{DE69F911-3E2A-43DB-9F1E-2A8F0287C4A3}" type="pres">
      <dgm:prSet presAssocID="{82CC4835-AC94-4AC1-A986-4842ADEB7E81}" presName="rootComposite" presStyleCnt="0"/>
      <dgm:spPr/>
    </dgm:pt>
    <dgm:pt modelId="{54328635-AC39-4722-B055-86587CECFFD0}" type="pres">
      <dgm:prSet presAssocID="{82CC4835-AC94-4AC1-A986-4842ADEB7E81}" presName="rootText" presStyleLbl="node2" presStyleIdx="0" presStyleCnt="6" custScaleY="67192">
        <dgm:presLayoutVars>
          <dgm:chPref val="3"/>
        </dgm:presLayoutVars>
      </dgm:prSet>
      <dgm:spPr/>
      <dgm:t>
        <a:bodyPr/>
        <a:lstStyle/>
        <a:p>
          <a:endParaRPr lang="en-IN"/>
        </a:p>
      </dgm:t>
    </dgm:pt>
    <dgm:pt modelId="{A6D6E27D-133F-480A-8AF0-A750E4427221}" type="pres">
      <dgm:prSet presAssocID="{82CC4835-AC94-4AC1-A986-4842ADEB7E81}" presName="rootConnector" presStyleLbl="node2" presStyleIdx="0" presStyleCnt="6"/>
      <dgm:spPr/>
      <dgm:t>
        <a:bodyPr/>
        <a:lstStyle/>
        <a:p>
          <a:endParaRPr lang="en-IN"/>
        </a:p>
      </dgm:t>
    </dgm:pt>
    <dgm:pt modelId="{4B9C0275-5E56-4D4D-B3FF-66ACD6C0B11E}" type="pres">
      <dgm:prSet presAssocID="{82CC4835-AC94-4AC1-A986-4842ADEB7E81}" presName="hierChild4" presStyleCnt="0"/>
      <dgm:spPr/>
    </dgm:pt>
    <dgm:pt modelId="{0B3B0D8C-9EFD-45E6-A11C-8C7B61ACF31C}" type="pres">
      <dgm:prSet presAssocID="{32DEF577-624C-472F-9F62-5F1E1A106E9E}" presName="Name37" presStyleLbl="parChTrans1D3" presStyleIdx="0" presStyleCnt="6"/>
      <dgm:spPr/>
      <dgm:t>
        <a:bodyPr/>
        <a:lstStyle/>
        <a:p>
          <a:endParaRPr lang="en-IN"/>
        </a:p>
      </dgm:t>
    </dgm:pt>
    <dgm:pt modelId="{BD494D44-B5FB-4D57-A495-3F621579929E}" type="pres">
      <dgm:prSet presAssocID="{CBAB6D5B-0C29-48D6-9243-C218437190A4}" presName="hierRoot2" presStyleCnt="0">
        <dgm:presLayoutVars>
          <dgm:hierBranch val="init"/>
        </dgm:presLayoutVars>
      </dgm:prSet>
      <dgm:spPr/>
    </dgm:pt>
    <dgm:pt modelId="{45167E0D-3965-4CA7-9475-C9BE9AAF1A40}" type="pres">
      <dgm:prSet presAssocID="{CBAB6D5B-0C29-48D6-9243-C218437190A4}" presName="rootComposite" presStyleCnt="0"/>
      <dgm:spPr/>
    </dgm:pt>
    <dgm:pt modelId="{171BD9F1-D215-493B-9847-37979F75CD8E}" type="pres">
      <dgm:prSet presAssocID="{CBAB6D5B-0C29-48D6-9243-C218437190A4}" presName="rootText" presStyleLbl="node3" presStyleIdx="0" presStyleCnt="6" custLinFactNeighborY="-31976">
        <dgm:presLayoutVars>
          <dgm:chPref val="3"/>
        </dgm:presLayoutVars>
      </dgm:prSet>
      <dgm:spPr/>
      <dgm:t>
        <a:bodyPr/>
        <a:lstStyle/>
        <a:p>
          <a:endParaRPr lang="en-IN"/>
        </a:p>
      </dgm:t>
    </dgm:pt>
    <dgm:pt modelId="{F701D0BE-6A11-4B90-8C82-6BB9B8DBA67E}" type="pres">
      <dgm:prSet presAssocID="{CBAB6D5B-0C29-48D6-9243-C218437190A4}" presName="rootConnector" presStyleLbl="node3" presStyleIdx="0" presStyleCnt="6"/>
      <dgm:spPr/>
      <dgm:t>
        <a:bodyPr/>
        <a:lstStyle/>
        <a:p>
          <a:endParaRPr lang="en-IN"/>
        </a:p>
      </dgm:t>
    </dgm:pt>
    <dgm:pt modelId="{4156BF54-AE57-4ED7-9F4F-FCD2CA13E2F2}" type="pres">
      <dgm:prSet presAssocID="{CBAB6D5B-0C29-48D6-9243-C218437190A4}" presName="hierChild4" presStyleCnt="0"/>
      <dgm:spPr/>
    </dgm:pt>
    <dgm:pt modelId="{E551F861-3263-4531-800C-FD2EEA90FDCF}" type="pres">
      <dgm:prSet presAssocID="{C60559E6-FC4B-4116-94CB-3051A6574C3F}" presName="Name37" presStyleLbl="parChTrans1D4" presStyleIdx="0" presStyleCnt="12"/>
      <dgm:spPr/>
      <dgm:t>
        <a:bodyPr/>
        <a:lstStyle/>
        <a:p>
          <a:endParaRPr lang="en-IN"/>
        </a:p>
      </dgm:t>
    </dgm:pt>
    <dgm:pt modelId="{2D1B3D00-B7C4-420B-AF3D-6BA4D32C2F2F}" type="pres">
      <dgm:prSet presAssocID="{E7842822-9C3F-4970-B124-097DBCB94BEB}" presName="hierRoot2" presStyleCnt="0">
        <dgm:presLayoutVars>
          <dgm:hierBranch val="init"/>
        </dgm:presLayoutVars>
      </dgm:prSet>
      <dgm:spPr/>
    </dgm:pt>
    <dgm:pt modelId="{60B0134C-C7D9-43C1-A19F-FA46FF595F8C}" type="pres">
      <dgm:prSet presAssocID="{E7842822-9C3F-4970-B124-097DBCB94BEB}" presName="rootComposite" presStyleCnt="0"/>
      <dgm:spPr/>
    </dgm:pt>
    <dgm:pt modelId="{2250123C-0D89-42EC-A649-C5A01EA66B05}" type="pres">
      <dgm:prSet presAssocID="{E7842822-9C3F-4970-B124-097DBCB94BEB}" presName="rootText" presStyleLbl="node4" presStyleIdx="0" presStyleCnt="12" custLinFactNeighborX="-25307" custLinFactNeighborY="19876">
        <dgm:presLayoutVars>
          <dgm:chPref val="3"/>
        </dgm:presLayoutVars>
      </dgm:prSet>
      <dgm:spPr/>
      <dgm:t>
        <a:bodyPr/>
        <a:lstStyle/>
        <a:p>
          <a:endParaRPr lang="en-IN"/>
        </a:p>
      </dgm:t>
    </dgm:pt>
    <dgm:pt modelId="{42584A42-D52F-49FD-8C8C-BB51C7FCFF6A}" type="pres">
      <dgm:prSet presAssocID="{E7842822-9C3F-4970-B124-097DBCB94BEB}" presName="rootConnector" presStyleLbl="node4" presStyleIdx="0" presStyleCnt="12"/>
      <dgm:spPr/>
      <dgm:t>
        <a:bodyPr/>
        <a:lstStyle/>
        <a:p>
          <a:endParaRPr lang="en-IN"/>
        </a:p>
      </dgm:t>
    </dgm:pt>
    <dgm:pt modelId="{E875F45A-DC6E-4C1C-B032-0D1F49C55579}" type="pres">
      <dgm:prSet presAssocID="{E7842822-9C3F-4970-B124-097DBCB94BEB}" presName="hierChild4" presStyleCnt="0"/>
      <dgm:spPr/>
    </dgm:pt>
    <dgm:pt modelId="{6D0DE8B4-571C-411D-A7EE-8BD6CBE22942}" type="pres">
      <dgm:prSet presAssocID="{E7842822-9C3F-4970-B124-097DBCB94BEB}" presName="hierChild5" presStyleCnt="0"/>
      <dgm:spPr/>
    </dgm:pt>
    <dgm:pt modelId="{3537ED83-6BB8-4DC3-9115-8E836072F88F}" type="pres">
      <dgm:prSet presAssocID="{DAF9004E-1BD4-4D48-8733-F939DC4FA0E0}" presName="Name37" presStyleLbl="parChTrans1D4" presStyleIdx="1" presStyleCnt="12"/>
      <dgm:spPr/>
      <dgm:t>
        <a:bodyPr/>
        <a:lstStyle/>
        <a:p>
          <a:endParaRPr lang="en-IN"/>
        </a:p>
      </dgm:t>
    </dgm:pt>
    <dgm:pt modelId="{CFB6D16A-B3A5-4DE4-9424-607054348802}" type="pres">
      <dgm:prSet presAssocID="{24C01538-91C5-420D-90E0-D32C3C357C9E}" presName="hierRoot2" presStyleCnt="0">
        <dgm:presLayoutVars>
          <dgm:hierBranch val="init"/>
        </dgm:presLayoutVars>
      </dgm:prSet>
      <dgm:spPr/>
    </dgm:pt>
    <dgm:pt modelId="{90C6AA99-DC49-410E-91C2-1D2C23F220C9}" type="pres">
      <dgm:prSet presAssocID="{24C01538-91C5-420D-90E0-D32C3C357C9E}" presName="rootComposite" presStyleCnt="0"/>
      <dgm:spPr/>
    </dgm:pt>
    <dgm:pt modelId="{9DA6B8F3-D94A-49F5-AF6D-A88ED190EF1C}" type="pres">
      <dgm:prSet presAssocID="{24C01538-91C5-420D-90E0-D32C3C357C9E}" presName="rootText" presStyleLbl="node4" presStyleIdx="1" presStyleCnt="12" custLinFactNeighborX="-23644" custLinFactNeighborY="8370">
        <dgm:presLayoutVars>
          <dgm:chPref val="3"/>
        </dgm:presLayoutVars>
      </dgm:prSet>
      <dgm:spPr/>
      <dgm:t>
        <a:bodyPr/>
        <a:lstStyle/>
        <a:p>
          <a:endParaRPr lang="en-IN"/>
        </a:p>
      </dgm:t>
    </dgm:pt>
    <dgm:pt modelId="{283BDC12-3BC7-4FF3-A072-9D3ED7738873}" type="pres">
      <dgm:prSet presAssocID="{24C01538-91C5-420D-90E0-D32C3C357C9E}" presName="rootConnector" presStyleLbl="node4" presStyleIdx="1" presStyleCnt="12"/>
      <dgm:spPr/>
      <dgm:t>
        <a:bodyPr/>
        <a:lstStyle/>
        <a:p>
          <a:endParaRPr lang="en-IN"/>
        </a:p>
      </dgm:t>
    </dgm:pt>
    <dgm:pt modelId="{F1940D71-6689-4411-B53F-A48382697B2E}" type="pres">
      <dgm:prSet presAssocID="{24C01538-91C5-420D-90E0-D32C3C357C9E}" presName="hierChild4" presStyleCnt="0"/>
      <dgm:spPr/>
    </dgm:pt>
    <dgm:pt modelId="{AC2018F0-8067-478D-83AB-C75B0C2EE916}" type="pres">
      <dgm:prSet presAssocID="{24C01538-91C5-420D-90E0-D32C3C357C9E}" presName="hierChild5" presStyleCnt="0"/>
      <dgm:spPr/>
    </dgm:pt>
    <dgm:pt modelId="{D7547AB8-5413-49EE-8EE3-7F4E31653E41}" type="pres">
      <dgm:prSet presAssocID="{CBAB6D5B-0C29-48D6-9243-C218437190A4}" presName="hierChild5" presStyleCnt="0"/>
      <dgm:spPr/>
    </dgm:pt>
    <dgm:pt modelId="{A63C44B5-F12F-423E-AB81-22DCF759D031}" type="pres">
      <dgm:prSet presAssocID="{82CC4835-AC94-4AC1-A986-4842ADEB7E81}" presName="hierChild5" presStyleCnt="0"/>
      <dgm:spPr/>
    </dgm:pt>
    <dgm:pt modelId="{DFB89B64-B5C8-4924-AF65-F8D78F3BE17A}" type="pres">
      <dgm:prSet presAssocID="{89056341-B490-4666-A695-52985972EE48}" presName="Name37" presStyleLbl="parChTrans1D2" presStyleIdx="1" presStyleCnt="6"/>
      <dgm:spPr/>
      <dgm:t>
        <a:bodyPr/>
        <a:lstStyle/>
        <a:p>
          <a:endParaRPr lang="en-IN"/>
        </a:p>
      </dgm:t>
    </dgm:pt>
    <dgm:pt modelId="{F7D05A20-9940-4B11-8FB4-EE4DCBCAADF6}" type="pres">
      <dgm:prSet presAssocID="{A3FA0CF1-2C45-467D-A53E-A0D77529EE34}" presName="hierRoot2" presStyleCnt="0">
        <dgm:presLayoutVars>
          <dgm:hierBranch val="init"/>
        </dgm:presLayoutVars>
      </dgm:prSet>
      <dgm:spPr/>
    </dgm:pt>
    <dgm:pt modelId="{B9749B1E-90AA-45CF-8349-6D09626C00BE}" type="pres">
      <dgm:prSet presAssocID="{A3FA0CF1-2C45-467D-A53E-A0D77529EE34}" presName="rootComposite" presStyleCnt="0"/>
      <dgm:spPr/>
    </dgm:pt>
    <dgm:pt modelId="{8B48E9D5-18EA-4364-8AAB-F6A0B445A223}" type="pres">
      <dgm:prSet presAssocID="{A3FA0CF1-2C45-467D-A53E-A0D77529EE34}" presName="rootText" presStyleLbl="node2" presStyleIdx="1" presStyleCnt="6" custScaleY="67192">
        <dgm:presLayoutVars>
          <dgm:chPref val="3"/>
        </dgm:presLayoutVars>
      </dgm:prSet>
      <dgm:spPr/>
      <dgm:t>
        <a:bodyPr/>
        <a:lstStyle/>
        <a:p>
          <a:endParaRPr lang="en-IN"/>
        </a:p>
      </dgm:t>
    </dgm:pt>
    <dgm:pt modelId="{E56FA18A-BFE6-424E-B1CC-5B1F28966B1B}" type="pres">
      <dgm:prSet presAssocID="{A3FA0CF1-2C45-467D-A53E-A0D77529EE34}" presName="rootConnector" presStyleLbl="node2" presStyleIdx="1" presStyleCnt="6"/>
      <dgm:spPr/>
      <dgm:t>
        <a:bodyPr/>
        <a:lstStyle/>
        <a:p>
          <a:endParaRPr lang="en-IN"/>
        </a:p>
      </dgm:t>
    </dgm:pt>
    <dgm:pt modelId="{EB4A6808-C6F6-43C3-B401-F6DE32B29207}" type="pres">
      <dgm:prSet presAssocID="{A3FA0CF1-2C45-467D-A53E-A0D77529EE34}" presName="hierChild4" presStyleCnt="0"/>
      <dgm:spPr/>
    </dgm:pt>
    <dgm:pt modelId="{31E49656-2D76-42A6-BD15-50FA29C96F37}" type="pres">
      <dgm:prSet presAssocID="{3ED669D7-3B73-4473-B0A4-CA738249DE4B}" presName="Name37" presStyleLbl="parChTrans1D3" presStyleIdx="1" presStyleCnt="6"/>
      <dgm:spPr/>
      <dgm:t>
        <a:bodyPr/>
        <a:lstStyle/>
        <a:p>
          <a:endParaRPr lang="en-IN"/>
        </a:p>
      </dgm:t>
    </dgm:pt>
    <dgm:pt modelId="{6F11E509-059F-4606-ACDE-6BA3C4818F6E}" type="pres">
      <dgm:prSet presAssocID="{F6DAB398-9C76-420C-89D8-279FAC42F715}" presName="hierRoot2" presStyleCnt="0">
        <dgm:presLayoutVars>
          <dgm:hierBranch val="init"/>
        </dgm:presLayoutVars>
      </dgm:prSet>
      <dgm:spPr/>
    </dgm:pt>
    <dgm:pt modelId="{B30D4EDE-851D-47D0-B56E-2D545F1E7407}" type="pres">
      <dgm:prSet presAssocID="{F6DAB398-9C76-420C-89D8-279FAC42F715}" presName="rootComposite" presStyleCnt="0"/>
      <dgm:spPr/>
    </dgm:pt>
    <dgm:pt modelId="{E70AF897-E70C-4CDA-8D15-67ADCAC3F233}" type="pres">
      <dgm:prSet presAssocID="{F6DAB398-9C76-420C-89D8-279FAC42F715}" presName="rootText" presStyleLbl="node3" presStyleIdx="1" presStyleCnt="6" custLinFactNeighborY="-45016">
        <dgm:presLayoutVars>
          <dgm:chPref val="3"/>
        </dgm:presLayoutVars>
      </dgm:prSet>
      <dgm:spPr/>
      <dgm:t>
        <a:bodyPr/>
        <a:lstStyle/>
        <a:p>
          <a:endParaRPr lang="en-IN"/>
        </a:p>
      </dgm:t>
    </dgm:pt>
    <dgm:pt modelId="{4600DED8-711E-4A2E-B2B6-30EA5DADA21F}" type="pres">
      <dgm:prSet presAssocID="{F6DAB398-9C76-420C-89D8-279FAC42F715}" presName="rootConnector" presStyleLbl="node3" presStyleIdx="1" presStyleCnt="6"/>
      <dgm:spPr/>
      <dgm:t>
        <a:bodyPr/>
        <a:lstStyle/>
        <a:p>
          <a:endParaRPr lang="en-IN"/>
        </a:p>
      </dgm:t>
    </dgm:pt>
    <dgm:pt modelId="{41BEE179-53EC-4D0E-9309-E9CCA289456A}" type="pres">
      <dgm:prSet presAssocID="{F6DAB398-9C76-420C-89D8-279FAC42F715}" presName="hierChild4" presStyleCnt="0"/>
      <dgm:spPr/>
    </dgm:pt>
    <dgm:pt modelId="{920A83FA-392C-4EF5-A675-CC5323A3A91D}" type="pres">
      <dgm:prSet presAssocID="{576F5662-7A84-4D43-9395-D664A249C3FD}" presName="Name37" presStyleLbl="parChTrans1D4" presStyleIdx="2" presStyleCnt="12"/>
      <dgm:spPr/>
      <dgm:t>
        <a:bodyPr/>
        <a:lstStyle/>
        <a:p>
          <a:endParaRPr lang="en-IN"/>
        </a:p>
      </dgm:t>
    </dgm:pt>
    <dgm:pt modelId="{06E9C167-A34C-44E1-BC1D-4FE1247AC18C}" type="pres">
      <dgm:prSet presAssocID="{E23F4F4A-4983-4ABF-982B-25BD12CC3F22}" presName="hierRoot2" presStyleCnt="0">
        <dgm:presLayoutVars>
          <dgm:hierBranch val="init"/>
        </dgm:presLayoutVars>
      </dgm:prSet>
      <dgm:spPr/>
    </dgm:pt>
    <dgm:pt modelId="{E20DA261-6B54-4618-A864-DAF5E41361A0}" type="pres">
      <dgm:prSet presAssocID="{E23F4F4A-4983-4ABF-982B-25BD12CC3F22}" presName="rootComposite" presStyleCnt="0"/>
      <dgm:spPr/>
    </dgm:pt>
    <dgm:pt modelId="{2E3F5A0A-5FB6-4A1A-8C7E-EBA569655B61}" type="pres">
      <dgm:prSet presAssocID="{E23F4F4A-4983-4ABF-982B-25BD12CC3F22}" presName="rootText" presStyleLbl="node4" presStyleIdx="2" presStyleCnt="12" custLinFactNeighborX="-22482" custLinFactNeighborY="22160">
        <dgm:presLayoutVars>
          <dgm:chPref val="3"/>
        </dgm:presLayoutVars>
      </dgm:prSet>
      <dgm:spPr/>
      <dgm:t>
        <a:bodyPr/>
        <a:lstStyle/>
        <a:p>
          <a:endParaRPr lang="en-IN"/>
        </a:p>
      </dgm:t>
    </dgm:pt>
    <dgm:pt modelId="{B31D7A50-C288-490B-BA57-C69B977A559D}" type="pres">
      <dgm:prSet presAssocID="{E23F4F4A-4983-4ABF-982B-25BD12CC3F22}" presName="rootConnector" presStyleLbl="node4" presStyleIdx="2" presStyleCnt="12"/>
      <dgm:spPr/>
      <dgm:t>
        <a:bodyPr/>
        <a:lstStyle/>
        <a:p>
          <a:endParaRPr lang="en-IN"/>
        </a:p>
      </dgm:t>
    </dgm:pt>
    <dgm:pt modelId="{16B98CFC-ABE5-46AA-97B4-DD847FDFBDB0}" type="pres">
      <dgm:prSet presAssocID="{E23F4F4A-4983-4ABF-982B-25BD12CC3F22}" presName="hierChild4" presStyleCnt="0"/>
      <dgm:spPr/>
    </dgm:pt>
    <dgm:pt modelId="{203C8320-7706-413C-9388-2CB98B4740C1}" type="pres">
      <dgm:prSet presAssocID="{E23F4F4A-4983-4ABF-982B-25BD12CC3F22}" presName="hierChild5" presStyleCnt="0"/>
      <dgm:spPr/>
    </dgm:pt>
    <dgm:pt modelId="{CC02F3F5-94DD-411D-9ABC-99B538E0B2C9}" type="pres">
      <dgm:prSet presAssocID="{A315133A-6E74-453A-886F-1F7978B1DDF4}" presName="Name37" presStyleLbl="parChTrans1D4" presStyleIdx="3" presStyleCnt="12"/>
      <dgm:spPr/>
      <dgm:t>
        <a:bodyPr/>
        <a:lstStyle/>
        <a:p>
          <a:endParaRPr lang="en-IN"/>
        </a:p>
      </dgm:t>
    </dgm:pt>
    <dgm:pt modelId="{44D73F41-894B-400D-B36B-FF5698435ECD}" type="pres">
      <dgm:prSet presAssocID="{C0EB982E-E1DC-43B4-8798-EC6D67EF8C49}" presName="hierRoot2" presStyleCnt="0">
        <dgm:presLayoutVars>
          <dgm:hierBranch val="init"/>
        </dgm:presLayoutVars>
      </dgm:prSet>
      <dgm:spPr/>
    </dgm:pt>
    <dgm:pt modelId="{51951A7C-2CF8-414C-964B-25ECB335AE40}" type="pres">
      <dgm:prSet presAssocID="{C0EB982E-E1DC-43B4-8798-EC6D67EF8C49}" presName="rootComposite" presStyleCnt="0"/>
      <dgm:spPr/>
    </dgm:pt>
    <dgm:pt modelId="{41C25523-01E7-4C91-B112-C550F0A4FB03}" type="pres">
      <dgm:prSet presAssocID="{C0EB982E-E1DC-43B4-8798-EC6D67EF8C49}" presName="rootText" presStyleLbl="node4" presStyleIdx="3" presStyleCnt="12" custLinFactNeighborX="-22482" custLinFactNeighborY="8370">
        <dgm:presLayoutVars>
          <dgm:chPref val="3"/>
        </dgm:presLayoutVars>
      </dgm:prSet>
      <dgm:spPr/>
      <dgm:t>
        <a:bodyPr/>
        <a:lstStyle/>
        <a:p>
          <a:endParaRPr lang="en-IN"/>
        </a:p>
      </dgm:t>
    </dgm:pt>
    <dgm:pt modelId="{3AE55FEB-958F-4A19-8074-20EE122A3D28}" type="pres">
      <dgm:prSet presAssocID="{C0EB982E-E1DC-43B4-8798-EC6D67EF8C49}" presName="rootConnector" presStyleLbl="node4" presStyleIdx="3" presStyleCnt="12"/>
      <dgm:spPr/>
      <dgm:t>
        <a:bodyPr/>
        <a:lstStyle/>
        <a:p>
          <a:endParaRPr lang="en-IN"/>
        </a:p>
      </dgm:t>
    </dgm:pt>
    <dgm:pt modelId="{BAE28C0C-AFBB-4285-974A-685242E79F0A}" type="pres">
      <dgm:prSet presAssocID="{C0EB982E-E1DC-43B4-8798-EC6D67EF8C49}" presName="hierChild4" presStyleCnt="0"/>
      <dgm:spPr/>
    </dgm:pt>
    <dgm:pt modelId="{135551BB-C0D6-447A-9DCE-D563590013E8}" type="pres">
      <dgm:prSet presAssocID="{C0EB982E-E1DC-43B4-8798-EC6D67EF8C49}" presName="hierChild5" presStyleCnt="0"/>
      <dgm:spPr/>
    </dgm:pt>
    <dgm:pt modelId="{E608B6B3-05F6-4845-9731-ACD410E9B3DA}" type="pres">
      <dgm:prSet presAssocID="{F6DAB398-9C76-420C-89D8-279FAC42F715}" presName="hierChild5" presStyleCnt="0"/>
      <dgm:spPr/>
    </dgm:pt>
    <dgm:pt modelId="{8BF645E6-C8A9-4A56-89C3-96962A32EE91}" type="pres">
      <dgm:prSet presAssocID="{A3FA0CF1-2C45-467D-A53E-A0D77529EE34}" presName="hierChild5" presStyleCnt="0"/>
      <dgm:spPr/>
    </dgm:pt>
    <dgm:pt modelId="{953FB127-0BE6-4B93-9DF9-4A78D35C4651}" type="pres">
      <dgm:prSet presAssocID="{3C9A355B-F24C-40D7-84D7-6A0B05470FB4}" presName="Name37" presStyleLbl="parChTrans1D2" presStyleIdx="2" presStyleCnt="6"/>
      <dgm:spPr/>
      <dgm:t>
        <a:bodyPr/>
        <a:lstStyle/>
        <a:p>
          <a:endParaRPr lang="en-IN"/>
        </a:p>
      </dgm:t>
    </dgm:pt>
    <dgm:pt modelId="{17D36EA4-A527-4F43-978E-5B19D1B44ACC}" type="pres">
      <dgm:prSet presAssocID="{407A8983-57C6-41EE-B9F4-75869FB83704}" presName="hierRoot2" presStyleCnt="0">
        <dgm:presLayoutVars>
          <dgm:hierBranch val="init"/>
        </dgm:presLayoutVars>
      </dgm:prSet>
      <dgm:spPr/>
    </dgm:pt>
    <dgm:pt modelId="{84A20BB7-22D1-4581-B0BE-9F1699271294}" type="pres">
      <dgm:prSet presAssocID="{407A8983-57C6-41EE-B9F4-75869FB83704}" presName="rootComposite" presStyleCnt="0"/>
      <dgm:spPr/>
    </dgm:pt>
    <dgm:pt modelId="{3CCECA68-05C1-4F64-829F-34DCD0946830}" type="pres">
      <dgm:prSet presAssocID="{407A8983-57C6-41EE-B9F4-75869FB83704}" presName="rootText" presStyleLbl="node2" presStyleIdx="2" presStyleCnt="6" custScaleY="67192">
        <dgm:presLayoutVars>
          <dgm:chPref val="3"/>
        </dgm:presLayoutVars>
      </dgm:prSet>
      <dgm:spPr/>
      <dgm:t>
        <a:bodyPr/>
        <a:lstStyle/>
        <a:p>
          <a:endParaRPr lang="en-IN"/>
        </a:p>
      </dgm:t>
    </dgm:pt>
    <dgm:pt modelId="{8BE15C44-E575-4C37-BC26-BF1E1480F06D}" type="pres">
      <dgm:prSet presAssocID="{407A8983-57C6-41EE-B9F4-75869FB83704}" presName="rootConnector" presStyleLbl="node2" presStyleIdx="2" presStyleCnt="6"/>
      <dgm:spPr/>
      <dgm:t>
        <a:bodyPr/>
        <a:lstStyle/>
        <a:p>
          <a:endParaRPr lang="en-IN"/>
        </a:p>
      </dgm:t>
    </dgm:pt>
    <dgm:pt modelId="{5AFEABAA-E639-4BB1-9C70-5CA552D8F8E5}" type="pres">
      <dgm:prSet presAssocID="{407A8983-57C6-41EE-B9F4-75869FB83704}" presName="hierChild4" presStyleCnt="0"/>
      <dgm:spPr/>
    </dgm:pt>
    <dgm:pt modelId="{FBC46158-94A8-402B-9F32-5B496CC42EEE}" type="pres">
      <dgm:prSet presAssocID="{4CC0D89A-5B07-4FBC-87F7-2E1D0BD22A87}" presName="Name37" presStyleLbl="parChTrans1D3" presStyleIdx="2" presStyleCnt="6"/>
      <dgm:spPr/>
      <dgm:t>
        <a:bodyPr/>
        <a:lstStyle/>
        <a:p>
          <a:endParaRPr lang="en-IN"/>
        </a:p>
      </dgm:t>
    </dgm:pt>
    <dgm:pt modelId="{A673A748-30E4-4DB7-9CAB-DE7CF45FAC77}" type="pres">
      <dgm:prSet presAssocID="{938A0D6A-E231-4FFA-9C93-A42AA2DE7272}" presName="hierRoot2" presStyleCnt="0">
        <dgm:presLayoutVars>
          <dgm:hierBranch val="init"/>
        </dgm:presLayoutVars>
      </dgm:prSet>
      <dgm:spPr/>
    </dgm:pt>
    <dgm:pt modelId="{B5C0F237-4027-4DA0-BDE5-B1F21773367A}" type="pres">
      <dgm:prSet presAssocID="{938A0D6A-E231-4FFA-9C93-A42AA2DE7272}" presName="rootComposite" presStyleCnt="0"/>
      <dgm:spPr/>
    </dgm:pt>
    <dgm:pt modelId="{909637E7-443B-41FF-8024-E7CC7B654EB0}" type="pres">
      <dgm:prSet presAssocID="{938A0D6A-E231-4FFA-9C93-A42AA2DE7272}" presName="rootText" presStyleLbl="node3" presStyleIdx="2" presStyleCnt="6" custLinFactNeighborY="-29692">
        <dgm:presLayoutVars>
          <dgm:chPref val="3"/>
        </dgm:presLayoutVars>
      </dgm:prSet>
      <dgm:spPr/>
      <dgm:t>
        <a:bodyPr/>
        <a:lstStyle/>
        <a:p>
          <a:endParaRPr lang="en-IN"/>
        </a:p>
      </dgm:t>
    </dgm:pt>
    <dgm:pt modelId="{1E82CA43-3F92-4D9D-9DAF-582926EDFB5E}" type="pres">
      <dgm:prSet presAssocID="{938A0D6A-E231-4FFA-9C93-A42AA2DE7272}" presName="rootConnector" presStyleLbl="node3" presStyleIdx="2" presStyleCnt="6"/>
      <dgm:spPr/>
      <dgm:t>
        <a:bodyPr/>
        <a:lstStyle/>
        <a:p>
          <a:endParaRPr lang="en-IN"/>
        </a:p>
      </dgm:t>
    </dgm:pt>
    <dgm:pt modelId="{40C213AE-9F55-4B09-8FFC-19E128DDDDDE}" type="pres">
      <dgm:prSet presAssocID="{938A0D6A-E231-4FFA-9C93-A42AA2DE7272}" presName="hierChild4" presStyleCnt="0"/>
      <dgm:spPr/>
    </dgm:pt>
    <dgm:pt modelId="{6E888D1C-5105-4019-9F07-D79D42AD683F}" type="pres">
      <dgm:prSet presAssocID="{2C41C9B0-B0F6-42CA-927F-F839FDA7356F}" presName="Name37" presStyleLbl="parChTrans1D4" presStyleIdx="4" presStyleCnt="12"/>
      <dgm:spPr/>
      <dgm:t>
        <a:bodyPr/>
        <a:lstStyle/>
        <a:p>
          <a:endParaRPr lang="en-IN"/>
        </a:p>
      </dgm:t>
    </dgm:pt>
    <dgm:pt modelId="{112CFC90-1864-4A80-8BD0-7F96CCFE1866}" type="pres">
      <dgm:prSet presAssocID="{42614A1A-04D1-444F-8F25-D7DA93A6CA7E}" presName="hierRoot2" presStyleCnt="0">
        <dgm:presLayoutVars>
          <dgm:hierBranch val="init"/>
        </dgm:presLayoutVars>
      </dgm:prSet>
      <dgm:spPr/>
    </dgm:pt>
    <dgm:pt modelId="{82E932A5-F5E6-4C40-8690-AC26771F7F23}" type="pres">
      <dgm:prSet presAssocID="{42614A1A-04D1-444F-8F25-D7DA93A6CA7E}" presName="rootComposite" presStyleCnt="0"/>
      <dgm:spPr/>
    </dgm:pt>
    <dgm:pt modelId="{DAAFBBB1-DDB6-4E48-AAF1-3FC8A09C34A9}" type="pres">
      <dgm:prSet presAssocID="{42614A1A-04D1-444F-8F25-D7DA93A6CA7E}" presName="rootText" presStyleLbl="node4" presStyleIdx="4" presStyleCnt="12" custLinFactNeighborX="-20022" custLinFactNeighborY="21357">
        <dgm:presLayoutVars>
          <dgm:chPref val="3"/>
        </dgm:presLayoutVars>
      </dgm:prSet>
      <dgm:spPr/>
      <dgm:t>
        <a:bodyPr/>
        <a:lstStyle/>
        <a:p>
          <a:endParaRPr lang="en-IN"/>
        </a:p>
      </dgm:t>
    </dgm:pt>
    <dgm:pt modelId="{01B9769B-28F0-44F5-9977-32A9D3CACB43}" type="pres">
      <dgm:prSet presAssocID="{42614A1A-04D1-444F-8F25-D7DA93A6CA7E}" presName="rootConnector" presStyleLbl="node4" presStyleIdx="4" presStyleCnt="12"/>
      <dgm:spPr/>
      <dgm:t>
        <a:bodyPr/>
        <a:lstStyle/>
        <a:p>
          <a:endParaRPr lang="en-IN"/>
        </a:p>
      </dgm:t>
    </dgm:pt>
    <dgm:pt modelId="{818D98E8-E2FF-4FB8-8018-5A357066F42D}" type="pres">
      <dgm:prSet presAssocID="{42614A1A-04D1-444F-8F25-D7DA93A6CA7E}" presName="hierChild4" presStyleCnt="0"/>
      <dgm:spPr/>
    </dgm:pt>
    <dgm:pt modelId="{EA1AF72D-C32B-4CA4-9283-6B20CDF01165}" type="pres">
      <dgm:prSet presAssocID="{42614A1A-04D1-444F-8F25-D7DA93A6CA7E}" presName="hierChild5" presStyleCnt="0"/>
      <dgm:spPr/>
    </dgm:pt>
    <dgm:pt modelId="{31AA5AB2-B58A-4E85-909F-99E2EDC0583E}" type="pres">
      <dgm:prSet presAssocID="{D49252EE-6A16-456D-829B-CEDF5B9688CC}" presName="Name37" presStyleLbl="parChTrans1D4" presStyleIdx="5" presStyleCnt="12"/>
      <dgm:spPr/>
      <dgm:t>
        <a:bodyPr/>
        <a:lstStyle/>
        <a:p>
          <a:endParaRPr lang="en-IN"/>
        </a:p>
      </dgm:t>
    </dgm:pt>
    <dgm:pt modelId="{D2047331-58DB-411C-96FE-3461FBC3CF7B}" type="pres">
      <dgm:prSet presAssocID="{508DF91C-9C6D-48A6-9940-078AB236A720}" presName="hierRoot2" presStyleCnt="0">
        <dgm:presLayoutVars>
          <dgm:hierBranch val="init"/>
        </dgm:presLayoutVars>
      </dgm:prSet>
      <dgm:spPr/>
    </dgm:pt>
    <dgm:pt modelId="{391B9188-F1C7-464D-8475-6E85BE4C7142}" type="pres">
      <dgm:prSet presAssocID="{508DF91C-9C6D-48A6-9940-078AB236A720}" presName="rootComposite" presStyleCnt="0"/>
      <dgm:spPr/>
    </dgm:pt>
    <dgm:pt modelId="{0E4330BB-97D0-4283-8268-638F619E9FB7}" type="pres">
      <dgm:prSet presAssocID="{508DF91C-9C6D-48A6-9940-078AB236A720}" presName="rootText" presStyleLbl="node4" presStyleIdx="5" presStyleCnt="12" custLinFactNeighborX="-22482" custLinFactNeighborY="8370">
        <dgm:presLayoutVars>
          <dgm:chPref val="3"/>
        </dgm:presLayoutVars>
      </dgm:prSet>
      <dgm:spPr/>
      <dgm:t>
        <a:bodyPr/>
        <a:lstStyle/>
        <a:p>
          <a:endParaRPr lang="en-IN"/>
        </a:p>
      </dgm:t>
    </dgm:pt>
    <dgm:pt modelId="{C561ED43-36F9-481A-B40C-030C1FD1172F}" type="pres">
      <dgm:prSet presAssocID="{508DF91C-9C6D-48A6-9940-078AB236A720}" presName="rootConnector" presStyleLbl="node4" presStyleIdx="5" presStyleCnt="12"/>
      <dgm:spPr/>
      <dgm:t>
        <a:bodyPr/>
        <a:lstStyle/>
        <a:p>
          <a:endParaRPr lang="en-IN"/>
        </a:p>
      </dgm:t>
    </dgm:pt>
    <dgm:pt modelId="{75E9DD53-964F-415B-856F-CF5B57F336CA}" type="pres">
      <dgm:prSet presAssocID="{508DF91C-9C6D-48A6-9940-078AB236A720}" presName="hierChild4" presStyleCnt="0"/>
      <dgm:spPr/>
    </dgm:pt>
    <dgm:pt modelId="{4ED574D3-EF8D-48E2-9FBD-426DDC822B4B}" type="pres">
      <dgm:prSet presAssocID="{508DF91C-9C6D-48A6-9940-078AB236A720}" presName="hierChild5" presStyleCnt="0"/>
      <dgm:spPr/>
    </dgm:pt>
    <dgm:pt modelId="{F9B16BE2-294D-44C9-A88F-7A0E7991530A}" type="pres">
      <dgm:prSet presAssocID="{938A0D6A-E231-4FFA-9C93-A42AA2DE7272}" presName="hierChild5" presStyleCnt="0"/>
      <dgm:spPr/>
    </dgm:pt>
    <dgm:pt modelId="{C10D4DA5-D252-416B-90C5-0A6B7F8D9EC8}" type="pres">
      <dgm:prSet presAssocID="{407A8983-57C6-41EE-B9F4-75869FB83704}" presName="hierChild5" presStyleCnt="0"/>
      <dgm:spPr/>
    </dgm:pt>
    <dgm:pt modelId="{166B181E-D347-48F5-B002-2300E9927BA1}" type="pres">
      <dgm:prSet presAssocID="{715B3D16-3925-431C-826E-6E265BB1A0F9}" presName="Name37" presStyleLbl="parChTrans1D2" presStyleIdx="3" presStyleCnt="6"/>
      <dgm:spPr/>
      <dgm:t>
        <a:bodyPr/>
        <a:lstStyle/>
        <a:p>
          <a:endParaRPr lang="en-IN"/>
        </a:p>
      </dgm:t>
    </dgm:pt>
    <dgm:pt modelId="{7AA2D723-9363-4496-8A62-47ED5939AC8F}" type="pres">
      <dgm:prSet presAssocID="{4541F2CD-2775-44B4-9552-B9B4084936FA}" presName="hierRoot2" presStyleCnt="0">
        <dgm:presLayoutVars>
          <dgm:hierBranch val="init"/>
        </dgm:presLayoutVars>
      </dgm:prSet>
      <dgm:spPr/>
    </dgm:pt>
    <dgm:pt modelId="{324E0B1D-2596-4F68-9E0A-73C62AF7A395}" type="pres">
      <dgm:prSet presAssocID="{4541F2CD-2775-44B4-9552-B9B4084936FA}" presName="rootComposite" presStyleCnt="0"/>
      <dgm:spPr/>
    </dgm:pt>
    <dgm:pt modelId="{AAC92290-E5DC-438A-BF46-1535165966CE}" type="pres">
      <dgm:prSet presAssocID="{4541F2CD-2775-44B4-9552-B9B4084936FA}" presName="rootText" presStyleLbl="node2" presStyleIdx="3" presStyleCnt="6" custScaleY="67192">
        <dgm:presLayoutVars>
          <dgm:chPref val="3"/>
        </dgm:presLayoutVars>
      </dgm:prSet>
      <dgm:spPr/>
      <dgm:t>
        <a:bodyPr/>
        <a:lstStyle/>
        <a:p>
          <a:endParaRPr lang="en-IN"/>
        </a:p>
      </dgm:t>
    </dgm:pt>
    <dgm:pt modelId="{9DA9BD1A-8715-4885-9AC5-50C2C556E15A}" type="pres">
      <dgm:prSet presAssocID="{4541F2CD-2775-44B4-9552-B9B4084936FA}" presName="rootConnector" presStyleLbl="node2" presStyleIdx="3" presStyleCnt="6"/>
      <dgm:spPr/>
      <dgm:t>
        <a:bodyPr/>
        <a:lstStyle/>
        <a:p>
          <a:endParaRPr lang="en-IN"/>
        </a:p>
      </dgm:t>
    </dgm:pt>
    <dgm:pt modelId="{8F0CDD5D-02D5-48C4-8B48-33553642BEEC}" type="pres">
      <dgm:prSet presAssocID="{4541F2CD-2775-44B4-9552-B9B4084936FA}" presName="hierChild4" presStyleCnt="0"/>
      <dgm:spPr/>
    </dgm:pt>
    <dgm:pt modelId="{B6E72882-3983-495F-BA0C-6F20873CB465}" type="pres">
      <dgm:prSet presAssocID="{4896C577-69F0-4536-B372-20C2D9089E84}" presName="Name37" presStyleLbl="parChTrans1D3" presStyleIdx="3" presStyleCnt="6"/>
      <dgm:spPr/>
      <dgm:t>
        <a:bodyPr/>
        <a:lstStyle/>
        <a:p>
          <a:endParaRPr lang="en-IN"/>
        </a:p>
      </dgm:t>
    </dgm:pt>
    <dgm:pt modelId="{9D9FB13B-55D9-4AA7-A863-3A7015BCA5CC}" type="pres">
      <dgm:prSet presAssocID="{852D894D-44EB-4FAB-9F13-E597EA22E5F2}" presName="hierRoot2" presStyleCnt="0">
        <dgm:presLayoutVars>
          <dgm:hierBranch val="init"/>
        </dgm:presLayoutVars>
      </dgm:prSet>
      <dgm:spPr/>
    </dgm:pt>
    <dgm:pt modelId="{1F30B588-3932-4DE6-AD30-5D810315C477}" type="pres">
      <dgm:prSet presAssocID="{852D894D-44EB-4FAB-9F13-E597EA22E5F2}" presName="rootComposite" presStyleCnt="0"/>
      <dgm:spPr/>
    </dgm:pt>
    <dgm:pt modelId="{CAD5F8A0-E644-4C18-867B-A4D27444538B}" type="pres">
      <dgm:prSet presAssocID="{852D894D-44EB-4FAB-9F13-E597EA22E5F2}" presName="rootText" presStyleLbl="node3" presStyleIdx="3" presStyleCnt="6" custLinFactNeighborY="-27408">
        <dgm:presLayoutVars>
          <dgm:chPref val="3"/>
        </dgm:presLayoutVars>
      </dgm:prSet>
      <dgm:spPr/>
      <dgm:t>
        <a:bodyPr/>
        <a:lstStyle/>
        <a:p>
          <a:endParaRPr lang="en-IN"/>
        </a:p>
      </dgm:t>
    </dgm:pt>
    <dgm:pt modelId="{08C54BB1-3AB0-4962-9452-41AD17A99138}" type="pres">
      <dgm:prSet presAssocID="{852D894D-44EB-4FAB-9F13-E597EA22E5F2}" presName="rootConnector" presStyleLbl="node3" presStyleIdx="3" presStyleCnt="6"/>
      <dgm:spPr/>
      <dgm:t>
        <a:bodyPr/>
        <a:lstStyle/>
        <a:p>
          <a:endParaRPr lang="en-IN"/>
        </a:p>
      </dgm:t>
    </dgm:pt>
    <dgm:pt modelId="{C7A2FAA8-783C-4327-BC11-160A3AB7B84A}" type="pres">
      <dgm:prSet presAssocID="{852D894D-44EB-4FAB-9F13-E597EA22E5F2}" presName="hierChild4" presStyleCnt="0"/>
      <dgm:spPr/>
    </dgm:pt>
    <dgm:pt modelId="{ECE7443E-1247-44B6-B36E-FDC492C84075}" type="pres">
      <dgm:prSet presAssocID="{D2443D8D-4A50-4FE2-ACC3-93702F304F68}" presName="Name37" presStyleLbl="parChTrans1D4" presStyleIdx="6" presStyleCnt="12"/>
      <dgm:spPr/>
      <dgm:t>
        <a:bodyPr/>
        <a:lstStyle/>
        <a:p>
          <a:endParaRPr lang="en-IN"/>
        </a:p>
      </dgm:t>
    </dgm:pt>
    <dgm:pt modelId="{21686DCE-FF03-4995-8FBA-304DCAA6554A}" type="pres">
      <dgm:prSet presAssocID="{2B03CCCB-2110-4373-BD7E-6425514EA6B2}" presName="hierRoot2" presStyleCnt="0">
        <dgm:presLayoutVars>
          <dgm:hierBranch val="init"/>
        </dgm:presLayoutVars>
      </dgm:prSet>
      <dgm:spPr/>
    </dgm:pt>
    <dgm:pt modelId="{A79427C1-3AA5-42AD-B430-F852DBCD9B52}" type="pres">
      <dgm:prSet presAssocID="{2B03CCCB-2110-4373-BD7E-6425514EA6B2}" presName="rootComposite" presStyleCnt="0"/>
      <dgm:spPr/>
    </dgm:pt>
    <dgm:pt modelId="{5DDCD9D4-21E3-476C-99F8-24BA68CB7520}" type="pres">
      <dgm:prSet presAssocID="{2B03CCCB-2110-4373-BD7E-6425514EA6B2}" presName="rootText" presStyleLbl="node4" presStyleIdx="6" presStyleCnt="12" custLinFactNeighborX="-23000" custLinFactNeighborY="21357">
        <dgm:presLayoutVars>
          <dgm:chPref val="3"/>
        </dgm:presLayoutVars>
      </dgm:prSet>
      <dgm:spPr/>
      <dgm:t>
        <a:bodyPr/>
        <a:lstStyle/>
        <a:p>
          <a:endParaRPr lang="en-IN"/>
        </a:p>
      </dgm:t>
    </dgm:pt>
    <dgm:pt modelId="{A3274979-CCA5-4E2F-8945-80F4461B214A}" type="pres">
      <dgm:prSet presAssocID="{2B03CCCB-2110-4373-BD7E-6425514EA6B2}" presName="rootConnector" presStyleLbl="node4" presStyleIdx="6" presStyleCnt="12"/>
      <dgm:spPr/>
      <dgm:t>
        <a:bodyPr/>
        <a:lstStyle/>
        <a:p>
          <a:endParaRPr lang="en-IN"/>
        </a:p>
      </dgm:t>
    </dgm:pt>
    <dgm:pt modelId="{BD6C3F52-398C-46F2-B5E1-BAB5438009E1}" type="pres">
      <dgm:prSet presAssocID="{2B03CCCB-2110-4373-BD7E-6425514EA6B2}" presName="hierChild4" presStyleCnt="0"/>
      <dgm:spPr/>
    </dgm:pt>
    <dgm:pt modelId="{5B55909F-8CED-4700-8FB1-E02ED5E8D82C}" type="pres">
      <dgm:prSet presAssocID="{2B03CCCB-2110-4373-BD7E-6425514EA6B2}" presName="hierChild5" presStyleCnt="0"/>
      <dgm:spPr/>
    </dgm:pt>
    <dgm:pt modelId="{83D4D230-5C75-4DE4-BA88-9B7E62C2AD2F}" type="pres">
      <dgm:prSet presAssocID="{CB1C1A5D-668F-4976-9E22-95B1BE7F038E}" presName="Name37" presStyleLbl="parChTrans1D4" presStyleIdx="7" presStyleCnt="12"/>
      <dgm:spPr/>
      <dgm:t>
        <a:bodyPr/>
        <a:lstStyle/>
        <a:p>
          <a:endParaRPr lang="en-IN"/>
        </a:p>
      </dgm:t>
    </dgm:pt>
    <dgm:pt modelId="{8BDBA53F-ECE8-4880-9903-4428D7E1E2BC}" type="pres">
      <dgm:prSet presAssocID="{72EB5CE2-D97A-4BFA-9476-36F81A957C6B}" presName="hierRoot2" presStyleCnt="0">
        <dgm:presLayoutVars>
          <dgm:hierBranch val="init"/>
        </dgm:presLayoutVars>
      </dgm:prSet>
      <dgm:spPr/>
    </dgm:pt>
    <dgm:pt modelId="{F4895958-4050-4CB7-8188-31829DECF011}" type="pres">
      <dgm:prSet presAssocID="{72EB5CE2-D97A-4BFA-9476-36F81A957C6B}" presName="rootComposite" presStyleCnt="0"/>
      <dgm:spPr/>
    </dgm:pt>
    <dgm:pt modelId="{6C44B3D1-1864-4F6C-9FFC-FDA39F56562F}" type="pres">
      <dgm:prSet presAssocID="{72EB5CE2-D97A-4BFA-9476-36F81A957C6B}" presName="rootText" presStyleLbl="node4" presStyleIdx="7" presStyleCnt="12" custLinFactNeighborX="-22482" custLinFactNeighborY="8370">
        <dgm:presLayoutVars>
          <dgm:chPref val="3"/>
        </dgm:presLayoutVars>
      </dgm:prSet>
      <dgm:spPr/>
      <dgm:t>
        <a:bodyPr/>
        <a:lstStyle/>
        <a:p>
          <a:endParaRPr lang="en-IN"/>
        </a:p>
      </dgm:t>
    </dgm:pt>
    <dgm:pt modelId="{113ABF7F-A1BD-4529-938B-8D8FB7CCFB2C}" type="pres">
      <dgm:prSet presAssocID="{72EB5CE2-D97A-4BFA-9476-36F81A957C6B}" presName="rootConnector" presStyleLbl="node4" presStyleIdx="7" presStyleCnt="12"/>
      <dgm:spPr/>
      <dgm:t>
        <a:bodyPr/>
        <a:lstStyle/>
        <a:p>
          <a:endParaRPr lang="en-IN"/>
        </a:p>
      </dgm:t>
    </dgm:pt>
    <dgm:pt modelId="{06459575-F804-47C2-BEE9-99ACDA4FAE4B}" type="pres">
      <dgm:prSet presAssocID="{72EB5CE2-D97A-4BFA-9476-36F81A957C6B}" presName="hierChild4" presStyleCnt="0"/>
      <dgm:spPr/>
    </dgm:pt>
    <dgm:pt modelId="{7A6FBBBA-1A92-4150-8F10-0A4B2B90CAFA}" type="pres">
      <dgm:prSet presAssocID="{72EB5CE2-D97A-4BFA-9476-36F81A957C6B}" presName="hierChild5" presStyleCnt="0"/>
      <dgm:spPr/>
    </dgm:pt>
    <dgm:pt modelId="{41E20C28-1F89-4687-9207-EF51260CAE50}" type="pres">
      <dgm:prSet presAssocID="{852D894D-44EB-4FAB-9F13-E597EA22E5F2}" presName="hierChild5" presStyleCnt="0"/>
      <dgm:spPr/>
    </dgm:pt>
    <dgm:pt modelId="{C078CA61-1BDE-4BFA-B6B0-0AF1D9326281}" type="pres">
      <dgm:prSet presAssocID="{4541F2CD-2775-44B4-9552-B9B4084936FA}" presName="hierChild5" presStyleCnt="0"/>
      <dgm:spPr/>
    </dgm:pt>
    <dgm:pt modelId="{A568CA1C-4B21-47E9-B1DA-4A2055F24EB8}" type="pres">
      <dgm:prSet presAssocID="{F9201F4C-3824-4310-BBB4-CE3105BEA21A}" presName="Name37" presStyleLbl="parChTrans1D2" presStyleIdx="4" presStyleCnt="6"/>
      <dgm:spPr/>
      <dgm:t>
        <a:bodyPr/>
        <a:lstStyle/>
        <a:p>
          <a:endParaRPr lang="en-IN"/>
        </a:p>
      </dgm:t>
    </dgm:pt>
    <dgm:pt modelId="{C6C34BB4-DB95-46BB-B067-8714A1C2DB2C}" type="pres">
      <dgm:prSet presAssocID="{6B511A07-452E-4E12-BDE5-9BE1243A71A0}" presName="hierRoot2" presStyleCnt="0">
        <dgm:presLayoutVars>
          <dgm:hierBranch val="init"/>
        </dgm:presLayoutVars>
      </dgm:prSet>
      <dgm:spPr/>
    </dgm:pt>
    <dgm:pt modelId="{6EC7BEDF-5C73-45F2-91D5-B67983F28286}" type="pres">
      <dgm:prSet presAssocID="{6B511A07-452E-4E12-BDE5-9BE1243A71A0}" presName="rootComposite" presStyleCnt="0"/>
      <dgm:spPr/>
    </dgm:pt>
    <dgm:pt modelId="{8643742D-77E3-4B0E-B4ED-3BA88B595689}" type="pres">
      <dgm:prSet presAssocID="{6B511A07-452E-4E12-BDE5-9BE1243A71A0}" presName="rootText" presStyleLbl="node2" presStyleIdx="4" presStyleCnt="6" custScaleY="67192">
        <dgm:presLayoutVars>
          <dgm:chPref val="3"/>
        </dgm:presLayoutVars>
      </dgm:prSet>
      <dgm:spPr/>
      <dgm:t>
        <a:bodyPr/>
        <a:lstStyle/>
        <a:p>
          <a:endParaRPr lang="en-IN"/>
        </a:p>
      </dgm:t>
    </dgm:pt>
    <dgm:pt modelId="{5DA39A15-09BE-45B3-BE4D-A72A80826616}" type="pres">
      <dgm:prSet presAssocID="{6B511A07-452E-4E12-BDE5-9BE1243A71A0}" presName="rootConnector" presStyleLbl="node2" presStyleIdx="4" presStyleCnt="6"/>
      <dgm:spPr/>
      <dgm:t>
        <a:bodyPr/>
        <a:lstStyle/>
        <a:p>
          <a:endParaRPr lang="en-IN"/>
        </a:p>
      </dgm:t>
    </dgm:pt>
    <dgm:pt modelId="{F9997023-A560-4383-B8CC-EBF27115784C}" type="pres">
      <dgm:prSet presAssocID="{6B511A07-452E-4E12-BDE5-9BE1243A71A0}" presName="hierChild4" presStyleCnt="0"/>
      <dgm:spPr/>
    </dgm:pt>
    <dgm:pt modelId="{AC926248-9009-4665-8F2A-DBEDA8EA22C3}" type="pres">
      <dgm:prSet presAssocID="{FFFB2E92-BA8F-494F-BADF-2FCDAB276573}" presName="Name37" presStyleLbl="parChTrans1D3" presStyleIdx="4" presStyleCnt="6"/>
      <dgm:spPr/>
      <dgm:t>
        <a:bodyPr/>
        <a:lstStyle/>
        <a:p>
          <a:endParaRPr lang="en-IN"/>
        </a:p>
      </dgm:t>
    </dgm:pt>
    <dgm:pt modelId="{5AEE1725-D66A-48F6-B6C3-BD634B5DE743}" type="pres">
      <dgm:prSet presAssocID="{9B65876B-3AF7-42B2-8BF1-FF95A2E50639}" presName="hierRoot2" presStyleCnt="0">
        <dgm:presLayoutVars>
          <dgm:hierBranch val="init"/>
        </dgm:presLayoutVars>
      </dgm:prSet>
      <dgm:spPr/>
    </dgm:pt>
    <dgm:pt modelId="{5D0BF4FC-1C95-4B8E-BC85-084DD103F70D}" type="pres">
      <dgm:prSet presAssocID="{9B65876B-3AF7-42B2-8BF1-FF95A2E50639}" presName="rootComposite" presStyleCnt="0"/>
      <dgm:spPr/>
    </dgm:pt>
    <dgm:pt modelId="{1DCACEEE-C8EC-4168-A1C5-07FFB7E30F2A}" type="pres">
      <dgm:prSet presAssocID="{9B65876B-3AF7-42B2-8BF1-FF95A2E50639}" presName="rootText" presStyleLbl="node3" presStyleIdx="4" presStyleCnt="6" custLinFactNeighborY="-27408">
        <dgm:presLayoutVars>
          <dgm:chPref val="3"/>
        </dgm:presLayoutVars>
      </dgm:prSet>
      <dgm:spPr/>
      <dgm:t>
        <a:bodyPr/>
        <a:lstStyle/>
        <a:p>
          <a:endParaRPr lang="en-IN"/>
        </a:p>
      </dgm:t>
    </dgm:pt>
    <dgm:pt modelId="{50C9252D-4F9B-4902-9DE1-388F6E303283}" type="pres">
      <dgm:prSet presAssocID="{9B65876B-3AF7-42B2-8BF1-FF95A2E50639}" presName="rootConnector" presStyleLbl="node3" presStyleIdx="4" presStyleCnt="6"/>
      <dgm:spPr/>
      <dgm:t>
        <a:bodyPr/>
        <a:lstStyle/>
        <a:p>
          <a:endParaRPr lang="en-IN"/>
        </a:p>
      </dgm:t>
    </dgm:pt>
    <dgm:pt modelId="{C044EB00-AF36-4B37-9D84-58D403010B23}" type="pres">
      <dgm:prSet presAssocID="{9B65876B-3AF7-42B2-8BF1-FF95A2E50639}" presName="hierChild4" presStyleCnt="0"/>
      <dgm:spPr/>
    </dgm:pt>
    <dgm:pt modelId="{09D721D8-B4AC-4584-977B-23D3BF5520DF}" type="pres">
      <dgm:prSet presAssocID="{B5093F3C-6AD5-4327-80A0-FFCE27CCB679}" presName="Name37" presStyleLbl="parChTrans1D4" presStyleIdx="8" presStyleCnt="12"/>
      <dgm:spPr/>
      <dgm:t>
        <a:bodyPr/>
        <a:lstStyle/>
        <a:p>
          <a:endParaRPr lang="en-IN"/>
        </a:p>
      </dgm:t>
    </dgm:pt>
    <dgm:pt modelId="{5F30C031-9C42-4590-95F1-DC7C027A9621}" type="pres">
      <dgm:prSet presAssocID="{D94732AC-4917-4895-8BD5-347AAE7EE3F3}" presName="hierRoot2" presStyleCnt="0">
        <dgm:presLayoutVars>
          <dgm:hierBranch val="init"/>
        </dgm:presLayoutVars>
      </dgm:prSet>
      <dgm:spPr/>
    </dgm:pt>
    <dgm:pt modelId="{1AD0DC3E-D686-484F-A775-D738645806B6}" type="pres">
      <dgm:prSet presAssocID="{D94732AC-4917-4895-8BD5-347AAE7EE3F3}" presName="rootComposite" presStyleCnt="0"/>
      <dgm:spPr/>
    </dgm:pt>
    <dgm:pt modelId="{AB0AE5E6-BA6F-44A0-8E67-B5B2D20CF12A}" type="pres">
      <dgm:prSet presAssocID="{D94732AC-4917-4895-8BD5-347AAE7EE3F3}" presName="rootText" presStyleLbl="node4" presStyleIdx="8" presStyleCnt="12" custLinFactNeighborX="-25978" custLinFactNeighborY="16969">
        <dgm:presLayoutVars>
          <dgm:chPref val="3"/>
        </dgm:presLayoutVars>
      </dgm:prSet>
      <dgm:spPr/>
      <dgm:t>
        <a:bodyPr/>
        <a:lstStyle/>
        <a:p>
          <a:endParaRPr lang="en-IN"/>
        </a:p>
      </dgm:t>
    </dgm:pt>
    <dgm:pt modelId="{8FC81464-7BF9-4516-BCB9-03652D1B3E05}" type="pres">
      <dgm:prSet presAssocID="{D94732AC-4917-4895-8BD5-347AAE7EE3F3}" presName="rootConnector" presStyleLbl="node4" presStyleIdx="8" presStyleCnt="12"/>
      <dgm:spPr/>
      <dgm:t>
        <a:bodyPr/>
        <a:lstStyle/>
        <a:p>
          <a:endParaRPr lang="en-IN"/>
        </a:p>
      </dgm:t>
    </dgm:pt>
    <dgm:pt modelId="{BD8EC4DB-C8A9-4005-B347-E547EC7560BF}" type="pres">
      <dgm:prSet presAssocID="{D94732AC-4917-4895-8BD5-347AAE7EE3F3}" presName="hierChild4" presStyleCnt="0"/>
      <dgm:spPr/>
    </dgm:pt>
    <dgm:pt modelId="{43BF428C-57A7-4D39-93AC-3F69D6BA1207}" type="pres">
      <dgm:prSet presAssocID="{D94732AC-4917-4895-8BD5-347AAE7EE3F3}" presName="hierChild5" presStyleCnt="0"/>
      <dgm:spPr/>
    </dgm:pt>
    <dgm:pt modelId="{7D96197E-7CB8-4D5E-BA75-F13F8324217A}" type="pres">
      <dgm:prSet presAssocID="{03EE664E-AB44-4A56-9327-4B03E718F1BF}" presName="Name37" presStyleLbl="parChTrans1D4" presStyleIdx="9" presStyleCnt="12"/>
      <dgm:spPr/>
      <dgm:t>
        <a:bodyPr/>
        <a:lstStyle/>
        <a:p>
          <a:endParaRPr lang="en-IN"/>
        </a:p>
      </dgm:t>
    </dgm:pt>
    <dgm:pt modelId="{903FF414-44D5-4037-990D-5FD7E32478C2}" type="pres">
      <dgm:prSet presAssocID="{799688E2-F8B2-455B-8AC4-8FB5F19F2669}" presName="hierRoot2" presStyleCnt="0">
        <dgm:presLayoutVars>
          <dgm:hierBranch val="init"/>
        </dgm:presLayoutVars>
      </dgm:prSet>
      <dgm:spPr/>
    </dgm:pt>
    <dgm:pt modelId="{2856AE32-68F7-4ADE-A290-FFCDBF1213C4}" type="pres">
      <dgm:prSet presAssocID="{799688E2-F8B2-455B-8AC4-8FB5F19F2669}" presName="rootComposite" presStyleCnt="0"/>
      <dgm:spPr/>
    </dgm:pt>
    <dgm:pt modelId="{90F09273-77D0-4FBA-8B4C-168ED826F7CD}" type="pres">
      <dgm:prSet presAssocID="{799688E2-F8B2-455B-8AC4-8FB5F19F2669}" presName="rootText" presStyleLbl="node4" presStyleIdx="9" presStyleCnt="12" custLinFactNeighborX="-22482" custLinFactNeighborY="8370">
        <dgm:presLayoutVars>
          <dgm:chPref val="3"/>
        </dgm:presLayoutVars>
      </dgm:prSet>
      <dgm:spPr/>
      <dgm:t>
        <a:bodyPr/>
        <a:lstStyle/>
        <a:p>
          <a:endParaRPr lang="en-IN"/>
        </a:p>
      </dgm:t>
    </dgm:pt>
    <dgm:pt modelId="{87484456-EBC8-4705-A734-EDD79E031AB3}" type="pres">
      <dgm:prSet presAssocID="{799688E2-F8B2-455B-8AC4-8FB5F19F2669}" presName="rootConnector" presStyleLbl="node4" presStyleIdx="9" presStyleCnt="12"/>
      <dgm:spPr/>
      <dgm:t>
        <a:bodyPr/>
        <a:lstStyle/>
        <a:p>
          <a:endParaRPr lang="en-IN"/>
        </a:p>
      </dgm:t>
    </dgm:pt>
    <dgm:pt modelId="{F704F99A-61FD-45A8-BA40-C880B81BE751}" type="pres">
      <dgm:prSet presAssocID="{799688E2-F8B2-455B-8AC4-8FB5F19F2669}" presName="hierChild4" presStyleCnt="0"/>
      <dgm:spPr/>
    </dgm:pt>
    <dgm:pt modelId="{367B26FC-9A2D-41A0-8647-58D3AD0804A9}" type="pres">
      <dgm:prSet presAssocID="{799688E2-F8B2-455B-8AC4-8FB5F19F2669}" presName="hierChild5" presStyleCnt="0"/>
      <dgm:spPr/>
    </dgm:pt>
    <dgm:pt modelId="{D93A6E85-22D3-4148-B669-EC914A139A52}" type="pres">
      <dgm:prSet presAssocID="{9B65876B-3AF7-42B2-8BF1-FF95A2E50639}" presName="hierChild5" presStyleCnt="0"/>
      <dgm:spPr/>
    </dgm:pt>
    <dgm:pt modelId="{A93E98FF-DAD7-4B47-A71C-2F5AEAEB1989}" type="pres">
      <dgm:prSet presAssocID="{6B511A07-452E-4E12-BDE5-9BE1243A71A0}" presName="hierChild5" presStyleCnt="0"/>
      <dgm:spPr/>
    </dgm:pt>
    <dgm:pt modelId="{E82C2564-98C4-437B-B1A4-75EB163DB9C2}" type="pres">
      <dgm:prSet presAssocID="{4E20AC50-2F97-4DF6-961F-4F29202288A3}" presName="Name37" presStyleLbl="parChTrans1D2" presStyleIdx="5" presStyleCnt="6"/>
      <dgm:spPr/>
      <dgm:t>
        <a:bodyPr/>
        <a:lstStyle/>
        <a:p>
          <a:endParaRPr lang="en-IN"/>
        </a:p>
      </dgm:t>
    </dgm:pt>
    <dgm:pt modelId="{9C18FE3B-8D2F-47E1-9136-6CD678FC9CDD}" type="pres">
      <dgm:prSet presAssocID="{7EB9286A-C4E5-4237-9CE4-7AFC84A35713}" presName="hierRoot2" presStyleCnt="0">
        <dgm:presLayoutVars>
          <dgm:hierBranch val="init"/>
        </dgm:presLayoutVars>
      </dgm:prSet>
      <dgm:spPr/>
    </dgm:pt>
    <dgm:pt modelId="{96EA7D87-4C57-44BA-9EE8-98752EF61E51}" type="pres">
      <dgm:prSet presAssocID="{7EB9286A-C4E5-4237-9CE4-7AFC84A35713}" presName="rootComposite" presStyleCnt="0"/>
      <dgm:spPr/>
    </dgm:pt>
    <dgm:pt modelId="{2E84B49C-BB49-429F-8D3B-09AA655DDBC7}" type="pres">
      <dgm:prSet presAssocID="{7EB9286A-C4E5-4237-9CE4-7AFC84A35713}" presName="rootText" presStyleLbl="node2" presStyleIdx="5" presStyleCnt="6" custScaleY="67192">
        <dgm:presLayoutVars>
          <dgm:chPref val="3"/>
        </dgm:presLayoutVars>
      </dgm:prSet>
      <dgm:spPr/>
      <dgm:t>
        <a:bodyPr/>
        <a:lstStyle/>
        <a:p>
          <a:endParaRPr lang="en-IN"/>
        </a:p>
      </dgm:t>
    </dgm:pt>
    <dgm:pt modelId="{DC540041-E869-4E16-8C20-FDBBBB887AC1}" type="pres">
      <dgm:prSet presAssocID="{7EB9286A-C4E5-4237-9CE4-7AFC84A35713}" presName="rootConnector" presStyleLbl="node2" presStyleIdx="5" presStyleCnt="6"/>
      <dgm:spPr/>
      <dgm:t>
        <a:bodyPr/>
        <a:lstStyle/>
        <a:p>
          <a:endParaRPr lang="en-IN"/>
        </a:p>
      </dgm:t>
    </dgm:pt>
    <dgm:pt modelId="{1A5EAA6B-2539-41E9-B14E-DF77659DB238}" type="pres">
      <dgm:prSet presAssocID="{7EB9286A-C4E5-4237-9CE4-7AFC84A35713}" presName="hierChild4" presStyleCnt="0"/>
      <dgm:spPr/>
    </dgm:pt>
    <dgm:pt modelId="{CD52F449-AFC4-4D52-A7D8-4B4B4D8FEB7D}" type="pres">
      <dgm:prSet presAssocID="{340A8528-B5D7-4AC6-AC08-932BCD88FD69}" presName="Name37" presStyleLbl="parChTrans1D3" presStyleIdx="5" presStyleCnt="6"/>
      <dgm:spPr/>
      <dgm:t>
        <a:bodyPr/>
        <a:lstStyle/>
        <a:p>
          <a:endParaRPr lang="en-IN"/>
        </a:p>
      </dgm:t>
    </dgm:pt>
    <dgm:pt modelId="{0E7D7CBC-6DCB-4265-80D1-B55C7D0DEAD0}" type="pres">
      <dgm:prSet presAssocID="{C42907A6-5558-4778-83F1-CC3931CD2A9B}" presName="hierRoot2" presStyleCnt="0">
        <dgm:presLayoutVars>
          <dgm:hierBranch val="init"/>
        </dgm:presLayoutVars>
      </dgm:prSet>
      <dgm:spPr/>
    </dgm:pt>
    <dgm:pt modelId="{BD894552-CFEB-4799-9A62-06692C684524}" type="pres">
      <dgm:prSet presAssocID="{C42907A6-5558-4778-83F1-CC3931CD2A9B}" presName="rootComposite" presStyleCnt="0"/>
      <dgm:spPr/>
    </dgm:pt>
    <dgm:pt modelId="{9D06918B-01B4-479C-93B8-166689CCBA17}" type="pres">
      <dgm:prSet presAssocID="{C42907A6-5558-4778-83F1-CC3931CD2A9B}" presName="rootText" presStyleLbl="node3" presStyleIdx="5" presStyleCnt="6" custLinFactNeighborY="-15988">
        <dgm:presLayoutVars>
          <dgm:chPref val="3"/>
        </dgm:presLayoutVars>
      </dgm:prSet>
      <dgm:spPr/>
      <dgm:t>
        <a:bodyPr/>
        <a:lstStyle/>
        <a:p>
          <a:endParaRPr lang="en-IN"/>
        </a:p>
      </dgm:t>
    </dgm:pt>
    <dgm:pt modelId="{F8BAB461-44B0-4618-B9F4-07BD9EA5F6A5}" type="pres">
      <dgm:prSet presAssocID="{C42907A6-5558-4778-83F1-CC3931CD2A9B}" presName="rootConnector" presStyleLbl="node3" presStyleIdx="5" presStyleCnt="6"/>
      <dgm:spPr/>
      <dgm:t>
        <a:bodyPr/>
        <a:lstStyle/>
        <a:p>
          <a:endParaRPr lang="en-IN"/>
        </a:p>
      </dgm:t>
    </dgm:pt>
    <dgm:pt modelId="{346E0F03-DFBC-4D53-BEE6-E44FFDA68BE9}" type="pres">
      <dgm:prSet presAssocID="{C42907A6-5558-4778-83F1-CC3931CD2A9B}" presName="hierChild4" presStyleCnt="0"/>
      <dgm:spPr/>
    </dgm:pt>
    <dgm:pt modelId="{7379C2AD-99B8-45B5-BBE3-1A8B8EB8D3FB}" type="pres">
      <dgm:prSet presAssocID="{FECED16A-ECFE-4AB8-80CC-2C28FB6A4699}" presName="Name37" presStyleLbl="parChTrans1D4" presStyleIdx="10" presStyleCnt="12"/>
      <dgm:spPr/>
      <dgm:t>
        <a:bodyPr/>
        <a:lstStyle/>
        <a:p>
          <a:endParaRPr lang="en-IN"/>
        </a:p>
      </dgm:t>
    </dgm:pt>
    <dgm:pt modelId="{53842646-5445-4411-AABB-647417E2EC5B}" type="pres">
      <dgm:prSet presAssocID="{2F69CD0C-D0AB-4E2A-8A51-8FED338D5F52}" presName="hierRoot2" presStyleCnt="0">
        <dgm:presLayoutVars>
          <dgm:hierBranch val="init"/>
        </dgm:presLayoutVars>
      </dgm:prSet>
      <dgm:spPr/>
    </dgm:pt>
    <dgm:pt modelId="{8D133EC3-DE85-4C33-9BD8-C89F016C51C6}" type="pres">
      <dgm:prSet presAssocID="{2F69CD0C-D0AB-4E2A-8A51-8FED338D5F52}" presName="rootComposite" presStyleCnt="0"/>
      <dgm:spPr/>
    </dgm:pt>
    <dgm:pt modelId="{573D3B1A-3C11-4172-8A1C-99C725FEAEAF}" type="pres">
      <dgm:prSet presAssocID="{2F69CD0C-D0AB-4E2A-8A51-8FED338D5F52}" presName="rootText" presStyleLbl="node4" presStyleIdx="10" presStyleCnt="12" custLinFactNeighborX="-23336" custLinFactNeighborY="16969">
        <dgm:presLayoutVars>
          <dgm:chPref val="3"/>
        </dgm:presLayoutVars>
      </dgm:prSet>
      <dgm:spPr/>
      <dgm:t>
        <a:bodyPr/>
        <a:lstStyle/>
        <a:p>
          <a:endParaRPr lang="en-IN"/>
        </a:p>
      </dgm:t>
    </dgm:pt>
    <dgm:pt modelId="{28CB72C9-E44C-4C9D-8872-378002FBD095}" type="pres">
      <dgm:prSet presAssocID="{2F69CD0C-D0AB-4E2A-8A51-8FED338D5F52}" presName="rootConnector" presStyleLbl="node4" presStyleIdx="10" presStyleCnt="12"/>
      <dgm:spPr/>
      <dgm:t>
        <a:bodyPr/>
        <a:lstStyle/>
        <a:p>
          <a:endParaRPr lang="en-IN"/>
        </a:p>
      </dgm:t>
    </dgm:pt>
    <dgm:pt modelId="{9BB03A7E-6D4C-4964-B2B9-D534605DC7B0}" type="pres">
      <dgm:prSet presAssocID="{2F69CD0C-D0AB-4E2A-8A51-8FED338D5F52}" presName="hierChild4" presStyleCnt="0"/>
      <dgm:spPr/>
    </dgm:pt>
    <dgm:pt modelId="{3A2CE1E5-270C-4BED-AD0F-13DDDD931BEB}" type="pres">
      <dgm:prSet presAssocID="{2F69CD0C-D0AB-4E2A-8A51-8FED338D5F52}" presName="hierChild5" presStyleCnt="0"/>
      <dgm:spPr/>
    </dgm:pt>
    <dgm:pt modelId="{2C9651F7-3162-4012-8CD6-CD1B2CB8CDA5}" type="pres">
      <dgm:prSet presAssocID="{0B34D823-5502-4C9B-A3EE-7135927E4D31}" presName="Name37" presStyleLbl="parChTrans1D4" presStyleIdx="11" presStyleCnt="12"/>
      <dgm:spPr/>
      <dgm:t>
        <a:bodyPr/>
        <a:lstStyle/>
        <a:p>
          <a:endParaRPr lang="en-IN"/>
        </a:p>
      </dgm:t>
    </dgm:pt>
    <dgm:pt modelId="{10BAA72C-8951-465E-B0C2-840BC14DC0C5}" type="pres">
      <dgm:prSet presAssocID="{3C7219C0-D2B3-427C-9698-2C78F6746B0A}" presName="hierRoot2" presStyleCnt="0">
        <dgm:presLayoutVars>
          <dgm:hierBranch val="init"/>
        </dgm:presLayoutVars>
      </dgm:prSet>
      <dgm:spPr/>
    </dgm:pt>
    <dgm:pt modelId="{107ABB6E-7E6D-46C1-90AF-A434D75DE2D8}" type="pres">
      <dgm:prSet presAssocID="{3C7219C0-D2B3-427C-9698-2C78F6746B0A}" presName="rootComposite" presStyleCnt="0"/>
      <dgm:spPr/>
    </dgm:pt>
    <dgm:pt modelId="{AE339114-CE65-4E4E-B339-4946EB4E0D7B}" type="pres">
      <dgm:prSet presAssocID="{3C7219C0-D2B3-427C-9698-2C78F6746B0A}" presName="rootText" presStyleLbl="node4" presStyleIdx="11" presStyleCnt="12" custLinFactNeighborX="-22482" custLinFactNeighborY="8370">
        <dgm:presLayoutVars>
          <dgm:chPref val="3"/>
        </dgm:presLayoutVars>
      </dgm:prSet>
      <dgm:spPr/>
      <dgm:t>
        <a:bodyPr/>
        <a:lstStyle/>
        <a:p>
          <a:endParaRPr lang="en-IN"/>
        </a:p>
      </dgm:t>
    </dgm:pt>
    <dgm:pt modelId="{8B941991-D071-4AC5-81B7-4AD98536CBE4}" type="pres">
      <dgm:prSet presAssocID="{3C7219C0-D2B3-427C-9698-2C78F6746B0A}" presName="rootConnector" presStyleLbl="node4" presStyleIdx="11" presStyleCnt="12"/>
      <dgm:spPr/>
      <dgm:t>
        <a:bodyPr/>
        <a:lstStyle/>
        <a:p>
          <a:endParaRPr lang="en-IN"/>
        </a:p>
      </dgm:t>
    </dgm:pt>
    <dgm:pt modelId="{A213D379-5954-4DF3-92F8-AD6E70DB5D89}" type="pres">
      <dgm:prSet presAssocID="{3C7219C0-D2B3-427C-9698-2C78F6746B0A}" presName="hierChild4" presStyleCnt="0"/>
      <dgm:spPr/>
    </dgm:pt>
    <dgm:pt modelId="{217C2B2B-C794-417E-8FE0-17AA5241F7F2}" type="pres">
      <dgm:prSet presAssocID="{3C7219C0-D2B3-427C-9698-2C78F6746B0A}" presName="hierChild5" presStyleCnt="0"/>
      <dgm:spPr/>
    </dgm:pt>
    <dgm:pt modelId="{7ECA5A22-61BA-4B19-AA77-112DDE72C778}" type="pres">
      <dgm:prSet presAssocID="{C42907A6-5558-4778-83F1-CC3931CD2A9B}" presName="hierChild5" presStyleCnt="0"/>
      <dgm:spPr/>
    </dgm:pt>
    <dgm:pt modelId="{5B1A8583-C84C-47D9-A2DC-CE571DCC914D}" type="pres">
      <dgm:prSet presAssocID="{7EB9286A-C4E5-4237-9CE4-7AFC84A35713}" presName="hierChild5" presStyleCnt="0"/>
      <dgm:spPr/>
    </dgm:pt>
    <dgm:pt modelId="{06B55372-EADD-4555-B13C-94173C4E50CB}" type="pres">
      <dgm:prSet presAssocID="{CE985296-B333-47B2-BC39-CF5F9C000B46}" presName="hierChild3" presStyleCnt="0"/>
      <dgm:spPr/>
    </dgm:pt>
  </dgm:ptLst>
  <dgm:cxnLst>
    <dgm:cxn modelId="{134EE9CA-6EAF-45D3-AE90-05D6B699AA41}" srcId="{9B65876B-3AF7-42B2-8BF1-FF95A2E50639}" destId="{799688E2-F8B2-455B-8AC4-8FB5F19F2669}" srcOrd="1" destOrd="0" parTransId="{03EE664E-AB44-4A56-9327-4B03E718F1BF}" sibTransId="{488A44FD-4956-4D09-9FB6-F8BA3B5EDAA6}"/>
    <dgm:cxn modelId="{6C2A09AC-1B54-4108-A39C-5949A393F588}" type="presOf" srcId="{D49252EE-6A16-456D-829B-CEDF5B9688CC}" destId="{31AA5AB2-B58A-4E85-909F-99E2EDC0583E}" srcOrd="0" destOrd="0" presId="urn:microsoft.com/office/officeart/2005/8/layout/orgChart1"/>
    <dgm:cxn modelId="{3E95D18F-30F2-4366-88E0-2258F7946856}" type="presOf" srcId="{3ED669D7-3B73-4473-B0A4-CA738249DE4B}" destId="{31E49656-2D76-42A6-BD15-50FA29C96F37}" srcOrd="0" destOrd="0" presId="urn:microsoft.com/office/officeart/2005/8/layout/orgChart1"/>
    <dgm:cxn modelId="{E84FCF81-CF75-46E0-A6C4-7892A43F88D7}" type="presOf" srcId="{C0EB982E-E1DC-43B4-8798-EC6D67EF8C49}" destId="{3AE55FEB-958F-4A19-8074-20EE122A3D28}" srcOrd="1" destOrd="0" presId="urn:microsoft.com/office/officeart/2005/8/layout/orgChart1"/>
    <dgm:cxn modelId="{8DBF64B3-88E8-455B-892B-DBD7CA40AD2E}" type="presOf" srcId="{42614A1A-04D1-444F-8F25-D7DA93A6CA7E}" destId="{01B9769B-28F0-44F5-9977-32A9D3CACB43}" srcOrd="1" destOrd="0" presId="urn:microsoft.com/office/officeart/2005/8/layout/orgChart1"/>
    <dgm:cxn modelId="{2327AF72-CFF9-49E7-AE3F-C759485402D8}" srcId="{4541F2CD-2775-44B4-9552-B9B4084936FA}" destId="{852D894D-44EB-4FAB-9F13-E597EA22E5F2}" srcOrd="0" destOrd="0" parTransId="{4896C577-69F0-4536-B372-20C2D9089E84}" sibTransId="{2168C241-B500-42CD-926A-7CBD0AA13D47}"/>
    <dgm:cxn modelId="{1B9E61A4-BF9B-408E-A4BE-F9596544FACA}" type="presOf" srcId="{D94732AC-4917-4895-8BD5-347AAE7EE3F3}" destId="{8FC81464-7BF9-4516-BCB9-03652D1B3E05}" srcOrd="1" destOrd="0" presId="urn:microsoft.com/office/officeart/2005/8/layout/orgChart1"/>
    <dgm:cxn modelId="{04878EB8-F7AB-4FE7-8823-25EC7D04EFBF}" type="presOf" srcId="{72EB5CE2-D97A-4BFA-9476-36F81A957C6B}" destId="{113ABF7F-A1BD-4529-938B-8D8FB7CCFB2C}" srcOrd="1" destOrd="0" presId="urn:microsoft.com/office/officeart/2005/8/layout/orgChart1"/>
    <dgm:cxn modelId="{AC6BD9C5-2AFB-45E4-B231-BCD94CE9B294}" type="presOf" srcId="{938A0D6A-E231-4FFA-9C93-A42AA2DE7272}" destId="{909637E7-443B-41FF-8024-E7CC7B654EB0}" srcOrd="0" destOrd="0" presId="urn:microsoft.com/office/officeart/2005/8/layout/orgChart1"/>
    <dgm:cxn modelId="{AE0AD16F-93CA-4562-AD21-933C1E073EF6}" type="presOf" srcId="{508DF91C-9C6D-48A6-9940-078AB236A720}" destId="{C561ED43-36F9-481A-B40C-030C1FD1172F}" srcOrd="1" destOrd="0" presId="urn:microsoft.com/office/officeart/2005/8/layout/orgChart1"/>
    <dgm:cxn modelId="{96A186FE-ADB4-48C3-8241-EEFC4AC30AED}" type="presOf" srcId="{E23F4F4A-4983-4ABF-982B-25BD12CC3F22}" destId="{B31D7A50-C288-490B-BA57-C69B977A559D}" srcOrd="1" destOrd="0" presId="urn:microsoft.com/office/officeart/2005/8/layout/orgChart1"/>
    <dgm:cxn modelId="{66DA2DAF-C28D-4034-8C3D-5A787853FA20}" type="presOf" srcId="{C0EB982E-E1DC-43B4-8798-EC6D67EF8C49}" destId="{41C25523-01E7-4C91-B112-C550F0A4FB03}" srcOrd="0" destOrd="0" presId="urn:microsoft.com/office/officeart/2005/8/layout/orgChart1"/>
    <dgm:cxn modelId="{9C07BCDC-8C73-4AC9-B0BC-3C5D7018FA78}" type="presOf" srcId="{9B65876B-3AF7-42B2-8BF1-FF95A2E50639}" destId="{1DCACEEE-C8EC-4168-A1C5-07FFB7E30F2A}" srcOrd="0" destOrd="0" presId="urn:microsoft.com/office/officeart/2005/8/layout/orgChart1"/>
    <dgm:cxn modelId="{894F8E7F-4761-43CB-89EA-7CF68635673C}" type="presOf" srcId="{407A8983-57C6-41EE-B9F4-75869FB83704}" destId="{8BE15C44-E575-4C37-BC26-BF1E1480F06D}" srcOrd="1" destOrd="0" presId="urn:microsoft.com/office/officeart/2005/8/layout/orgChart1"/>
    <dgm:cxn modelId="{710855D9-B58B-467A-809D-09B29920E575}" type="presOf" srcId="{799688E2-F8B2-455B-8AC4-8FB5F19F2669}" destId="{87484456-EBC8-4705-A734-EDD79E031AB3}" srcOrd="1" destOrd="0" presId="urn:microsoft.com/office/officeart/2005/8/layout/orgChart1"/>
    <dgm:cxn modelId="{5B2A235C-B3BA-42D8-B213-A22DF0325479}" type="presOf" srcId="{C42907A6-5558-4778-83F1-CC3931CD2A9B}" destId="{9D06918B-01B4-479C-93B8-166689CCBA17}" srcOrd="0" destOrd="0" presId="urn:microsoft.com/office/officeart/2005/8/layout/orgChart1"/>
    <dgm:cxn modelId="{BCA3C501-48C5-4B1C-9DB0-0C0C326A0273}" srcId="{CE985296-B333-47B2-BC39-CF5F9C000B46}" destId="{A3FA0CF1-2C45-467D-A53E-A0D77529EE34}" srcOrd="1" destOrd="0" parTransId="{89056341-B490-4666-A695-52985972EE48}" sibTransId="{5DDFCEC4-A2F9-490F-8B66-5A668A87266B}"/>
    <dgm:cxn modelId="{65EED869-43AE-4854-9DF9-4242784A6DE4}" type="presOf" srcId="{D94732AC-4917-4895-8BD5-347AAE7EE3F3}" destId="{AB0AE5E6-BA6F-44A0-8E67-B5B2D20CF12A}" srcOrd="0" destOrd="0" presId="urn:microsoft.com/office/officeart/2005/8/layout/orgChart1"/>
    <dgm:cxn modelId="{F4C812E5-0FDE-42E3-8C64-E8017B3BAE32}" type="presOf" srcId="{CE985296-B333-47B2-BC39-CF5F9C000B46}" destId="{42C1F4D1-551F-4F3D-B161-6A26B15E39FF}" srcOrd="0" destOrd="0" presId="urn:microsoft.com/office/officeart/2005/8/layout/orgChart1"/>
    <dgm:cxn modelId="{9C3FB41E-331E-42D2-8AD5-506311C4B7D9}" type="presOf" srcId="{852D894D-44EB-4FAB-9F13-E597EA22E5F2}" destId="{08C54BB1-3AB0-4962-9452-41AD17A99138}" srcOrd="1" destOrd="0" presId="urn:microsoft.com/office/officeart/2005/8/layout/orgChart1"/>
    <dgm:cxn modelId="{6059771C-FC45-4DB7-8A58-25E7302662B2}" type="presOf" srcId="{4541F2CD-2775-44B4-9552-B9B4084936FA}" destId="{AAC92290-E5DC-438A-BF46-1535165966CE}" srcOrd="0" destOrd="0" presId="urn:microsoft.com/office/officeart/2005/8/layout/orgChart1"/>
    <dgm:cxn modelId="{C5E241B5-E49C-4B40-83B2-14773B897ADC}" type="presOf" srcId="{7EB9286A-C4E5-4237-9CE4-7AFC84A35713}" destId="{2E84B49C-BB49-429F-8D3B-09AA655DDBC7}" srcOrd="0" destOrd="0" presId="urn:microsoft.com/office/officeart/2005/8/layout/orgChart1"/>
    <dgm:cxn modelId="{7ED1D648-551D-4BA0-A4FC-0CA6952E2102}" srcId="{A3FA0CF1-2C45-467D-A53E-A0D77529EE34}" destId="{F6DAB398-9C76-420C-89D8-279FAC42F715}" srcOrd="0" destOrd="0" parTransId="{3ED669D7-3B73-4473-B0A4-CA738249DE4B}" sibTransId="{BC9CAC44-393F-44C8-8587-2CB4788757A6}"/>
    <dgm:cxn modelId="{682F1959-3416-40FB-933F-332FD10B1851}" srcId="{CBAB6D5B-0C29-48D6-9243-C218437190A4}" destId="{E7842822-9C3F-4970-B124-097DBCB94BEB}" srcOrd="0" destOrd="0" parTransId="{C60559E6-FC4B-4116-94CB-3051A6574C3F}" sibTransId="{DAA63B4A-7147-407E-985D-39DFEF8E2E7E}"/>
    <dgm:cxn modelId="{2F016A03-0508-4B89-BDE3-0F47C79884FE}" type="presOf" srcId="{CBAB6D5B-0C29-48D6-9243-C218437190A4}" destId="{171BD9F1-D215-493B-9847-37979F75CD8E}" srcOrd="0" destOrd="0" presId="urn:microsoft.com/office/officeart/2005/8/layout/orgChart1"/>
    <dgm:cxn modelId="{BF08CEE6-80C5-4B0F-BD6C-838991E7E917}" srcId="{938A0D6A-E231-4FFA-9C93-A42AA2DE7272}" destId="{508DF91C-9C6D-48A6-9940-078AB236A720}" srcOrd="1" destOrd="0" parTransId="{D49252EE-6A16-456D-829B-CEDF5B9688CC}" sibTransId="{B0B8997E-FE96-480E-860A-955B03CE9221}"/>
    <dgm:cxn modelId="{A8AE75EA-BFD2-4CF9-990E-7EE9B0F025A9}" type="presOf" srcId="{9B65876B-3AF7-42B2-8BF1-FF95A2E50639}" destId="{50C9252D-4F9B-4902-9DE1-388F6E303283}" srcOrd="1" destOrd="0" presId="urn:microsoft.com/office/officeart/2005/8/layout/orgChart1"/>
    <dgm:cxn modelId="{0B96AD51-CE57-420E-8FF4-640784872A7A}" type="presOf" srcId="{4541F2CD-2775-44B4-9552-B9B4084936FA}" destId="{9DA9BD1A-8715-4885-9AC5-50C2C556E15A}" srcOrd="1" destOrd="0" presId="urn:microsoft.com/office/officeart/2005/8/layout/orgChart1"/>
    <dgm:cxn modelId="{8D71E4C0-D401-4DC2-B23F-2A061E98FEDD}" type="presOf" srcId="{576F5662-7A84-4D43-9395-D664A249C3FD}" destId="{920A83FA-392C-4EF5-A675-CC5323A3A91D}" srcOrd="0" destOrd="0" presId="urn:microsoft.com/office/officeart/2005/8/layout/orgChart1"/>
    <dgm:cxn modelId="{0DBFCB34-7074-4F19-AF15-DDEEB6C2716C}" type="presOf" srcId="{F6DAB398-9C76-420C-89D8-279FAC42F715}" destId="{4600DED8-711E-4A2E-B2B6-30EA5DADA21F}" srcOrd="1" destOrd="0" presId="urn:microsoft.com/office/officeart/2005/8/layout/orgChart1"/>
    <dgm:cxn modelId="{1C00BDC5-A155-4ED2-9852-A606C8FE6A61}" type="presOf" srcId="{407A8983-57C6-41EE-B9F4-75869FB83704}" destId="{3CCECA68-05C1-4F64-829F-34DCD0946830}" srcOrd="0" destOrd="0" presId="urn:microsoft.com/office/officeart/2005/8/layout/orgChart1"/>
    <dgm:cxn modelId="{FBB3546D-D9D5-4EC0-979F-6E55426080A8}" srcId="{DABAE1B8-B131-4606-B1AE-20AFF3042E52}" destId="{CE985296-B333-47B2-BC39-CF5F9C000B46}" srcOrd="0" destOrd="0" parTransId="{1D14841A-6244-4977-B535-5292C03A770F}" sibTransId="{56599CBC-EFA2-43A5-BC39-39C79A1019E2}"/>
    <dgm:cxn modelId="{585B9924-2C0D-45B7-A761-431BCF27F23D}" type="presOf" srcId="{2C41C9B0-B0F6-42CA-927F-F839FDA7356F}" destId="{6E888D1C-5105-4019-9F07-D79D42AD683F}" srcOrd="0" destOrd="0" presId="urn:microsoft.com/office/officeart/2005/8/layout/orgChart1"/>
    <dgm:cxn modelId="{C7B4D0C4-558F-490F-9C92-92C042CD64C9}" srcId="{F6DAB398-9C76-420C-89D8-279FAC42F715}" destId="{C0EB982E-E1DC-43B4-8798-EC6D67EF8C49}" srcOrd="1" destOrd="0" parTransId="{A315133A-6E74-453A-886F-1F7978B1DDF4}" sibTransId="{B8BF6AA0-F8DC-4FA1-BE41-EF3928B82C74}"/>
    <dgm:cxn modelId="{5FF014F8-147A-495A-B8BC-AAC488F0BFF2}" type="presOf" srcId="{799688E2-F8B2-455B-8AC4-8FB5F19F2669}" destId="{90F09273-77D0-4FBA-8B4C-168ED826F7CD}" srcOrd="0" destOrd="0" presId="urn:microsoft.com/office/officeart/2005/8/layout/orgChart1"/>
    <dgm:cxn modelId="{16D85AE5-A551-4597-B2A5-32B5BD26C25F}" type="presOf" srcId="{72EB5CE2-D97A-4BFA-9476-36F81A957C6B}" destId="{6C44B3D1-1864-4F6C-9FFC-FDA39F56562F}" srcOrd="0" destOrd="0" presId="urn:microsoft.com/office/officeart/2005/8/layout/orgChart1"/>
    <dgm:cxn modelId="{50CBABDE-9533-41AD-B918-8B22992D4AFD}" srcId="{938A0D6A-E231-4FFA-9C93-A42AA2DE7272}" destId="{42614A1A-04D1-444F-8F25-D7DA93A6CA7E}" srcOrd="0" destOrd="0" parTransId="{2C41C9B0-B0F6-42CA-927F-F839FDA7356F}" sibTransId="{E05370A0-C3FB-48EE-B118-0F3667F5F2C5}"/>
    <dgm:cxn modelId="{D9BDDE55-C06C-47CF-A2BF-047C1A7B3161}" type="presOf" srcId="{508DF91C-9C6D-48A6-9940-078AB236A720}" destId="{0E4330BB-97D0-4283-8268-638F619E9FB7}" srcOrd="0" destOrd="0" presId="urn:microsoft.com/office/officeart/2005/8/layout/orgChart1"/>
    <dgm:cxn modelId="{3AE07B38-5327-4B50-B771-9AF139EBAA2C}" type="presOf" srcId="{3C7219C0-D2B3-427C-9698-2C78F6746B0A}" destId="{8B941991-D071-4AC5-81B7-4AD98536CBE4}" srcOrd="1" destOrd="0" presId="urn:microsoft.com/office/officeart/2005/8/layout/orgChart1"/>
    <dgm:cxn modelId="{3BEFD03D-F0BB-4F00-BC8D-3613BA0B0E83}" type="presOf" srcId="{24C01538-91C5-420D-90E0-D32C3C357C9E}" destId="{9DA6B8F3-D94A-49F5-AF6D-A88ED190EF1C}" srcOrd="0" destOrd="0" presId="urn:microsoft.com/office/officeart/2005/8/layout/orgChart1"/>
    <dgm:cxn modelId="{18152A9D-0B3B-4659-A738-571144294E53}" type="presOf" srcId="{3C7219C0-D2B3-427C-9698-2C78F6746B0A}" destId="{AE339114-CE65-4E4E-B339-4946EB4E0D7B}" srcOrd="0" destOrd="0" presId="urn:microsoft.com/office/officeart/2005/8/layout/orgChart1"/>
    <dgm:cxn modelId="{E64EB5AB-EEDE-441E-9A85-1DFC803685B5}" type="presOf" srcId="{4E20AC50-2F97-4DF6-961F-4F29202288A3}" destId="{E82C2564-98C4-437B-B1A4-75EB163DB9C2}" srcOrd="0" destOrd="0" presId="urn:microsoft.com/office/officeart/2005/8/layout/orgChart1"/>
    <dgm:cxn modelId="{A9A8A8FF-061E-4E65-AAF8-9E5CBC80809F}" type="presOf" srcId="{E7842822-9C3F-4970-B124-097DBCB94BEB}" destId="{2250123C-0D89-42EC-A649-C5A01EA66B05}" srcOrd="0" destOrd="0" presId="urn:microsoft.com/office/officeart/2005/8/layout/orgChart1"/>
    <dgm:cxn modelId="{4BD794F1-0F01-452F-8FEF-B08B4656125E}" type="presOf" srcId="{2F69CD0C-D0AB-4E2A-8A51-8FED338D5F52}" destId="{573D3B1A-3C11-4172-8A1C-99C725FEAEAF}" srcOrd="0" destOrd="0" presId="urn:microsoft.com/office/officeart/2005/8/layout/orgChart1"/>
    <dgm:cxn modelId="{69ACF16A-CDA2-41BD-9CB3-16BAF934BBA5}" type="presOf" srcId="{DAF9004E-1BD4-4D48-8733-F939DC4FA0E0}" destId="{3537ED83-6BB8-4DC3-9115-8E836072F88F}" srcOrd="0" destOrd="0" presId="urn:microsoft.com/office/officeart/2005/8/layout/orgChart1"/>
    <dgm:cxn modelId="{CD51F1A1-5AB9-4DE6-8072-E09E741425A1}" type="presOf" srcId="{4CC0D89A-5B07-4FBC-87F7-2E1D0BD22A87}" destId="{FBC46158-94A8-402B-9F32-5B496CC42EEE}" srcOrd="0" destOrd="0" presId="urn:microsoft.com/office/officeart/2005/8/layout/orgChart1"/>
    <dgm:cxn modelId="{19AFA98A-7AB6-404D-B237-8669F38CDE59}" type="presOf" srcId="{2F69CD0C-D0AB-4E2A-8A51-8FED338D5F52}" destId="{28CB72C9-E44C-4C9D-8872-378002FBD095}" srcOrd="1" destOrd="0" presId="urn:microsoft.com/office/officeart/2005/8/layout/orgChart1"/>
    <dgm:cxn modelId="{E311D2B7-C33A-4124-8F3F-08066F82D810}" type="presOf" srcId="{E7842822-9C3F-4970-B124-097DBCB94BEB}" destId="{42584A42-D52F-49FD-8C8C-BB51C7FCFF6A}" srcOrd="1" destOrd="0" presId="urn:microsoft.com/office/officeart/2005/8/layout/orgChart1"/>
    <dgm:cxn modelId="{05C1F607-909A-4FF5-B57D-3B1D97D05D4B}" type="presOf" srcId="{B5093F3C-6AD5-4327-80A0-FFCE27CCB679}" destId="{09D721D8-B4AC-4584-977B-23D3BF5520DF}" srcOrd="0" destOrd="0" presId="urn:microsoft.com/office/officeart/2005/8/layout/orgChart1"/>
    <dgm:cxn modelId="{54C8EB4C-D763-4FC3-8281-BA840455C685}" type="presOf" srcId="{82CC4835-AC94-4AC1-A986-4842ADEB7E81}" destId="{54328635-AC39-4722-B055-86587CECFFD0}" srcOrd="0" destOrd="0" presId="urn:microsoft.com/office/officeart/2005/8/layout/orgChart1"/>
    <dgm:cxn modelId="{D8FC4742-D62F-4046-8B0A-D0684AFF2D2A}" srcId="{82CC4835-AC94-4AC1-A986-4842ADEB7E81}" destId="{CBAB6D5B-0C29-48D6-9243-C218437190A4}" srcOrd="0" destOrd="0" parTransId="{32DEF577-624C-472F-9F62-5F1E1A106E9E}" sibTransId="{9391C870-1B3A-4DF6-9865-D15083A143A1}"/>
    <dgm:cxn modelId="{11708F6A-8096-4F8E-8EDB-7319195F4448}" type="presOf" srcId="{A315133A-6E74-453A-886F-1F7978B1DDF4}" destId="{CC02F3F5-94DD-411D-9ABC-99B538E0B2C9}" srcOrd="0" destOrd="0" presId="urn:microsoft.com/office/officeart/2005/8/layout/orgChart1"/>
    <dgm:cxn modelId="{BB450DAF-80D1-4BF8-9311-E294195E7E92}" type="presOf" srcId="{03EE664E-AB44-4A56-9327-4B03E718F1BF}" destId="{7D96197E-7CB8-4D5E-BA75-F13F8324217A}" srcOrd="0" destOrd="0" presId="urn:microsoft.com/office/officeart/2005/8/layout/orgChart1"/>
    <dgm:cxn modelId="{B17EE717-5A22-4C9C-9D7F-4878C426D197}" srcId="{CE985296-B333-47B2-BC39-CF5F9C000B46}" destId="{7EB9286A-C4E5-4237-9CE4-7AFC84A35713}" srcOrd="5" destOrd="0" parTransId="{4E20AC50-2F97-4DF6-961F-4F29202288A3}" sibTransId="{3F65F3BC-E5C3-4AD0-9F82-229B122E3956}"/>
    <dgm:cxn modelId="{6F209A5B-0EB2-4B95-A77C-8D1E11709DE4}" type="presOf" srcId="{340A8528-B5D7-4AC6-AC08-932BCD88FD69}" destId="{CD52F449-AFC4-4D52-A7D8-4B4B4D8FEB7D}" srcOrd="0" destOrd="0" presId="urn:microsoft.com/office/officeart/2005/8/layout/orgChart1"/>
    <dgm:cxn modelId="{AAB79635-2A63-4ADC-A106-CA040DA79D09}" type="presOf" srcId="{DABAE1B8-B131-4606-B1AE-20AFF3042E52}" destId="{D358CC37-C721-4618-A5EC-B4FC6942A113}" srcOrd="0" destOrd="0" presId="urn:microsoft.com/office/officeart/2005/8/layout/orgChart1"/>
    <dgm:cxn modelId="{A4F1CE8D-B459-4BEF-BC45-DF65840AECEB}" srcId="{9B65876B-3AF7-42B2-8BF1-FF95A2E50639}" destId="{D94732AC-4917-4895-8BD5-347AAE7EE3F3}" srcOrd="0" destOrd="0" parTransId="{B5093F3C-6AD5-4327-80A0-FFCE27CCB679}" sibTransId="{E53FCF75-36B5-4A1A-8B59-7B32E8242D8C}"/>
    <dgm:cxn modelId="{F22ECDBE-5041-480A-8FDD-59584C966D89}" srcId="{852D894D-44EB-4FAB-9F13-E597EA22E5F2}" destId="{2B03CCCB-2110-4373-BD7E-6425514EA6B2}" srcOrd="0" destOrd="0" parTransId="{D2443D8D-4A50-4FE2-ACC3-93702F304F68}" sibTransId="{93E40295-D0EE-4E8D-97A1-569C8F5C408E}"/>
    <dgm:cxn modelId="{28FEC461-5D72-4BD3-8B6C-B460754DB140}" type="presOf" srcId="{852D894D-44EB-4FAB-9F13-E597EA22E5F2}" destId="{CAD5F8A0-E644-4C18-867B-A4D27444538B}" srcOrd="0" destOrd="0" presId="urn:microsoft.com/office/officeart/2005/8/layout/orgChart1"/>
    <dgm:cxn modelId="{157DF310-9CB6-45E6-B553-8DF5E1A39BDE}" type="presOf" srcId="{2B03CCCB-2110-4373-BD7E-6425514EA6B2}" destId="{A3274979-CCA5-4E2F-8945-80F4461B214A}" srcOrd="1" destOrd="0" presId="urn:microsoft.com/office/officeart/2005/8/layout/orgChart1"/>
    <dgm:cxn modelId="{14C67086-EF14-4075-9226-7F0263478A91}" type="presOf" srcId="{715B3D16-3925-431C-826E-6E265BB1A0F9}" destId="{166B181E-D347-48F5-B002-2300E9927BA1}" srcOrd="0" destOrd="0" presId="urn:microsoft.com/office/officeart/2005/8/layout/orgChart1"/>
    <dgm:cxn modelId="{6E6DC6C0-FBE5-45C4-ABD0-03EF228666C1}" type="presOf" srcId="{32DEF577-624C-472F-9F62-5F1E1A106E9E}" destId="{0B3B0D8C-9EFD-45E6-A11C-8C7B61ACF31C}" srcOrd="0" destOrd="0" presId="urn:microsoft.com/office/officeart/2005/8/layout/orgChart1"/>
    <dgm:cxn modelId="{7AD9B391-2801-441C-9AE2-58252E6FB20D}" srcId="{C42907A6-5558-4778-83F1-CC3931CD2A9B}" destId="{3C7219C0-D2B3-427C-9698-2C78F6746B0A}" srcOrd="1" destOrd="0" parTransId="{0B34D823-5502-4C9B-A3EE-7135927E4D31}" sibTransId="{9E630762-9B15-4A45-BBFE-8BBEA06D1E4E}"/>
    <dgm:cxn modelId="{D5162E5B-6A43-4479-8084-5FD161FF321F}" type="presOf" srcId="{3C9A355B-F24C-40D7-84D7-6A0B05470FB4}" destId="{953FB127-0BE6-4B93-9DF9-4A78D35C4651}" srcOrd="0" destOrd="0" presId="urn:microsoft.com/office/officeart/2005/8/layout/orgChart1"/>
    <dgm:cxn modelId="{AE03D44F-646B-485F-A16C-94BA56C92B71}" type="presOf" srcId="{FFFB2E92-BA8F-494F-BADF-2FCDAB276573}" destId="{AC926248-9009-4665-8F2A-DBEDA8EA22C3}" srcOrd="0" destOrd="0" presId="urn:microsoft.com/office/officeart/2005/8/layout/orgChart1"/>
    <dgm:cxn modelId="{052AD1D8-CC0B-48AC-A3C3-7EF3881D00A6}" type="presOf" srcId="{7EB9286A-C4E5-4237-9CE4-7AFC84A35713}" destId="{DC540041-E869-4E16-8C20-FDBBBB887AC1}" srcOrd="1" destOrd="0" presId="urn:microsoft.com/office/officeart/2005/8/layout/orgChart1"/>
    <dgm:cxn modelId="{D4C87B6F-13E7-412B-9925-3C64A6B73A29}" type="presOf" srcId="{CBAB6D5B-0C29-48D6-9243-C218437190A4}" destId="{F701D0BE-6A11-4B90-8C82-6BB9B8DBA67E}" srcOrd="1" destOrd="0" presId="urn:microsoft.com/office/officeart/2005/8/layout/orgChart1"/>
    <dgm:cxn modelId="{21DC29DD-E8C1-49B8-BC61-CE36917D05F5}" srcId="{407A8983-57C6-41EE-B9F4-75869FB83704}" destId="{938A0D6A-E231-4FFA-9C93-A42AA2DE7272}" srcOrd="0" destOrd="0" parTransId="{4CC0D89A-5B07-4FBC-87F7-2E1D0BD22A87}" sibTransId="{6BFEE622-AE62-4B48-A716-C9641247F508}"/>
    <dgm:cxn modelId="{75B4DC80-9D07-4EF4-A03B-3A94C7E59BBE}" type="presOf" srcId="{42614A1A-04D1-444F-8F25-D7DA93A6CA7E}" destId="{DAAFBBB1-DDB6-4E48-AAF1-3FC8A09C34A9}" srcOrd="0" destOrd="0" presId="urn:microsoft.com/office/officeart/2005/8/layout/orgChart1"/>
    <dgm:cxn modelId="{EB6DC2B5-B280-4EDB-8BBD-0AE8E6AA8B37}" type="presOf" srcId="{C60559E6-FC4B-4116-94CB-3051A6574C3F}" destId="{E551F861-3263-4531-800C-FD2EEA90FDCF}" srcOrd="0" destOrd="0" presId="urn:microsoft.com/office/officeart/2005/8/layout/orgChart1"/>
    <dgm:cxn modelId="{883CA5A3-18A5-4ABC-A0C9-747E51276A6B}" type="presOf" srcId="{CE985296-B333-47B2-BC39-CF5F9C000B46}" destId="{4CB3C379-02A3-4DD9-98E3-B66904078231}" srcOrd="1" destOrd="0" presId="urn:microsoft.com/office/officeart/2005/8/layout/orgChart1"/>
    <dgm:cxn modelId="{6311F0C3-1507-49D4-B2F0-A997FA4909DE}" type="presOf" srcId="{6B511A07-452E-4E12-BDE5-9BE1243A71A0}" destId="{5DA39A15-09BE-45B3-BE4D-A72A80826616}" srcOrd="1" destOrd="0" presId="urn:microsoft.com/office/officeart/2005/8/layout/orgChart1"/>
    <dgm:cxn modelId="{F92384ED-E218-467F-B266-627AE6F7B042}" type="presOf" srcId="{672183D7-2620-4D51-A826-A0B6F648F92E}" destId="{A62E4E09-95C4-49E7-96CC-9ABE8FDD0B4C}" srcOrd="0" destOrd="0" presId="urn:microsoft.com/office/officeart/2005/8/layout/orgChart1"/>
    <dgm:cxn modelId="{626071F8-9722-4A2E-A051-9512A4A02368}" srcId="{CE985296-B333-47B2-BC39-CF5F9C000B46}" destId="{407A8983-57C6-41EE-B9F4-75869FB83704}" srcOrd="2" destOrd="0" parTransId="{3C9A355B-F24C-40D7-84D7-6A0B05470FB4}" sibTransId="{A5A5940D-3814-4604-94C9-C7A0015C54EA}"/>
    <dgm:cxn modelId="{0FCC0E88-E1C4-4AA7-89E5-AA9FAB46E437}" type="presOf" srcId="{24C01538-91C5-420D-90E0-D32C3C357C9E}" destId="{283BDC12-3BC7-4FF3-A072-9D3ED7738873}" srcOrd="1" destOrd="0" presId="urn:microsoft.com/office/officeart/2005/8/layout/orgChart1"/>
    <dgm:cxn modelId="{55A54856-BE44-4EC6-909C-80D54D76EF6B}" type="presOf" srcId="{D2443D8D-4A50-4FE2-ACC3-93702F304F68}" destId="{ECE7443E-1247-44B6-B36E-FDC492C84075}" srcOrd="0" destOrd="0" presId="urn:microsoft.com/office/officeart/2005/8/layout/orgChart1"/>
    <dgm:cxn modelId="{3FB9710F-BB58-43D1-9032-FA46E018F7A1}" type="presOf" srcId="{CB1C1A5D-668F-4976-9E22-95B1BE7F038E}" destId="{83D4D230-5C75-4DE4-BA88-9B7E62C2AD2F}" srcOrd="0" destOrd="0" presId="urn:microsoft.com/office/officeart/2005/8/layout/orgChart1"/>
    <dgm:cxn modelId="{11C3481D-F17B-4695-8630-2C88420C7A64}" type="presOf" srcId="{F6DAB398-9C76-420C-89D8-279FAC42F715}" destId="{E70AF897-E70C-4CDA-8D15-67ADCAC3F233}" srcOrd="0" destOrd="0" presId="urn:microsoft.com/office/officeart/2005/8/layout/orgChart1"/>
    <dgm:cxn modelId="{4A735EEB-D875-427A-9BFA-397FBA6240F4}" type="presOf" srcId="{F9201F4C-3824-4310-BBB4-CE3105BEA21A}" destId="{A568CA1C-4B21-47E9-B1DA-4A2055F24EB8}" srcOrd="0" destOrd="0" presId="urn:microsoft.com/office/officeart/2005/8/layout/orgChart1"/>
    <dgm:cxn modelId="{6912B672-37DC-47CA-85D4-9CEEB6B02355}" srcId="{852D894D-44EB-4FAB-9F13-E597EA22E5F2}" destId="{72EB5CE2-D97A-4BFA-9476-36F81A957C6B}" srcOrd="1" destOrd="0" parTransId="{CB1C1A5D-668F-4976-9E22-95B1BE7F038E}" sibTransId="{D4F5095D-EB78-4655-9CAC-1221E70C60AE}"/>
    <dgm:cxn modelId="{C713189D-7413-4009-A51B-495A18A3A151}" srcId="{CE985296-B333-47B2-BC39-CF5F9C000B46}" destId="{4541F2CD-2775-44B4-9552-B9B4084936FA}" srcOrd="3" destOrd="0" parTransId="{715B3D16-3925-431C-826E-6E265BB1A0F9}" sibTransId="{28D0C52C-9E4C-414E-9BDB-47D5C2F7325A}"/>
    <dgm:cxn modelId="{C1EA101A-B528-4EAC-B634-91A36B536A8A}" srcId="{7EB9286A-C4E5-4237-9CE4-7AFC84A35713}" destId="{C42907A6-5558-4778-83F1-CC3931CD2A9B}" srcOrd="0" destOrd="0" parTransId="{340A8528-B5D7-4AC6-AC08-932BCD88FD69}" sibTransId="{7F9FEAC3-88DE-4B11-8D0E-BA443E60F66F}"/>
    <dgm:cxn modelId="{9CA14669-6D90-4C23-A84E-036A475254B5}" srcId="{CE985296-B333-47B2-BC39-CF5F9C000B46}" destId="{82CC4835-AC94-4AC1-A986-4842ADEB7E81}" srcOrd="0" destOrd="0" parTransId="{672183D7-2620-4D51-A826-A0B6F648F92E}" sibTransId="{0B59A9B5-C29F-4415-9D5D-3A87C80C02A8}"/>
    <dgm:cxn modelId="{F4CBB3FA-C579-431C-B2EB-395141507BB6}" type="presOf" srcId="{938A0D6A-E231-4FFA-9C93-A42AA2DE7272}" destId="{1E82CA43-3F92-4D9D-9DAF-582926EDFB5E}" srcOrd="1" destOrd="0" presId="urn:microsoft.com/office/officeart/2005/8/layout/orgChart1"/>
    <dgm:cxn modelId="{F50E4A4F-F4AD-4E27-8FAF-74A708F5F2E7}" type="presOf" srcId="{0B34D823-5502-4C9B-A3EE-7135927E4D31}" destId="{2C9651F7-3162-4012-8CD6-CD1B2CB8CDA5}" srcOrd="0" destOrd="0" presId="urn:microsoft.com/office/officeart/2005/8/layout/orgChart1"/>
    <dgm:cxn modelId="{EDA6BFC1-E518-4FCF-A8B3-04900B33429E}" type="presOf" srcId="{C42907A6-5558-4778-83F1-CC3931CD2A9B}" destId="{F8BAB461-44B0-4618-B9F4-07BD9EA5F6A5}" srcOrd="1" destOrd="0" presId="urn:microsoft.com/office/officeart/2005/8/layout/orgChart1"/>
    <dgm:cxn modelId="{3AD5D1C4-31C9-4BBC-95A9-C16E53874F9E}" type="presOf" srcId="{A3FA0CF1-2C45-467D-A53E-A0D77529EE34}" destId="{8B48E9D5-18EA-4364-8AAB-F6A0B445A223}" srcOrd="0" destOrd="0" presId="urn:microsoft.com/office/officeart/2005/8/layout/orgChart1"/>
    <dgm:cxn modelId="{F8F5C86E-7DCB-4840-857D-0971A4767FE2}" srcId="{C42907A6-5558-4778-83F1-CC3931CD2A9B}" destId="{2F69CD0C-D0AB-4E2A-8A51-8FED338D5F52}" srcOrd="0" destOrd="0" parTransId="{FECED16A-ECFE-4AB8-80CC-2C28FB6A4699}" sibTransId="{5A652BC2-6CC7-4BFB-A662-0E33BE0D0A7C}"/>
    <dgm:cxn modelId="{2114C885-B087-477B-8BFD-8CCB876F499A}" type="presOf" srcId="{FECED16A-ECFE-4AB8-80CC-2C28FB6A4699}" destId="{7379C2AD-99B8-45B5-BBE3-1A8B8EB8D3FB}" srcOrd="0" destOrd="0" presId="urn:microsoft.com/office/officeart/2005/8/layout/orgChart1"/>
    <dgm:cxn modelId="{9C2C9A16-4D1B-4404-9F70-E00C4A9AAE96}" type="presOf" srcId="{E23F4F4A-4983-4ABF-982B-25BD12CC3F22}" destId="{2E3F5A0A-5FB6-4A1A-8C7E-EBA569655B61}" srcOrd="0" destOrd="0" presId="urn:microsoft.com/office/officeart/2005/8/layout/orgChart1"/>
    <dgm:cxn modelId="{A0B808F1-19CE-4FC5-9A3D-CC58A9801BC4}" srcId="{F6DAB398-9C76-420C-89D8-279FAC42F715}" destId="{E23F4F4A-4983-4ABF-982B-25BD12CC3F22}" srcOrd="0" destOrd="0" parTransId="{576F5662-7A84-4D43-9395-D664A249C3FD}" sibTransId="{B1841E3C-F00E-47C5-BF1D-6EE877A812B1}"/>
    <dgm:cxn modelId="{5F3F3802-ECAB-43F1-B4CF-BE0D7D1DD463}" srcId="{CBAB6D5B-0C29-48D6-9243-C218437190A4}" destId="{24C01538-91C5-420D-90E0-D32C3C357C9E}" srcOrd="1" destOrd="0" parTransId="{DAF9004E-1BD4-4D48-8733-F939DC4FA0E0}" sibTransId="{F739BDA2-81BE-4E3F-BCFD-4CF43BC15FB8}"/>
    <dgm:cxn modelId="{A781A345-5238-4C52-B675-AE3A71583528}" srcId="{CE985296-B333-47B2-BC39-CF5F9C000B46}" destId="{6B511A07-452E-4E12-BDE5-9BE1243A71A0}" srcOrd="4" destOrd="0" parTransId="{F9201F4C-3824-4310-BBB4-CE3105BEA21A}" sibTransId="{25469FD4-5F0E-48DB-BD48-004F6D494B3B}"/>
    <dgm:cxn modelId="{C784D0D2-D448-42B4-B479-CE07B83DB327}" srcId="{6B511A07-452E-4E12-BDE5-9BE1243A71A0}" destId="{9B65876B-3AF7-42B2-8BF1-FF95A2E50639}" srcOrd="0" destOrd="0" parTransId="{FFFB2E92-BA8F-494F-BADF-2FCDAB276573}" sibTransId="{8414EB33-5A61-4038-9085-E6CAFD966314}"/>
    <dgm:cxn modelId="{F0571DA5-87D1-484B-8DEC-A0CFA74D6AC9}" type="presOf" srcId="{82CC4835-AC94-4AC1-A986-4842ADEB7E81}" destId="{A6D6E27D-133F-480A-8AF0-A750E4427221}" srcOrd="1" destOrd="0" presId="urn:microsoft.com/office/officeart/2005/8/layout/orgChart1"/>
    <dgm:cxn modelId="{E552827E-D0D9-4880-822E-231A16E30A87}" type="presOf" srcId="{2B03CCCB-2110-4373-BD7E-6425514EA6B2}" destId="{5DDCD9D4-21E3-476C-99F8-24BA68CB7520}" srcOrd="0" destOrd="0" presId="urn:microsoft.com/office/officeart/2005/8/layout/orgChart1"/>
    <dgm:cxn modelId="{D9C13901-1B87-402E-B52D-359EF37E1659}" type="presOf" srcId="{4896C577-69F0-4536-B372-20C2D9089E84}" destId="{B6E72882-3983-495F-BA0C-6F20873CB465}" srcOrd="0" destOrd="0" presId="urn:microsoft.com/office/officeart/2005/8/layout/orgChart1"/>
    <dgm:cxn modelId="{CD2A5448-0CE1-4235-BDDF-FB5AC1926D7F}" type="presOf" srcId="{A3FA0CF1-2C45-467D-A53E-A0D77529EE34}" destId="{E56FA18A-BFE6-424E-B1CC-5B1F28966B1B}" srcOrd="1" destOrd="0" presId="urn:microsoft.com/office/officeart/2005/8/layout/orgChart1"/>
    <dgm:cxn modelId="{5D298B8C-340D-427C-B683-E6CCAAF6F731}" type="presOf" srcId="{6B511A07-452E-4E12-BDE5-9BE1243A71A0}" destId="{8643742D-77E3-4B0E-B4ED-3BA88B595689}" srcOrd="0" destOrd="0" presId="urn:microsoft.com/office/officeart/2005/8/layout/orgChart1"/>
    <dgm:cxn modelId="{4F58F7E8-F7B7-48CC-A104-0058DD74A37C}" type="presOf" srcId="{89056341-B490-4666-A695-52985972EE48}" destId="{DFB89B64-B5C8-4924-AF65-F8D78F3BE17A}" srcOrd="0" destOrd="0" presId="urn:microsoft.com/office/officeart/2005/8/layout/orgChart1"/>
    <dgm:cxn modelId="{16F43582-5B34-4975-A66D-9E05657BB2DE}" type="presParOf" srcId="{D358CC37-C721-4618-A5EC-B4FC6942A113}" destId="{4C04748F-AF49-4637-A07D-73C9E55A21FC}" srcOrd="0" destOrd="0" presId="urn:microsoft.com/office/officeart/2005/8/layout/orgChart1"/>
    <dgm:cxn modelId="{9EB68FFE-31FC-4702-88C3-7737CC8374A4}" type="presParOf" srcId="{4C04748F-AF49-4637-A07D-73C9E55A21FC}" destId="{8E32F84F-7B51-4899-94F2-DE1BE79ED43B}" srcOrd="0" destOrd="0" presId="urn:microsoft.com/office/officeart/2005/8/layout/orgChart1"/>
    <dgm:cxn modelId="{B62DFE85-4062-40FA-9778-C25020C210ED}" type="presParOf" srcId="{8E32F84F-7B51-4899-94F2-DE1BE79ED43B}" destId="{42C1F4D1-551F-4F3D-B161-6A26B15E39FF}" srcOrd="0" destOrd="0" presId="urn:microsoft.com/office/officeart/2005/8/layout/orgChart1"/>
    <dgm:cxn modelId="{AA25F349-B3CA-4B7D-8A66-F0073EB4CB84}" type="presParOf" srcId="{8E32F84F-7B51-4899-94F2-DE1BE79ED43B}" destId="{4CB3C379-02A3-4DD9-98E3-B66904078231}" srcOrd="1" destOrd="0" presId="urn:microsoft.com/office/officeart/2005/8/layout/orgChart1"/>
    <dgm:cxn modelId="{53840980-DC2E-462E-B2DB-362E2BB595E2}" type="presParOf" srcId="{4C04748F-AF49-4637-A07D-73C9E55A21FC}" destId="{5708EF8D-40C0-4F5B-B5DA-1CB278E79074}" srcOrd="1" destOrd="0" presId="urn:microsoft.com/office/officeart/2005/8/layout/orgChart1"/>
    <dgm:cxn modelId="{5B3308A8-55EF-48FA-A571-6643279C6A32}" type="presParOf" srcId="{5708EF8D-40C0-4F5B-B5DA-1CB278E79074}" destId="{A62E4E09-95C4-49E7-96CC-9ABE8FDD0B4C}" srcOrd="0" destOrd="0" presId="urn:microsoft.com/office/officeart/2005/8/layout/orgChart1"/>
    <dgm:cxn modelId="{44080447-71C3-48AB-8D64-841AF3FE336F}" type="presParOf" srcId="{5708EF8D-40C0-4F5B-B5DA-1CB278E79074}" destId="{1E293033-D6D2-4B0E-8B1C-22512FFA3BE7}" srcOrd="1" destOrd="0" presId="urn:microsoft.com/office/officeart/2005/8/layout/orgChart1"/>
    <dgm:cxn modelId="{4AA9380A-031B-4F3C-A4D6-D8962D91E9CD}" type="presParOf" srcId="{1E293033-D6D2-4B0E-8B1C-22512FFA3BE7}" destId="{DE69F911-3E2A-43DB-9F1E-2A8F0287C4A3}" srcOrd="0" destOrd="0" presId="urn:microsoft.com/office/officeart/2005/8/layout/orgChart1"/>
    <dgm:cxn modelId="{06670117-69B0-425F-B72F-CDB17D31F58B}" type="presParOf" srcId="{DE69F911-3E2A-43DB-9F1E-2A8F0287C4A3}" destId="{54328635-AC39-4722-B055-86587CECFFD0}" srcOrd="0" destOrd="0" presId="urn:microsoft.com/office/officeart/2005/8/layout/orgChart1"/>
    <dgm:cxn modelId="{744C5448-2152-428F-BFC5-06E4E832401F}" type="presParOf" srcId="{DE69F911-3E2A-43DB-9F1E-2A8F0287C4A3}" destId="{A6D6E27D-133F-480A-8AF0-A750E4427221}" srcOrd="1" destOrd="0" presId="urn:microsoft.com/office/officeart/2005/8/layout/orgChart1"/>
    <dgm:cxn modelId="{712CC5CC-370B-48AD-8F1F-E0D61E62E0F7}" type="presParOf" srcId="{1E293033-D6D2-4B0E-8B1C-22512FFA3BE7}" destId="{4B9C0275-5E56-4D4D-B3FF-66ACD6C0B11E}" srcOrd="1" destOrd="0" presId="urn:microsoft.com/office/officeart/2005/8/layout/orgChart1"/>
    <dgm:cxn modelId="{5508A769-7336-47B5-B80C-E4EBBA9F1057}" type="presParOf" srcId="{4B9C0275-5E56-4D4D-B3FF-66ACD6C0B11E}" destId="{0B3B0D8C-9EFD-45E6-A11C-8C7B61ACF31C}" srcOrd="0" destOrd="0" presId="urn:microsoft.com/office/officeart/2005/8/layout/orgChart1"/>
    <dgm:cxn modelId="{1BC14CD7-C522-4861-B0D0-D6B9F34A66BE}" type="presParOf" srcId="{4B9C0275-5E56-4D4D-B3FF-66ACD6C0B11E}" destId="{BD494D44-B5FB-4D57-A495-3F621579929E}" srcOrd="1" destOrd="0" presId="urn:microsoft.com/office/officeart/2005/8/layout/orgChart1"/>
    <dgm:cxn modelId="{D789032B-D784-4D13-9DEF-D2B109D7D971}" type="presParOf" srcId="{BD494D44-B5FB-4D57-A495-3F621579929E}" destId="{45167E0D-3965-4CA7-9475-C9BE9AAF1A40}" srcOrd="0" destOrd="0" presId="urn:microsoft.com/office/officeart/2005/8/layout/orgChart1"/>
    <dgm:cxn modelId="{B77CF33B-C97A-4892-BC6C-244EE20BCF2C}" type="presParOf" srcId="{45167E0D-3965-4CA7-9475-C9BE9AAF1A40}" destId="{171BD9F1-D215-493B-9847-37979F75CD8E}" srcOrd="0" destOrd="0" presId="urn:microsoft.com/office/officeart/2005/8/layout/orgChart1"/>
    <dgm:cxn modelId="{69D1FFC6-0B76-4CA3-A01C-95E0070F94CB}" type="presParOf" srcId="{45167E0D-3965-4CA7-9475-C9BE9AAF1A40}" destId="{F701D0BE-6A11-4B90-8C82-6BB9B8DBA67E}" srcOrd="1" destOrd="0" presId="urn:microsoft.com/office/officeart/2005/8/layout/orgChart1"/>
    <dgm:cxn modelId="{1EFB4292-7389-4B8D-8C99-98CD9D6BCDA8}" type="presParOf" srcId="{BD494D44-B5FB-4D57-A495-3F621579929E}" destId="{4156BF54-AE57-4ED7-9F4F-FCD2CA13E2F2}" srcOrd="1" destOrd="0" presId="urn:microsoft.com/office/officeart/2005/8/layout/orgChart1"/>
    <dgm:cxn modelId="{6F1687F4-367A-486C-B751-A5B9928F5225}" type="presParOf" srcId="{4156BF54-AE57-4ED7-9F4F-FCD2CA13E2F2}" destId="{E551F861-3263-4531-800C-FD2EEA90FDCF}" srcOrd="0" destOrd="0" presId="urn:microsoft.com/office/officeart/2005/8/layout/orgChart1"/>
    <dgm:cxn modelId="{AB42A77C-2C55-49E8-96D7-F1589A3236EE}" type="presParOf" srcId="{4156BF54-AE57-4ED7-9F4F-FCD2CA13E2F2}" destId="{2D1B3D00-B7C4-420B-AF3D-6BA4D32C2F2F}" srcOrd="1" destOrd="0" presId="urn:microsoft.com/office/officeart/2005/8/layout/orgChart1"/>
    <dgm:cxn modelId="{3B453752-CB52-4B37-91B3-1E84C5CBB00A}" type="presParOf" srcId="{2D1B3D00-B7C4-420B-AF3D-6BA4D32C2F2F}" destId="{60B0134C-C7D9-43C1-A19F-FA46FF595F8C}" srcOrd="0" destOrd="0" presId="urn:microsoft.com/office/officeart/2005/8/layout/orgChart1"/>
    <dgm:cxn modelId="{C5322789-4186-4EE4-9E65-2BA68C31FBA5}" type="presParOf" srcId="{60B0134C-C7D9-43C1-A19F-FA46FF595F8C}" destId="{2250123C-0D89-42EC-A649-C5A01EA66B05}" srcOrd="0" destOrd="0" presId="urn:microsoft.com/office/officeart/2005/8/layout/orgChart1"/>
    <dgm:cxn modelId="{48B2C7FA-288E-49C1-B0AA-5711103C4B58}" type="presParOf" srcId="{60B0134C-C7D9-43C1-A19F-FA46FF595F8C}" destId="{42584A42-D52F-49FD-8C8C-BB51C7FCFF6A}" srcOrd="1" destOrd="0" presId="urn:microsoft.com/office/officeart/2005/8/layout/orgChart1"/>
    <dgm:cxn modelId="{7CE66FAF-36D3-4CC0-A17E-19692DADF914}" type="presParOf" srcId="{2D1B3D00-B7C4-420B-AF3D-6BA4D32C2F2F}" destId="{E875F45A-DC6E-4C1C-B032-0D1F49C55579}" srcOrd="1" destOrd="0" presId="urn:microsoft.com/office/officeart/2005/8/layout/orgChart1"/>
    <dgm:cxn modelId="{BB6721B7-5648-4EA8-B9E9-63544748922A}" type="presParOf" srcId="{2D1B3D00-B7C4-420B-AF3D-6BA4D32C2F2F}" destId="{6D0DE8B4-571C-411D-A7EE-8BD6CBE22942}" srcOrd="2" destOrd="0" presId="urn:microsoft.com/office/officeart/2005/8/layout/orgChart1"/>
    <dgm:cxn modelId="{8DF58F81-BD71-45FE-8A60-F6459F89859E}" type="presParOf" srcId="{4156BF54-AE57-4ED7-9F4F-FCD2CA13E2F2}" destId="{3537ED83-6BB8-4DC3-9115-8E836072F88F}" srcOrd="2" destOrd="0" presId="urn:microsoft.com/office/officeart/2005/8/layout/orgChart1"/>
    <dgm:cxn modelId="{6FE2C05F-415F-4727-9712-428939794F0A}" type="presParOf" srcId="{4156BF54-AE57-4ED7-9F4F-FCD2CA13E2F2}" destId="{CFB6D16A-B3A5-4DE4-9424-607054348802}" srcOrd="3" destOrd="0" presId="urn:microsoft.com/office/officeart/2005/8/layout/orgChart1"/>
    <dgm:cxn modelId="{5A41CA6C-66FD-40A3-B016-E7EBF6D62CF0}" type="presParOf" srcId="{CFB6D16A-B3A5-4DE4-9424-607054348802}" destId="{90C6AA99-DC49-410E-91C2-1D2C23F220C9}" srcOrd="0" destOrd="0" presId="urn:microsoft.com/office/officeart/2005/8/layout/orgChart1"/>
    <dgm:cxn modelId="{7F0713BB-EFDB-4333-8447-F2509ADE96CE}" type="presParOf" srcId="{90C6AA99-DC49-410E-91C2-1D2C23F220C9}" destId="{9DA6B8F3-D94A-49F5-AF6D-A88ED190EF1C}" srcOrd="0" destOrd="0" presId="urn:microsoft.com/office/officeart/2005/8/layout/orgChart1"/>
    <dgm:cxn modelId="{46030F9B-4070-4DB8-A666-C47A2B1A2D13}" type="presParOf" srcId="{90C6AA99-DC49-410E-91C2-1D2C23F220C9}" destId="{283BDC12-3BC7-4FF3-A072-9D3ED7738873}" srcOrd="1" destOrd="0" presId="urn:microsoft.com/office/officeart/2005/8/layout/orgChart1"/>
    <dgm:cxn modelId="{E903CB17-A078-4EA6-9A6A-DD44B0B3382E}" type="presParOf" srcId="{CFB6D16A-B3A5-4DE4-9424-607054348802}" destId="{F1940D71-6689-4411-B53F-A48382697B2E}" srcOrd="1" destOrd="0" presId="urn:microsoft.com/office/officeart/2005/8/layout/orgChart1"/>
    <dgm:cxn modelId="{8E0BE79B-F1FF-4155-81AB-4DEF659EECC1}" type="presParOf" srcId="{CFB6D16A-B3A5-4DE4-9424-607054348802}" destId="{AC2018F0-8067-478D-83AB-C75B0C2EE916}" srcOrd="2" destOrd="0" presId="urn:microsoft.com/office/officeart/2005/8/layout/orgChart1"/>
    <dgm:cxn modelId="{181FD3A7-579C-4895-9133-22AE0C3987DC}" type="presParOf" srcId="{BD494D44-B5FB-4D57-A495-3F621579929E}" destId="{D7547AB8-5413-49EE-8EE3-7F4E31653E41}" srcOrd="2" destOrd="0" presId="urn:microsoft.com/office/officeart/2005/8/layout/orgChart1"/>
    <dgm:cxn modelId="{F2A5C906-06CD-4EE8-B0DF-0E92CEAA95D6}" type="presParOf" srcId="{1E293033-D6D2-4B0E-8B1C-22512FFA3BE7}" destId="{A63C44B5-F12F-423E-AB81-22DCF759D031}" srcOrd="2" destOrd="0" presId="urn:microsoft.com/office/officeart/2005/8/layout/orgChart1"/>
    <dgm:cxn modelId="{C10DFE45-9894-4DE1-B137-CF6BCBCF843A}" type="presParOf" srcId="{5708EF8D-40C0-4F5B-B5DA-1CB278E79074}" destId="{DFB89B64-B5C8-4924-AF65-F8D78F3BE17A}" srcOrd="2" destOrd="0" presId="urn:microsoft.com/office/officeart/2005/8/layout/orgChart1"/>
    <dgm:cxn modelId="{35E69A93-123B-4FF9-BE51-8F09AA18209C}" type="presParOf" srcId="{5708EF8D-40C0-4F5B-B5DA-1CB278E79074}" destId="{F7D05A20-9940-4B11-8FB4-EE4DCBCAADF6}" srcOrd="3" destOrd="0" presId="urn:microsoft.com/office/officeart/2005/8/layout/orgChart1"/>
    <dgm:cxn modelId="{6CD9DCB4-7FD3-44D1-A9D6-55F4B4AD4B04}" type="presParOf" srcId="{F7D05A20-9940-4B11-8FB4-EE4DCBCAADF6}" destId="{B9749B1E-90AA-45CF-8349-6D09626C00BE}" srcOrd="0" destOrd="0" presId="urn:microsoft.com/office/officeart/2005/8/layout/orgChart1"/>
    <dgm:cxn modelId="{EAC48F53-4604-4920-908F-6E166D701220}" type="presParOf" srcId="{B9749B1E-90AA-45CF-8349-6D09626C00BE}" destId="{8B48E9D5-18EA-4364-8AAB-F6A0B445A223}" srcOrd="0" destOrd="0" presId="urn:microsoft.com/office/officeart/2005/8/layout/orgChart1"/>
    <dgm:cxn modelId="{1103BD82-DDF9-472C-BAF6-F4B0DFD8D577}" type="presParOf" srcId="{B9749B1E-90AA-45CF-8349-6D09626C00BE}" destId="{E56FA18A-BFE6-424E-B1CC-5B1F28966B1B}" srcOrd="1" destOrd="0" presId="urn:microsoft.com/office/officeart/2005/8/layout/orgChart1"/>
    <dgm:cxn modelId="{3389C8AB-359B-4058-BA11-4B2CF8B46A8C}" type="presParOf" srcId="{F7D05A20-9940-4B11-8FB4-EE4DCBCAADF6}" destId="{EB4A6808-C6F6-43C3-B401-F6DE32B29207}" srcOrd="1" destOrd="0" presId="urn:microsoft.com/office/officeart/2005/8/layout/orgChart1"/>
    <dgm:cxn modelId="{C56B41AF-C1D4-439E-8B6C-2FE9E29A37B9}" type="presParOf" srcId="{EB4A6808-C6F6-43C3-B401-F6DE32B29207}" destId="{31E49656-2D76-42A6-BD15-50FA29C96F37}" srcOrd="0" destOrd="0" presId="urn:microsoft.com/office/officeart/2005/8/layout/orgChart1"/>
    <dgm:cxn modelId="{EED99C63-7B60-43D1-ADD6-12307A935A82}" type="presParOf" srcId="{EB4A6808-C6F6-43C3-B401-F6DE32B29207}" destId="{6F11E509-059F-4606-ACDE-6BA3C4818F6E}" srcOrd="1" destOrd="0" presId="urn:microsoft.com/office/officeart/2005/8/layout/orgChart1"/>
    <dgm:cxn modelId="{80440C35-3B28-43BB-B74B-07FE8675395C}" type="presParOf" srcId="{6F11E509-059F-4606-ACDE-6BA3C4818F6E}" destId="{B30D4EDE-851D-47D0-B56E-2D545F1E7407}" srcOrd="0" destOrd="0" presId="urn:microsoft.com/office/officeart/2005/8/layout/orgChart1"/>
    <dgm:cxn modelId="{EE28BFAD-8DB7-499D-9E4D-831260D494DE}" type="presParOf" srcId="{B30D4EDE-851D-47D0-B56E-2D545F1E7407}" destId="{E70AF897-E70C-4CDA-8D15-67ADCAC3F233}" srcOrd="0" destOrd="0" presId="urn:microsoft.com/office/officeart/2005/8/layout/orgChart1"/>
    <dgm:cxn modelId="{A7E815A7-8310-49AB-B8B2-87E02A8FE544}" type="presParOf" srcId="{B30D4EDE-851D-47D0-B56E-2D545F1E7407}" destId="{4600DED8-711E-4A2E-B2B6-30EA5DADA21F}" srcOrd="1" destOrd="0" presId="urn:microsoft.com/office/officeart/2005/8/layout/orgChart1"/>
    <dgm:cxn modelId="{92FB6D14-F863-40E1-A476-C76D7D9F4682}" type="presParOf" srcId="{6F11E509-059F-4606-ACDE-6BA3C4818F6E}" destId="{41BEE179-53EC-4D0E-9309-E9CCA289456A}" srcOrd="1" destOrd="0" presId="urn:microsoft.com/office/officeart/2005/8/layout/orgChart1"/>
    <dgm:cxn modelId="{7F5BF817-DDB8-4E22-B261-44C9D2A1BF8A}" type="presParOf" srcId="{41BEE179-53EC-4D0E-9309-E9CCA289456A}" destId="{920A83FA-392C-4EF5-A675-CC5323A3A91D}" srcOrd="0" destOrd="0" presId="urn:microsoft.com/office/officeart/2005/8/layout/orgChart1"/>
    <dgm:cxn modelId="{17BD3A26-B86F-49E7-B32D-B49F2F36613C}" type="presParOf" srcId="{41BEE179-53EC-4D0E-9309-E9CCA289456A}" destId="{06E9C167-A34C-44E1-BC1D-4FE1247AC18C}" srcOrd="1" destOrd="0" presId="urn:microsoft.com/office/officeart/2005/8/layout/orgChart1"/>
    <dgm:cxn modelId="{6C1AA094-2F91-4D93-B556-BD60495BDED6}" type="presParOf" srcId="{06E9C167-A34C-44E1-BC1D-4FE1247AC18C}" destId="{E20DA261-6B54-4618-A864-DAF5E41361A0}" srcOrd="0" destOrd="0" presId="urn:microsoft.com/office/officeart/2005/8/layout/orgChart1"/>
    <dgm:cxn modelId="{A93A9FE2-20E6-4674-A974-9D08082082E8}" type="presParOf" srcId="{E20DA261-6B54-4618-A864-DAF5E41361A0}" destId="{2E3F5A0A-5FB6-4A1A-8C7E-EBA569655B61}" srcOrd="0" destOrd="0" presId="urn:microsoft.com/office/officeart/2005/8/layout/orgChart1"/>
    <dgm:cxn modelId="{88B2F5C0-FD7B-44E8-B818-78BC91FD2600}" type="presParOf" srcId="{E20DA261-6B54-4618-A864-DAF5E41361A0}" destId="{B31D7A50-C288-490B-BA57-C69B977A559D}" srcOrd="1" destOrd="0" presId="urn:microsoft.com/office/officeart/2005/8/layout/orgChart1"/>
    <dgm:cxn modelId="{8EF65666-1F2D-4583-8BAE-485A15766022}" type="presParOf" srcId="{06E9C167-A34C-44E1-BC1D-4FE1247AC18C}" destId="{16B98CFC-ABE5-46AA-97B4-DD847FDFBDB0}" srcOrd="1" destOrd="0" presId="urn:microsoft.com/office/officeart/2005/8/layout/orgChart1"/>
    <dgm:cxn modelId="{5C258D2F-C9F2-4126-9233-B4A69A6C8342}" type="presParOf" srcId="{06E9C167-A34C-44E1-BC1D-4FE1247AC18C}" destId="{203C8320-7706-413C-9388-2CB98B4740C1}" srcOrd="2" destOrd="0" presId="urn:microsoft.com/office/officeart/2005/8/layout/orgChart1"/>
    <dgm:cxn modelId="{F70485EA-B643-41BC-AC0C-9E4B4E917EA7}" type="presParOf" srcId="{41BEE179-53EC-4D0E-9309-E9CCA289456A}" destId="{CC02F3F5-94DD-411D-9ABC-99B538E0B2C9}" srcOrd="2" destOrd="0" presId="urn:microsoft.com/office/officeart/2005/8/layout/orgChart1"/>
    <dgm:cxn modelId="{F38C0F1F-2BAA-4AA7-8271-CE06ED1C339D}" type="presParOf" srcId="{41BEE179-53EC-4D0E-9309-E9CCA289456A}" destId="{44D73F41-894B-400D-B36B-FF5698435ECD}" srcOrd="3" destOrd="0" presId="urn:microsoft.com/office/officeart/2005/8/layout/orgChart1"/>
    <dgm:cxn modelId="{3C22FE7D-4697-482F-B27A-B04E9B211022}" type="presParOf" srcId="{44D73F41-894B-400D-B36B-FF5698435ECD}" destId="{51951A7C-2CF8-414C-964B-25ECB335AE40}" srcOrd="0" destOrd="0" presId="urn:microsoft.com/office/officeart/2005/8/layout/orgChart1"/>
    <dgm:cxn modelId="{4F58F1E9-FEE1-491C-A0A4-522910168DE5}" type="presParOf" srcId="{51951A7C-2CF8-414C-964B-25ECB335AE40}" destId="{41C25523-01E7-4C91-B112-C550F0A4FB03}" srcOrd="0" destOrd="0" presId="urn:microsoft.com/office/officeart/2005/8/layout/orgChart1"/>
    <dgm:cxn modelId="{014854C1-9096-412F-8A81-FE6BA3F05CDF}" type="presParOf" srcId="{51951A7C-2CF8-414C-964B-25ECB335AE40}" destId="{3AE55FEB-958F-4A19-8074-20EE122A3D28}" srcOrd="1" destOrd="0" presId="urn:microsoft.com/office/officeart/2005/8/layout/orgChart1"/>
    <dgm:cxn modelId="{D85CCBAB-AE0E-4B9B-BF90-166FA7173A0E}" type="presParOf" srcId="{44D73F41-894B-400D-B36B-FF5698435ECD}" destId="{BAE28C0C-AFBB-4285-974A-685242E79F0A}" srcOrd="1" destOrd="0" presId="urn:microsoft.com/office/officeart/2005/8/layout/orgChart1"/>
    <dgm:cxn modelId="{D2D5CF58-6E5F-4BCE-866C-FE209C983206}" type="presParOf" srcId="{44D73F41-894B-400D-B36B-FF5698435ECD}" destId="{135551BB-C0D6-447A-9DCE-D563590013E8}" srcOrd="2" destOrd="0" presId="urn:microsoft.com/office/officeart/2005/8/layout/orgChart1"/>
    <dgm:cxn modelId="{DAC2A44D-6AF1-44E4-8402-FA4F58139D15}" type="presParOf" srcId="{6F11E509-059F-4606-ACDE-6BA3C4818F6E}" destId="{E608B6B3-05F6-4845-9731-ACD410E9B3DA}" srcOrd="2" destOrd="0" presId="urn:microsoft.com/office/officeart/2005/8/layout/orgChart1"/>
    <dgm:cxn modelId="{02E04AC6-DE0C-40E4-A831-A6466028EBF7}" type="presParOf" srcId="{F7D05A20-9940-4B11-8FB4-EE4DCBCAADF6}" destId="{8BF645E6-C8A9-4A56-89C3-96962A32EE91}" srcOrd="2" destOrd="0" presId="urn:microsoft.com/office/officeart/2005/8/layout/orgChart1"/>
    <dgm:cxn modelId="{BBD7BB25-DF36-48A5-B200-D2F0DFE542BA}" type="presParOf" srcId="{5708EF8D-40C0-4F5B-B5DA-1CB278E79074}" destId="{953FB127-0BE6-4B93-9DF9-4A78D35C4651}" srcOrd="4" destOrd="0" presId="urn:microsoft.com/office/officeart/2005/8/layout/orgChart1"/>
    <dgm:cxn modelId="{EE519363-8FC7-48D6-8A91-9650DF44C9CA}" type="presParOf" srcId="{5708EF8D-40C0-4F5B-B5DA-1CB278E79074}" destId="{17D36EA4-A527-4F43-978E-5B19D1B44ACC}" srcOrd="5" destOrd="0" presId="urn:microsoft.com/office/officeart/2005/8/layout/orgChart1"/>
    <dgm:cxn modelId="{7A2656D0-CBBE-4AAC-A372-F5031429F478}" type="presParOf" srcId="{17D36EA4-A527-4F43-978E-5B19D1B44ACC}" destId="{84A20BB7-22D1-4581-B0BE-9F1699271294}" srcOrd="0" destOrd="0" presId="urn:microsoft.com/office/officeart/2005/8/layout/orgChart1"/>
    <dgm:cxn modelId="{52DD4E4B-F151-4518-AAD4-376BB3DFDE21}" type="presParOf" srcId="{84A20BB7-22D1-4581-B0BE-9F1699271294}" destId="{3CCECA68-05C1-4F64-829F-34DCD0946830}" srcOrd="0" destOrd="0" presId="urn:microsoft.com/office/officeart/2005/8/layout/orgChart1"/>
    <dgm:cxn modelId="{3EDBB8C8-5873-4962-8860-9085886DC910}" type="presParOf" srcId="{84A20BB7-22D1-4581-B0BE-9F1699271294}" destId="{8BE15C44-E575-4C37-BC26-BF1E1480F06D}" srcOrd="1" destOrd="0" presId="urn:microsoft.com/office/officeart/2005/8/layout/orgChart1"/>
    <dgm:cxn modelId="{2E4F3105-550C-4B64-9A7E-3ACCE1FF1D41}" type="presParOf" srcId="{17D36EA4-A527-4F43-978E-5B19D1B44ACC}" destId="{5AFEABAA-E639-4BB1-9C70-5CA552D8F8E5}" srcOrd="1" destOrd="0" presId="urn:microsoft.com/office/officeart/2005/8/layout/orgChart1"/>
    <dgm:cxn modelId="{89C4BA5E-2212-4609-B9EA-B547CFD2EBBD}" type="presParOf" srcId="{5AFEABAA-E639-4BB1-9C70-5CA552D8F8E5}" destId="{FBC46158-94A8-402B-9F32-5B496CC42EEE}" srcOrd="0" destOrd="0" presId="urn:microsoft.com/office/officeart/2005/8/layout/orgChart1"/>
    <dgm:cxn modelId="{17C0FC12-4159-441D-9D56-417BC8DC3269}" type="presParOf" srcId="{5AFEABAA-E639-4BB1-9C70-5CA552D8F8E5}" destId="{A673A748-30E4-4DB7-9CAB-DE7CF45FAC77}" srcOrd="1" destOrd="0" presId="urn:microsoft.com/office/officeart/2005/8/layout/orgChart1"/>
    <dgm:cxn modelId="{46ECD250-CC24-4374-B04D-AF86DFAC406B}" type="presParOf" srcId="{A673A748-30E4-4DB7-9CAB-DE7CF45FAC77}" destId="{B5C0F237-4027-4DA0-BDE5-B1F21773367A}" srcOrd="0" destOrd="0" presId="urn:microsoft.com/office/officeart/2005/8/layout/orgChart1"/>
    <dgm:cxn modelId="{DC098E97-6FF6-4819-90F9-285D2D85D667}" type="presParOf" srcId="{B5C0F237-4027-4DA0-BDE5-B1F21773367A}" destId="{909637E7-443B-41FF-8024-E7CC7B654EB0}" srcOrd="0" destOrd="0" presId="urn:microsoft.com/office/officeart/2005/8/layout/orgChart1"/>
    <dgm:cxn modelId="{2E663C53-98D2-4516-98DB-E788CE96D01E}" type="presParOf" srcId="{B5C0F237-4027-4DA0-BDE5-B1F21773367A}" destId="{1E82CA43-3F92-4D9D-9DAF-582926EDFB5E}" srcOrd="1" destOrd="0" presId="urn:microsoft.com/office/officeart/2005/8/layout/orgChart1"/>
    <dgm:cxn modelId="{735EFD24-8096-462F-9607-1116925E55BD}" type="presParOf" srcId="{A673A748-30E4-4DB7-9CAB-DE7CF45FAC77}" destId="{40C213AE-9F55-4B09-8FFC-19E128DDDDDE}" srcOrd="1" destOrd="0" presId="urn:microsoft.com/office/officeart/2005/8/layout/orgChart1"/>
    <dgm:cxn modelId="{AC255D19-4690-45E2-8103-30C69D55F4A1}" type="presParOf" srcId="{40C213AE-9F55-4B09-8FFC-19E128DDDDDE}" destId="{6E888D1C-5105-4019-9F07-D79D42AD683F}" srcOrd="0" destOrd="0" presId="urn:microsoft.com/office/officeart/2005/8/layout/orgChart1"/>
    <dgm:cxn modelId="{D2427D1D-290D-4532-A2C8-8DFA9CEDD22B}" type="presParOf" srcId="{40C213AE-9F55-4B09-8FFC-19E128DDDDDE}" destId="{112CFC90-1864-4A80-8BD0-7F96CCFE1866}" srcOrd="1" destOrd="0" presId="urn:microsoft.com/office/officeart/2005/8/layout/orgChart1"/>
    <dgm:cxn modelId="{E23E1E88-DAD0-4D9A-BFAA-CBCEA13C0B75}" type="presParOf" srcId="{112CFC90-1864-4A80-8BD0-7F96CCFE1866}" destId="{82E932A5-F5E6-4C40-8690-AC26771F7F23}" srcOrd="0" destOrd="0" presId="urn:microsoft.com/office/officeart/2005/8/layout/orgChart1"/>
    <dgm:cxn modelId="{5164FB1D-7BEB-472F-AE0D-253AE55FCB43}" type="presParOf" srcId="{82E932A5-F5E6-4C40-8690-AC26771F7F23}" destId="{DAAFBBB1-DDB6-4E48-AAF1-3FC8A09C34A9}" srcOrd="0" destOrd="0" presId="urn:microsoft.com/office/officeart/2005/8/layout/orgChart1"/>
    <dgm:cxn modelId="{86441270-FFB7-47DA-A43F-B75A6FBDEE17}" type="presParOf" srcId="{82E932A5-F5E6-4C40-8690-AC26771F7F23}" destId="{01B9769B-28F0-44F5-9977-32A9D3CACB43}" srcOrd="1" destOrd="0" presId="urn:microsoft.com/office/officeart/2005/8/layout/orgChart1"/>
    <dgm:cxn modelId="{E15AB42C-DEE7-4E64-AD95-628FE534C535}" type="presParOf" srcId="{112CFC90-1864-4A80-8BD0-7F96CCFE1866}" destId="{818D98E8-E2FF-4FB8-8018-5A357066F42D}" srcOrd="1" destOrd="0" presId="urn:microsoft.com/office/officeart/2005/8/layout/orgChart1"/>
    <dgm:cxn modelId="{8CF03C3B-B618-45F5-88FE-B274C0580F5F}" type="presParOf" srcId="{112CFC90-1864-4A80-8BD0-7F96CCFE1866}" destId="{EA1AF72D-C32B-4CA4-9283-6B20CDF01165}" srcOrd="2" destOrd="0" presId="urn:microsoft.com/office/officeart/2005/8/layout/orgChart1"/>
    <dgm:cxn modelId="{B2E2E098-4A38-4E6C-8896-812F644CAE57}" type="presParOf" srcId="{40C213AE-9F55-4B09-8FFC-19E128DDDDDE}" destId="{31AA5AB2-B58A-4E85-909F-99E2EDC0583E}" srcOrd="2" destOrd="0" presId="urn:microsoft.com/office/officeart/2005/8/layout/orgChart1"/>
    <dgm:cxn modelId="{17EF7934-1669-4FB4-8E20-BE93723D8FD6}" type="presParOf" srcId="{40C213AE-9F55-4B09-8FFC-19E128DDDDDE}" destId="{D2047331-58DB-411C-96FE-3461FBC3CF7B}" srcOrd="3" destOrd="0" presId="urn:microsoft.com/office/officeart/2005/8/layout/orgChart1"/>
    <dgm:cxn modelId="{B93998B4-0B53-4960-9B3E-7849B7361E79}" type="presParOf" srcId="{D2047331-58DB-411C-96FE-3461FBC3CF7B}" destId="{391B9188-F1C7-464D-8475-6E85BE4C7142}" srcOrd="0" destOrd="0" presId="urn:microsoft.com/office/officeart/2005/8/layout/orgChart1"/>
    <dgm:cxn modelId="{6A0D8BA5-1F4C-469F-A5B7-1FC4597B8EB2}" type="presParOf" srcId="{391B9188-F1C7-464D-8475-6E85BE4C7142}" destId="{0E4330BB-97D0-4283-8268-638F619E9FB7}" srcOrd="0" destOrd="0" presId="urn:microsoft.com/office/officeart/2005/8/layout/orgChart1"/>
    <dgm:cxn modelId="{34E995F9-D4C3-41ED-9A8F-D7ED22D05ED1}" type="presParOf" srcId="{391B9188-F1C7-464D-8475-6E85BE4C7142}" destId="{C561ED43-36F9-481A-B40C-030C1FD1172F}" srcOrd="1" destOrd="0" presId="urn:microsoft.com/office/officeart/2005/8/layout/orgChart1"/>
    <dgm:cxn modelId="{3F74A496-3060-4F5A-9F1E-552D9884EDEC}" type="presParOf" srcId="{D2047331-58DB-411C-96FE-3461FBC3CF7B}" destId="{75E9DD53-964F-415B-856F-CF5B57F336CA}" srcOrd="1" destOrd="0" presId="urn:microsoft.com/office/officeart/2005/8/layout/orgChart1"/>
    <dgm:cxn modelId="{43AEA822-93E4-46C1-A738-C246A5CA6AAA}" type="presParOf" srcId="{D2047331-58DB-411C-96FE-3461FBC3CF7B}" destId="{4ED574D3-EF8D-48E2-9FBD-426DDC822B4B}" srcOrd="2" destOrd="0" presId="urn:microsoft.com/office/officeart/2005/8/layout/orgChart1"/>
    <dgm:cxn modelId="{C0FFC0CA-901D-4402-AA6A-576A4934CFF6}" type="presParOf" srcId="{A673A748-30E4-4DB7-9CAB-DE7CF45FAC77}" destId="{F9B16BE2-294D-44C9-A88F-7A0E7991530A}" srcOrd="2" destOrd="0" presId="urn:microsoft.com/office/officeart/2005/8/layout/orgChart1"/>
    <dgm:cxn modelId="{D44D0321-FF30-4905-956D-1256CFD237F2}" type="presParOf" srcId="{17D36EA4-A527-4F43-978E-5B19D1B44ACC}" destId="{C10D4DA5-D252-416B-90C5-0A6B7F8D9EC8}" srcOrd="2" destOrd="0" presId="urn:microsoft.com/office/officeart/2005/8/layout/orgChart1"/>
    <dgm:cxn modelId="{CFD9AB0F-A418-4DA3-83FF-6DFC8275D5AD}" type="presParOf" srcId="{5708EF8D-40C0-4F5B-B5DA-1CB278E79074}" destId="{166B181E-D347-48F5-B002-2300E9927BA1}" srcOrd="6" destOrd="0" presId="urn:microsoft.com/office/officeart/2005/8/layout/orgChart1"/>
    <dgm:cxn modelId="{99C8297C-44F8-4212-8170-B7A76E2404C5}" type="presParOf" srcId="{5708EF8D-40C0-4F5B-B5DA-1CB278E79074}" destId="{7AA2D723-9363-4496-8A62-47ED5939AC8F}" srcOrd="7" destOrd="0" presId="urn:microsoft.com/office/officeart/2005/8/layout/orgChart1"/>
    <dgm:cxn modelId="{6E4EF040-C443-4A89-A232-249850978ED8}" type="presParOf" srcId="{7AA2D723-9363-4496-8A62-47ED5939AC8F}" destId="{324E0B1D-2596-4F68-9E0A-73C62AF7A395}" srcOrd="0" destOrd="0" presId="urn:microsoft.com/office/officeart/2005/8/layout/orgChart1"/>
    <dgm:cxn modelId="{3B310444-CDE8-46A8-BBF9-E80D4EE0F7BB}" type="presParOf" srcId="{324E0B1D-2596-4F68-9E0A-73C62AF7A395}" destId="{AAC92290-E5DC-438A-BF46-1535165966CE}" srcOrd="0" destOrd="0" presId="urn:microsoft.com/office/officeart/2005/8/layout/orgChart1"/>
    <dgm:cxn modelId="{50AEB7CF-8B97-46D4-9F25-3C2945ADC0DA}" type="presParOf" srcId="{324E0B1D-2596-4F68-9E0A-73C62AF7A395}" destId="{9DA9BD1A-8715-4885-9AC5-50C2C556E15A}" srcOrd="1" destOrd="0" presId="urn:microsoft.com/office/officeart/2005/8/layout/orgChart1"/>
    <dgm:cxn modelId="{37EC58B1-439F-4459-8CD2-0D1407BFCECF}" type="presParOf" srcId="{7AA2D723-9363-4496-8A62-47ED5939AC8F}" destId="{8F0CDD5D-02D5-48C4-8B48-33553642BEEC}" srcOrd="1" destOrd="0" presId="urn:microsoft.com/office/officeart/2005/8/layout/orgChart1"/>
    <dgm:cxn modelId="{6777BAD3-D0BB-408E-80BA-4BD46ADA1635}" type="presParOf" srcId="{8F0CDD5D-02D5-48C4-8B48-33553642BEEC}" destId="{B6E72882-3983-495F-BA0C-6F20873CB465}" srcOrd="0" destOrd="0" presId="urn:microsoft.com/office/officeart/2005/8/layout/orgChart1"/>
    <dgm:cxn modelId="{D29073DF-860E-4D00-B14A-C90EE74F5DBB}" type="presParOf" srcId="{8F0CDD5D-02D5-48C4-8B48-33553642BEEC}" destId="{9D9FB13B-55D9-4AA7-A863-3A7015BCA5CC}" srcOrd="1" destOrd="0" presId="urn:microsoft.com/office/officeart/2005/8/layout/orgChart1"/>
    <dgm:cxn modelId="{BBC63FCF-FC17-4E94-9CCC-32252EFF3DC8}" type="presParOf" srcId="{9D9FB13B-55D9-4AA7-A863-3A7015BCA5CC}" destId="{1F30B588-3932-4DE6-AD30-5D810315C477}" srcOrd="0" destOrd="0" presId="urn:microsoft.com/office/officeart/2005/8/layout/orgChart1"/>
    <dgm:cxn modelId="{3D31493E-E0E9-490A-8C0C-448B6F5994D7}" type="presParOf" srcId="{1F30B588-3932-4DE6-AD30-5D810315C477}" destId="{CAD5F8A0-E644-4C18-867B-A4D27444538B}" srcOrd="0" destOrd="0" presId="urn:microsoft.com/office/officeart/2005/8/layout/orgChart1"/>
    <dgm:cxn modelId="{8028CE8D-B8DF-48B0-9DC4-1BF69C458485}" type="presParOf" srcId="{1F30B588-3932-4DE6-AD30-5D810315C477}" destId="{08C54BB1-3AB0-4962-9452-41AD17A99138}" srcOrd="1" destOrd="0" presId="urn:microsoft.com/office/officeart/2005/8/layout/orgChart1"/>
    <dgm:cxn modelId="{A0198E19-2664-4189-993D-0E56AB5741ED}" type="presParOf" srcId="{9D9FB13B-55D9-4AA7-A863-3A7015BCA5CC}" destId="{C7A2FAA8-783C-4327-BC11-160A3AB7B84A}" srcOrd="1" destOrd="0" presId="urn:microsoft.com/office/officeart/2005/8/layout/orgChart1"/>
    <dgm:cxn modelId="{E4439391-8EB3-43B4-AAFF-787997EB41B0}" type="presParOf" srcId="{C7A2FAA8-783C-4327-BC11-160A3AB7B84A}" destId="{ECE7443E-1247-44B6-B36E-FDC492C84075}" srcOrd="0" destOrd="0" presId="urn:microsoft.com/office/officeart/2005/8/layout/orgChart1"/>
    <dgm:cxn modelId="{D9B09960-1879-4BBF-9008-AED4A2F88E13}" type="presParOf" srcId="{C7A2FAA8-783C-4327-BC11-160A3AB7B84A}" destId="{21686DCE-FF03-4995-8FBA-304DCAA6554A}" srcOrd="1" destOrd="0" presId="urn:microsoft.com/office/officeart/2005/8/layout/orgChart1"/>
    <dgm:cxn modelId="{7B94D7B2-6F64-487A-AACD-A2841E1A3A46}" type="presParOf" srcId="{21686DCE-FF03-4995-8FBA-304DCAA6554A}" destId="{A79427C1-3AA5-42AD-B430-F852DBCD9B52}" srcOrd="0" destOrd="0" presId="urn:microsoft.com/office/officeart/2005/8/layout/orgChart1"/>
    <dgm:cxn modelId="{3481027F-76FE-471D-A56F-68813BB3EAE5}" type="presParOf" srcId="{A79427C1-3AA5-42AD-B430-F852DBCD9B52}" destId="{5DDCD9D4-21E3-476C-99F8-24BA68CB7520}" srcOrd="0" destOrd="0" presId="urn:microsoft.com/office/officeart/2005/8/layout/orgChart1"/>
    <dgm:cxn modelId="{CDF74249-452A-4582-827A-701EEBF53103}" type="presParOf" srcId="{A79427C1-3AA5-42AD-B430-F852DBCD9B52}" destId="{A3274979-CCA5-4E2F-8945-80F4461B214A}" srcOrd="1" destOrd="0" presId="urn:microsoft.com/office/officeart/2005/8/layout/orgChart1"/>
    <dgm:cxn modelId="{BC07143E-9BDB-43FC-A91F-08EBA698576F}" type="presParOf" srcId="{21686DCE-FF03-4995-8FBA-304DCAA6554A}" destId="{BD6C3F52-398C-46F2-B5E1-BAB5438009E1}" srcOrd="1" destOrd="0" presId="urn:microsoft.com/office/officeart/2005/8/layout/orgChart1"/>
    <dgm:cxn modelId="{5DA27A58-3B9D-4F50-9F1A-4FDD58DF6848}" type="presParOf" srcId="{21686DCE-FF03-4995-8FBA-304DCAA6554A}" destId="{5B55909F-8CED-4700-8FB1-E02ED5E8D82C}" srcOrd="2" destOrd="0" presId="urn:microsoft.com/office/officeart/2005/8/layout/orgChart1"/>
    <dgm:cxn modelId="{1BD52A8F-DB0A-422E-9AFC-A84BA7624CCE}" type="presParOf" srcId="{C7A2FAA8-783C-4327-BC11-160A3AB7B84A}" destId="{83D4D230-5C75-4DE4-BA88-9B7E62C2AD2F}" srcOrd="2" destOrd="0" presId="urn:microsoft.com/office/officeart/2005/8/layout/orgChart1"/>
    <dgm:cxn modelId="{6D85433E-72D2-4C4B-B38B-B7656528CA40}" type="presParOf" srcId="{C7A2FAA8-783C-4327-BC11-160A3AB7B84A}" destId="{8BDBA53F-ECE8-4880-9903-4428D7E1E2BC}" srcOrd="3" destOrd="0" presId="urn:microsoft.com/office/officeart/2005/8/layout/orgChart1"/>
    <dgm:cxn modelId="{471F3804-26AE-415F-93F3-6961E372AEB8}" type="presParOf" srcId="{8BDBA53F-ECE8-4880-9903-4428D7E1E2BC}" destId="{F4895958-4050-4CB7-8188-31829DECF011}" srcOrd="0" destOrd="0" presId="urn:microsoft.com/office/officeart/2005/8/layout/orgChart1"/>
    <dgm:cxn modelId="{D079D4AC-0176-4C14-BF97-EFEC126B9C31}" type="presParOf" srcId="{F4895958-4050-4CB7-8188-31829DECF011}" destId="{6C44B3D1-1864-4F6C-9FFC-FDA39F56562F}" srcOrd="0" destOrd="0" presId="urn:microsoft.com/office/officeart/2005/8/layout/orgChart1"/>
    <dgm:cxn modelId="{DFBAFEFE-0B67-4DBE-B7A9-45DC2E524D20}" type="presParOf" srcId="{F4895958-4050-4CB7-8188-31829DECF011}" destId="{113ABF7F-A1BD-4529-938B-8D8FB7CCFB2C}" srcOrd="1" destOrd="0" presId="urn:microsoft.com/office/officeart/2005/8/layout/orgChart1"/>
    <dgm:cxn modelId="{96B264E0-E97B-4B3C-BE36-CEDDC6A9F3F4}" type="presParOf" srcId="{8BDBA53F-ECE8-4880-9903-4428D7E1E2BC}" destId="{06459575-F804-47C2-BEE9-99ACDA4FAE4B}" srcOrd="1" destOrd="0" presId="urn:microsoft.com/office/officeart/2005/8/layout/orgChart1"/>
    <dgm:cxn modelId="{CAD79DCF-DE65-44FA-B470-0F394179B492}" type="presParOf" srcId="{8BDBA53F-ECE8-4880-9903-4428D7E1E2BC}" destId="{7A6FBBBA-1A92-4150-8F10-0A4B2B90CAFA}" srcOrd="2" destOrd="0" presId="urn:microsoft.com/office/officeart/2005/8/layout/orgChart1"/>
    <dgm:cxn modelId="{D8A7D3E9-DCA3-47D9-95F1-FB98DCE92F44}" type="presParOf" srcId="{9D9FB13B-55D9-4AA7-A863-3A7015BCA5CC}" destId="{41E20C28-1F89-4687-9207-EF51260CAE50}" srcOrd="2" destOrd="0" presId="urn:microsoft.com/office/officeart/2005/8/layout/orgChart1"/>
    <dgm:cxn modelId="{D0E2A3F9-06C6-4ED2-B01E-7CDED7AA5DCA}" type="presParOf" srcId="{7AA2D723-9363-4496-8A62-47ED5939AC8F}" destId="{C078CA61-1BDE-4BFA-B6B0-0AF1D9326281}" srcOrd="2" destOrd="0" presId="urn:microsoft.com/office/officeart/2005/8/layout/orgChart1"/>
    <dgm:cxn modelId="{7E6EA3FE-326F-4813-BC1A-CF51C5B5BAE7}" type="presParOf" srcId="{5708EF8D-40C0-4F5B-B5DA-1CB278E79074}" destId="{A568CA1C-4B21-47E9-B1DA-4A2055F24EB8}" srcOrd="8" destOrd="0" presId="urn:microsoft.com/office/officeart/2005/8/layout/orgChart1"/>
    <dgm:cxn modelId="{03D8EF7E-D3C9-4547-8F9E-A1A5C6C76C87}" type="presParOf" srcId="{5708EF8D-40C0-4F5B-B5DA-1CB278E79074}" destId="{C6C34BB4-DB95-46BB-B067-8714A1C2DB2C}" srcOrd="9" destOrd="0" presId="urn:microsoft.com/office/officeart/2005/8/layout/orgChart1"/>
    <dgm:cxn modelId="{EB48E61D-3D60-4150-8217-316BC4A6E700}" type="presParOf" srcId="{C6C34BB4-DB95-46BB-B067-8714A1C2DB2C}" destId="{6EC7BEDF-5C73-45F2-91D5-B67983F28286}" srcOrd="0" destOrd="0" presId="urn:microsoft.com/office/officeart/2005/8/layout/orgChart1"/>
    <dgm:cxn modelId="{AB083B4E-71A7-4C07-9792-FCC1330BE7F2}" type="presParOf" srcId="{6EC7BEDF-5C73-45F2-91D5-B67983F28286}" destId="{8643742D-77E3-4B0E-B4ED-3BA88B595689}" srcOrd="0" destOrd="0" presId="urn:microsoft.com/office/officeart/2005/8/layout/orgChart1"/>
    <dgm:cxn modelId="{E39D12E9-9AE1-4848-8990-5674865F423D}" type="presParOf" srcId="{6EC7BEDF-5C73-45F2-91D5-B67983F28286}" destId="{5DA39A15-09BE-45B3-BE4D-A72A80826616}" srcOrd="1" destOrd="0" presId="urn:microsoft.com/office/officeart/2005/8/layout/orgChart1"/>
    <dgm:cxn modelId="{06F14D39-1D5D-4EF2-A900-C4CCA1E317D0}" type="presParOf" srcId="{C6C34BB4-DB95-46BB-B067-8714A1C2DB2C}" destId="{F9997023-A560-4383-B8CC-EBF27115784C}" srcOrd="1" destOrd="0" presId="urn:microsoft.com/office/officeart/2005/8/layout/orgChart1"/>
    <dgm:cxn modelId="{F0D8CDC0-9D9B-4ED6-AE2B-44B32F4FD8F8}" type="presParOf" srcId="{F9997023-A560-4383-B8CC-EBF27115784C}" destId="{AC926248-9009-4665-8F2A-DBEDA8EA22C3}" srcOrd="0" destOrd="0" presId="urn:microsoft.com/office/officeart/2005/8/layout/orgChart1"/>
    <dgm:cxn modelId="{2A9861DA-15CC-49A3-B4E7-834CFE28E5D5}" type="presParOf" srcId="{F9997023-A560-4383-B8CC-EBF27115784C}" destId="{5AEE1725-D66A-48F6-B6C3-BD634B5DE743}" srcOrd="1" destOrd="0" presId="urn:microsoft.com/office/officeart/2005/8/layout/orgChart1"/>
    <dgm:cxn modelId="{7373C0DC-1212-4F16-A1CD-703AF676181E}" type="presParOf" srcId="{5AEE1725-D66A-48F6-B6C3-BD634B5DE743}" destId="{5D0BF4FC-1C95-4B8E-BC85-084DD103F70D}" srcOrd="0" destOrd="0" presId="urn:microsoft.com/office/officeart/2005/8/layout/orgChart1"/>
    <dgm:cxn modelId="{16CE6421-8778-4C83-B74C-47EB58C871F2}" type="presParOf" srcId="{5D0BF4FC-1C95-4B8E-BC85-084DD103F70D}" destId="{1DCACEEE-C8EC-4168-A1C5-07FFB7E30F2A}" srcOrd="0" destOrd="0" presId="urn:microsoft.com/office/officeart/2005/8/layout/orgChart1"/>
    <dgm:cxn modelId="{6E0DE233-6890-4636-8952-2AE71DE52D18}" type="presParOf" srcId="{5D0BF4FC-1C95-4B8E-BC85-084DD103F70D}" destId="{50C9252D-4F9B-4902-9DE1-388F6E303283}" srcOrd="1" destOrd="0" presId="urn:microsoft.com/office/officeart/2005/8/layout/orgChart1"/>
    <dgm:cxn modelId="{0B57C6CF-874D-4B67-B1FB-2EBC391C48A1}" type="presParOf" srcId="{5AEE1725-D66A-48F6-B6C3-BD634B5DE743}" destId="{C044EB00-AF36-4B37-9D84-58D403010B23}" srcOrd="1" destOrd="0" presId="urn:microsoft.com/office/officeart/2005/8/layout/orgChart1"/>
    <dgm:cxn modelId="{F7D90F04-6B40-4687-95BC-8D10A53B73E8}" type="presParOf" srcId="{C044EB00-AF36-4B37-9D84-58D403010B23}" destId="{09D721D8-B4AC-4584-977B-23D3BF5520DF}" srcOrd="0" destOrd="0" presId="urn:microsoft.com/office/officeart/2005/8/layout/orgChart1"/>
    <dgm:cxn modelId="{6C19AFEF-CF75-4DBF-8976-27474550ED86}" type="presParOf" srcId="{C044EB00-AF36-4B37-9D84-58D403010B23}" destId="{5F30C031-9C42-4590-95F1-DC7C027A9621}" srcOrd="1" destOrd="0" presId="urn:microsoft.com/office/officeart/2005/8/layout/orgChart1"/>
    <dgm:cxn modelId="{F6606F4B-A348-43D4-B7AF-390302555E4F}" type="presParOf" srcId="{5F30C031-9C42-4590-95F1-DC7C027A9621}" destId="{1AD0DC3E-D686-484F-A775-D738645806B6}" srcOrd="0" destOrd="0" presId="urn:microsoft.com/office/officeart/2005/8/layout/orgChart1"/>
    <dgm:cxn modelId="{FC805243-EF37-40CB-B960-712A258B3102}" type="presParOf" srcId="{1AD0DC3E-D686-484F-A775-D738645806B6}" destId="{AB0AE5E6-BA6F-44A0-8E67-B5B2D20CF12A}" srcOrd="0" destOrd="0" presId="urn:microsoft.com/office/officeart/2005/8/layout/orgChart1"/>
    <dgm:cxn modelId="{298D8D10-9822-42DF-984D-1276CB92895C}" type="presParOf" srcId="{1AD0DC3E-D686-484F-A775-D738645806B6}" destId="{8FC81464-7BF9-4516-BCB9-03652D1B3E05}" srcOrd="1" destOrd="0" presId="urn:microsoft.com/office/officeart/2005/8/layout/orgChart1"/>
    <dgm:cxn modelId="{1B6D3456-4DF4-45E0-BF95-3261349B78F8}" type="presParOf" srcId="{5F30C031-9C42-4590-95F1-DC7C027A9621}" destId="{BD8EC4DB-C8A9-4005-B347-E547EC7560BF}" srcOrd="1" destOrd="0" presId="urn:microsoft.com/office/officeart/2005/8/layout/orgChart1"/>
    <dgm:cxn modelId="{2D95FD32-4248-46E3-A068-415121875159}" type="presParOf" srcId="{5F30C031-9C42-4590-95F1-DC7C027A9621}" destId="{43BF428C-57A7-4D39-93AC-3F69D6BA1207}" srcOrd="2" destOrd="0" presId="urn:microsoft.com/office/officeart/2005/8/layout/orgChart1"/>
    <dgm:cxn modelId="{F7520B48-64D1-4A1D-9154-ACC4F92982AE}" type="presParOf" srcId="{C044EB00-AF36-4B37-9D84-58D403010B23}" destId="{7D96197E-7CB8-4D5E-BA75-F13F8324217A}" srcOrd="2" destOrd="0" presId="urn:microsoft.com/office/officeart/2005/8/layout/orgChart1"/>
    <dgm:cxn modelId="{8AC3C73B-22E7-47F6-8AD9-AEC3D8F81A52}" type="presParOf" srcId="{C044EB00-AF36-4B37-9D84-58D403010B23}" destId="{903FF414-44D5-4037-990D-5FD7E32478C2}" srcOrd="3" destOrd="0" presId="urn:microsoft.com/office/officeart/2005/8/layout/orgChart1"/>
    <dgm:cxn modelId="{EB759F39-C5B4-4EBE-BDD6-D26338033273}" type="presParOf" srcId="{903FF414-44D5-4037-990D-5FD7E32478C2}" destId="{2856AE32-68F7-4ADE-A290-FFCDBF1213C4}" srcOrd="0" destOrd="0" presId="urn:microsoft.com/office/officeart/2005/8/layout/orgChart1"/>
    <dgm:cxn modelId="{2F41076E-6EFD-4A28-8102-4A6AF9038630}" type="presParOf" srcId="{2856AE32-68F7-4ADE-A290-FFCDBF1213C4}" destId="{90F09273-77D0-4FBA-8B4C-168ED826F7CD}" srcOrd="0" destOrd="0" presId="urn:microsoft.com/office/officeart/2005/8/layout/orgChart1"/>
    <dgm:cxn modelId="{F90AC801-1567-4961-9606-A1046AA23BE1}" type="presParOf" srcId="{2856AE32-68F7-4ADE-A290-FFCDBF1213C4}" destId="{87484456-EBC8-4705-A734-EDD79E031AB3}" srcOrd="1" destOrd="0" presId="urn:microsoft.com/office/officeart/2005/8/layout/orgChart1"/>
    <dgm:cxn modelId="{288FCB18-16C1-4168-A1BE-661DBFB2F129}" type="presParOf" srcId="{903FF414-44D5-4037-990D-5FD7E32478C2}" destId="{F704F99A-61FD-45A8-BA40-C880B81BE751}" srcOrd="1" destOrd="0" presId="urn:microsoft.com/office/officeart/2005/8/layout/orgChart1"/>
    <dgm:cxn modelId="{AB9B3DAD-53EA-498F-A32F-78F33CB3AEFD}" type="presParOf" srcId="{903FF414-44D5-4037-990D-5FD7E32478C2}" destId="{367B26FC-9A2D-41A0-8647-58D3AD0804A9}" srcOrd="2" destOrd="0" presId="urn:microsoft.com/office/officeart/2005/8/layout/orgChart1"/>
    <dgm:cxn modelId="{3872C0CC-A53D-4299-8FCD-ABEFA51B14C9}" type="presParOf" srcId="{5AEE1725-D66A-48F6-B6C3-BD634B5DE743}" destId="{D93A6E85-22D3-4148-B669-EC914A139A52}" srcOrd="2" destOrd="0" presId="urn:microsoft.com/office/officeart/2005/8/layout/orgChart1"/>
    <dgm:cxn modelId="{2D18A4C5-4383-447D-918D-01EBDE3D165B}" type="presParOf" srcId="{C6C34BB4-DB95-46BB-B067-8714A1C2DB2C}" destId="{A93E98FF-DAD7-4B47-A71C-2F5AEAEB1989}" srcOrd="2" destOrd="0" presId="urn:microsoft.com/office/officeart/2005/8/layout/orgChart1"/>
    <dgm:cxn modelId="{EF766ECF-1B8F-4C09-BB4F-9519F6DBCC04}" type="presParOf" srcId="{5708EF8D-40C0-4F5B-B5DA-1CB278E79074}" destId="{E82C2564-98C4-437B-B1A4-75EB163DB9C2}" srcOrd="10" destOrd="0" presId="urn:microsoft.com/office/officeart/2005/8/layout/orgChart1"/>
    <dgm:cxn modelId="{1D2FE459-E901-48CC-863B-169A95907EEF}" type="presParOf" srcId="{5708EF8D-40C0-4F5B-B5DA-1CB278E79074}" destId="{9C18FE3B-8D2F-47E1-9136-6CD678FC9CDD}" srcOrd="11" destOrd="0" presId="urn:microsoft.com/office/officeart/2005/8/layout/orgChart1"/>
    <dgm:cxn modelId="{D83344A2-EB06-4F27-9645-E0582242BCBC}" type="presParOf" srcId="{9C18FE3B-8D2F-47E1-9136-6CD678FC9CDD}" destId="{96EA7D87-4C57-44BA-9EE8-98752EF61E51}" srcOrd="0" destOrd="0" presId="urn:microsoft.com/office/officeart/2005/8/layout/orgChart1"/>
    <dgm:cxn modelId="{0312E621-7705-4BD2-BE44-42C482DEA332}" type="presParOf" srcId="{96EA7D87-4C57-44BA-9EE8-98752EF61E51}" destId="{2E84B49C-BB49-429F-8D3B-09AA655DDBC7}" srcOrd="0" destOrd="0" presId="urn:microsoft.com/office/officeart/2005/8/layout/orgChart1"/>
    <dgm:cxn modelId="{F7070729-25DC-4628-AB95-DE466799D49F}" type="presParOf" srcId="{96EA7D87-4C57-44BA-9EE8-98752EF61E51}" destId="{DC540041-E869-4E16-8C20-FDBBBB887AC1}" srcOrd="1" destOrd="0" presId="urn:microsoft.com/office/officeart/2005/8/layout/orgChart1"/>
    <dgm:cxn modelId="{50CF0E6B-6943-4D1D-AEA3-601F17D9C47C}" type="presParOf" srcId="{9C18FE3B-8D2F-47E1-9136-6CD678FC9CDD}" destId="{1A5EAA6B-2539-41E9-B14E-DF77659DB238}" srcOrd="1" destOrd="0" presId="urn:microsoft.com/office/officeart/2005/8/layout/orgChart1"/>
    <dgm:cxn modelId="{7C93A3C8-A951-4550-92B9-29A1A114601C}" type="presParOf" srcId="{1A5EAA6B-2539-41E9-B14E-DF77659DB238}" destId="{CD52F449-AFC4-4D52-A7D8-4B4B4D8FEB7D}" srcOrd="0" destOrd="0" presId="urn:microsoft.com/office/officeart/2005/8/layout/orgChart1"/>
    <dgm:cxn modelId="{9B091A30-FFEA-4CB2-840F-C6F7BFEAF644}" type="presParOf" srcId="{1A5EAA6B-2539-41E9-B14E-DF77659DB238}" destId="{0E7D7CBC-6DCB-4265-80D1-B55C7D0DEAD0}" srcOrd="1" destOrd="0" presId="urn:microsoft.com/office/officeart/2005/8/layout/orgChart1"/>
    <dgm:cxn modelId="{4649C11D-C8F1-4D7C-B182-440F6339D925}" type="presParOf" srcId="{0E7D7CBC-6DCB-4265-80D1-B55C7D0DEAD0}" destId="{BD894552-CFEB-4799-9A62-06692C684524}" srcOrd="0" destOrd="0" presId="urn:microsoft.com/office/officeart/2005/8/layout/orgChart1"/>
    <dgm:cxn modelId="{44767780-5424-4BD9-95DB-414CEAB26FE6}" type="presParOf" srcId="{BD894552-CFEB-4799-9A62-06692C684524}" destId="{9D06918B-01B4-479C-93B8-166689CCBA17}" srcOrd="0" destOrd="0" presId="urn:microsoft.com/office/officeart/2005/8/layout/orgChart1"/>
    <dgm:cxn modelId="{3CF26E4A-ADAF-43E4-8FE1-3D8FB766FD70}" type="presParOf" srcId="{BD894552-CFEB-4799-9A62-06692C684524}" destId="{F8BAB461-44B0-4618-B9F4-07BD9EA5F6A5}" srcOrd="1" destOrd="0" presId="urn:microsoft.com/office/officeart/2005/8/layout/orgChart1"/>
    <dgm:cxn modelId="{B8936D21-D69B-4CF9-BB08-9AA31EEF8557}" type="presParOf" srcId="{0E7D7CBC-6DCB-4265-80D1-B55C7D0DEAD0}" destId="{346E0F03-DFBC-4D53-BEE6-E44FFDA68BE9}" srcOrd="1" destOrd="0" presId="urn:microsoft.com/office/officeart/2005/8/layout/orgChart1"/>
    <dgm:cxn modelId="{71E080E8-C0C7-4585-A29B-6EC4B4FCCC2B}" type="presParOf" srcId="{346E0F03-DFBC-4D53-BEE6-E44FFDA68BE9}" destId="{7379C2AD-99B8-45B5-BBE3-1A8B8EB8D3FB}" srcOrd="0" destOrd="0" presId="urn:microsoft.com/office/officeart/2005/8/layout/orgChart1"/>
    <dgm:cxn modelId="{53837183-E93A-419D-B248-F8DCEBCE9119}" type="presParOf" srcId="{346E0F03-DFBC-4D53-BEE6-E44FFDA68BE9}" destId="{53842646-5445-4411-AABB-647417E2EC5B}" srcOrd="1" destOrd="0" presId="urn:microsoft.com/office/officeart/2005/8/layout/orgChart1"/>
    <dgm:cxn modelId="{94AAB408-39B6-4C34-AF75-0FDAE37DC710}" type="presParOf" srcId="{53842646-5445-4411-AABB-647417E2EC5B}" destId="{8D133EC3-DE85-4C33-9BD8-C89F016C51C6}" srcOrd="0" destOrd="0" presId="urn:microsoft.com/office/officeart/2005/8/layout/orgChart1"/>
    <dgm:cxn modelId="{B1FDF6CF-0DD5-413C-98BF-A5A34A66EA7B}" type="presParOf" srcId="{8D133EC3-DE85-4C33-9BD8-C89F016C51C6}" destId="{573D3B1A-3C11-4172-8A1C-99C725FEAEAF}" srcOrd="0" destOrd="0" presId="urn:microsoft.com/office/officeart/2005/8/layout/orgChart1"/>
    <dgm:cxn modelId="{7A3AA725-15F5-4E35-BA8E-19C5F4BA1D40}" type="presParOf" srcId="{8D133EC3-DE85-4C33-9BD8-C89F016C51C6}" destId="{28CB72C9-E44C-4C9D-8872-378002FBD095}" srcOrd="1" destOrd="0" presId="urn:microsoft.com/office/officeart/2005/8/layout/orgChart1"/>
    <dgm:cxn modelId="{40ACE20C-462E-47E9-B266-FE3028A8A8B6}" type="presParOf" srcId="{53842646-5445-4411-AABB-647417E2EC5B}" destId="{9BB03A7E-6D4C-4964-B2B9-D534605DC7B0}" srcOrd="1" destOrd="0" presId="urn:microsoft.com/office/officeart/2005/8/layout/orgChart1"/>
    <dgm:cxn modelId="{CAE7F271-607F-4AD3-AE98-1000215697C7}" type="presParOf" srcId="{53842646-5445-4411-AABB-647417E2EC5B}" destId="{3A2CE1E5-270C-4BED-AD0F-13DDDD931BEB}" srcOrd="2" destOrd="0" presId="urn:microsoft.com/office/officeart/2005/8/layout/orgChart1"/>
    <dgm:cxn modelId="{72BAAAFB-8F5D-49A6-BA98-5FD1D0D325CC}" type="presParOf" srcId="{346E0F03-DFBC-4D53-BEE6-E44FFDA68BE9}" destId="{2C9651F7-3162-4012-8CD6-CD1B2CB8CDA5}" srcOrd="2" destOrd="0" presId="urn:microsoft.com/office/officeart/2005/8/layout/orgChart1"/>
    <dgm:cxn modelId="{3E23C150-155C-43DA-8DCE-879D3492A8FB}" type="presParOf" srcId="{346E0F03-DFBC-4D53-BEE6-E44FFDA68BE9}" destId="{10BAA72C-8951-465E-B0C2-840BC14DC0C5}" srcOrd="3" destOrd="0" presId="urn:microsoft.com/office/officeart/2005/8/layout/orgChart1"/>
    <dgm:cxn modelId="{F593FB2F-1C46-4D58-A4FA-305A6AEEAA85}" type="presParOf" srcId="{10BAA72C-8951-465E-B0C2-840BC14DC0C5}" destId="{107ABB6E-7E6D-46C1-90AF-A434D75DE2D8}" srcOrd="0" destOrd="0" presId="urn:microsoft.com/office/officeart/2005/8/layout/orgChart1"/>
    <dgm:cxn modelId="{D9DD8984-DD5B-42C8-827F-4EC8EA0D40C1}" type="presParOf" srcId="{107ABB6E-7E6D-46C1-90AF-A434D75DE2D8}" destId="{AE339114-CE65-4E4E-B339-4946EB4E0D7B}" srcOrd="0" destOrd="0" presId="urn:microsoft.com/office/officeart/2005/8/layout/orgChart1"/>
    <dgm:cxn modelId="{CA9F6CD5-11D1-46CF-8EF7-90527D23AE12}" type="presParOf" srcId="{107ABB6E-7E6D-46C1-90AF-A434D75DE2D8}" destId="{8B941991-D071-4AC5-81B7-4AD98536CBE4}" srcOrd="1" destOrd="0" presId="urn:microsoft.com/office/officeart/2005/8/layout/orgChart1"/>
    <dgm:cxn modelId="{127CDF8F-7093-4B9A-8B04-4303E9AD7314}" type="presParOf" srcId="{10BAA72C-8951-465E-B0C2-840BC14DC0C5}" destId="{A213D379-5954-4DF3-92F8-AD6E70DB5D89}" srcOrd="1" destOrd="0" presId="urn:microsoft.com/office/officeart/2005/8/layout/orgChart1"/>
    <dgm:cxn modelId="{55472F92-089B-4162-9D5E-668CA6D57736}" type="presParOf" srcId="{10BAA72C-8951-465E-B0C2-840BC14DC0C5}" destId="{217C2B2B-C794-417E-8FE0-17AA5241F7F2}" srcOrd="2" destOrd="0" presId="urn:microsoft.com/office/officeart/2005/8/layout/orgChart1"/>
    <dgm:cxn modelId="{1CB3959B-67AC-4518-BD57-C1F712EBA986}" type="presParOf" srcId="{0E7D7CBC-6DCB-4265-80D1-B55C7D0DEAD0}" destId="{7ECA5A22-61BA-4B19-AA77-112DDE72C778}" srcOrd="2" destOrd="0" presId="urn:microsoft.com/office/officeart/2005/8/layout/orgChart1"/>
    <dgm:cxn modelId="{93E32D05-B594-475E-BE07-816B766CF704}" type="presParOf" srcId="{9C18FE3B-8D2F-47E1-9136-6CD678FC9CDD}" destId="{5B1A8583-C84C-47D9-A2DC-CE571DCC914D}" srcOrd="2" destOrd="0" presId="urn:microsoft.com/office/officeart/2005/8/layout/orgChart1"/>
    <dgm:cxn modelId="{DDE27D95-8854-43F7-906B-C79005EC9121}" type="presParOf" srcId="{4C04748F-AF49-4637-A07D-73C9E55A21FC}" destId="{06B55372-EADD-4555-B13C-94173C4E50CB}" srcOrd="2" destOrd="0" presId="urn:microsoft.com/office/officeart/2005/8/layout/orgChart1"/>
  </dgm:cxnLst>
  <dgm:bg/>
  <dgm:whole>
    <a:ln>
      <a:no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6FC6B-F629-4CBF-80F5-E99F430E0635}">
      <dsp:nvSpPr>
        <dsp:cNvPr id="0" name=""/>
        <dsp:cNvSpPr/>
      </dsp:nvSpPr>
      <dsp:spPr>
        <a:xfrm>
          <a:off x="0" y="87063"/>
          <a:ext cx="8603616" cy="907200"/>
        </a:xfrm>
        <a:prstGeom prst="rect">
          <a:avLst/>
        </a:prstGeom>
        <a:solidFill>
          <a:srgbClr val="FF5900">
            <a:alpha val="70000"/>
          </a:srgbClr>
        </a:solidFill>
        <a:ln w="9525" cap="flat" cmpd="sng" algn="ctr">
          <a:noFill/>
          <a:prstDash val="solid"/>
        </a:ln>
        <a:effectLst>
          <a:outerShdw blurRad="190500" dist="228600" dir="2700000" algn="ctr" rotWithShape="0">
            <a:srgbClr val="000000">
              <a:alpha val="30000"/>
            </a:srgbClr>
          </a:outerShdw>
          <a:softEdge rad="63500"/>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sp>
    <dsp:sp modelId="{C29F3ACD-D3FC-4C78-B078-B9C5A64FD2E2}">
      <dsp:nvSpPr>
        <dsp:cNvPr id="0" name=""/>
        <dsp:cNvSpPr/>
      </dsp:nvSpPr>
      <dsp:spPr>
        <a:xfrm>
          <a:off x="430180" y="10398"/>
          <a:ext cx="6913323" cy="608024"/>
        </a:xfrm>
        <a:prstGeom prst="roundRect">
          <a:avLst/>
        </a:prstGeom>
        <a:solidFill>
          <a:srgbClr val="006D75">
            <a:alpha val="86000"/>
          </a:srgbClr>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2">
          <a:scrgbClr r="0" g="0" b="0"/>
        </a:fillRef>
        <a:effectRef idx="1">
          <a:scrgbClr r="0" g="0" b="0"/>
        </a:effectRef>
        <a:fontRef idx="minor">
          <a:schemeClr val="dk1"/>
        </a:fontRef>
      </dsp:style>
      <dsp:txBody>
        <a:bodyPr spcFirstLastPara="0" vert="horz" wrap="square" lIns="227637" tIns="0" rIns="227637" bIns="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cs typeface="Times New Roman" pitchFamily="18" charset="0"/>
            </a:rPr>
            <a:t>Indian Economy &amp; Banking Sector</a:t>
          </a:r>
          <a:endParaRPr lang="en-US" sz="1800" kern="1200" dirty="0">
            <a:solidFill>
              <a:schemeClr val="bg1"/>
            </a:solidFill>
          </a:endParaRPr>
        </a:p>
      </dsp:txBody>
      <dsp:txXfrm>
        <a:off x="459861" y="40079"/>
        <a:ext cx="6853961" cy="548662"/>
      </dsp:txXfrm>
    </dsp:sp>
    <dsp:sp modelId="{A611FC0A-3D93-43EA-8770-1E52E2A21512}">
      <dsp:nvSpPr>
        <dsp:cNvPr id="0" name=""/>
        <dsp:cNvSpPr/>
      </dsp:nvSpPr>
      <dsp:spPr>
        <a:xfrm>
          <a:off x="0" y="1265327"/>
          <a:ext cx="8603616" cy="907200"/>
        </a:xfrm>
        <a:prstGeom prst="rect">
          <a:avLst/>
        </a:prstGeom>
        <a:solidFill>
          <a:srgbClr val="FF5900">
            <a:alpha val="70000"/>
          </a:srgbClr>
        </a:solidFill>
        <a:ln w="9525"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sp>
    <dsp:sp modelId="{207C52F5-B84B-4356-B727-1BDBDEFEE422}">
      <dsp:nvSpPr>
        <dsp:cNvPr id="0" name=""/>
        <dsp:cNvSpPr/>
      </dsp:nvSpPr>
      <dsp:spPr>
        <a:xfrm>
          <a:off x="430180" y="1188663"/>
          <a:ext cx="6913323" cy="608024"/>
        </a:xfrm>
        <a:prstGeom prst="roundRect">
          <a:avLst/>
        </a:prstGeom>
        <a:solidFill>
          <a:srgbClr val="006D75">
            <a:alpha val="86000"/>
          </a:srgbClr>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2">
          <a:scrgbClr r="0" g="0" b="0"/>
        </a:fillRef>
        <a:effectRef idx="1">
          <a:scrgbClr r="0" g="0" b="0"/>
        </a:effectRef>
        <a:fontRef idx="minor">
          <a:schemeClr val="dk1"/>
        </a:fontRef>
      </dsp:style>
      <dsp:txBody>
        <a:bodyPr spcFirstLastPara="0" vert="horz" wrap="square" lIns="227637" tIns="0" rIns="227637" bIns="0" numCol="1" spcCol="1270" anchor="ctr" anchorCtr="0">
          <a:noAutofit/>
        </a:bodyPr>
        <a:lstStyle/>
        <a:p>
          <a:pPr lvl="0" algn="l" defTabSz="800100">
            <a:lnSpc>
              <a:spcPct val="90000"/>
            </a:lnSpc>
            <a:spcBef>
              <a:spcPct val="0"/>
            </a:spcBef>
            <a:spcAft>
              <a:spcPct val="35000"/>
            </a:spcAft>
          </a:pPr>
          <a:r>
            <a:rPr lang="en-US" sz="1800" b="1" kern="1200" smtClean="0">
              <a:solidFill>
                <a:schemeClr val="bg1"/>
              </a:solidFill>
              <a:cs typeface="Times New Roman" pitchFamily="18" charset="0"/>
            </a:rPr>
            <a:t>IDBI Bank—Overview </a:t>
          </a:r>
          <a:r>
            <a:rPr lang="en-US" sz="1800" b="1" kern="1200" dirty="0" smtClean="0">
              <a:solidFill>
                <a:schemeClr val="bg1"/>
              </a:solidFill>
              <a:cs typeface="Times New Roman" pitchFamily="18" charset="0"/>
            </a:rPr>
            <a:t>&amp; History</a:t>
          </a:r>
          <a:endParaRPr lang="en-US" sz="1800" kern="1200" dirty="0">
            <a:solidFill>
              <a:schemeClr val="bg1"/>
            </a:solidFill>
          </a:endParaRPr>
        </a:p>
      </dsp:txBody>
      <dsp:txXfrm>
        <a:off x="459861" y="1218344"/>
        <a:ext cx="6853961" cy="548662"/>
      </dsp:txXfrm>
    </dsp:sp>
    <dsp:sp modelId="{EDF71000-3DCF-4099-9147-75C3A3F9E2B7}">
      <dsp:nvSpPr>
        <dsp:cNvPr id="0" name=""/>
        <dsp:cNvSpPr/>
      </dsp:nvSpPr>
      <dsp:spPr>
        <a:xfrm>
          <a:off x="0" y="2443592"/>
          <a:ext cx="8603616" cy="907200"/>
        </a:xfrm>
        <a:prstGeom prst="rect">
          <a:avLst/>
        </a:prstGeom>
        <a:solidFill>
          <a:srgbClr val="FF5900">
            <a:alpha val="70000"/>
          </a:srgbClr>
        </a:solidFill>
        <a:ln w="9525" cap="flat" cmpd="sng" algn="ctr">
          <a:noFill/>
          <a:prstDash val="solid"/>
        </a:ln>
        <a:effectLst>
          <a:outerShdw blurRad="190500" dist="228600" dir="2700000" algn="ctr" rotWithShape="0">
            <a:srgbClr val="000000">
              <a:alpha val="30000"/>
            </a:srgbClr>
          </a:outerShdw>
        </a:effectLst>
      </dsp:spPr>
      <dsp:style>
        <a:lnRef idx="1">
          <a:scrgbClr r="0" g="0" b="0"/>
        </a:lnRef>
        <a:fillRef idx="1">
          <a:scrgbClr r="0" g="0" b="0"/>
        </a:fillRef>
        <a:effectRef idx="0">
          <a:scrgbClr r="0" g="0" b="0"/>
        </a:effectRef>
        <a:fontRef idx="minor"/>
      </dsp:style>
    </dsp:sp>
    <dsp:sp modelId="{259827F8-6D99-45E7-8297-BC3FF3F48B92}">
      <dsp:nvSpPr>
        <dsp:cNvPr id="0" name=""/>
        <dsp:cNvSpPr/>
      </dsp:nvSpPr>
      <dsp:spPr>
        <a:xfrm>
          <a:off x="430180" y="2366928"/>
          <a:ext cx="6913323" cy="608024"/>
        </a:xfrm>
        <a:prstGeom prst="roundRect">
          <a:avLst/>
        </a:prstGeom>
        <a:solidFill>
          <a:srgbClr val="006D75">
            <a:alpha val="86000"/>
          </a:srgbClr>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2">
          <a:scrgbClr r="0" g="0" b="0"/>
        </a:fillRef>
        <a:effectRef idx="1">
          <a:scrgbClr r="0" g="0" b="0"/>
        </a:effectRef>
        <a:fontRef idx="minor">
          <a:schemeClr val="dk1"/>
        </a:fontRef>
      </dsp:style>
      <dsp:txBody>
        <a:bodyPr spcFirstLastPara="0" vert="horz" wrap="square" lIns="227637" tIns="0" rIns="227637" bIns="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cs typeface="Times New Roman" pitchFamily="18" charset="0"/>
            </a:rPr>
            <a:t>Key Investment Highlights </a:t>
          </a:r>
          <a:endParaRPr lang="en-US" sz="1800" kern="1200" dirty="0">
            <a:solidFill>
              <a:schemeClr val="bg1"/>
            </a:solidFill>
          </a:endParaRPr>
        </a:p>
      </dsp:txBody>
      <dsp:txXfrm>
        <a:off x="459861" y="2396609"/>
        <a:ext cx="6853961" cy="548662"/>
      </dsp:txXfrm>
    </dsp:sp>
    <dsp:sp modelId="{80CC82F4-BCEC-4E41-A1D5-3A0FD17CCB1A}">
      <dsp:nvSpPr>
        <dsp:cNvPr id="0" name=""/>
        <dsp:cNvSpPr/>
      </dsp:nvSpPr>
      <dsp:spPr>
        <a:xfrm>
          <a:off x="0" y="3621857"/>
          <a:ext cx="8603616" cy="907200"/>
        </a:xfrm>
        <a:prstGeom prst="rect">
          <a:avLst/>
        </a:prstGeom>
        <a:solidFill>
          <a:srgbClr val="E65200">
            <a:alpha val="70000"/>
          </a:srgbClr>
        </a:solidFill>
        <a:ln w="9525" cap="flat" cmpd="sng" algn="ctr">
          <a:noFill/>
          <a:prstDash val="solid"/>
        </a:ln>
        <a:effectLst>
          <a:outerShdw blurRad="190500" dist="228600" dir="2700000" algn="ctr" rotWithShape="0">
            <a:srgbClr val="000000">
              <a:alpha val="30000"/>
            </a:srgbClr>
          </a:outerShdw>
        </a:effectLst>
      </dsp:spPr>
      <dsp:style>
        <a:lnRef idx="1">
          <a:scrgbClr r="0" g="0" b="0"/>
        </a:lnRef>
        <a:fillRef idx="1">
          <a:scrgbClr r="0" g="0" b="0"/>
        </a:fillRef>
        <a:effectRef idx="0">
          <a:scrgbClr r="0" g="0" b="0"/>
        </a:effectRef>
        <a:fontRef idx="minor"/>
      </dsp:style>
    </dsp:sp>
    <dsp:sp modelId="{9C19B70C-8F47-4C02-845B-B2C57DCA35D5}">
      <dsp:nvSpPr>
        <dsp:cNvPr id="0" name=""/>
        <dsp:cNvSpPr/>
      </dsp:nvSpPr>
      <dsp:spPr>
        <a:xfrm>
          <a:off x="430180" y="3545192"/>
          <a:ext cx="6913323" cy="608024"/>
        </a:xfrm>
        <a:prstGeom prst="roundRect">
          <a:avLst/>
        </a:prstGeom>
        <a:solidFill>
          <a:srgbClr val="006D75">
            <a:alpha val="86000"/>
          </a:srgbClr>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2">
          <a:scrgbClr r="0" g="0" b="0"/>
        </a:fillRef>
        <a:effectRef idx="1">
          <a:scrgbClr r="0" g="0" b="0"/>
        </a:effectRef>
        <a:fontRef idx="minor">
          <a:schemeClr val="dk1"/>
        </a:fontRef>
      </dsp:style>
      <dsp:txBody>
        <a:bodyPr spcFirstLastPara="0" vert="horz" wrap="square" lIns="227637" tIns="0" rIns="227637" bIns="0" numCol="1" spcCol="1270" anchor="ctr" anchorCtr="0">
          <a:noAutofit/>
          <a:sp3d extrusionH="57150">
            <a:bevelT w="38100" h="38100"/>
          </a:sp3d>
        </a:bodyPr>
        <a:lstStyle/>
        <a:p>
          <a:pPr lvl="0" algn="l" defTabSz="800100">
            <a:lnSpc>
              <a:spcPct val="90000"/>
            </a:lnSpc>
            <a:spcBef>
              <a:spcPct val="0"/>
            </a:spcBef>
            <a:spcAft>
              <a:spcPct val="35000"/>
            </a:spcAft>
          </a:pPr>
          <a:r>
            <a:rPr lang="en-US" sz="1800" b="1" kern="1200" dirty="0" smtClean="0">
              <a:solidFill>
                <a:schemeClr val="bg1"/>
              </a:solidFill>
            </a:rPr>
            <a:t>The Way Forward</a:t>
          </a:r>
          <a:endParaRPr lang="en-US" sz="1800" b="1" kern="1200" dirty="0">
            <a:solidFill>
              <a:schemeClr val="bg1"/>
            </a:solidFill>
          </a:endParaRPr>
        </a:p>
      </dsp:txBody>
      <dsp:txXfrm>
        <a:off x="459861" y="3574873"/>
        <a:ext cx="6853961" cy="5486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9D0C4-E793-40AE-A0E5-AEDE05F29BBA}">
      <dsp:nvSpPr>
        <dsp:cNvPr id="0" name=""/>
        <dsp:cNvSpPr/>
      </dsp:nvSpPr>
      <dsp:spPr>
        <a:xfrm>
          <a:off x="0" y="0"/>
          <a:ext cx="9525963" cy="561600"/>
        </a:xfrm>
        <a:prstGeom prst="roundRect">
          <a:avLst/>
        </a:prstGeom>
        <a:solidFill>
          <a:srgbClr val="FF5900">
            <a:alpha val="0"/>
          </a:srgbClr>
        </a:solidFill>
        <a:ln w="25400" cap="flat" cmpd="sng" algn="ctr">
          <a:solidFill>
            <a:srgbClr val="176E20"/>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baseline="0" dirty="0" smtClean="0">
              <a:solidFill>
                <a:srgbClr val="006D75"/>
              </a:solidFill>
              <a:effectLst/>
              <a:latin typeface="Arial" pitchFamily="34" charset="0"/>
              <a:cs typeface="Arial" pitchFamily="34" charset="0"/>
            </a:rPr>
            <a:t>Delighting customers with our excellent service &amp; comprehensive suite of best-in-class financial solutions</a:t>
          </a:r>
          <a:endParaRPr lang="en-US" sz="1400" b="1" kern="1200" baseline="0" dirty="0">
            <a:solidFill>
              <a:srgbClr val="006D75"/>
            </a:solidFill>
            <a:effectLst/>
            <a:latin typeface="Arial" pitchFamily="34" charset="0"/>
            <a:cs typeface="Arial" pitchFamily="34" charset="0"/>
          </a:endParaRPr>
        </a:p>
      </dsp:txBody>
      <dsp:txXfrm>
        <a:off x="27415" y="27415"/>
        <a:ext cx="9471133" cy="506770"/>
      </dsp:txXfrm>
    </dsp:sp>
    <dsp:sp modelId="{BDFE889C-E86C-4A41-AB8E-F0D3436EAD00}">
      <dsp:nvSpPr>
        <dsp:cNvPr id="0" name=""/>
        <dsp:cNvSpPr/>
      </dsp:nvSpPr>
      <dsp:spPr>
        <a:xfrm>
          <a:off x="0" y="637839"/>
          <a:ext cx="9525963" cy="561600"/>
        </a:xfrm>
        <a:prstGeom prst="roundRect">
          <a:avLst/>
        </a:prstGeom>
        <a:solidFill>
          <a:srgbClr val="FF5900">
            <a:alpha val="0"/>
          </a:srgbClr>
        </a:solidFill>
        <a:ln w="25400" cap="flat" cmpd="sng" algn="ctr">
          <a:solidFill>
            <a:srgbClr val="176E20"/>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baseline="0" dirty="0" smtClean="0">
              <a:solidFill>
                <a:srgbClr val="006D75"/>
              </a:solidFill>
              <a:effectLst/>
              <a:latin typeface="Arial" pitchFamily="34" charset="0"/>
              <a:cs typeface="Arial" pitchFamily="34" charset="0"/>
            </a:rPr>
            <a:t>Touching more people’s lives with our expanding retail footprint while maintaining our excellence in corporate and infrastructure financing </a:t>
          </a:r>
          <a:endParaRPr lang="en-US" sz="1400" b="1" kern="1200" baseline="0" dirty="0">
            <a:solidFill>
              <a:srgbClr val="006D75"/>
            </a:solidFill>
            <a:effectLst/>
            <a:latin typeface="Arial" pitchFamily="34" charset="0"/>
            <a:cs typeface="Arial" pitchFamily="34" charset="0"/>
          </a:endParaRPr>
        </a:p>
      </dsp:txBody>
      <dsp:txXfrm>
        <a:off x="27415" y="665254"/>
        <a:ext cx="9471133" cy="506770"/>
      </dsp:txXfrm>
    </dsp:sp>
    <dsp:sp modelId="{65BF1E3D-3980-41D5-9C19-51F7CCB46393}">
      <dsp:nvSpPr>
        <dsp:cNvPr id="0" name=""/>
        <dsp:cNvSpPr/>
      </dsp:nvSpPr>
      <dsp:spPr>
        <a:xfrm>
          <a:off x="0" y="1290112"/>
          <a:ext cx="9525963" cy="561600"/>
        </a:xfrm>
        <a:prstGeom prst="roundRect">
          <a:avLst/>
        </a:prstGeom>
        <a:solidFill>
          <a:srgbClr val="FF5900">
            <a:alpha val="0"/>
          </a:srgbClr>
        </a:solidFill>
        <a:ln w="25400" cap="flat" cmpd="sng" algn="ctr">
          <a:solidFill>
            <a:srgbClr val="176E20"/>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baseline="0" dirty="0" smtClean="0">
              <a:solidFill>
                <a:srgbClr val="006D75"/>
              </a:solidFill>
              <a:effectLst/>
              <a:latin typeface="Arial" pitchFamily="34" charset="0"/>
              <a:cs typeface="Arial" pitchFamily="34" charset="0"/>
            </a:rPr>
            <a:t>Continuing to act in an ethical, transparent and responsible manner, becoming the role model for corporate governance</a:t>
          </a:r>
          <a:endParaRPr lang="en-US" sz="1400" b="1" kern="1200" baseline="0" dirty="0">
            <a:solidFill>
              <a:srgbClr val="006D75"/>
            </a:solidFill>
            <a:effectLst/>
            <a:latin typeface="Arial" pitchFamily="34" charset="0"/>
            <a:cs typeface="Arial" pitchFamily="34" charset="0"/>
          </a:endParaRPr>
        </a:p>
      </dsp:txBody>
      <dsp:txXfrm>
        <a:off x="27415" y="1317527"/>
        <a:ext cx="9471133" cy="506770"/>
      </dsp:txXfrm>
    </dsp:sp>
    <dsp:sp modelId="{228366CE-BDE9-46C0-AA06-AB87E3820BDA}">
      <dsp:nvSpPr>
        <dsp:cNvPr id="0" name=""/>
        <dsp:cNvSpPr/>
      </dsp:nvSpPr>
      <dsp:spPr>
        <a:xfrm>
          <a:off x="0" y="1959522"/>
          <a:ext cx="9525963" cy="561600"/>
        </a:xfrm>
        <a:prstGeom prst="roundRect">
          <a:avLst/>
        </a:prstGeom>
        <a:solidFill>
          <a:srgbClr val="FF5900">
            <a:alpha val="0"/>
          </a:srgbClr>
        </a:solidFill>
        <a:ln w="25400" cap="flat" cmpd="sng" algn="ctr">
          <a:solidFill>
            <a:srgbClr val="176E20"/>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rgbClr val="006D75"/>
              </a:solidFill>
              <a:effectLst/>
              <a:latin typeface="Arial" pitchFamily="34" charset="0"/>
              <a:cs typeface="Arial" pitchFamily="34" charset="0"/>
            </a:rPr>
            <a:t>Deploying world class technology, systems and processes to improve business efficiency and exceed customers' expectations</a:t>
          </a:r>
          <a:r>
            <a:rPr lang="en-US" sz="1400" b="1" kern="1200" baseline="0" dirty="0" smtClean="0">
              <a:solidFill>
                <a:srgbClr val="006D75"/>
              </a:solidFill>
              <a:effectLst/>
              <a:latin typeface="Arial" pitchFamily="34" charset="0"/>
              <a:cs typeface="Arial" pitchFamily="34" charset="0"/>
            </a:rPr>
            <a:t> </a:t>
          </a:r>
          <a:endParaRPr lang="en-US" sz="1400" b="1" kern="1200" baseline="0" dirty="0">
            <a:solidFill>
              <a:srgbClr val="006D75"/>
            </a:solidFill>
            <a:effectLst/>
            <a:latin typeface="Arial" pitchFamily="34" charset="0"/>
            <a:cs typeface="Arial" pitchFamily="34" charset="0"/>
          </a:endParaRPr>
        </a:p>
      </dsp:txBody>
      <dsp:txXfrm>
        <a:off x="27415" y="1986937"/>
        <a:ext cx="9471133" cy="506770"/>
      </dsp:txXfrm>
    </dsp:sp>
    <dsp:sp modelId="{07FFBBA6-D932-4F98-96FC-66991EFE8A42}">
      <dsp:nvSpPr>
        <dsp:cNvPr id="0" name=""/>
        <dsp:cNvSpPr/>
      </dsp:nvSpPr>
      <dsp:spPr>
        <a:xfrm>
          <a:off x="0" y="2618724"/>
          <a:ext cx="9525963" cy="561600"/>
        </a:xfrm>
        <a:prstGeom prst="roundRect">
          <a:avLst/>
        </a:prstGeom>
        <a:solidFill>
          <a:srgbClr val="FF5900">
            <a:alpha val="0"/>
          </a:srgbClr>
        </a:solidFill>
        <a:ln w="25400" cap="flat" cmpd="sng" algn="ctr">
          <a:solidFill>
            <a:srgbClr val="176E20"/>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rgbClr val="006D75"/>
              </a:solidFill>
              <a:effectLst/>
              <a:latin typeface="Arial" pitchFamily="34" charset="0"/>
              <a:cs typeface="Arial" pitchFamily="34" charset="0"/>
            </a:rPr>
            <a:t>Encouraging a positive, dynamic and performance-driven work culture to nurture employees, grow them and build a passionate and committed work force</a:t>
          </a:r>
          <a:r>
            <a:rPr lang="en-US" sz="1400" b="1" kern="1200" baseline="0" dirty="0" smtClean="0">
              <a:solidFill>
                <a:srgbClr val="006D75"/>
              </a:solidFill>
              <a:effectLst/>
              <a:latin typeface="Arial" pitchFamily="34" charset="0"/>
              <a:cs typeface="Arial" pitchFamily="34" charset="0"/>
            </a:rPr>
            <a:t> </a:t>
          </a:r>
          <a:endParaRPr lang="en-US" sz="1400" b="1" kern="1200" baseline="0" dirty="0">
            <a:solidFill>
              <a:srgbClr val="006D75"/>
            </a:solidFill>
            <a:effectLst/>
            <a:latin typeface="Arial" pitchFamily="34" charset="0"/>
            <a:cs typeface="Arial" pitchFamily="34" charset="0"/>
          </a:endParaRPr>
        </a:p>
      </dsp:txBody>
      <dsp:txXfrm>
        <a:off x="27415" y="2646139"/>
        <a:ext cx="9471133" cy="506770"/>
      </dsp:txXfrm>
    </dsp:sp>
    <dsp:sp modelId="{7AD8E99E-0973-4E31-B971-CCEE1F940C45}">
      <dsp:nvSpPr>
        <dsp:cNvPr id="0" name=""/>
        <dsp:cNvSpPr/>
      </dsp:nvSpPr>
      <dsp:spPr>
        <a:xfrm>
          <a:off x="0" y="3255522"/>
          <a:ext cx="9525963" cy="561600"/>
        </a:xfrm>
        <a:prstGeom prst="roundRect">
          <a:avLst/>
        </a:prstGeom>
        <a:solidFill>
          <a:srgbClr val="FF5900">
            <a:alpha val="0"/>
          </a:srgbClr>
        </a:solidFill>
        <a:ln w="25400" cap="flat" cmpd="sng" algn="ctr">
          <a:solidFill>
            <a:srgbClr val="176E20"/>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rgbClr val="006D75"/>
              </a:solidFill>
              <a:effectLst/>
              <a:latin typeface="Arial" pitchFamily="34" charset="0"/>
              <a:cs typeface="Arial" pitchFamily="34" charset="0"/>
            </a:rPr>
            <a:t>Expanding our global presence</a:t>
          </a:r>
          <a:endParaRPr lang="en-US" sz="1400" b="1" kern="1200" baseline="0" dirty="0">
            <a:solidFill>
              <a:srgbClr val="006D75"/>
            </a:solidFill>
            <a:effectLst/>
            <a:latin typeface="Arial" pitchFamily="34" charset="0"/>
            <a:cs typeface="Arial" pitchFamily="34" charset="0"/>
          </a:endParaRPr>
        </a:p>
      </dsp:txBody>
      <dsp:txXfrm>
        <a:off x="27415" y="3282937"/>
        <a:ext cx="9471133" cy="506770"/>
      </dsp:txXfrm>
    </dsp:sp>
    <dsp:sp modelId="{5C6598E9-5169-4411-A466-FFB243AE308C}">
      <dsp:nvSpPr>
        <dsp:cNvPr id="0" name=""/>
        <dsp:cNvSpPr/>
      </dsp:nvSpPr>
      <dsp:spPr>
        <a:xfrm>
          <a:off x="0" y="3894071"/>
          <a:ext cx="9525963" cy="561600"/>
        </a:xfrm>
        <a:prstGeom prst="roundRect">
          <a:avLst/>
        </a:prstGeom>
        <a:solidFill>
          <a:srgbClr val="FF5900">
            <a:alpha val="0"/>
          </a:srgbClr>
        </a:solidFill>
        <a:ln w="25400" cap="flat" cmpd="sng" algn="ctr">
          <a:solidFill>
            <a:srgbClr val="176E20"/>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rgbClr val="006D75"/>
              </a:solidFill>
              <a:effectLst/>
              <a:latin typeface="Arial" pitchFamily="34" charset="0"/>
              <a:cs typeface="Arial" pitchFamily="34" charset="0"/>
            </a:rPr>
            <a:t>Relentlessly striving to become a "Greener Bank"</a:t>
          </a:r>
          <a:endParaRPr lang="en-US" sz="1400" b="1" kern="1200" baseline="0" dirty="0">
            <a:solidFill>
              <a:srgbClr val="006D75"/>
            </a:solidFill>
            <a:effectLst/>
            <a:latin typeface="Arial" pitchFamily="34" charset="0"/>
            <a:cs typeface="Arial" pitchFamily="34" charset="0"/>
          </a:endParaRPr>
        </a:p>
      </dsp:txBody>
      <dsp:txXfrm>
        <a:off x="27415" y="3921486"/>
        <a:ext cx="9471133" cy="5067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651F7-3162-4012-8CD6-CD1B2CB8CDA5}">
      <dsp:nvSpPr>
        <dsp:cNvPr id="0" name=""/>
        <dsp:cNvSpPr/>
      </dsp:nvSpPr>
      <dsp:spPr>
        <a:xfrm>
          <a:off x="7726154" y="2826553"/>
          <a:ext cx="95104" cy="1642014"/>
        </a:xfrm>
        <a:custGeom>
          <a:avLst/>
          <a:gdLst/>
          <a:ahLst/>
          <a:cxnLst/>
          <a:rect l="0" t="0" r="0" b="0"/>
          <a:pathLst>
            <a:path>
              <a:moveTo>
                <a:pt x="95104" y="0"/>
              </a:moveTo>
              <a:lnTo>
                <a:pt x="0" y="1642014"/>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379C2AD-99B8-45B5-BBE3-1A8B8EB8D3FB}">
      <dsp:nvSpPr>
        <dsp:cNvPr id="0" name=""/>
        <dsp:cNvSpPr/>
      </dsp:nvSpPr>
      <dsp:spPr>
        <a:xfrm>
          <a:off x="7715299" y="2826553"/>
          <a:ext cx="105960" cy="794174"/>
        </a:xfrm>
        <a:custGeom>
          <a:avLst/>
          <a:gdLst/>
          <a:ahLst/>
          <a:cxnLst/>
          <a:rect l="0" t="0" r="0" b="0"/>
          <a:pathLst>
            <a:path>
              <a:moveTo>
                <a:pt x="105960" y="0"/>
              </a:moveTo>
              <a:lnTo>
                <a:pt x="0" y="794174"/>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CD52F449-AFC4-4D52-A7D8-4B4B4D8FEB7D}">
      <dsp:nvSpPr>
        <dsp:cNvPr id="0" name=""/>
        <dsp:cNvSpPr/>
      </dsp:nvSpPr>
      <dsp:spPr>
        <a:xfrm>
          <a:off x="8283986" y="2025673"/>
          <a:ext cx="91440" cy="165321"/>
        </a:xfrm>
        <a:custGeom>
          <a:avLst/>
          <a:gdLst/>
          <a:ahLst/>
          <a:cxnLst/>
          <a:rect l="0" t="0" r="0" b="0"/>
          <a:pathLst>
            <a:path>
              <a:moveTo>
                <a:pt x="45720" y="0"/>
              </a:moveTo>
              <a:lnTo>
                <a:pt x="45720" y="165321"/>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E82C2564-98C4-437B-B1A4-75EB163DB9C2}">
      <dsp:nvSpPr>
        <dsp:cNvPr id="0" name=""/>
        <dsp:cNvSpPr/>
      </dsp:nvSpPr>
      <dsp:spPr>
        <a:xfrm>
          <a:off x="4484580" y="1331695"/>
          <a:ext cx="3845125" cy="266934"/>
        </a:xfrm>
        <a:custGeom>
          <a:avLst/>
          <a:gdLst/>
          <a:ahLst/>
          <a:cxnLst/>
          <a:rect l="0" t="0" r="0" b="0"/>
          <a:pathLst>
            <a:path>
              <a:moveTo>
                <a:pt x="0" y="0"/>
              </a:moveTo>
              <a:lnTo>
                <a:pt x="0" y="133467"/>
              </a:lnTo>
              <a:lnTo>
                <a:pt x="3845125" y="133467"/>
              </a:lnTo>
              <a:lnTo>
                <a:pt x="3845125" y="266934"/>
              </a:lnTo>
            </a:path>
          </a:pathLst>
        </a:custGeom>
        <a:noFill/>
        <a:ln w="25400" cap="flat" cmpd="sng" algn="ctr">
          <a:solidFill>
            <a:srgbClr val="006D75"/>
          </a:solidFill>
          <a:prstDash val="solid"/>
        </a:ln>
        <a:effectLst/>
      </dsp:spPr>
      <dsp:style>
        <a:lnRef idx="2">
          <a:scrgbClr r="0" g="0" b="0"/>
        </a:lnRef>
        <a:fillRef idx="0">
          <a:scrgbClr r="0" g="0" b="0"/>
        </a:fillRef>
        <a:effectRef idx="0">
          <a:scrgbClr r="0" g="0" b="0"/>
        </a:effectRef>
        <a:fontRef idx="minor"/>
      </dsp:style>
    </dsp:sp>
    <dsp:sp modelId="{7D96197E-7CB8-4D5E-BA75-F13F8324217A}">
      <dsp:nvSpPr>
        <dsp:cNvPr id="0" name=""/>
        <dsp:cNvSpPr/>
      </dsp:nvSpPr>
      <dsp:spPr>
        <a:xfrm>
          <a:off x="6188104" y="2753972"/>
          <a:ext cx="95104" cy="1714595"/>
        </a:xfrm>
        <a:custGeom>
          <a:avLst/>
          <a:gdLst/>
          <a:ahLst/>
          <a:cxnLst/>
          <a:rect l="0" t="0" r="0" b="0"/>
          <a:pathLst>
            <a:path>
              <a:moveTo>
                <a:pt x="95104" y="0"/>
              </a:moveTo>
              <a:lnTo>
                <a:pt x="0" y="1714595"/>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09D721D8-B4AC-4584-977B-23D3BF5520DF}">
      <dsp:nvSpPr>
        <dsp:cNvPr id="0" name=""/>
        <dsp:cNvSpPr/>
      </dsp:nvSpPr>
      <dsp:spPr>
        <a:xfrm>
          <a:off x="6143666" y="2753972"/>
          <a:ext cx="139543" cy="866754"/>
        </a:xfrm>
        <a:custGeom>
          <a:avLst/>
          <a:gdLst/>
          <a:ahLst/>
          <a:cxnLst/>
          <a:rect l="0" t="0" r="0" b="0"/>
          <a:pathLst>
            <a:path>
              <a:moveTo>
                <a:pt x="139543" y="0"/>
              </a:moveTo>
              <a:lnTo>
                <a:pt x="0" y="866754"/>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AC926248-9009-4665-8F2A-DBEDA8EA22C3}">
      <dsp:nvSpPr>
        <dsp:cNvPr id="0" name=""/>
        <dsp:cNvSpPr/>
      </dsp:nvSpPr>
      <dsp:spPr>
        <a:xfrm>
          <a:off x="6745935" y="2025673"/>
          <a:ext cx="91440" cy="92740"/>
        </a:xfrm>
        <a:custGeom>
          <a:avLst/>
          <a:gdLst/>
          <a:ahLst/>
          <a:cxnLst/>
          <a:rect l="0" t="0" r="0" b="0"/>
          <a:pathLst>
            <a:path>
              <a:moveTo>
                <a:pt x="45720" y="0"/>
              </a:moveTo>
              <a:lnTo>
                <a:pt x="45720" y="9274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A568CA1C-4B21-47E9-B1DA-4A2055F24EB8}">
      <dsp:nvSpPr>
        <dsp:cNvPr id="0" name=""/>
        <dsp:cNvSpPr/>
      </dsp:nvSpPr>
      <dsp:spPr>
        <a:xfrm>
          <a:off x="4484580" y="1331695"/>
          <a:ext cx="2307075" cy="266934"/>
        </a:xfrm>
        <a:custGeom>
          <a:avLst/>
          <a:gdLst/>
          <a:ahLst/>
          <a:cxnLst/>
          <a:rect l="0" t="0" r="0" b="0"/>
          <a:pathLst>
            <a:path>
              <a:moveTo>
                <a:pt x="0" y="0"/>
              </a:moveTo>
              <a:lnTo>
                <a:pt x="0" y="133467"/>
              </a:lnTo>
              <a:lnTo>
                <a:pt x="2307075" y="133467"/>
              </a:lnTo>
              <a:lnTo>
                <a:pt x="2307075" y="266934"/>
              </a:lnTo>
            </a:path>
          </a:pathLst>
        </a:custGeom>
        <a:noFill/>
        <a:ln w="25400" cap="flat" cmpd="sng" algn="ctr">
          <a:solidFill>
            <a:srgbClr val="006D75"/>
          </a:solidFill>
          <a:prstDash val="solid"/>
        </a:ln>
        <a:effectLst/>
      </dsp:spPr>
      <dsp:style>
        <a:lnRef idx="2">
          <a:scrgbClr r="0" g="0" b="0"/>
        </a:lnRef>
        <a:fillRef idx="0">
          <a:scrgbClr r="0" g="0" b="0"/>
        </a:fillRef>
        <a:effectRef idx="0">
          <a:scrgbClr r="0" g="0" b="0"/>
        </a:effectRef>
        <a:fontRef idx="minor"/>
      </dsp:style>
    </dsp:sp>
    <dsp:sp modelId="{83D4D230-5C75-4DE4-BA88-9B7E62C2AD2F}">
      <dsp:nvSpPr>
        <dsp:cNvPr id="0" name=""/>
        <dsp:cNvSpPr/>
      </dsp:nvSpPr>
      <dsp:spPr>
        <a:xfrm>
          <a:off x="4650054" y="2753972"/>
          <a:ext cx="95104" cy="1714595"/>
        </a:xfrm>
        <a:custGeom>
          <a:avLst/>
          <a:gdLst/>
          <a:ahLst/>
          <a:cxnLst/>
          <a:rect l="0" t="0" r="0" b="0"/>
          <a:pathLst>
            <a:path>
              <a:moveTo>
                <a:pt x="95104" y="0"/>
              </a:moveTo>
              <a:lnTo>
                <a:pt x="0" y="1714595"/>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ECE7443E-1247-44B6-B36E-FDC492C84075}">
      <dsp:nvSpPr>
        <dsp:cNvPr id="0" name=""/>
        <dsp:cNvSpPr/>
      </dsp:nvSpPr>
      <dsp:spPr>
        <a:xfrm>
          <a:off x="4643469" y="2753972"/>
          <a:ext cx="101689" cy="894643"/>
        </a:xfrm>
        <a:custGeom>
          <a:avLst/>
          <a:gdLst/>
          <a:ahLst/>
          <a:cxnLst/>
          <a:rect l="0" t="0" r="0" b="0"/>
          <a:pathLst>
            <a:path>
              <a:moveTo>
                <a:pt x="101689" y="0"/>
              </a:moveTo>
              <a:lnTo>
                <a:pt x="0" y="89464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B6E72882-3983-495F-BA0C-6F20873CB465}">
      <dsp:nvSpPr>
        <dsp:cNvPr id="0" name=""/>
        <dsp:cNvSpPr/>
      </dsp:nvSpPr>
      <dsp:spPr>
        <a:xfrm>
          <a:off x="5207885" y="2025673"/>
          <a:ext cx="91440" cy="92740"/>
        </a:xfrm>
        <a:custGeom>
          <a:avLst/>
          <a:gdLst/>
          <a:ahLst/>
          <a:cxnLst/>
          <a:rect l="0" t="0" r="0" b="0"/>
          <a:pathLst>
            <a:path>
              <a:moveTo>
                <a:pt x="45720" y="0"/>
              </a:moveTo>
              <a:lnTo>
                <a:pt x="45720" y="9274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166B181E-D347-48F5-B002-2300E9927BA1}">
      <dsp:nvSpPr>
        <dsp:cNvPr id="0" name=""/>
        <dsp:cNvSpPr/>
      </dsp:nvSpPr>
      <dsp:spPr>
        <a:xfrm>
          <a:off x="4484580" y="1331695"/>
          <a:ext cx="769025" cy="266934"/>
        </a:xfrm>
        <a:custGeom>
          <a:avLst/>
          <a:gdLst/>
          <a:ahLst/>
          <a:cxnLst/>
          <a:rect l="0" t="0" r="0" b="0"/>
          <a:pathLst>
            <a:path>
              <a:moveTo>
                <a:pt x="0" y="0"/>
              </a:moveTo>
              <a:lnTo>
                <a:pt x="0" y="133467"/>
              </a:lnTo>
              <a:lnTo>
                <a:pt x="769025" y="133467"/>
              </a:lnTo>
              <a:lnTo>
                <a:pt x="769025" y="266934"/>
              </a:lnTo>
            </a:path>
          </a:pathLst>
        </a:custGeom>
        <a:noFill/>
        <a:ln w="25400" cap="flat" cmpd="sng" algn="ctr">
          <a:solidFill>
            <a:srgbClr val="006D75"/>
          </a:solidFill>
          <a:prstDash val="solid"/>
        </a:ln>
        <a:effectLst/>
      </dsp:spPr>
      <dsp:style>
        <a:lnRef idx="2">
          <a:scrgbClr r="0" g="0" b="0"/>
        </a:lnRef>
        <a:fillRef idx="0">
          <a:scrgbClr r="0" g="0" b="0"/>
        </a:fillRef>
        <a:effectRef idx="0">
          <a:scrgbClr r="0" g="0" b="0"/>
        </a:effectRef>
        <a:fontRef idx="minor"/>
      </dsp:style>
    </dsp:sp>
    <dsp:sp modelId="{31AA5AB2-B58A-4E85-909F-99E2EDC0583E}">
      <dsp:nvSpPr>
        <dsp:cNvPr id="0" name=""/>
        <dsp:cNvSpPr/>
      </dsp:nvSpPr>
      <dsp:spPr>
        <a:xfrm>
          <a:off x="3112004" y="2739456"/>
          <a:ext cx="95104" cy="1729111"/>
        </a:xfrm>
        <a:custGeom>
          <a:avLst/>
          <a:gdLst/>
          <a:ahLst/>
          <a:cxnLst/>
          <a:rect l="0" t="0" r="0" b="0"/>
          <a:pathLst>
            <a:path>
              <a:moveTo>
                <a:pt x="95104" y="0"/>
              </a:moveTo>
              <a:lnTo>
                <a:pt x="0" y="1729111"/>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6E888D1C-5105-4019-9F07-D79D42AD683F}">
      <dsp:nvSpPr>
        <dsp:cNvPr id="0" name=""/>
        <dsp:cNvSpPr/>
      </dsp:nvSpPr>
      <dsp:spPr>
        <a:xfrm>
          <a:off x="3097553" y="2739456"/>
          <a:ext cx="91440" cy="909159"/>
        </a:xfrm>
        <a:custGeom>
          <a:avLst/>
          <a:gdLst/>
          <a:ahLst/>
          <a:cxnLst/>
          <a:rect l="0" t="0" r="0" b="0"/>
          <a:pathLst>
            <a:path>
              <a:moveTo>
                <a:pt x="109555" y="0"/>
              </a:moveTo>
              <a:lnTo>
                <a:pt x="45720" y="909159"/>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BC46158-94A8-402B-9F32-5B496CC42EEE}">
      <dsp:nvSpPr>
        <dsp:cNvPr id="0" name=""/>
        <dsp:cNvSpPr/>
      </dsp:nvSpPr>
      <dsp:spPr>
        <a:xfrm>
          <a:off x="3669835" y="1979953"/>
          <a:ext cx="91440" cy="91440"/>
        </a:xfrm>
        <a:custGeom>
          <a:avLst/>
          <a:gdLst/>
          <a:ahLst/>
          <a:cxnLst/>
          <a:rect l="0" t="0" r="0" b="0"/>
          <a:pathLst>
            <a:path>
              <a:moveTo>
                <a:pt x="45720" y="45720"/>
              </a:moveTo>
              <a:lnTo>
                <a:pt x="45720" y="123944"/>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953FB127-0BE6-4B93-9DF9-4A78D35C4651}">
      <dsp:nvSpPr>
        <dsp:cNvPr id="0" name=""/>
        <dsp:cNvSpPr/>
      </dsp:nvSpPr>
      <dsp:spPr>
        <a:xfrm>
          <a:off x="3715555" y="1331695"/>
          <a:ext cx="769025" cy="266934"/>
        </a:xfrm>
        <a:custGeom>
          <a:avLst/>
          <a:gdLst/>
          <a:ahLst/>
          <a:cxnLst/>
          <a:rect l="0" t="0" r="0" b="0"/>
          <a:pathLst>
            <a:path>
              <a:moveTo>
                <a:pt x="769025" y="0"/>
              </a:moveTo>
              <a:lnTo>
                <a:pt x="769025" y="133467"/>
              </a:lnTo>
              <a:lnTo>
                <a:pt x="0" y="133467"/>
              </a:lnTo>
              <a:lnTo>
                <a:pt x="0" y="266934"/>
              </a:lnTo>
            </a:path>
          </a:pathLst>
        </a:custGeom>
        <a:noFill/>
        <a:ln w="25400" cap="flat" cmpd="sng" algn="ctr">
          <a:solidFill>
            <a:srgbClr val="006D75"/>
          </a:solidFill>
          <a:prstDash val="solid"/>
        </a:ln>
        <a:effectLst/>
      </dsp:spPr>
      <dsp:style>
        <a:lnRef idx="2">
          <a:scrgbClr r="0" g="0" b="0"/>
        </a:lnRef>
        <a:fillRef idx="0">
          <a:scrgbClr r="0" g="0" b="0"/>
        </a:fillRef>
        <a:effectRef idx="0">
          <a:scrgbClr r="0" g="0" b="0"/>
        </a:effectRef>
        <a:fontRef idx="minor"/>
      </dsp:style>
    </dsp:sp>
    <dsp:sp modelId="{CC02F3F5-94DD-411D-9ABC-99B538E0B2C9}">
      <dsp:nvSpPr>
        <dsp:cNvPr id="0" name=""/>
        <dsp:cNvSpPr/>
      </dsp:nvSpPr>
      <dsp:spPr>
        <a:xfrm>
          <a:off x="1573953" y="2642063"/>
          <a:ext cx="95104" cy="1826504"/>
        </a:xfrm>
        <a:custGeom>
          <a:avLst/>
          <a:gdLst/>
          <a:ahLst/>
          <a:cxnLst/>
          <a:rect l="0" t="0" r="0" b="0"/>
          <a:pathLst>
            <a:path>
              <a:moveTo>
                <a:pt x="95104" y="0"/>
              </a:moveTo>
              <a:lnTo>
                <a:pt x="0" y="1826504"/>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920A83FA-392C-4EF5-A675-CC5323A3A91D}">
      <dsp:nvSpPr>
        <dsp:cNvPr id="0" name=""/>
        <dsp:cNvSpPr/>
      </dsp:nvSpPr>
      <dsp:spPr>
        <a:xfrm>
          <a:off x="1573953" y="2642063"/>
          <a:ext cx="95104" cy="1011655"/>
        </a:xfrm>
        <a:custGeom>
          <a:avLst/>
          <a:gdLst/>
          <a:ahLst/>
          <a:cxnLst/>
          <a:rect l="0" t="0" r="0" b="0"/>
          <a:pathLst>
            <a:path>
              <a:moveTo>
                <a:pt x="95104" y="0"/>
              </a:moveTo>
              <a:lnTo>
                <a:pt x="0" y="1011655"/>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31E49656-2D76-42A6-BD15-50FA29C96F37}">
      <dsp:nvSpPr>
        <dsp:cNvPr id="0" name=""/>
        <dsp:cNvSpPr/>
      </dsp:nvSpPr>
      <dsp:spPr>
        <a:xfrm>
          <a:off x="2131785" y="1960785"/>
          <a:ext cx="91440" cy="91440"/>
        </a:xfrm>
        <a:custGeom>
          <a:avLst/>
          <a:gdLst/>
          <a:ahLst/>
          <a:cxnLst/>
          <a:rect l="0" t="0" r="0" b="0"/>
          <a:pathLst>
            <a:path>
              <a:moveTo>
                <a:pt x="45720" y="64888"/>
              </a:moveTo>
              <a:lnTo>
                <a:pt x="45720" y="4572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DFB89B64-B5C8-4924-AF65-F8D78F3BE17A}">
      <dsp:nvSpPr>
        <dsp:cNvPr id="0" name=""/>
        <dsp:cNvSpPr/>
      </dsp:nvSpPr>
      <dsp:spPr>
        <a:xfrm>
          <a:off x="2177505" y="1331695"/>
          <a:ext cx="2307075" cy="266934"/>
        </a:xfrm>
        <a:custGeom>
          <a:avLst/>
          <a:gdLst/>
          <a:ahLst/>
          <a:cxnLst/>
          <a:rect l="0" t="0" r="0" b="0"/>
          <a:pathLst>
            <a:path>
              <a:moveTo>
                <a:pt x="2307075" y="0"/>
              </a:moveTo>
              <a:lnTo>
                <a:pt x="2307075" y="133467"/>
              </a:lnTo>
              <a:lnTo>
                <a:pt x="0" y="133467"/>
              </a:lnTo>
              <a:lnTo>
                <a:pt x="0" y="266934"/>
              </a:lnTo>
            </a:path>
          </a:pathLst>
        </a:custGeom>
        <a:noFill/>
        <a:ln w="25400" cap="flat" cmpd="sng" algn="ctr">
          <a:solidFill>
            <a:srgbClr val="006D75"/>
          </a:solidFill>
          <a:prstDash val="solid"/>
        </a:ln>
        <a:effectLst/>
      </dsp:spPr>
      <dsp:style>
        <a:lnRef idx="2">
          <a:scrgbClr r="0" g="0" b="0"/>
        </a:lnRef>
        <a:fillRef idx="0">
          <a:scrgbClr r="0" g="0" b="0"/>
        </a:fillRef>
        <a:effectRef idx="0">
          <a:scrgbClr r="0" g="0" b="0"/>
        </a:effectRef>
        <a:fontRef idx="minor"/>
      </dsp:style>
    </dsp:sp>
    <dsp:sp modelId="{3537ED83-6BB8-4DC3-9115-8E836072F88F}">
      <dsp:nvSpPr>
        <dsp:cNvPr id="0" name=""/>
        <dsp:cNvSpPr/>
      </dsp:nvSpPr>
      <dsp:spPr>
        <a:xfrm>
          <a:off x="21133" y="2724940"/>
          <a:ext cx="109875" cy="1743627"/>
        </a:xfrm>
        <a:custGeom>
          <a:avLst/>
          <a:gdLst/>
          <a:ahLst/>
          <a:cxnLst/>
          <a:rect l="0" t="0" r="0" b="0"/>
          <a:pathLst>
            <a:path>
              <a:moveTo>
                <a:pt x="109875" y="0"/>
              </a:moveTo>
              <a:lnTo>
                <a:pt x="0" y="1743627"/>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E551F861-3263-4531-800C-FD2EEA90FDCF}">
      <dsp:nvSpPr>
        <dsp:cNvPr id="0" name=""/>
        <dsp:cNvSpPr/>
      </dsp:nvSpPr>
      <dsp:spPr>
        <a:xfrm>
          <a:off x="0" y="2724940"/>
          <a:ext cx="131008" cy="914262"/>
        </a:xfrm>
        <a:custGeom>
          <a:avLst/>
          <a:gdLst/>
          <a:ahLst/>
          <a:cxnLst/>
          <a:rect l="0" t="0" r="0" b="0"/>
          <a:pathLst>
            <a:path>
              <a:moveTo>
                <a:pt x="131008" y="0"/>
              </a:moveTo>
              <a:lnTo>
                <a:pt x="0" y="914262"/>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0B3B0D8C-9EFD-45E6-A11C-8C7B61ACF31C}">
      <dsp:nvSpPr>
        <dsp:cNvPr id="0" name=""/>
        <dsp:cNvSpPr/>
      </dsp:nvSpPr>
      <dsp:spPr>
        <a:xfrm>
          <a:off x="593734" y="1979953"/>
          <a:ext cx="91440" cy="91440"/>
        </a:xfrm>
        <a:custGeom>
          <a:avLst/>
          <a:gdLst/>
          <a:ahLst/>
          <a:cxnLst/>
          <a:rect l="0" t="0" r="0" b="0"/>
          <a:pathLst>
            <a:path>
              <a:moveTo>
                <a:pt x="45720" y="45720"/>
              </a:moveTo>
              <a:lnTo>
                <a:pt x="45720" y="109428"/>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A62E4E09-95C4-49E7-96CC-9ABE8FDD0B4C}">
      <dsp:nvSpPr>
        <dsp:cNvPr id="0" name=""/>
        <dsp:cNvSpPr/>
      </dsp:nvSpPr>
      <dsp:spPr>
        <a:xfrm>
          <a:off x="639454" y="1331695"/>
          <a:ext cx="3845125" cy="266934"/>
        </a:xfrm>
        <a:custGeom>
          <a:avLst/>
          <a:gdLst/>
          <a:ahLst/>
          <a:cxnLst/>
          <a:rect l="0" t="0" r="0" b="0"/>
          <a:pathLst>
            <a:path>
              <a:moveTo>
                <a:pt x="3845125" y="0"/>
              </a:moveTo>
              <a:lnTo>
                <a:pt x="3845125" y="133467"/>
              </a:lnTo>
              <a:lnTo>
                <a:pt x="0" y="133467"/>
              </a:lnTo>
              <a:lnTo>
                <a:pt x="0" y="266934"/>
              </a:lnTo>
            </a:path>
          </a:pathLst>
        </a:custGeom>
        <a:noFill/>
        <a:ln w="25400" cap="flat" cmpd="sng" algn="ctr">
          <a:solidFill>
            <a:srgbClr val="006D75"/>
          </a:solidFill>
          <a:prstDash val="solid"/>
        </a:ln>
        <a:effectLst/>
      </dsp:spPr>
      <dsp:style>
        <a:lnRef idx="2">
          <a:scrgbClr r="0" g="0" b="0"/>
        </a:lnRef>
        <a:fillRef idx="0">
          <a:scrgbClr r="0" g="0" b="0"/>
        </a:fillRef>
        <a:effectRef idx="0">
          <a:scrgbClr r="0" g="0" b="0"/>
        </a:effectRef>
        <a:fontRef idx="minor"/>
      </dsp:style>
    </dsp:sp>
    <dsp:sp modelId="{42C1F4D1-551F-4F3D-B161-6A26B15E39FF}">
      <dsp:nvSpPr>
        <dsp:cNvPr id="0" name=""/>
        <dsp:cNvSpPr/>
      </dsp:nvSpPr>
      <dsp:spPr>
        <a:xfrm>
          <a:off x="3849022" y="696137"/>
          <a:ext cx="1271115" cy="635557"/>
        </a:xfrm>
        <a:prstGeom prst="rect">
          <a:avLst/>
        </a:prstGeom>
        <a:blipFill rotWithShape="0">
          <a:blip xmlns:r="http://schemas.openxmlformats.org/officeDocument/2006/relationships" r:embed="rId1"/>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endParaRPr lang="en-IN" sz="4400" kern="1200" dirty="0"/>
        </a:p>
      </dsp:txBody>
      <dsp:txXfrm>
        <a:off x="3849022" y="696137"/>
        <a:ext cx="1271115" cy="635557"/>
      </dsp:txXfrm>
    </dsp:sp>
    <dsp:sp modelId="{54328635-AC39-4722-B055-86587CECFFD0}">
      <dsp:nvSpPr>
        <dsp:cNvPr id="0" name=""/>
        <dsp:cNvSpPr/>
      </dsp:nvSpPr>
      <dsp:spPr>
        <a:xfrm>
          <a:off x="3896" y="1598629"/>
          <a:ext cx="1271115" cy="427044"/>
        </a:xfrm>
        <a:prstGeom prst="rect">
          <a:avLst/>
        </a:prstGeom>
        <a:blipFill rotWithShape="0">
          <a:blip xmlns:r="http://schemas.openxmlformats.org/officeDocument/2006/relationships" r:embed="rId2"/>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endParaRPr lang="en-IN" sz="2900" kern="1200" dirty="0"/>
        </a:p>
      </dsp:txBody>
      <dsp:txXfrm>
        <a:off x="3896" y="1598629"/>
        <a:ext cx="1271115" cy="427044"/>
      </dsp:txXfrm>
    </dsp:sp>
    <dsp:sp modelId="{171BD9F1-D215-493B-9847-37979F75CD8E}">
      <dsp:nvSpPr>
        <dsp:cNvPr id="0" name=""/>
        <dsp:cNvSpPr/>
      </dsp:nvSpPr>
      <dsp:spPr>
        <a:xfrm>
          <a:off x="3896" y="2089382"/>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b="1" kern="1200" dirty="0" smtClean="0"/>
            <a:t>IDBI Capital Market Services Ltd. (ICMS)</a:t>
          </a:r>
          <a:endParaRPr lang="en-IN" sz="1200" b="1" kern="1200" dirty="0"/>
        </a:p>
      </dsp:txBody>
      <dsp:txXfrm>
        <a:off x="3896" y="2089382"/>
        <a:ext cx="1271115" cy="635557"/>
      </dsp:txXfrm>
    </dsp:sp>
    <dsp:sp modelId="{2250123C-0D89-42EC-A649-C5A01EA66B05}">
      <dsp:nvSpPr>
        <dsp:cNvPr id="0" name=""/>
        <dsp:cNvSpPr/>
      </dsp:nvSpPr>
      <dsp:spPr>
        <a:xfrm>
          <a:off x="0" y="3321423"/>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mn-lt"/>
              <a:cs typeface="+mn-cs"/>
            </a:rPr>
            <a:t> Engaged in capital market activities</a:t>
          </a:r>
          <a:endParaRPr lang="en-IN" sz="1200" kern="1200" dirty="0"/>
        </a:p>
      </dsp:txBody>
      <dsp:txXfrm>
        <a:off x="0" y="3321423"/>
        <a:ext cx="1271115" cy="635557"/>
      </dsp:txXfrm>
    </dsp:sp>
    <dsp:sp modelId="{9DA6B8F3-D94A-49F5-AF6D-A88ED190EF1C}">
      <dsp:nvSpPr>
        <dsp:cNvPr id="0" name=""/>
        <dsp:cNvSpPr/>
      </dsp:nvSpPr>
      <dsp:spPr>
        <a:xfrm>
          <a:off x="21133" y="4150788"/>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mn-lt"/>
              <a:cs typeface="+mn-cs"/>
            </a:rPr>
            <a:t>100.0% subsidiary</a:t>
          </a:r>
          <a:endParaRPr lang="en-US" sz="1200" kern="1200" dirty="0">
            <a:latin typeface="+mn-lt"/>
            <a:cs typeface="+mn-cs"/>
          </a:endParaRPr>
        </a:p>
      </dsp:txBody>
      <dsp:txXfrm>
        <a:off x="21133" y="4150788"/>
        <a:ext cx="1271115" cy="635557"/>
      </dsp:txXfrm>
    </dsp:sp>
    <dsp:sp modelId="{8B48E9D5-18EA-4364-8AAB-F6A0B445A223}">
      <dsp:nvSpPr>
        <dsp:cNvPr id="0" name=""/>
        <dsp:cNvSpPr/>
      </dsp:nvSpPr>
      <dsp:spPr>
        <a:xfrm>
          <a:off x="1541947" y="1598629"/>
          <a:ext cx="1271115" cy="427044"/>
        </a:xfrm>
        <a:prstGeom prst="rect">
          <a:avLst/>
        </a:prstGeom>
        <a:blipFill rotWithShape="0">
          <a:blip xmlns:r="http://schemas.openxmlformats.org/officeDocument/2006/relationships" r:embed="rId3"/>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endParaRPr lang="en-IN" sz="2900" kern="1200" dirty="0"/>
        </a:p>
      </dsp:txBody>
      <dsp:txXfrm>
        <a:off x="1541947" y="1598629"/>
        <a:ext cx="1271115" cy="427044"/>
      </dsp:txXfrm>
    </dsp:sp>
    <dsp:sp modelId="{E70AF897-E70C-4CDA-8D15-67ADCAC3F233}">
      <dsp:nvSpPr>
        <dsp:cNvPr id="0" name=""/>
        <dsp:cNvSpPr/>
      </dsp:nvSpPr>
      <dsp:spPr>
        <a:xfrm>
          <a:off x="1541947" y="2006505"/>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b="1" kern="1200" dirty="0" smtClean="0"/>
            <a:t>IDBI </a:t>
          </a:r>
          <a:r>
            <a:rPr lang="en-IN" sz="1200" b="1" kern="1200" dirty="0" err="1" smtClean="0"/>
            <a:t>Intech</a:t>
          </a:r>
          <a:r>
            <a:rPr lang="en-IN" sz="1200" b="1" kern="1200" dirty="0" smtClean="0"/>
            <a:t> Ltd. (IIL)</a:t>
          </a:r>
          <a:endParaRPr lang="en-IN" sz="1200" b="1" kern="1200" dirty="0"/>
        </a:p>
      </dsp:txBody>
      <dsp:txXfrm>
        <a:off x="1541947" y="2006505"/>
        <a:ext cx="1271115" cy="635557"/>
      </dsp:txXfrm>
    </dsp:sp>
    <dsp:sp modelId="{2E3F5A0A-5FB6-4A1A-8C7E-EBA569655B61}">
      <dsp:nvSpPr>
        <dsp:cNvPr id="0" name=""/>
        <dsp:cNvSpPr/>
      </dsp:nvSpPr>
      <dsp:spPr>
        <a:xfrm>
          <a:off x="1573953" y="3335940"/>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mn-lt"/>
              <a:cs typeface="+mn-cs"/>
            </a:rPr>
            <a:t>Engaged in Information Technology</a:t>
          </a:r>
          <a:br>
            <a:rPr lang="en-US" sz="1200" kern="1200" dirty="0" smtClean="0">
              <a:latin typeface="+mn-lt"/>
              <a:cs typeface="+mn-cs"/>
            </a:rPr>
          </a:br>
          <a:r>
            <a:rPr lang="en-US" sz="1200" kern="1200" dirty="0" smtClean="0">
              <a:latin typeface="+mn-lt"/>
              <a:cs typeface="+mn-cs"/>
            </a:rPr>
            <a:t>related activities</a:t>
          </a:r>
          <a:endParaRPr lang="en-US" sz="1200" kern="1200" dirty="0">
            <a:latin typeface="+mn-lt"/>
            <a:cs typeface="+mn-cs"/>
          </a:endParaRPr>
        </a:p>
      </dsp:txBody>
      <dsp:txXfrm>
        <a:off x="1573953" y="3335940"/>
        <a:ext cx="1271115" cy="635557"/>
      </dsp:txXfrm>
    </dsp:sp>
    <dsp:sp modelId="{41C25523-01E7-4C91-B112-C550F0A4FB03}">
      <dsp:nvSpPr>
        <dsp:cNvPr id="0" name=""/>
        <dsp:cNvSpPr/>
      </dsp:nvSpPr>
      <dsp:spPr>
        <a:xfrm>
          <a:off x="1573953" y="4150788"/>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mn-lt"/>
              <a:cs typeface="+mn-cs"/>
            </a:rPr>
            <a:t>100.0% subsidiary</a:t>
          </a:r>
          <a:endParaRPr lang="en-US" sz="1200" kern="1200" dirty="0">
            <a:latin typeface="+mn-lt"/>
            <a:cs typeface="+mn-cs"/>
          </a:endParaRPr>
        </a:p>
      </dsp:txBody>
      <dsp:txXfrm>
        <a:off x="1573953" y="4150788"/>
        <a:ext cx="1271115" cy="635557"/>
      </dsp:txXfrm>
    </dsp:sp>
    <dsp:sp modelId="{3CCECA68-05C1-4F64-829F-34DCD0946830}">
      <dsp:nvSpPr>
        <dsp:cNvPr id="0" name=""/>
        <dsp:cNvSpPr/>
      </dsp:nvSpPr>
      <dsp:spPr>
        <a:xfrm>
          <a:off x="3079997" y="1598629"/>
          <a:ext cx="1271115" cy="427044"/>
        </a:xfrm>
        <a:prstGeom prst="rect">
          <a:avLst/>
        </a:prstGeom>
        <a:blipFill rotWithShape="0">
          <a:blip xmlns:r="http://schemas.openxmlformats.org/officeDocument/2006/relationships" r:embed="rId4"/>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endParaRPr lang="en-IN" sz="2900" kern="1200" dirty="0"/>
        </a:p>
      </dsp:txBody>
      <dsp:txXfrm>
        <a:off x="3079997" y="1598629"/>
        <a:ext cx="1271115" cy="427044"/>
      </dsp:txXfrm>
    </dsp:sp>
    <dsp:sp modelId="{909637E7-443B-41FF-8024-E7CC7B654EB0}">
      <dsp:nvSpPr>
        <dsp:cNvPr id="0" name=""/>
        <dsp:cNvSpPr/>
      </dsp:nvSpPr>
      <dsp:spPr>
        <a:xfrm>
          <a:off x="3079997" y="2103898"/>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b="1" kern="1200" dirty="0" smtClean="0"/>
            <a:t>IDBI Asset Management Ltd. (IAML) </a:t>
          </a:r>
          <a:endParaRPr lang="en-IN" sz="1200" b="1" kern="1200" dirty="0"/>
        </a:p>
      </dsp:txBody>
      <dsp:txXfrm>
        <a:off x="3079997" y="2103898"/>
        <a:ext cx="1271115" cy="635557"/>
      </dsp:txXfrm>
    </dsp:sp>
    <dsp:sp modelId="{DAAFBBB1-DDB6-4E48-AAF1-3FC8A09C34A9}">
      <dsp:nvSpPr>
        <dsp:cNvPr id="0" name=""/>
        <dsp:cNvSpPr/>
      </dsp:nvSpPr>
      <dsp:spPr>
        <a:xfrm>
          <a:off x="3143273" y="3330836"/>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mn-lt"/>
              <a:cs typeface="+mn-cs"/>
            </a:rPr>
            <a:t>Engaged in managing Mutual Fund schemes </a:t>
          </a:r>
          <a:endParaRPr lang="en-US" sz="1200" kern="1200" dirty="0">
            <a:latin typeface="+mn-lt"/>
            <a:cs typeface="+mn-cs"/>
          </a:endParaRPr>
        </a:p>
      </dsp:txBody>
      <dsp:txXfrm>
        <a:off x="3143273" y="3330836"/>
        <a:ext cx="1271115" cy="635557"/>
      </dsp:txXfrm>
    </dsp:sp>
    <dsp:sp modelId="{0E4330BB-97D0-4283-8268-638F619E9FB7}">
      <dsp:nvSpPr>
        <dsp:cNvPr id="0" name=""/>
        <dsp:cNvSpPr/>
      </dsp:nvSpPr>
      <dsp:spPr>
        <a:xfrm>
          <a:off x="3112004" y="4150788"/>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mn-lt"/>
              <a:cs typeface="+mn-cs"/>
            </a:rPr>
            <a:t>66.7% subsidiary</a:t>
          </a:r>
          <a:endParaRPr lang="en-US" sz="1200" kern="1200" dirty="0">
            <a:latin typeface="+mn-lt"/>
            <a:cs typeface="+mn-cs"/>
          </a:endParaRPr>
        </a:p>
      </dsp:txBody>
      <dsp:txXfrm>
        <a:off x="3112004" y="4150788"/>
        <a:ext cx="1271115" cy="635557"/>
      </dsp:txXfrm>
    </dsp:sp>
    <dsp:sp modelId="{AAC92290-E5DC-438A-BF46-1535165966CE}">
      <dsp:nvSpPr>
        <dsp:cNvPr id="0" name=""/>
        <dsp:cNvSpPr/>
      </dsp:nvSpPr>
      <dsp:spPr>
        <a:xfrm>
          <a:off x="4618047" y="1598629"/>
          <a:ext cx="1271115" cy="427044"/>
        </a:xfrm>
        <a:prstGeom prst="rect">
          <a:avLst/>
        </a:prstGeom>
        <a:blipFill rotWithShape="0">
          <a:blip xmlns:r="http://schemas.openxmlformats.org/officeDocument/2006/relationships" r:embed="rId4"/>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endParaRPr lang="en-IN" sz="2900" kern="1200"/>
        </a:p>
      </dsp:txBody>
      <dsp:txXfrm>
        <a:off x="4618047" y="1598629"/>
        <a:ext cx="1271115" cy="427044"/>
      </dsp:txXfrm>
    </dsp:sp>
    <dsp:sp modelId="{CAD5F8A0-E644-4C18-867B-A4D27444538B}">
      <dsp:nvSpPr>
        <dsp:cNvPr id="0" name=""/>
        <dsp:cNvSpPr/>
      </dsp:nvSpPr>
      <dsp:spPr>
        <a:xfrm>
          <a:off x="4618047" y="2118414"/>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b="1" kern="1200" dirty="0" smtClean="0"/>
            <a:t>IDBI MF Trustee Company Ltd. (IMTCL)</a:t>
          </a:r>
          <a:endParaRPr lang="en-IN" sz="1200" b="1" kern="1200" dirty="0"/>
        </a:p>
      </dsp:txBody>
      <dsp:txXfrm>
        <a:off x="4618047" y="2118414"/>
        <a:ext cx="1271115" cy="635557"/>
      </dsp:txXfrm>
    </dsp:sp>
    <dsp:sp modelId="{5DDCD9D4-21E3-476C-99F8-24BA68CB7520}">
      <dsp:nvSpPr>
        <dsp:cNvPr id="0" name=""/>
        <dsp:cNvSpPr/>
      </dsp:nvSpPr>
      <dsp:spPr>
        <a:xfrm>
          <a:off x="4643469" y="3330836"/>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dirty="0" smtClean="0"/>
            <a:t>Trustee of IDBI Mutual Fund</a:t>
          </a:r>
          <a:endParaRPr lang="en-IN" sz="1200" kern="1200" dirty="0"/>
        </a:p>
      </dsp:txBody>
      <dsp:txXfrm>
        <a:off x="4643469" y="3330836"/>
        <a:ext cx="1271115" cy="635557"/>
      </dsp:txXfrm>
    </dsp:sp>
    <dsp:sp modelId="{6C44B3D1-1864-4F6C-9FFC-FDA39F56562F}">
      <dsp:nvSpPr>
        <dsp:cNvPr id="0" name=""/>
        <dsp:cNvSpPr/>
      </dsp:nvSpPr>
      <dsp:spPr>
        <a:xfrm>
          <a:off x="4650054" y="4150788"/>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smtClean="0">
              <a:latin typeface="+mn-lt"/>
              <a:cs typeface="+mn-cs"/>
            </a:rPr>
            <a:t>100.0% subsidiary</a:t>
          </a:r>
          <a:endParaRPr lang="en-US" sz="1200" kern="1200" dirty="0">
            <a:latin typeface="+mn-lt"/>
            <a:cs typeface="+mn-cs"/>
          </a:endParaRPr>
        </a:p>
      </dsp:txBody>
      <dsp:txXfrm>
        <a:off x="4650054" y="4150788"/>
        <a:ext cx="1271115" cy="635557"/>
      </dsp:txXfrm>
    </dsp:sp>
    <dsp:sp modelId="{8643742D-77E3-4B0E-B4ED-3BA88B595689}">
      <dsp:nvSpPr>
        <dsp:cNvPr id="0" name=""/>
        <dsp:cNvSpPr/>
      </dsp:nvSpPr>
      <dsp:spPr>
        <a:xfrm>
          <a:off x="6156097" y="1598629"/>
          <a:ext cx="1271115" cy="427044"/>
        </a:xfrm>
        <a:prstGeom prst="rect">
          <a:avLst/>
        </a:prstGeom>
        <a:blipFill rotWithShape="0">
          <a:blip xmlns:r="http://schemas.openxmlformats.org/officeDocument/2006/relationships" r:embed="rId5"/>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endParaRPr lang="en-IN" sz="2900" kern="1200"/>
        </a:p>
      </dsp:txBody>
      <dsp:txXfrm>
        <a:off x="6156097" y="1598629"/>
        <a:ext cx="1271115" cy="427044"/>
      </dsp:txXfrm>
    </dsp:sp>
    <dsp:sp modelId="{1DCACEEE-C8EC-4168-A1C5-07FFB7E30F2A}">
      <dsp:nvSpPr>
        <dsp:cNvPr id="0" name=""/>
        <dsp:cNvSpPr/>
      </dsp:nvSpPr>
      <dsp:spPr>
        <a:xfrm>
          <a:off x="6156097" y="2118414"/>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b="1" kern="1200" dirty="0" smtClean="0"/>
            <a:t>IDBI Trusteeship Services Ltd. (ITSL)</a:t>
          </a:r>
          <a:endParaRPr lang="en-IN" sz="1200" b="1" kern="1200" dirty="0"/>
        </a:p>
      </dsp:txBody>
      <dsp:txXfrm>
        <a:off x="6156097" y="2118414"/>
        <a:ext cx="1271115" cy="635557"/>
      </dsp:txXfrm>
    </dsp:sp>
    <dsp:sp modelId="{AB0AE5E6-BA6F-44A0-8E67-B5B2D20CF12A}">
      <dsp:nvSpPr>
        <dsp:cNvPr id="0" name=""/>
        <dsp:cNvSpPr/>
      </dsp:nvSpPr>
      <dsp:spPr>
        <a:xfrm>
          <a:off x="6143666" y="3302948"/>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mn-lt"/>
              <a:cs typeface="+mn-cs"/>
            </a:rPr>
            <a:t>Trusteeship Company</a:t>
          </a:r>
          <a:endParaRPr lang="en-US" sz="1200" kern="1200" dirty="0">
            <a:latin typeface="+mn-lt"/>
            <a:cs typeface="+mn-cs"/>
          </a:endParaRPr>
        </a:p>
      </dsp:txBody>
      <dsp:txXfrm>
        <a:off x="6143666" y="3302948"/>
        <a:ext cx="1271115" cy="635557"/>
      </dsp:txXfrm>
    </dsp:sp>
    <dsp:sp modelId="{90F09273-77D0-4FBA-8B4C-168ED826F7CD}">
      <dsp:nvSpPr>
        <dsp:cNvPr id="0" name=""/>
        <dsp:cNvSpPr/>
      </dsp:nvSpPr>
      <dsp:spPr>
        <a:xfrm>
          <a:off x="6188104" y="4150788"/>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smtClean="0">
              <a:latin typeface="+mn-lt"/>
              <a:cs typeface="+mn-cs"/>
            </a:rPr>
            <a:t>55.0% subsidiary</a:t>
          </a:r>
          <a:endParaRPr lang="en-US" sz="1200" kern="1200" dirty="0">
            <a:latin typeface="+mn-lt"/>
            <a:cs typeface="+mn-cs"/>
          </a:endParaRPr>
        </a:p>
      </dsp:txBody>
      <dsp:txXfrm>
        <a:off x="6188104" y="4150788"/>
        <a:ext cx="1271115" cy="635557"/>
      </dsp:txXfrm>
    </dsp:sp>
    <dsp:sp modelId="{2E84B49C-BB49-429F-8D3B-09AA655DDBC7}">
      <dsp:nvSpPr>
        <dsp:cNvPr id="0" name=""/>
        <dsp:cNvSpPr/>
      </dsp:nvSpPr>
      <dsp:spPr>
        <a:xfrm>
          <a:off x="7694148" y="1598629"/>
          <a:ext cx="1271115" cy="427044"/>
        </a:xfrm>
        <a:prstGeom prst="rect">
          <a:avLst/>
        </a:prstGeom>
        <a:blipFill rotWithShape="0">
          <a:blip xmlns:r="http://schemas.openxmlformats.org/officeDocument/2006/relationships" r:embed="rId6"/>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endParaRPr lang="en-IN" sz="2900" kern="1200"/>
        </a:p>
      </dsp:txBody>
      <dsp:txXfrm>
        <a:off x="7694148" y="1598629"/>
        <a:ext cx="1271115" cy="427044"/>
      </dsp:txXfrm>
    </dsp:sp>
    <dsp:sp modelId="{9D06918B-01B4-479C-93B8-166689CCBA17}">
      <dsp:nvSpPr>
        <dsp:cNvPr id="0" name=""/>
        <dsp:cNvSpPr/>
      </dsp:nvSpPr>
      <dsp:spPr>
        <a:xfrm>
          <a:off x="7694148" y="2190995"/>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b="1" kern="1200" dirty="0" smtClean="0"/>
            <a:t>IDBI Federal Life Insurance Company Ltd. (IDBI Federal)</a:t>
          </a:r>
          <a:endParaRPr lang="en-IN" sz="1200" b="1" kern="1200" dirty="0"/>
        </a:p>
      </dsp:txBody>
      <dsp:txXfrm>
        <a:off x="7694148" y="2190995"/>
        <a:ext cx="1271115" cy="635557"/>
      </dsp:txXfrm>
    </dsp:sp>
    <dsp:sp modelId="{573D3B1A-3C11-4172-8A1C-99C725FEAEAF}">
      <dsp:nvSpPr>
        <dsp:cNvPr id="0" name=""/>
        <dsp:cNvSpPr/>
      </dsp:nvSpPr>
      <dsp:spPr>
        <a:xfrm>
          <a:off x="7715299" y="3302948"/>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mn-lt"/>
              <a:cs typeface="+mn-cs"/>
            </a:rPr>
            <a:t>In association</a:t>
          </a:r>
          <a:br>
            <a:rPr lang="en-US" sz="1200" kern="1200" dirty="0" smtClean="0">
              <a:latin typeface="+mn-lt"/>
              <a:cs typeface="+mn-cs"/>
            </a:rPr>
          </a:br>
          <a:r>
            <a:rPr lang="en-US" sz="1200" kern="1200" dirty="0" smtClean="0">
              <a:latin typeface="+mn-lt"/>
              <a:cs typeface="+mn-cs"/>
            </a:rPr>
            <a:t>with Federal Bank and </a:t>
          </a:r>
          <a:r>
            <a:rPr lang="en-US" sz="1200" kern="1200" dirty="0" err="1" smtClean="0">
              <a:latin typeface="+mn-lt"/>
              <a:cs typeface="+mn-cs"/>
            </a:rPr>
            <a:t>Ageas</a:t>
          </a:r>
          <a:r>
            <a:rPr lang="en-US" sz="1200" kern="1200" dirty="0" smtClean="0">
              <a:latin typeface="+mn-lt"/>
              <a:cs typeface="+mn-cs"/>
            </a:rPr>
            <a:t> </a:t>
          </a:r>
          <a:endParaRPr lang="en-US" sz="1200" kern="1200" dirty="0">
            <a:latin typeface="+mn-lt"/>
            <a:cs typeface="+mn-cs"/>
          </a:endParaRPr>
        </a:p>
      </dsp:txBody>
      <dsp:txXfrm>
        <a:off x="7715299" y="3302948"/>
        <a:ext cx="1271115" cy="635557"/>
      </dsp:txXfrm>
    </dsp:sp>
    <dsp:sp modelId="{AE339114-CE65-4E4E-B339-4946EB4E0D7B}">
      <dsp:nvSpPr>
        <dsp:cNvPr id="0" name=""/>
        <dsp:cNvSpPr/>
      </dsp:nvSpPr>
      <dsp:spPr>
        <a:xfrm>
          <a:off x="7726154" y="4150788"/>
          <a:ext cx="1271115" cy="63555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smtClean="0">
              <a:latin typeface="+mn-lt"/>
              <a:cs typeface="+mn-cs"/>
            </a:rPr>
            <a:t>48.0% stake</a:t>
          </a:r>
          <a:endParaRPr lang="en-US" sz="1200" kern="1200" dirty="0">
            <a:latin typeface="+mn-lt"/>
            <a:cs typeface="+mn-cs"/>
          </a:endParaRPr>
        </a:p>
      </dsp:txBody>
      <dsp:txXfrm>
        <a:off x="7726154" y="4150788"/>
        <a:ext cx="1271115" cy="63555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5.x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drawings/drawing1.xml><?xml version="1.0" encoding="utf-8"?>
<c:userShapes xmlns:c="http://schemas.openxmlformats.org/drawingml/2006/chart">
  <cdr:relSizeAnchor xmlns:cdr="http://schemas.openxmlformats.org/drawingml/2006/chartDrawing">
    <cdr:from>
      <cdr:x>0</cdr:x>
      <cdr:y>0.86734</cdr:y>
    </cdr:from>
    <cdr:to>
      <cdr:x>0.99216</cdr:x>
      <cdr:y>1</cdr:y>
    </cdr:to>
    <cdr:sp macro="" textlink="">
      <cdr:nvSpPr>
        <cdr:cNvPr id="2" name="TextBox 73"/>
        <cdr:cNvSpPr txBox="1"/>
      </cdr:nvSpPr>
      <cdr:spPr>
        <a:xfrm xmlns:a="http://schemas.openxmlformats.org/drawingml/2006/main">
          <a:off x="0" y="1857859"/>
          <a:ext cx="4623320"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algn="l" rtl="0" fontAlgn="base">
            <a:spcBef>
              <a:spcPct val="0"/>
            </a:spcBef>
            <a:spcAft>
              <a:spcPct val="0"/>
            </a:spcAft>
            <a:defRPr sz="1400" kern="1200">
              <a:solidFill>
                <a:srgbClr val="000000"/>
              </a:solidFill>
              <a:latin typeface="Arial" pitchFamily="34" charset="0"/>
              <a:cs typeface="Arial" pitchFamily="34" charset="0"/>
            </a:defRPr>
          </a:lvl1pPr>
          <a:lvl2pPr marL="457096" algn="l" rtl="0" fontAlgn="base">
            <a:spcBef>
              <a:spcPct val="0"/>
            </a:spcBef>
            <a:spcAft>
              <a:spcPct val="0"/>
            </a:spcAft>
            <a:defRPr sz="1400" kern="1200">
              <a:solidFill>
                <a:srgbClr val="000000"/>
              </a:solidFill>
              <a:latin typeface="Arial" pitchFamily="34" charset="0"/>
              <a:cs typeface="Arial" pitchFamily="34" charset="0"/>
            </a:defRPr>
          </a:lvl2pPr>
          <a:lvl3pPr marL="914192" algn="l" rtl="0" fontAlgn="base">
            <a:spcBef>
              <a:spcPct val="0"/>
            </a:spcBef>
            <a:spcAft>
              <a:spcPct val="0"/>
            </a:spcAft>
            <a:defRPr sz="1400" kern="1200">
              <a:solidFill>
                <a:srgbClr val="000000"/>
              </a:solidFill>
              <a:latin typeface="Arial" pitchFamily="34" charset="0"/>
              <a:cs typeface="Arial" pitchFamily="34" charset="0"/>
            </a:defRPr>
          </a:lvl3pPr>
          <a:lvl4pPr marL="1371288" algn="l" rtl="0" fontAlgn="base">
            <a:spcBef>
              <a:spcPct val="0"/>
            </a:spcBef>
            <a:spcAft>
              <a:spcPct val="0"/>
            </a:spcAft>
            <a:defRPr sz="1400" kern="1200">
              <a:solidFill>
                <a:srgbClr val="000000"/>
              </a:solidFill>
              <a:latin typeface="Arial" pitchFamily="34" charset="0"/>
              <a:cs typeface="Arial" pitchFamily="34" charset="0"/>
            </a:defRPr>
          </a:lvl4pPr>
          <a:lvl5pPr marL="1828387" algn="l" rtl="0" fontAlgn="base">
            <a:spcBef>
              <a:spcPct val="0"/>
            </a:spcBef>
            <a:spcAft>
              <a:spcPct val="0"/>
            </a:spcAft>
            <a:defRPr sz="1400" kern="1200">
              <a:solidFill>
                <a:srgbClr val="000000"/>
              </a:solidFill>
              <a:latin typeface="Arial" pitchFamily="34" charset="0"/>
              <a:cs typeface="Arial" pitchFamily="34" charset="0"/>
            </a:defRPr>
          </a:lvl5pPr>
          <a:lvl6pPr marL="2285483" algn="l" defTabSz="914192" rtl="0" eaLnBrk="1" latinLnBrk="0" hangingPunct="1">
            <a:defRPr sz="1400" kern="1200">
              <a:solidFill>
                <a:srgbClr val="000000"/>
              </a:solidFill>
              <a:latin typeface="Arial" pitchFamily="34" charset="0"/>
              <a:cs typeface="Arial" pitchFamily="34" charset="0"/>
            </a:defRPr>
          </a:lvl6pPr>
          <a:lvl7pPr marL="2742579" algn="l" defTabSz="914192" rtl="0" eaLnBrk="1" latinLnBrk="0" hangingPunct="1">
            <a:defRPr sz="1400" kern="1200">
              <a:solidFill>
                <a:srgbClr val="000000"/>
              </a:solidFill>
              <a:latin typeface="Arial" pitchFamily="34" charset="0"/>
              <a:cs typeface="Arial" pitchFamily="34" charset="0"/>
            </a:defRPr>
          </a:lvl7pPr>
          <a:lvl8pPr marL="3199675" algn="l" defTabSz="914192" rtl="0" eaLnBrk="1" latinLnBrk="0" hangingPunct="1">
            <a:defRPr sz="1400" kern="1200">
              <a:solidFill>
                <a:srgbClr val="000000"/>
              </a:solidFill>
              <a:latin typeface="Arial" pitchFamily="34" charset="0"/>
              <a:cs typeface="Arial" pitchFamily="34" charset="0"/>
            </a:defRPr>
          </a:lvl8pPr>
          <a:lvl9pPr marL="3656771" algn="l" defTabSz="914192" rtl="0" eaLnBrk="1" latinLnBrk="0" hangingPunct="1">
            <a:defRPr sz="1400" kern="1200">
              <a:solidFill>
                <a:srgbClr val="000000"/>
              </a:solidFill>
              <a:latin typeface="Arial" pitchFamily="34" charset="0"/>
              <a:cs typeface="Arial" pitchFamily="34" charset="0"/>
            </a:defRPr>
          </a:lvl9pPr>
        </a:lstStyle>
        <a:p xmlns:a="http://schemas.openxmlformats.org/drawingml/2006/main">
          <a:r>
            <a:rPr lang="en-US" sz="600" i="1" dirty="0" smtClean="0"/>
            <a:t>[Note: * - GVA at basic prices (Base Year 2011-12); </a:t>
          </a:r>
          <a:r>
            <a:rPr lang="en-US" sz="600" dirty="0" smtClean="0">
              <a:solidFill>
                <a:schemeClr val="tx1"/>
              </a:solidFill>
              <a:ea typeface="Arial Unicode MS"/>
              <a:cs typeface="Arial Unicode MS"/>
            </a:rPr>
            <a:t>Fiscal year ending March 31 for India growth corresponds to calendar year ending December 31 for Global growth i.e. FY06 corresponds to CY05</a:t>
          </a:r>
          <a:r>
            <a:rPr lang="en-US" sz="600" i="1" dirty="0" smtClean="0">
              <a:solidFill>
                <a:schemeClr val="tx1"/>
              </a:solidFill>
            </a:rPr>
            <a:t>]</a:t>
          </a:r>
          <a:endParaRPr lang="en-IN" sz="600" i="1" dirty="0">
            <a:solidFill>
              <a:schemeClr val="tx1"/>
            </a:solidFill>
          </a:endParaRPr>
        </a:p>
      </cdr:txBody>
    </cdr:sp>
  </cdr:relSizeAnchor>
</c:userShapes>
</file>

<file path=ppt/drawings/drawing10.xml><?xml version="1.0" encoding="utf-8"?>
<c:userShapes xmlns:c="http://schemas.openxmlformats.org/drawingml/2006/chart">
  <cdr:relSizeAnchor xmlns:cdr="http://schemas.openxmlformats.org/drawingml/2006/chartDrawing">
    <cdr:from>
      <cdr:x>0.06861</cdr:x>
      <cdr:y>0.90674</cdr:y>
    </cdr:from>
    <cdr:to>
      <cdr:x>0.86921</cdr:x>
      <cdr:y>0.95203</cdr:y>
    </cdr:to>
    <cdr:sp macro="" textlink="">
      <cdr:nvSpPr>
        <cdr:cNvPr id="2" name="TextBox 1"/>
        <cdr:cNvSpPr txBox="1"/>
      </cdr:nvSpPr>
      <cdr:spPr>
        <a:xfrm xmlns:a="http://schemas.openxmlformats.org/drawingml/2006/main">
          <a:off x="293121" y="4746005"/>
          <a:ext cx="3420533" cy="237067"/>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0.02439</cdr:x>
      <cdr:y>0</cdr:y>
    </cdr:from>
    <cdr:to>
      <cdr:x>0.9756</cdr:x>
      <cdr:y>0.05319</cdr:y>
    </cdr:to>
    <cdr:sp macro="" textlink="">
      <cdr:nvSpPr>
        <cdr:cNvPr id="3" name="TextBox 2"/>
        <cdr:cNvSpPr txBox="1"/>
      </cdr:nvSpPr>
      <cdr:spPr>
        <a:xfrm xmlns:a="http://schemas.openxmlformats.org/drawingml/2006/main">
          <a:off x="115228" y="0"/>
          <a:ext cx="4493897" cy="276921"/>
        </a:xfrm>
        <a:prstGeom xmlns:a="http://schemas.openxmlformats.org/drawingml/2006/main" prst="rect">
          <a:avLst/>
        </a:prstGeom>
        <a:noFill xmlns:a="http://schemas.openxmlformats.org/drawingml/2006/main"/>
      </cdr:spPr>
      <cdr:txBody>
        <a:bodyPr xmlns:a="http://schemas.openxmlformats.org/drawingml/2006/main" wrap="square" rtlCol="0"/>
        <a:lstStyle xmlns:a="http://schemas.openxmlformats.org/drawingml/2006/main"/>
        <a:p xmlns:a="http://schemas.openxmlformats.org/drawingml/2006/main">
          <a:pPr algn="ctr"/>
          <a:r>
            <a:rPr lang="en-US" sz="1200" b="1" dirty="0" smtClean="0">
              <a:solidFill>
                <a:srgbClr val="FF5900"/>
              </a:solidFill>
            </a:rPr>
            <a:t>CASA per Branch at over Rs. 300 million</a:t>
          </a:r>
          <a:endParaRPr lang="en-IN" sz="1200" b="1" dirty="0">
            <a:solidFill>
              <a:srgbClr val="FF5900"/>
            </a:solidFill>
          </a:endParaRPr>
        </a:p>
      </cdr:txBody>
    </cdr:sp>
  </cdr:relSizeAnchor>
</c:userShapes>
</file>

<file path=ppt/drawings/drawing11.xml><?xml version="1.0" encoding="utf-8"?>
<c:userShapes xmlns:c="http://schemas.openxmlformats.org/drawingml/2006/chart">
  <cdr:relSizeAnchor xmlns:cdr="http://schemas.openxmlformats.org/drawingml/2006/chartDrawing">
    <cdr:from>
      <cdr:x>0</cdr:x>
      <cdr:y>0</cdr:y>
    </cdr:from>
    <cdr:to>
      <cdr:x>1</cdr:x>
      <cdr:y>0.0951</cdr:y>
    </cdr:to>
    <cdr:sp macro="" textlink="">
      <cdr:nvSpPr>
        <cdr:cNvPr id="2" name="TextBox 1"/>
        <cdr:cNvSpPr txBox="1"/>
      </cdr:nvSpPr>
      <cdr:spPr>
        <a:xfrm xmlns:a="http://schemas.openxmlformats.org/drawingml/2006/main">
          <a:off x="0" y="0"/>
          <a:ext cx="4429156" cy="425143"/>
        </a:xfrm>
        <a:prstGeom xmlns:a="http://schemas.openxmlformats.org/drawingml/2006/main" prst="rect">
          <a:avLst/>
        </a:prstGeom>
        <a:noFill xmlns:a="http://schemas.openxmlformats.org/drawingml/2006/main"/>
        <a:ln xmlns:a="http://schemas.openxmlformats.org/drawingml/2006/main" w="19050">
          <a:noFill/>
          <a:round/>
          <a:headEnd/>
          <a:tailEnd/>
        </a:ln>
        <a:scene3d xmlns:a="http://schemas.openxmlformats.org/drawingml/2006/main">
          <a:camera prst="orthographicFront"/>
          <a:lightRig rig="threePt" dir="t"/>
        </a:scene3d>
        <a:sp3d xmlns:a="http://schemas.openxmlformats.org/drawingml/2006/main">
          <a:bevelT/>
        </a:sp3d>
      </cdr:spPr>
      <cdr:txBody>
        <a:bodyPr xmlns:a="http://schemas.openxmlformats.org/drawingml/2006/main" wrap="square" anchor="ctr"/>
        <a:lstStyle xmlns:a="http://schemas.openxmlformats.org/drawingml/2006/main">
          <a:lvl1pPr marL="0" indent="0">
            <a:defRPr sz="1100">
              <a:latin typeface="Arial"/>
              <a:cs typeface="Arial"/>
            </a:defRPr>
          </a:lvl1pPr>
          <a:lvl2pPr marL="457200" indent="0">
            <a:defRPr sz="1100">
              <a:latin typeface="Arial"/>
              <a:cs typeface="Arial"/>
            </a:defRPr>
          </a:lvl2pPr>
          <a:lvl3pPr marL="914400" indent="0">
            <a:defRPr sz="1100">
              <a:latin typeface="Arial"/>
              <a:cs typeface="Arial"/>
            </a:defRPr>
          </a:lvl3pPr>
          <a:lvl4pPr marL="1371600" indent="0">
            <a:defRPr sz="1100">
              <a:latin typeface="Arial"/>
              <a:cs typeface="Arial"/>
            </a:defRPr>
          </a:lvl4pPr>
          <a:lvl5pPr marL="1828800" indent="0">
            <a:defRPr sz="1100">
              <a:latin typeface="Arial"/>
              <a:cs typeface="Arial"/>
            </a:defRPr>
          </a:lvl5pPr>
          <a:lvl6pPr marL="2286000" indent="0">
            <a:defRPr sz="1100">
              <a:latin typeface="Arial"/>
              <a:cs typeface="Arial"/>
            </a:defRPr>
          </a:lvl6pPr>
          <a:lvl7pPr marL="2743200" indent="0">
            <a:defRPr sz="1100">
              <a:latin typeface="Arial"/>
              <a:cs typeface="Arial"/>
            </a:defRPr>
          </a:lvl7pPr>
          <a:lvl8pPr marL="3200400" indent="0">
            <a:defRPr sz="1100">
              <a:latin typeface="Arial"/>
              <a:cs typeface="Arial"/>
            </a:defRPr>
          </a:lvl8pPr>
          <a:lvl9pPr marL="3657600" indent="0">
            <a:defRPr sz="1100">
              <a:latin typeface="Arial"/>
              <a:cs typeface="Arial"/>
            </a:defRPr>
          </a:lvl9pPr>
        </a:lstStyle>
        <a:p xmlns:a="http://schemas.openxmlformats.org/drawingml/2006/main">
          <a:pPr algn="l" rtl="0" fontAlgn="base">
            <a:spcBef>
              <a:spcPct val="0"/>
            </a:spcBef>
            <a:spcAft>
              <a:spcPct val="0"/>
            </a:spcAft>
          </a:pPr>
          <a:r>
            <a:rPr lang="en-IN" sz="1200" b="1" kern="1200" dirty="0" smtClean="0">
              <a:solidFill>
                <a:srgbClr val="FF5E05"/>
              </a:solidFill>
              <a:latin typeface="Arial" pitchFamily="34" charset="0"/>
              <a:cs typeface="Arial" pitchFamily="34" charset="0"/>
            </a:rPr>
            <a:t>No of Accounts registered growth of 18.3% in FY14 over FY13</a:t>
          </a:r>
        </a:p>
      </cdr:txBody>
    </cdr:sp>
  </cdr:relSizeAnchor>
</c:userShapes>
</file>

<file path=ppt/drawings/drawing2.xml><?xml version="1.0" encoding="utf-8"?>
<c:userShapes xmlns:c="http://schemas.openxmlformats.org/drawingml/2006/chart">
  <cdr:relSizeAnchor xmlns:cdr="http://schemas.openxmlformats.org/drawingml/2006/chartDrawing">
    <cdr:from>
      <cdr:x>0</cdr:x>
      <cdr:y>0.89499</cdr:y>
    </cdr:from>
    <cdr:to>
      <cdr:x>0.51613</cdr:x>
      <cdr:y>0.97696</cdr:y>
    </cdr:to>
    <cdr:sp macro="" textlink="">
      <cdr:nvSpPr>
        <cdr:cNvPr id="2" name="TextBox 73"/>
        <cdr:cNvSpPr txBox="1"/>
      </cdr:nvSpPr>
      <cdr:spPr>
        <a:xfrm xmlns:a="http://schemas.openxmlformats.org/drawingml/2006/main">
          <a:off x="0" y="2016224"/>
          <a:ext cx="2304256" cy="18466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Arial"/>
              <a:cs typeface="Arial"/>
            </a:defRPr>
          </a:lvl1pPr>
          <a:lvl2pPr marL="457200" indent="0">
            <a:defRPr sz="1100">
              <a:latin typeface="Arial"/>
              <a:cs typeface="Arial"/>
            </a:defRPr>
          </a:lvl2pPr>
          <a:lvl3pPr marL="914400" indent="0">
            <a:defRPr sz="1100">
              <a:latin typeface="Arial"/>
              <a:cs typeface="Arial"/>
            </a:defRPr>
          </a:lvl3pPr>
          <a:lvl4pPr marL="1371600" indent="0">
            <a:defRPr sz="1100">
              <a:latin typeface="Arial"/>
              <a:cs typeface="Arial"/>
            </a:defRPr>
          </a:lvl4pPr>
          <a:lvl5pPr marL="1828800" indent="0">
            <a:defRPr sz="1100">
              <a:latin typeface="Arial"/>
              <a:cs typeface="Arial"/>
            </a:defRPr>
          </a:lvl5pPr>
          <a:lvl6pPr marL="2286000" indent="0">
            <a:defRPr sz="1100">
              <a:latin typeface="Arial"/>
              <a:cs typeface="Arial"/>
            </a:defRPr>
          </a:lvl6pPr>
          <a:lvl7pPr marL="2743200" indent="0">
            <a:defRPr sz="1100">
              <a:latin typeface="Arial"/>
              <a:cs typeface="Arial"/>
            </a:defRPr>
          </a:lvl7pPr>
          <a:lvl8pPr marL="3200400" indent="0">
            <a:defRPr sz="1100">
              <a:latin typeface="Arial"/>
              <a:cs typeface="Arial"/>
            </a:defRPr>
          </a:lvl8pPr>
          <a:lvl9pPr marL="3657600" indent="0">
            <a:defRPr sz="1100">
              <a:latin typeface="Arial"/>
              <a:cs typeface="Arial"/>
            </a:defRPr>
          </a:lvl9pPr>
        </a:lstStyle>
        <a:p xmlns:a="http://schemas.openxmlformats.org/drawingml/2006/main">
          <a:r>
            <a:rPr lang="en-US" sz="600" i="1" dirty="0" smtClean="0"/>
            <a:t>[Note: * - GVA at basic prices (Base Year 2011-12)]</a:t>
          </a:r>
          <a:endParaRPr lang="en-IN" sz="600" i="1" dirty="0"/>
        </a:p>
      </cdr:txBody>
    </cdr:sp>
  </cdr:relSizeAnchor>
</c:userShapes>
</file>

<file path=ppt/drawings/drawing3.xml><?xml version="1.0" encoding="utf-8"?>
<c:userShapes xmlns:c="http://schemas.openxmlformats.org/drawingml/2006/chart">
  <cdr:relSizeAnchor xmlns:cdr="http://schemas.openxmlformats.org/drawingml/2006/chartDrawing">
    <cdr:from>
      <cdr:x>0</cdr:x>
      <cdr:y>0.89673</cdr:y>
    </cdr:from>
    <cdr:to>
      <cdr:x>0.71999</cdr:x>
      <cdr:y>0.99253</cdr:y>
    </cdr:to>
    <cdr:sp macro="" textlink="">
      <cdr:nvSpPr>
        <cdr:cNvPr id="2" name="TextBox 73"/>
        <cdr:cNvSpPr txBox="1"/>
      </cdr:nvSpPr>
      <cdr:spPr>
        <a:xfrm xmlns:a="http://schemas.openxmlformats.org/drawingml/2006/main">
          <a:off x="0" y="1728614"/>
          <a:ext cx="2304256" cy="18466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Arial"/>
              <a:cs typeface="Arial"/>
            </a:defRPr>
          </a:lvl1pPr>
          <a:lvl2pPr marL="457200" indent="0">
            <a:defRPr sz="1100">
              <a:latin typeface="Arial"/>
              <a:cs typeface="Arial"/>
            </a:defRPr>
          </a:lvl2pPr>
          <a:lvl3pPr marL="914400" indent="0">
            <a:defRPr sz="1100">
              <a:latin typeface="Arial"/>
              <a:cs typeface="Arial"/>
            </a:defRPr>
          </a:lvl3pPr>
          <a:lvl4pPr marL="1371600" indent="0">
            <a:defRPr sz="1100">
              <a:latin typeface="Arial"/>
              <a:cs typeface="Arial"/>
            </a:defRPr>
          </a:lvl4pPr>
          <a:lvl5pPr marL="1828800" indent="0">
            <a:defRPr sz="1100">
              <a:latin typeface="Arial"/>
              <a:cs typeface="Arial"/>
            </a:defRPr>
          </a:lvl5pPr>
          <a:lvl6pPr marL="2286000" indent="0">
            <a:defRPr sz="1100">
              <a:latin typeface="Arial"/>
              <a:cs typeface="Arial"/>
            </a:defRPr>
          </a:lvl6pPr>
          <a:lvl7pPr marL="2743200" indent="0">
            <a:defRPr sz="1100">
              <a:latin typeface="Arial"/>
              <a:cs typeface="Arial"/>
            </a:defRPr>
          </a:lvl7pPr>
          <a:lvl8pPr marL="3200400" indent="0">
            <a:defRPr sz="1100">
              <a:latin typeface="Arial"/>
              <a:cs typeface="Arial"/>
            </a:defRPr>
          </a:lvl8pPr>
          <a:lvl9pPr marL="3657600" indent="0">
            <a:defRPr sz="1100">
              <a:latin typeface="Arial"/>
              <a:cs typeface="Arial"/>
            </a:defRPr>
          </a:lvl9pPr>
        </a:lstStyle>
        <a:p xmlns:a="http://schemas.openxmlformats.org/drawingml/2006/main">
          <a:r>
            <a:rPr lang="en-US" sz="600" i="1" dirty="0" smtClean="0"/>
            <a:t>Note: * - Budget Estimates</a:t>
          </a:r>
        </a:p>
      </cdr:txBody>
    </cdr:sp>
  </cdr:relSizeAnchor>
</c:userShapes>
</file>

<file path=ppt/drawings/drawing4.xml><?xml version="1.0" encoding="utf-8"?>
<c:userShapes xmlns:c="http://schemas.openxmlformats.org/drawingml/2006/chart">
  <cdr:relSizeAnchor xmlns:cdr="http://schemas.openxmlformats.org/drawingml/2006/chartDrawing">
    <cdr:from>
      <cdr:x>0</cdr:x>
      <cdr:y>0.90799</cdr:y>
    </cdr:from>
    <cdr:to>
      <cdr:x>1</cdr:x>
      <cdr:y>0.99511</cdr:y>
    </cdr:to>
    <cdr:sp macro="" textlink="">
      <cdr:nvSpPr>
        <cdr:cNvPr id="2" name="TextBox 73"/>
        <cdr:cNvSpPr txBox="1"/>
      </cdr:nvSpPr>
      <cdr:spPr>
        <a:xfrm xmlns:a="http://schemas.openxmlformats.org/drawingml/2006/main">
          <a:off x="-25394" y="1924712"/>
          <a:ext cx="3226377" cy="18466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Arial"/>
              <a:cs typeface="Arial"/>
            </a:defRPr>
          </a:lvl1pPr>
          <a:lvl2pPr marL="457200" indent="0">
            <a:defRPr sz="1100">
              <a:latin typeface="Arial"/>
              <a:cs typeface="Arial"/>
            </a:defRPr>
          </a:lvl2pPr>
          <a:lvl3pPr marL="914400" indent="0">
            <a:defRPr sz="1100">
              <a:latin typeface="Arial"/>
              <a:cs typeface="Arial"/>
            </a:defRPr>
          </a:lvl3pPr>
          <a:lvl4pPr marL="1371600" indent="0">
            <a:defRPr sz="1100">
              <a:latin typeface="Arial"/>
              <a:cs typeface="Arial"/>
            </a:defRPr>
          </a:lvl4pPr>
          <a:lvl5pPr marL="1828800" indent="0">
            <a:defRPr sz="1100">
              <a:latin typeface="Arial"/>
              <a:cs typeface="Arial"/>
            </a:defRPr>
          </a:lvl5pPr>
          <a:lvl6pPr marL="2286000" indent="0">
            <a:defRPr sz="1100">
              <a:latin typeface="Arial"/>
              <a:cs typeface="Arial"/>
            </a:defRPr>
          </a:lvl6pPr>
          <a:lvl7pPr marL="2743200" indent="0">
            <a:defRPr sz="1100">
              <a:latin typeface="Arial"/>
              <a:cs typeface="Arial"/>
            </a:defRPr>
          </a:lvl7pPr>
          <a:lvl8pPr marL="3200400" indent="0">
            <a:defRPr sz="1100">
              <a:latin typeface="Arial"/>
              <a:cs typeface="Arial"/>
            </a:defRPr>
          </a:lvl8pPr>
          <a:lvl9pPr marL="3657600" indent="0">
            <a:defRPr sz="1100">
              <a:latin typeface="Arial"/>
              <a:cs typeface="Arial"/>
            </a:defRPr>
          </a:lvl9pPr>
        </a:lstStyle>
        <a:p xmlns:a="http://schemas.openxmlformats.org/drawingml/2006/main">
          <a:r>
            <a:rPr lang="en-US" sz="600" i="1" dirty="0" smtClean="0"/>
            <a:t>[Note: </a:t>
          </a:r>
          <a:r>
            <a:rPr lang="en-IN" sz="600" i="1" dirty="0" smtClean="0"/>
            <a:t>Exports &amp; Imports denote Merchandize trade only] </a:t>
          </a:r>
          <a:endParaRPr lang="en-IN" sz="600" i="1" dirty="0">
            <a:solidFill>
              <a:srgbClr val="000000"/>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0.4086</cdr:x>
      <cdr:y>0.04167</cdr:y>
    </cdr:from>
    <cdr:to>
      <cdr:x>0.46869</cdr:x>
      <cdr:y>0.91667</cdr:y>
    </cdr:to>
    <cdr:sp macro="" textlink="">
      <cdr:nvSpPr>
        <cdr:cNvPr id="2" name="Rectangle 1"/>
        <cdr:cNvSpPr/>
      </cdr:nvSpPr>
      <cdr:spPr bwMode="auto">
        <a:xfrm xmlns:a="http://schemas.openxmlformats.org/drawingml/2006/main">
          <a:off x="1224126" y="72015"/>
          <a:ext cx="180023" cy="1512162"/>
        </a:xfrm>
        <a:prstGeom xmlns:a="http://schemas.openxmlformats.org/drawingml/2006/main" prst="rect">
          <a:avLst/>
        </a:prstGeom>
        <a:noFill xmlns:a="http://schemas.openxmlformats.org/drawingml/2006/main"/>
        <a:ln xmlns:a="http://schemas.openxmlformats.org/drawingml/2006/main" w="9525" cap="flat" cmpd="sng" algn="ctr">
          <a:solidFill>
            <a:srgbClr val="FF0000"/>
          </a:solidFill>
          <a:prstDash val="dash"/>
          <a:round/>
          <a:headEnd type="none" w="med" len="med"/>
          <a:tailEnd type="none" w="med" len="med"/>
        </a:ln>
        <a:effectLst xmlns:a="http://schemas.openxmlformats.org/drawingml/2006/main"/>
      </cdr:spPr>
      <cdr:txBody>
        <a:bodyPr xmlns:a="http://schemas.openxmlformats.org/drawingml/2006/main" vert="horz" wrap="square" lIns="88185" tIns="44092" rIns="88185" bIns="44092" numCol="1" rtlCol="0" anchor="t" anchorCtr="0" compatLnSpc="1">
          <a:prstTxWarp prst="textNoShape">
            <a:avLst/>
          </a:prstTxWarp>
        </a:bodyPr>
        <a:lstStyle xmlns:a="http://schemas.openxmlformats.org/drawingml/2006/main">
          <a:defPPr>
            <a:defRPr lang="en-US"/>
          </a:defPPr>
          <a:lvl1pPr algn="l" rtl="0" fontAlgn="base">
            <a:spcBef>
              <a:spcPct val="0"/>
            </a:spcBef>
            <a:spcAft>
              <a:spcPct val="0"/>
            </a:spcAft>
            <a:defRPr sz="1400" kern="1200">
              <a:solidFill>
                <a:srgbClr val="000000"/>
              </a:solidFill>
              <a:latin typeface="Arial" pitchFamily="34" charset="0"/>
              <a:cs typeface="Arial" pitchFamily="34" charset="0"/>
            </a:defRPr>
          </a:lvl1pPr>
          <a:lvl2pPr marL="457096" algn="l" rtl="0" fontAlgn="base">
            <a:spcBef>
              <a:spcPct val="0"/>
            </a:spcBef>
            <a:spcAft>
              <a:spcPct val="0"/>
            </a:spcAft>
            <a:defRPr sz="1400" kern="1200">
              <a:solidFill>
                <a:srgbClr val="000000"/>
              </a:solidFill>
              <a:latin typeface="Arial" pitchFamily="34" charset="0"/>
              <a:cs typeface="Arial" pitchFamily="34" charset="0"/>
            </a:defRPr>
          </a:lvl2pPr>
          <a:lvl3pPr marL="914192" algn="l" rtl="0" fontAlgn="base">
            <a:spcBef>
              <a:spcPct val="0"/>
            </a:spcBef>
            <a:spcAft>
              <a:spcPct val="0"/>
            </a:spcAft>
            <a:defRPr sz="1400" kern="1200">
              <a:solidFill>
                <a:srgbClr val="000000"/>
              </a:solidFill>
              <a:latin typeface="Arial" pitchFamily="34" charset="0"/>
              <a:cs typeface="Arial" pitchFamily="34" charset="0"/>
            </a:defRPr>
          </a:lvl3pPr>
          <a:lvl4pPr marL="1371288" algn="l" rtl="0" fontAlgn="base">
            <a:spcBef>
              <a:spcPct val="0"/>
            </a:spcBef>
            <a:spcAft>
              <a:spcPct val="0"/>
            </a:spcAft>
            <a:defRPr sz="1400" kern="1200">
              <a:solidFill>
                <a:srgbClr val="000000"/>
              </a:solidFill>
              <a:latin typeface="Arial" pitchFamily="34" charset="0"/>
              <a:cs typeface="Arial" pitchFamily="34" charset="0"/>
            </a:defRPr>
          </a:lvl4pPr>
          <a:lvl5pPr marL="1828387" algn="l" rtl="0" fontAlgn="base">
            <a:spcBef>
              <a:spcPct val="0"/>
            </a:spcBef>
            <a:spcAft>
              <a:spcPct val="0"/>
            </a:spcAft>
            <a:defRPr sz="1400" kern="1200">
              <a:solidFill>
                <a:srgbClr val="000000"/>
              </a:solidFill>
              <a:latin typeface="Arial" pitchFamily="34" charset="0"/>
              <a:cs typeface="Arial" pitchFamily="34" charset="0"/>
            </a:defRPr>
          </a:lvl5pPr>
          <a:lvl6pPr marL="2285483" algn="l" defTabSz="914192" rtl="0" eaLnBrk="1" latinLnBrk="0" hangingPunct="1">
            <a:defRPr sz="1400" kern="1200">
              <a:solidFill>
                <a:srgbClr val="000000"/>
              </a:solidFill>
              <a:latin typeface="Arial" pitchFamily="34" charset="0"/>
              <a:cs typeface="Arial" pitchFamily="34" charset="0"/>
            </a:defRPr>
          </a:lvl6pPr>
          <a:lvl7pPr marL="2742579" algn="l" defTabSz="914192" rtl="0" eaLnBrk="1" latinLnBrk="0" hangingPunct="1">
            <a:defRPr sz="1400" kern="1200">
              <a:solidFill>
                <a:srgbClr val="000000"/>
              </a:solidFill>
              <a:latin typeface="Arial" pitchFamily="34" charset="0"/>
              <a:cs typeface="Arial" pitchFamily="34" charset="0"/>
            </a:defRPr>
          </a:lvl7pPr>
          <a:lvl8pPr marL="3199675" algn="l" defTabSz="914192" rtl="0" eaLnBrk="1" latinLnBrk="0" hangingPunct="1">
            <a:defRPr sz="1400" kern="1200">
              <a:solidFill>
                <a:srgbClr val="000000"/>
              </a:solidFill>
              <a:latin typeface="Arial" pitchFamily="34" charset="0"/>
              <a:cs typeface="Arial" pitchFamily="34" charset="0"/>
            </a:defRPr>
          </a:lvl8pPr>
          <a:lvl9pPr marL="3656771" algn="l" defTabSz="914192" rtl="0" eaLnBrk="1" latinLnBrk="0" hangingPunct="1">
            <a:defRPr sz="1400" kern="1200">
              <a:solidFill>
                <a:srgbClr val="000000"/>
              </a:solidFill>
              <a:latin typeface="Arial" pitchFamily="34" charset="0"/>
              <a:cs typeface="Arial" pitchFamily="34" charset="0"/>
            </a:defRPr>
          </a:lvl9pPr>
        </a:lstStyle>
        <a:p xmlns:a="http://schemas.openxmlformats.org/drawingml/2006/main">
          <a:pPr defTabSz="881847" eaLnBrk="0" hangingPunct="0">
            <a:defRPr/>
          </a:pPr>
          <a:endParaRPr lang="en-US" sz="1300" kern="0" dirty="0" smtClean="0">
            <a:solidFill>
              <a:sysClr val="windowText" lastClr="000000"/>
            </a:solidFill>
          </a:endParaRPr>
        </a:p>
      </cdr:txBody>
    </cdr:sp>
  </cdr:relSizeAnchor>
  <cdr:relSizeAnchor xmlns:cdr="http://schemas.openxmlformats.org/drawingml/2006/chartDrawing">
    <cdr:from>
      <cdr:x>0.4086</cdr:x>
      <cdr:y>0.75</cdr:y>
    </cdr:from>
    <cdr:to>
      <cdr:x>0.47462</cdr:x>
      <cdr:y>0.82696</cdr:y>
    </cdr:to>
    <cdr:pic>
      <cdr:nvPicPr>
        <cdr:cNvPr id="3" name="Picture 2" descr="India.png"/>
        <cdr:cNvPicPr>
          <a:picLocks xmlns:a="http://schemas.openxmlformats.org/drawingml/2006/main" noChangeAspect="1"/>
        </cdr:cNvPicPr>
      </cdr:nvPicPr>
      <cdr:blipFill>
        <a:blip xmlns:a="http://schemas.openxmlformats.org/drawingml/2006/main" xmlns:r="http://schemas.openxmlformats.org/officeDocument/2006/relationships" r:embed="rId1" cstate="print"/>
        <a:stretch xmlns:a="http://schemas.openxmlformats.org/drawingml/2006/main">
          <a:fillRect/>
        </a:stretch>
      </cdr:blipFill>
      <cdr:spPr>
        <a:xfrm xmlns:a="http://schemas.openxmlformats.org/drawingml/2006/main">
          <a:off x="1224136" y="1296144"/>
          <a:ext cx="197789" cy="133002"/>
        </a:xfrm>
        <a:prstGeom xmlns:a="http://schemas.openxmlformats.org/drawingml/2006/main" prst="rect">
          <a:avLst/>
        </a:prstGeom>
      </cdr:spPr>
    </cdr:pic>
  </cdr:relSizeAnchor>
  <cdr:relSizeAnchor xmlns:cdr="http://schemas.openxmlformats.org/drawingml/2006/chartDrawing">
    <cdr:from>
      <cdr:x>0</cdr:x>
      <cdr:y>0.89314</cdr:y>
    </cdr:from>
    <cdr:to>
      <cdr:x>1</cdr:x>
      <cdr:y>1</cdr:y>
    </cdr:to>
    <cdr:sp macro="" textlink="">
      <cdr:nvSpPr>
        <cdr:cNvPr id="4" name="TextBox 73"/>
        <cdr:cNvSpPr txBox="1"/>
      </cdr:nvSpPr>
      <cdr:spPr>
        <a:xfrm xmlns:a="http://schemas.openxmlformats.org/drawingml/2006/main">
          <a:off x="0" y="1584176"/>
          <a:ext cx="2995902" cy="18466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Arial"/>
              <a:cs typeface="Arial"/>
            </a:defRPr>
          </a:lvl1pPr>
          <a:lvl2pPr marL="457200" indent="0">
            <a:defRPr sz="1100">
              <a:latin typeface="Arial"/>
              <a:cs typeface="Arial"/>
            </a:defRPr>
          </a:lvl2pPr>
          <a:lvl3pPr marL="914400" indent="0">
            <a:defRPr sz="1100">
              <a:latin typeface="Arial"/>
              <a:cs typeface="Arial"/>
            </a:defRPr>
          </a:lvl3pPr>
          <a:lvl4pPr marL="1371600" indent="0">
            <a:defRPr sz="1100">
              <a:latin typeface="Arial"/>
              <a:cs typeface="Arial"/>
            </a:defRPr>
          </a:lvl4pPr>
          <a:lvl5pPr marL="1828800" indent="0">
            <a:defRPr sz="1100">
              <a:latin typeface="Arial"/>
              <a:cs typeface="Arial"/>
            </a:defRPr>
          </a:lvl5pPr>
          <a:lvl6pPr marL="2286000" indent="0">
            <a:defRPr sz="1100">
              <a:latin typeface="Arial"/>
              <a:cs typeface="Arial"/>
            </a:defRPr>
          </a:lvl6pPr>
          <a:lvl7pPr marL="2743200" indent="0">
            <a:defRPr sz="1100">
              <a:latin typeface="Arial"/>
              <a:cs typeface="Arial"/>
            </a:defRPr>
          </a:lvl7pPr>
          <a:lvl8pPr marL="3200400" indent="0">
            <a:defRPr sz="1100">
              <a:latin typeface="Arial"/>
              <a:cs typeface="Arial"/>
            </a:defRPr>
          </a:lvl8pPr>
          <a:lvl9pPr marL="3657600" indent="0">
            <a:defRPr sz="1100">
              <a:latin typeface="Arial"/>
              <a:cs typeface="Arial"/>
            </a:defRPr>
          </a:lvl9pPr>
        </a:lstStyle>
        <a:p xmlns:a="http://schemas.openxmlformats.org/drawingml/2006/main">
          <a:r>
            <a:rPr lang="en-US" sz="600" i="1" dirty="0" smtClean="0"/>
            <a:t>[Note: </a:t>
          </a:r>
          <a:r>
            <a:rPr lang="en-IN" sz="600" i="1" dirty="0" smtClean="0"/>
            <a:t>Values calculated on a 0 to 3 Scale] </a:t>
          </a:r>
          <a:endParaRPr lang="en-IN" sz="600" i="1" dirty="0">
            <a:solidFill>
              <a:srgbClr val="000000"/>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cdr:x>
      <cdr:y>0</cdr:y>
    </cdr:from>
    <cdr:to>
      <cdr:x>0.13296</cdr:x>
      <cdr:y>0.14753</cdr:y>
    </cdr:to>
    <cdr:sp macro="" textlink="">
      <cdr:nvSpPr>
        <cdr:cNvPr id="2" name="TextBox 14"/>
        <cdr:cNvSpPr txBox="1"/>
      </cdr:nvSpPr>
      <cdr:spPr>
        <a:xfrm xmlns:a="http://schemas.openxmlformats.org/drawingml/2006/main">
          <a:off x="0" y="0"/>
          <a:ext cx="642942"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algn="l" rtl="0" fontAlgn="base">
            <a:spcBef>
              <a:spcPct val="0"/>
            </a:spcBef>
            <a:spcAft>
              <a:spcPct val="0"/>
            </a:spcAft>
            <a:defRPr sz="1400" kern="1200">
              <a:solidFill>
                <a:srgbClr val="000000"/>
              </a:solidFill>
              <a:latin typeface="Arial" pitchFamily="34" charset="0"/>
              <a:cs typeface="Arial" pitchFamily="34" charset="0"/>
            </a:defRPr>
          </a:lvl1pPr>
          <a:lvl2pPr marL="457150" algn="l" rtl="0" fontAlgn="base">
            <a:spcBef>
              <a:spcPct val="0"/>
            </a:spcBef>
            <a:spcAft>
              <a:spcPct val="0"/>
            </a:spcAft>
            <a:defRPr sz="1400" kern="1200">
              <a:solidFill>
                <a:srgbClr val="000000"/>
              </a:solidFill>
              <a:latin typeface="Arial" pitchFamily="34" charset="0"/>
              <a:cs typeface="Arial" pitchFamily="34" charset="0"/>
            </a:defRPr>
          </a:lvl2pPr>
          <a:lvl3pPr marL="914299" algn="l" rtl="0" fontAlgn="base">
            <a:spcBef>
              <a:spcPct val="0"/>
            </a:spcBef>
            <a:spcAft>
              <a:spcPct val="0"/>
            </a:spcAft>
            <a:defRPr sz="1400" kern="1200">
              <a:solidFill>
                <a:srgbClr val="000000"/>
              </a:solidFill>
              <a:latin typeface="Arial" pitchFamily="34" charset="0"/>
              <a:cs typeface="Arial" pitchFamily="34" charset="0"/>
            </a:defRPr>
          </a:lvl3pPr>
          <a:lvl4pPr marL="1371449" algn="l" rtl="0" fontAlgn="base">
            <a:spcBef>
              <a:spcPct val="0"/>
            </a:spcBef>
            <a:spcAft>
              <a:spcPct val="0"/>
            </a:spcAft>
            <a:defRPr sz="1400" kern="1200">
              <a:solidFill>
                <a:srgbClr val="000000"/>
              </a:solidFill>
              <a:latin typeface="Arial" pitchFamily="34" charset="0"/>
              <a:cs typeface="Arial" pitchFamily="34" charset="0"/>
            </a:defRPr>
          </a:lvl4pPr>
          <a:lvl5pPr marL="1828600" algn="l" rtl="0" fontAlgn="base">
            <a:spcBef>
              <a:spcPct val="0"/>
            </a:spcBef>
            <a:spcAft>
              <a:spcPct val="0"/>
            </a:spcAft>
            <a:defRPr sz="1400" kern="1200">
              <a:solidFill>
                <a:srgbClr val="000000"/>
              </a:solidFill>
              <a:latin typeface="Arial" pitchFamily="34" charset="0"/>
              <a:cs typeface="Arial" pitchFamily="34" charset="0"/>
            </a:defRPr>
          </a:lvl5pPr>
          <a:lvl6pPr marL="2285750" algn="l" defTabSz="914299" rtl="0" eaLnBrk="1" latinLnBrk="0" hangingPunct="1">
            <a:defRPr sz="1400" kern="1200">
              <a:solidFill>
                <a:srgbClr val="000000"/>
              </a:solidFill>
              <a:latin typeface="Arial" pitchFamily="34" charset="0"/>
              <a:cs typeface="Arial" pitchFamily="34" charset="0"/>
            </a:defRPr>
          </a:lvl6pPr>
          <a:lvl7pPr marL="2742899" algn="l" defTabSz="914299" rtl="0" eaLnBrk="1" latinLnBrk="0" hangingPunct="1">
            <a:defRPr sz="1400" kern="1200">
              <a:solidFill>
                <a:srgbClr val="000000"/>
              </a:solidFill>
              <a:latin typeface="Arial" pitchFamily="34" charset="0"/>
              <a:cs typeface="Arial" pitchFamily="34" charset="0"/>
            </a:defRPr>
          </a:lvl7pPr>
          <a:lvl8pPr marL="3200049" algn="l" defTabSz="914299" rtl="0" eaLnBrk="1" latinLnBrk="0" hangingPunct="1">
            <a:defRPr sz="1400" kern="1200">
              <a:solidFill>
                <a:srgbClr val="000000"/>
              </a:solidFill>
              <a:latin typeface="Arial" pitchFamily="34" charset="0"/>
              <a:cs typeface="Arial" pitchFamily="34" charset="0"/>
            </a:defRPr>
          </a:lvl8pPr>
          <a:lvl9pPr marL="3657199" algn="l" defTabSz="914299" rtl="0" eaLnBrk="1" latinLnBrk="0" hangingPunct="1">
            <a:defRPr sz="1400" kern="1200">
              <a:solidFill>
                <a:srgbClr val="000000"/>
              </a:solidFill>
              <a:latin typeface="Arial" pitchFamily="34" charset="0"/>
              <a:cs typeface="Arial" pitchFamily="34" charset="0"/>
            </a:defRPr>
          </a:lvl9pPr>
        </a:lstStyle>
        <a:p xmlns:a="http://schemas.openxmlformats.org/drawingml/2006/main">
          <a:endParaRPr lang="en-IN" dirty="0">
            <a:solidFill>
              <a:srgbClr val="FF0000"/>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cdr:x>
      <cdr:y>0.92307</cdr:y>
    </cdr:from>
    <cdr:to>
      <cdr:x>0.8243</cdr:x>
      <cdr:y>0.9761</cdr:y>
    </cdr:to>
    <cdr:sp macro="" textlink="">
      <cdr:nvSpPr>
        <cdr:cNvPr id="2" name="TextBox 8"/>
        <cdr:cNvSpPr txBox="1"/>
      </cdr:nvSpPr>
      <cdr:spPr bwMode="gray">
        <a:xfrm xmlns:a="http://schemas.openxmlformats.org/drawingml/2006/main">
          <a:off x="0" y="4553556"/>
          <a:ext cx="4381128" cy="261590"/>
        </a:xfrm>
        <a:prstGeom xmlns:a="http://schemas.openxmlformats.org/drawingml/2006/main" prst="rect">
          <a:avLst/>
        </a:prstGeom>
        <a:noFill xmlns:a="http://schemas.openxmlformats.org/drawingml/2006/main"/>
      </cdr:spPr>
      <cdr:txBody>
        <a:bodyPr xmlns:a="http://schemas.openxmlformats.org/drawingml/2006/main" wrap="square" lIns="91418" tIns="45710" rIns="91418" bIns="45710" rtlCol="0">
          <a:spAutoFit/>
        </a:bodyPr>
        <a:lstStyle xmlns:a="http://schemas.openxmlformats.org/drawingml/2006/main">
          <a:defPPr>
            <a:defRPr lang="en-US"/>
          </a:defPPr>
          <a:lvl1pPr algn="l" rtl="0" fontAlgn="base">
            <a:spcBef>
              <a:spcPct val="0"/>
            </a:spcBef>
            <a:spcAft>
              <a:spcPct val="0"/>
            </a:spcAft>
            <a:defRPr sz="1400" kern="1200">
              <a:solidFill>
                <a:srgbClr val="000000"/>
              </a:solidFill>
              <a:latin typeface="Arial" pitchFamily="34" charset="0"/>
              <a:cs typeface="Arial" pitchFamily="34" charset="0"/>
            </a:defRPr>
          </a:lvl1pPr>
          <a:lvl2pPr marL="457096" algn="l" rtl="0" fontAlgn="base">
            <a:spcBef>
              <a:spcPct val="0"/>
            </a:spcBef>
            <a:spcAft>
              <a:spcPct val="0"/>
            </a:spcAft>
            <a:defRPr sz="1400" kern="1200">
              <a:solidFill>
                <a:srgbClr val="000000"/>
              </a:solidFill>
              <a:latin typeface="Arial" pitchFamily="34" charset="0"/>
              <a:cs typeface="Arial" pitchFamily="34" charset="0"/>
            </a:defRPr>
          </a:lvl2pPr>
          <a:lvl3pPr marL="914192" algn="l" rtl="0" fontAlgn="base">
            <a:spcBef>
              <a:spcPct val="0"/>
            </a:spcBef>
            <a:spcAft>
              <a:spcPct val="0"/>
            </a:spcAft>
            <a:defRPr sz="1400" kern="1200">
              <a:solidFill>
                <a:srgbClr val="000000"/>
              </a:solidFill>
              <a:latin typeface="Arial" pitchFamily="34" charset="0"/>
              <a:cs typeface="Arial" pitchFamily="34" charset="0"/>
            </a:defRPr>
          </a:lvl3pPr>
          <a:lvl4pPr marL="1371288" algn="l" rtl="0" fontAlgn="base">
            <a:spcBef>
              <a:spcPct val="0"/>
            </a:spcBef>
            <a:spcAft>
              <a:spcPct val="0"/>
            </a:spcAft>
            <a:defRPr sz="1400" kern="1200">
              <a:solidFill>
                <a:srgbClr val="000000"/>
              </a:solidFill>
              <a:latin typeface="Arial" pitchFamily="34" charset="0"/>
              <a:cs typeface="Arial" pitchFamily="34" charset="0"/>
            </a:defRPr>
          </a:lvl4pPr>
          <a:lvl5pPr marL="1828387" algn="l" rtl="0" fontAlgn="base">
            <a:spcBef>
              <a:spcPct val="0"/>
            </a:spcBef>
            <a:spcAft>
              <a:spcPct val="0"/>
            </a:spcAft>
            <a:defRPr sz="1400" kern="1200">
              <a:solidFill>
                <a:srgbClr val="000000"/>
              </a:solidFill>
              <a:latin typeface="Arial" pitchFamily="34" charset="0"/>
              <a:cs typeface="Arial" pitchFamily="34" charset="0"/>
            </a:defRPr>
          </a:lvl5pPr>
          <a:lvl6pPr marL="2285483" algn="l" defTabSz="914192" rtl="0" eaLnBrk="1" latinLnBrk="0" hangingPunct="1">
            <a:defRPr sz="1400" kern="1200">
              <a:solidFill>
                <a:srgbClr val="000000"/>
              </a:solidFill>
              <a:latin typeface="Arial" pitchFamily="34" charset="0"/>
              <a:cs typeface="Arial" pitchFamily="34" charset="0"/>
            </a:defRPr>
          </a:lvl6pPr>
          <a:lvl7pPr marL="2742579" algn="l" defTabSz="914192" rtl="0" eaLnBrk="1" latinLnBrk="0" hangingPunct="1">
            <a:defRPr sz="1400" kern="1200">
              <a:solidFill>
                <a:srgbClr val="000000"/>
              </a:solidFill>
              <a:latin typeface="Arial" pitchFamily="34" charset="0"/>
              <a:cs typeface="Arial" pitchFamily="34" charset="0"/>
            </a:defRPr>
          </a:lvl7pPr>
          <a:lvl8pPr marL="3199675" algn="l" defTabSz="914192" rtl="0" eaLnBrk="1" latinLnBrk="0" hangingPunct="1">
            <a:defRPr sz="1400" kern="1200">
              <a:solidFill>
                <a:srgbClr val="000000"/>
              </a:solidFill>
              <a:latin typeface="Arial" pitchFamily="34" charset="0"/>
              <a:cs typeface="Arial" pitchFamily="34" charset="0"/>
            </a:defRPr>
          </a:lvl8pPr>
          <a:lvl9pPr marL="3656771" algn="l" defTabSz="914192" rtl="0" eaLnBrk="1" latinLnBrk="0" hangingPunct="1">
            <a:defRPr sz="1400" kern="1200">
              <a:solidFill>
                <a:srgbClr val="000000"/>
              </a:solidFill>
              <a:latin typeface="Arial" pitchFamily="34" charset="0"/>
              <a:cs typeface="Arial" pitchFamily="34" charset="0"/>
            </a:defRPr>
          </a:lvl9pPr>
        </a:lstStyle>
        <a:p xmlns:a="http://schemas.openxmlformats.org/drawingml/2006/main">
          <a:pPr algn="ctr"/>
          <a:r>
            <a:rPr lang="en-US" sz="1100" b="1" dirty="0" smtClean="0"/>
            <a:t>Branch network includes 1 Overseas Branch (DIFC, Dubai)</a:t>
          </a:r>
          <a:endParaRPr lang="en-US" sz="1100" b="1" dirty="0"/>
        </a:p>
      </cdr:txBody>
    </cdr:sp>
  </cdr:relSizeAnchor>
</c:userShapes>
</file>

<file path=ppt/drawings/drawing8.xml><?xml version="1.0" encoding="utf-8"?>
<c:userShapes xmlns:c="http://schemas.openxmlformats.org/drawingml/2006/chart">
  <cdr:relSizeAnchor xmlns:cdr="http://schemas.openxmlformats.org/drawingml/2006/chartDrawing">
    <cdr:from>
      <cdr:x>0.08514</cdr:x>
      <cdr:y>0.11432</cdr:y>
    </cdr:from>
    <cdr:to>
      <cdr:x>0.203</cdr:x>
      <cdr:y>0.19827</cdr:y>
    </cdr:to>
    <cdr:sp macro="" textlink="">
      <cdr:nvSpPr>
        <cdr:cNvPr id="2" name="Oval 1"/>
        <cdr:cNvSpPr/>
      </cdr:nvSpPr>
      <cdr:spPr bwMode="auto">
        <a:xfrm xmlns:a="http://schemas.openxmlformats.org/drawingml/2006/main">
          <a:off x="440586" y="291823"/>
          <a:ext cx="609891" cy="214314"/>
        </a:xfrm>
        <a:prstGeom xmlns:a="http://schemas.openxmlformats.org/drawingml/2006/main" prst="ellipse">
          <a:avLst/>
        </a:prstGeom>
        <a:solidFill xmlns:a="http://schemas.openxmlformats.org/drawingml/2006/main">
          <a:schemeClr val="accent1"/>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91440" tIns="45720" rIns="91440" bIns="45720" numCol="1" anchor="t" anchorCtr="0" compatLnSpc="1">
          <a:prstTxWarp prst="textNoShape">
            <a:avLst/>
          </a:prstTxWarp>
        </a:bodyPr>
        <a:lstStyle xmlns:a="http://schemas.openxmlformats.org/drawingml/2006/main"/>
        <a:p xmlns:a="http://schemas.openxmlformats.org/drawingml/2006/main">
          <a:pPr algn="l"/>
          <a:r>
            <a:rPr lang="en-US" sz="800" dirty="0" smtClean="0">
              <a:solidFill>
                <a:schemeClr val="bg1"/>
              </a:solidFill>
            </a:rPr>
            <a:t>33.9</a:t>
          </a:r>
        </a:p>
        <a:p xmlns:a="http://schemas.openxmlformats.org/drawingml/2006/main">
          <a:pPr algn="l"/>
          <a:endParaRPr lang="en-US" sz="800" dirty="0">
            <a:solidFill>
              <a:schemeClr val="bg1"/>
            </a:solidFill>
          </a:endParaRPr>
        </a:p>
      </cdr:txBody>
    </cdr:sp>
  </cdr:relSizeAnchor>
  <cdr:relSizeAnchor xmlns:cdr="http://schemas.openxmlformats.org/drawingml/2006/chartDrawing">
    <cdr:from>
      <cdr:x>0.222</cdr:x>
      <cdr:y>0.11432</cdr:y>
    </cdr:from>
    <cdr:to>
      <cdr:x>0.33986</cdr:x>
      <cdr:y>0.19827</cdr:y>
    </cdr:to>
    <cdr:sp macro="" textlink="">
      <cdr:nvSpPr>
        <cdr:cNvPr id="3" name="Oval 2"/>
        <cdr:cNvSpPr/>
      </cdr:nvSpPr>
      <cdr:spPr bwMode="auto">
        <a:xfrm xmlns:a="http://schemas.openxmlformats.org/drawingml/2006/main">
          <a:off x="1148780" y="291823"/>
          <a:ext cx="609891" cy="214314"/>
        </a:xfrm>
        <a:prstGeom xmlns:a="http://schemas.openxmlformats.org/drawingml/2006/main" prst="ellipse">
          <a:avLst/>
        </a:prstGeom>
        <a:solidFill xmlns:a="http://schemas.openxmlformats.org/drawingml/2006/main">
          <a:schemeClr val="accent1"/>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91440" tIns="45720" rIns="91440" bIns="45720" numCol="1" anchor="t" anchorCtr="0" compatLnSpc="1">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dirty="0" smtClean="0">
              <a:solidFill>
                <a:schemeClr val="bg1"/>
              </a:solidFill>
            </a:rPr>
            <a:t>74.9</a:t>
          </a:r>
        </a:p>
        <a:p xmlns:a="http://schemas.openxmlformats.org/drawingml/2006/main">
          <a:pPr algn="l"/>
          <a:endParaRPr lang="en-US" sz="800" dirty="0">
            <a:solidFill>
              <a:schemeClr val="bg1"/>
            </a:solidFill>
          </a:endParaRPr>
        </a:p>
      </cdr:txBody>
    </cdr:sp>
  </cdr:relSizeAnchor>
  <cdr:relSizeAnchor xmlns:cdr="http://schemas.openxmlformats.org/drawingml/2006/chartDrawing">
    <cdr:from>
      <cdr:x>0.35376</cdr:x>
      <cdr:y>0.11432</cdr:y>
    </cdr:from>
    <cdr:to>
      <cdr:x>0.47162</cdr:x>
      <cdr:y>0.19827</cdr:y>
    </cdr:to>
    <cdr:sp macro="" textlink="">
      <cdr:nvSpPr>
        <cdr:cNvPr id="4" name="Oval 3"/>
        <cdr:cNvSpPr/>
      </cdr:nvSpPr>
      <cdr:spPr bwMode="auto">
        <a:xfrm xmlns:a="http://schemas.openxmlformats.org/drawingml/2006/main">
          <a:off x="1830597" y="291823"/>
          <a:ext cx="609891" cy="214314"/>
        </a:xfrm>
        <a:prstGeom xmlns:a="http://schemas.openxmlformats.org/drawingml/2006/main" prst="ellipse">
          <a:avLst/>
        </a:prstGeom>
        <a:solidFill xmlns:a="http://schemas.openxmlformats.org/drawingml/2006/main">
          <a:schemeClr val="accent1"/>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91440" tIns="45720" rIns="91440" bIns="45720" numCol="1" anchor="t" anchorCtr="0" compatLnSpc="1">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dirty="0" smtClean="0">
              <a:solidFill>
                <a:schemeClr val="bg1"/>
              </a:solidFill>
            </a:rPr>
            <a:t>74.7</a:t>
          </a:r>
        </a:p>
        <a:p xmlns:a="http://schemas.openxmlformats.org/drawingml/2006/main">
          <a:pPr algn="l"/>
          <a:endParaRPr lang="en-US" sz="800" dirty="0">
            <a:solidFill>
              <a:schemeClr val="bg1"/>
            </a:solidFill>
          </a:endParaRPr>
        </a:p>
      </cdr:txBody>
    </cdr:sp>
  </cdr:relSizeAnchor>
  <cdr:relSizeAnchor xmlns:cdr="http://schemas.openxmlformats.org/drawingml/2006/chartDrawing">
    <cdr:from>
      <cdr:x>0.479</cdr:x>
      <cdr:y>0.11432</cdr:y>
    </cdr:from>
    <cdr:to>
      <cdr:x>0.59686</cdr:x>
      <cdr:y>0.19827</cdr:y>
    </cdr:to>
    <cdr:sp macro="" textlink="">
      <cdr:nvSpPr>
        <cdr:cNvPr id="5" name="Oval 4"/>
        <cdr:cNvSpPr/>
      </cdr:nvSpPr>
      <cdr:spPr bwMode="auto">
        <a:xfrm xmlns:a="http://schemas.openxmlformats.org/drawingml/2006/main">
          <a:off x="2478669" y="291823"/>
          <a:ext cx="609891" cy="214314"/>
        </a:xfrm>
        <a:prstGeom xmlns:a="http://schemas.openxmlformats.org/drawingml/2006/main" prst="ellipse">
          <a:avLst/>
        </a:prstGeom>
        <a:solidFill xmlns:a="http://schemas.openxmlformats.org/drawingml/2006/main">
          <a:schemeClr val="accent1"/>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91440" tIns="45720" rIns="91440" bIns="45720" numCol="1" anchor="t" anchorCtr="0" compatLnSpc="1">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dirty="0" smtClean="0">
              <a:solidFill>
                <a:schemeClr val="bg1"/>
              </a:solidFill>
            </a:rPr>
            <a:t>68.3</a:t>
          </a:r>
        </a:p>
        <a:p xmlns:a="http://schemas.openxmlformats.org/drawingml/2006/main">
          <a:pPr algn="l"/>
          <a:endParaRPr lang="en-US" sz="800" dirty="0">
            <a:solidFill>
              <a:schemeClr val="bg1"/>
            </a:solidFill>
          </a:endParaRPr>
        </a:p>
      </cdr:txBody>
    </cdr:sp>
  </cdr:relSizeAnchor>
  <cdr:relSizeAnchor xmlns:cdr="http://schemas.openxmlformats.org/drawingml/2006/chartDrawing">
    <cdr:from>
      <cdr:x>0.60373</cdr:x>
      <cdr:y>0.11432</cdr:y>
    </cdr:from>
    <cdr:to>
      <cdr:x>0.72159</cdr:x>
      <cdr:y>0.19827</cdr:y>
    </cdr:to>
    <cdr:sp macro="" textlink="">
      <cdr:nvSpPr>
        <cdr:cNvPr id="6" name="Oval 5"/>
        <cdr:cNvSpPr/>
      </cdr:nvSpPr>
      <cdr:spPr bwMode="auto">
        <a:xfrm xmlns:a="http://schemas.openxmlformats.org/drawingml/2006/main">
          <a:off x="3124077" y="291823"/>
          <a:ext cx="609891" cy="214314"/>
        </a:xfrm>
        <a:prstGeom xmlns:a="http://schemas.openxmlformats.org/drawingml/2006/main" prst="ellipse">
          <a:avLst/>
        </a:prstGeom>
        <a:solidFill xmlns:a="http://schemas.openxmlformats.org/drawingml/2006/main">
          <a:schemeClr val="accent1"/>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91440" tIns="45720" rIns="91440" bIns="45720" numCol="1" anchor="t" anchorCtr="0" compatLnSpc="1">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dirty="0" smtClean="0">
              <a:solidFill>
                <a:schemeClr val="bg1"/>
              </a:solidFill>
            </a:rPr>
            <a:t>70.8</a:t>
          </a:r>
        </a:p>
        <a:p xmlns:a="http://schemas.openxmlformats.org/drawingml/2006/main">
          <a:pPr algn="l"/>
          <a:endParaRPr lang="en-US" sz="800" dirty="0">
            <a:solidFill>
              <a:schemeClr val="bg1"/>
            </a:solidFill>
          </a:endParaRPr>
        </a:p>
      </cdr:txBody>
    </cdr:sp>
  </cdr:relSizeAnchor>
  <cdr:relSizeAnchor xmlns:cdr="http://schemas.openxmlformats.org/drawingml/2006/chartDrawing">
    <cdr:from>
      <cdr:x>0.72948</cdr:x>
      <cdr:y>0.11432</cdr:y>
    </cdr:from>
    <cdr:to>
      <cdr:x>0.84734</cdr:x>
      <cdr:y>0.19827</cdr:y>
    </cdr:to>
    <cdr:sp macro="" textlink="">
      <cdr:nvSpPr>
        <cdr:cNvPr id="7" name="Oval 6"/>
        <cdr:cNvSpPr/>
      </cdr:nvSpPr>
      <cdr:spPr bwMode="auto">
        <a:xfrm xmlns:a="http://schemas.openxmlformats.org/drawingml/2006/main">
          <a:off x="3774813" y="291823"/>
          <a:ext cx="609891" cy="214314"/>
        </a:xfrm>
        <a:prstGeom xmlns:a="http://schemas.openxmlformats.org/drawingml/2006/main" prst="ellipse">
          <a:avLst/>
        </a:prstGeom>
        <a:solidFill xmlns:a="http://schemas.openxmlformats.org/drawingml/2006/main">
          <a:schemeClr val="accent1"/>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91440" tIns="45720" rIns="91440" bIns="45720" numCol="1" anchor="t" anchorCtr="0" compatLnSpc="1">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dirty="0" smtClean="0">
              <a:solidFill>
                <a:schemeClr val="bg1"/>
              </a:solidFill>
            </a:rPr>
            <a:t>64.5</a:t>
          </a:r>
        </a:p>
        <a:p xmlns:a="http://schemas.openxmlformats.org/drawingml/2006/main">
          <a:pPr algn="l"/>
          <a:endParaRPr lang="en-US" sz="800" dirty="0">
            <a:solidFill>
              <a:schemeClr val="bg1"/>
            </a:solidFill>
          </a:endParaRPr>
        </a:p>
      </cdr:txBody>
    </cdr:sp>
  </cdr:relSizeAnchor>
</c:userShapes>
</file>

<file path=ppt/drawings/drawing9.xml><?xml version="1.0" encoding="utf-8"?>
<c:userShapes xmlns:c="http://schemas.openxmlformats.org/drawingml/2006/chart">
  <cdr:relSizeAnchor xmlns:cdr="http://schemas.openxmlformats.org/drawingml/2006/chartDrawing">
    <cdr:from>
      <cdr:x>0.7366</cdr:x>
      <cdr:y>0.12962</cdr:y>
    </cdr:from>
    <cdr:to>
      <cdr:x>0.82263</cdr:x>
      <cdr:y>0.17655</cdr:y>
    </cdr:to>
    <cdr:sp macro="" textlink="">
      <cdr:nvSpPr>
        <cdr:cNvPr id="2" name="Text Box 25"/>
        <cdr:cNvSpPr txBox="1">
          <a:spLocks xmlns:a="http://schemas.openxmlformats.org/drawingml/2006/main" noChangeArrowheads="1"/>
        </cdr:cNvSpPr>
      </cdr:nvSpPr>
      <cdr:spPr bwMode="auto">
        <a:xfrm xmlns:a="http://schemas.openxmlformats.org/drawingml/2006/main">
          <a:off x="3705656" y="447803"/>
          <a:ext cx="432799" cy="162127"/>
        </a:xfrm>
        <a:prstGeom xmlns:a="http://schemas.openxmlformats.org/drawingml/2006/main" prst="rect">
          <a:avLst/>
        </a:prstGeom>
        <a:noFill xmlns:a="http://schemas.openxmlformats.org/drawingml/2006/main"/>
        <a:ln xmlns:a="http://schemas.openxmlformats.org/drawingml/2006/main" w="9525" algn="ctr">
          <a:noFill/>
          <a:miter lim="800000"/>
          <a:headEnd/>
          <a:tailEnd/>
        </a:ln>
      </cdr:spPr>
      <cdr:txBody>
        <a:bodyPr xmlns:a="http://schemas.openxmlformats.org/drawingml/2006/main" wrap="square" lIns="0" tIns="0" rIns="18288" bIns="18288">
          <a:spAutoFit/>
        </a:bodyPr>
        <a:lstStyle xmlns:a="http://schemas.openxmlformats.org/drawingml/2006/main">
          <a:defPPr>
            <a:defRPr lang="en-US"/>
          </a:defPPr>
          <a:lvl1pPr algn="l" rtl="0" fontAlgn="base">
            <a:spcBef>
              <a:spcPct val="0"/>
            </a:spcBef>
            <a:spcAft>
              <a:spcPct val="0"/>
            </a:spcAft>
            <a:defRPr sz="1400" kern="1200">
              <a:solidFill>
                <a:srgbClr val="000000"/>
              </a:solidFill>
              <a:latin typeface="Arial" pitchFamily="34" charset="0"/>
              <a:cs typeface="Arial" pitchFamily="34" charset="0"/>
            </a:defRPr>
          </a:lvl1pPr>
          <a:lvl2pPr marL="457200" algn="l" rtl="0" fontAlgn="base">
            <a:spcBef>
              <a:spcPct val="0"/>
            </a:spcBef>
            <a:spcAft>
              <a:spcPct val="0"/>
            </a:spcAft>
            <a:defRPr sz="1400" kern="1200">
              <a:solidFill>
                <a:srgbClr val="000000"/>
              </a:solidFill>
              <a:latin typeface="Arial" pitchFamily="34" charset="0"/>
              <a:cs typeface="Arial" pitchFamily="34" charset="0"/>
            </a:defRPr>
          </a:lvl2pPr>
          <a:lvl3pPr marL="914400" algn="l" rtl="0" fontAlgn="base">
            <a:spcBef>
              <a:spcPct val="0"/>
            </a:spcBef>
            <a:spcAft>
              <a:spcPct val="0"/>
            </a:spcAft>
            <a:defRPr sz="1400" kern="1200">
              <a:solidFill>
                <a:srgbClr val="000000"/>
              </a:solidFill>
              <a:latin typeface="Arial" pitchFamily="34" charset="0"/>
              <a:cs typeface="Arial" pitchFamily="34" charset="0"/>
            </a:defRPr>
          </a:lvl3pPr>
          <a:lvl4pPr marL="1371600" algn="l" rtl="0" fontAlgn="base">
            <a:spcBef>
              <a:spcPct val="0"/>
            </a:spcBef>
            <a:spcAft>
              <a:spcPct val="0"/>
            </a:spcAft>
            <a:defRPr sz="1400" kern="1200">
              <a:solidFill>
                <a:srgbClr val="000000"/>
              </a:solidFill>
              <a:latin typeface="Arial" pitchFamily="34" charset="0"/>
              <a:cs typeface="Arial" pitchFamily="34" charset="0"/>
            </a:defRPr>
          </a:lvl4pPr>
          <a:lvl5pPr marL="1828800" algn="l" rtl="0" fontAlgn="base">
            <a:spcBef>
              <a:spcPct val="0"/>
            </a:spcBef>
            <a:spcAft>
              <a:spcPct val="0"/>
            </a:spcAft>
            <a:defRPr sz="1400" kern="1200">
              <a:solidFill>
                <a:srgbClr val="000000"/>
              </a:solidFill>
              <a:latin typeface="Arial" pitchFamily="34" charset="0"/>
              <a:cs typeface="Arial" pitchFamily="34" charset="0"/>
            </a:defRPr>
          </a:lvl5pPr>
          <a:lvl6pPr marL="2286000" algn="l" defTabSz="914400" rtl="0" eaLnBrk="1" latinLnBrk="0" hangingPunct="1">
            <a:defRPr sz="1400" kern="1200">
              <a:solidFill>
                <a:srgbClr val="000000"/>
              </a:solidFill>
              <a:latin typeface="Arial" pitchFamily="34" charset="0"/>
              <a:cs typeface="Arial" pitchFamily="34" charset="0"/>
            </a:defRPr>
          </a:lvl6pPr>
          <a:lvl7pPr marL="2743200" algn="l" defTabSz="914400" rtl="0" eaLnBrk="1" latinLnBrk="0" hangingPunct="1">
            <a:defRPr sz="1400" kern="1200">
              <a:solidFill>
                <a:srgbClr val="000000"/>
              </a:solidFill>
              <a:latin typeface="Arial" pitchFamily="34" charset="0"/>
              <a:cs typeface="Arial" pitchFamily="34" charset="0"/>
            </a:defRPr>
          </a:lvl7pPr>
          <a:lvl8pPr marL="3200400" algn="l" defTabSz="914400" rtl="0" eaLnBrk="1" latinLnBrk="0" hangingPunct="1">
            <a:defRPr sz="1400" kern="1200">
              <a:solidFill>
                <a:srgbClr val="000000"/>
              </a:solidFill>
              <a:latin typeface="Arial" pitchFamily="34" charset="0"/>
              <a:cs typeface="Arial" pitchFamily="34" charset="0"/>
            </a:defRPr>
          </a:lvl8pPr>
          <a:lvl9pPr marL="3657600" algn="l" defTabSz="914400" rtl="0" eaLnBrk="1" latinLnBrk="0" hangingPunct="1">
            <a:defRPr sz="1400" kern="1200">
              <a:solidFill>
                <a:srgbClr val="000000"/>
              </a:solidFill>
              <a:latin typeface="Arial" pitchFamily="34" charset="0"/>
              <a:cs typeface="Arial" pitchFamily="34" charset="0"/>
            </a:defRPr>
          </a:lvl9pPr>
        </a:lstStyle>
        <a:p xmlns:a="http://schemas.openxmlformats.org/drawingml/2006/main">
          <a:pPr algn="ctr">
            <a:spcBef>
              <a:spcPct val="50000"/>
            </a:spcBef>
          </a:pPr>
          <a:r>
            <a:rPr lang="en-US" sz="1000" dirty="0" smtClean="0"/>
            <a:t>11.7%*</a:t>
          </a:r>
          <a:endParaRPr lang="en-US" sz="1000" dirty="0"/>
        </a:p>
      </cdr:txBody>
    </cdr:sp>
  </cdr:relSizeAnchor>
  <cdr:relSizeAnchor xmlns:cdr="http://schemas.openxmlformats.org/drawingml/2006/chartDrawing">
    <cdr:from>
      <cdr:x>0.58801</cdr:x>
      <cdr:y>0.05634</cdr:y>
    </cdr:from>
    <cdr:to>
      <cdr:x>0.67404</cdr:x>
      <cdr:y>0.10623</cdr:y>
    </cdr:to>
    <cdr:sp macro="" textlink="">
      <cdr:nvSpPr>
        <cdr:cNvPr id="3" name="Text Box 25"/>
        <cdr:cNvSpPr txBox="1">
          <a:spLocks xmlns:a="http://schemas.openxmlformats.org/drawingml/2006/main" noChangeArrowheads="1"/>
        </cdr:cNvSpPr>
      </cdr:nvSpPr>
      <cdr:spPr bwMode="auto">
        <a:xfrm xmlns:a="http://schemas.openxmlformats.org/drawingml/2006/main">
          <a:off x="2958166" y="194630"/>
          <a:ext cx="432798" cy="172355"/>
        </a:xfrm>
        <a:prstGeom xmlns:a="http://schemas.openxmlformats.org/drawingml/2006/main" prst="rect">
          <a:avLst/>
        </a:prstGeom>
        <a:noFill xmlns:a="http://schemas.openxmlformats.org/drawingml/2006/main"/>
        <a:ln xmlns:a="http://schemas.openxmlformats.org/drawingml/2006/main" w="9525" algn="ctr">
          <a:noFill/>
          <a:miter lim="800000"/>
          <a:headEnd/>
          <a:tailEnd/>
        </a:ln>
      </cdr:spPr>
      <cdr:txBody>
        <a:bodyPr xmlns:a="http://schemas.openxmlformats.org/drawingml/2006/main" wrap="square" lIns="0" tIns="0" rIns="18288" bIns="18288">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spcBef>
              <a:spcPct val="50000"/>
            </a:spcBef>
          </a:pPr>
          <a:r>
            <a:rPr lang="en-US" sz="1000" dirty="0" smtClean="0"/>
            <a:t>13.2%</a:t>
          </a:r>
          <a:endParaRPr lang="en-US" sz="1000" dirty="0"/>
        </a:p>
      </cdr:txBody>
    </cdr:sp>
  </cdr:relSizeAnchor>
  <cdr:relSizeAnchor xmlns:cdr="http://schemas.openxmlformats.org/drawingml/2006/chartDrawing">
    <cdr:from>
      <cdr:x>0.84211</cdr:x>
      <cdr:y>0.10339</cdr:y>
    </cdr:from>
    <cdr:to>
      <cdr:x>0.92814</cdr:x>
      <cdr:y>0.15328</cdr:y>
    </cdr:to>
    <cdr:sp macro="" textlink="">
      <cdr:nvSpPr>
        <cdr:cNvPr id="4" name="Text Box 25"/>
        <cdr:cNvSpPr txBox="1">
          <a:spLocks xmlns:a="http://schemas.openxmlformats.org/drawingml/2006/main" noChangeArrowheads="1"/>
        </cdr:cNvSpPr>
      </cdr:nvSpPr>
      <cdr:spPr bwMode="auto">
        <a:xfrm xmlns:a="http://schemas.openxmlformats.org/drawingml/2006/main">
          <a:off x="4572032" y="357190"/>
          <a:ext cx="467082" cy="172353"/>
        </a:xfrm>
        <a:prstGeom xmlns:a="http://schemas.openxmlformats.org/drawingml/2006/main" prst="rect">
          <a:avLst/>
        </a:prstGeom>
        <a:noFill xmlns:a="http://schemas.openxmlformats.org/drawingml/2006/main"/>
        <a:ln xmlns:a="http://schemas.openxmlformats.org/drawingml/2006/main" w="9525" algn="ctr">
          <a:noFill/>
          <a:miter lim="800000"/>
          <a:headEnd/>
          <a:tailEnd/>
        </a:ln>
      </cdr:spPr>
      <cdr:txBody>
        <a:bodyPr xmlns:a="http://schemas.openxmlformats.org/drawingml/2006/main" wrap="square" lIns="0" tIns="0" rIns="18288" bIns="18288">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spcBef>
              <a:spcPct val="50000"/>
            </a:spcBef>
          </a:pPr>
          <a:r>
            <a:rPr lang="en-US" sz="1000" dirty="0" smtClean="0"/>
            <a:t>12.2%*</a:t>
          </a:r>
          <a:endParaRPr lang="en-US" sz="1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4" y="1"/>
            <a:ext cx="2918935" cy="493315"/>
          </a:xfrm>
          <a:prstGeom prst="rect">
            <a:avLst/>
          </a:prstGeom>
          <a:noFill/>
          <a:ln w="9525">
            <a:noFill/>
            <a:miter lim="800000"/>
            <a:headEnd/>
            <a:tailEnd/>
          </a:ln>
        </p:spPr>
        <p:txBody>
          <a:bodyPr vert="horz" wrap="square" lIns="93160" tIns="46580" rIns="93160" bIns="46580" numCol="1" anchor="t" anchorCtr="0" compatLnSpc="1">
            <a:prstTxWarp prst="textNoShape">
              <a:avLst/>
            </a:prstTxWarp>
          </a:bodyPr>
          <a:lstStyle>
            <a:lvl1pPr defTabSz="930391">
              <a:defRPr sz="1200">
                <a:solidFill>
                  <a:schemeClr val="tx1"/>
                </a:solidFill>
                <a:latin typeface="Times New Roman" pitchFamily="18" charset="0"/>
                <a:cs typeface="Arial" charset="0"/>
              </a:defRPr>
            </a:lvl1pPr>
          </a:lstStyle>
          <a:p>
            <a:pPr>
              <a:defRPr/>
            </a:pPr>
            <a:endParaRPr lang="en-US" dirty="0"/>
          </a:p>
        </p:txBody>
      </p:sp>
      <p:sp>
        <p:nvSpPr>
          <p:cNvPr id="5123" name="Rectangle 3"/>
          <p:cNvSpPr>
            <a:spLocks noGrp="1" noChangeArrowheads="1"/>
          </p:cNvSpPr>
          <p:nvPr>
            <p:ph type="dt" sz="quarter" idx="1"/>
          </p:nvPr>
        </p:nvSpPr>
        <p:spPr bwMode="auto">
          <a:xfrm>
            <a:off x="3816833" y="1"/>
            <a:ext cx="2918934" cy="493315"/>
          </a:xfrm>
          <a:prstGeom prst="rect">
            <a:avLst/>
          </a:prstGeom>
          <a:noFill/>
          <a:ln w="9525">
            <a:noFill/>
            <a:miter lim="800000"/>
            <a:headEnd/>
            <a:tailEnd/>
          </a:ln>
        </p:spPr>
        <p:txBody>
          <a:bodyPr vert="horz" wrap="square" lIns="93160" tIns="46580" rIns="93160" bIns="46580" numCol="1" anchor="t" anchorCtr="0" compatLnSpc="1">
            <a:prstTxWarp prst="textNoShape">
              <a:avLst/>
            </a:prstTxWarp>
          </a:bodyPr>
          <a:lstStyle>
            <a:lvl1pPr algn="r" defTabSz="930391">
              <a:defRPr sz="1200">
                <a:solidFill>
                  <a:schemeClr val="tx1"/>
                </a:solidFill>
                <a:latin typeface="Times New Roman" pitchFamily="18" charset="0"/>
                <a:cs typeface="Arial" charset="0"/>
              </a:defRPr>
            </a:lvl1pPr>
          </a:lstStyle>
          <a:p>
            <a:pPr>
              <a:defRPr/>
            </a:pPr>
            <a:fld id="{0A65449C-9414-4AFF-BFD1-F0286DAA01B3}" type="datetime8">
              <a:rPr lang="en-US"/>
              <a:pPr>
                <a:defRPr/>
              </a:pPr>
              <a:t>3/11/2015 2:34 PM</a:t>
            </a:fld>
            <a:endParaRPr lang="en-US" dirty="0"/>
          </a:p>
        </p:txBody>
      </p:sp>
      <p:sp>
        <p:nvSpPr>
          <p:cNvPr id="5124" name="Rectangle 4"/>
          <p:cNvSpPr>
            <a:spLocks noGrp="1" noChangeArrowheads="1"/>
          </p:cNvSpPr>
          <p:nvPr>
            <p:ph type="ftr" sz="quarter" idx="2"/>
          </p:nvPr>
        </p:nvSpPr>
        <p:spPr bwMode="auto">
          <a:xfrm>
            <a:off x="4" y="9372999"/>
            <a:ext cx="2918935" cy="493315"/>
          </a:xfrm>
          <a:prstGeom prst="rect">
            <a:avLst/>
          </a:prstGeom>
          <a:noFill/>
          <a:ln w="9525">
            <a:noFill/>
            <a:miter lim="800000"/>
            <a:headEnd/>
            <a:tailEnd/>
          </a:ln>
        </p:spPr>
        <p:txBody>
          <a:bodyPr vert="horz" wrap="square" lIns="93160" tIns="46580" rIns="93160" bIns="46580" numCol="1" anchor="b" anchorCtr="0" compatLnSpc="1">
            <a:prstTxWarp prst="textNoShape">
              <a:avLst/>
            </a:prstTxWarp>
          </a:bodyPr>
          <a:lstStyle>
            <a:lvl1pPr defTabSz="930391">
              <a:defRPr sz="1200">
                <a:solidFill>
                  <a:schemeClr val="tx1"/>
                </a:solidFill>
                <a:latin typeface="Times New Roman" pitchFamily="18" charset="0"/>
                <a:cs typeface="Arial" charset="0"/>
              </a:defRPr>
            </a:lvl1pPr>
          </a:lstStyle>
          <a:p>
            <a:pPr>
              <a:defRPr/>
            </a:pPr>
            <a:endParaRPr lang="en-US" dirty="0"/>
          </a:p>
        </p:txBody>
      </p:sp>
      <p:sp>
        <p:nvSpPr>
          <p:cNvPr id="5125" name="Rectangle 5"/>
          <p:cNvSpPr>
            <a:spLocks noGrp="1" noChangeArrowheads="1"/>
          </p:cNvSpPr>
          <p:nvPr>
            <p:ph type="sldNum" sz="quarter" idx="3"/>
          </p:nvPr>
        </p:nvSpPr>
        <p:spPr bwMode="auto">
          <a:xfrm>
            <a:off x="3816833" y="9372999"/>
            <a:ext cx="2918934" cy="493315"/>
          </a:xfrm>
          <a:prstGeom prst="rect">
            <a:avLst/>
          </a:prstGeom>
          <a:noFill/>
          <a:ln w="9525">
            <a:noFill/>
            <a:miter lim="800000"/>
            <a:headEnd/>
            <a:tailEnd/>
          </a:ln>
        </p:spPr>
        <p:txBody>
          <a:bodyPr vert="horz" wrap="square" lIns="93160" tIns="46580" rIns="93160" bIns="46580" numCol="1" anchor="b" anchorCtr="0" compatLnSpc="1">
            <a:prstTxWarp prst="textNoShape">
              <a:avLst/>
            </a:prstTxWarp>
          </a:bodyPr>
          <a:lstStyle>
            <a:lvl1pPr algn="r" defTabSz="930391">
              <a:defRPr sz="1200">
                <a:solidFill>
                  <a:schemeClr val="tx1"/>
                </a:solidFill>
                <a:latin typeface="Times New Roman" pitchFamily="18" charset="0"/>
                <a:cs typeface="Arial" charset="0"/>
              </a:defRPr>
            </a:lvl1pPr>
          </a:lstStyle>
          <a:p>
            <a:pPr>
              <a:defRPr/>
            </a:pPr>
            <a:fld id="{728B404A-DD22-4B17-AB21-F9D55E0224EE}" type="slidenum">
              <a:rPr lang="en-US"/>
              <a:pPr>
                <a:defRPr/>
              </a:pPr>
              <a:t>‹#›</a:t>
            </a:fld>
            <a:endParaRPr lang="en-US" dirty="0"/>
          </a:p>
        </p:txBody>
      </p:sp>
    </p:spTree>
    <p:extLst>
      <p:ext uri="{BB962C8B-B14F-4D97-AF65-F5344CB8AC3E}">
        <p14:creationId xmlns:p14="http://schemas.microsoft.com/office/powerpoint/2010/main" xmlns="" val="127087474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638175" y="471488"/>
            <a:ext cx="5465763" cy="4225925"/>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281180" y="4934743"/>
            <a:ext cx="6173414" cy="4681755"/>
          </a:xfrm>
          <a:prstGeom prst="rect">
            <a:avLst/>
          </a:prstGeom>
          <a:noFill/>
          <a:ln w="9525">
            <a:noFill/>
            <a:miter lim="800000"/>
            <a:headEnd/>
            <a:tailEnd/>
          </a:ln>
        </p:spPr>
        <p:txBody>
          <a:bodyPr vert="horz" wrap="square" lIns="93160" tIns="46580" rIns="93160" bIns="46580" numCol="1" anchor="t" anchorCtr="0" compatLnSpc="1">
            <a:prstTxWarp prst="textNoShape">
              <a:avLst/>
            </a:prstTxWarp>
          </a:bodyPr>
          <a:lstStyle/>
          <a:p>
            <a:pPr lvl="0"/>
            <a:r>
              <a:rPr lang="en-US" noProof="0" smtClean="0"/>
              <a:t>Click to edit Master text styles</a:t>
            </a:r>
          </a:p>
        </p:txBody>
      </p:sp>
      <p:sp>
        <p:nvSpPr>
          <p:cNvPr id="45066" name="Rectangle 10"/>
          <p:cNvSpPr>
            <a:spLocks noGrp="1" noChangeArrowheads="1"/>
          </p:cNvSpPr>
          <p:nvPr>
            <p:ph type="dt" idx="1"/>
          </p:nvPr>
        </p:nvSpPr>
        <p:spPr bwMode="auto">
          <a:xfrm>
            <a:off x="3535658" y="154952"/>
            <a:ext cx="2918935" cy="235591"/>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r" defTabSz="886386">
              <a:defRPr sz="700">
                <a:solidFill>
                  <a:schemeClr val="tx1"/>
                </a:solidFill>
                <a:latin typeface="Times New Roman" pitchFamily="18" charset="0"/>
                <a:cs typeface="Arial" charset="0"/>
              </a:defRPr>
            </a:lvl1pPr>
          </a:lstStyle>
          <a:p>
            <a:pPr>
              <a:defRPr/>
            </a:pPr>
            <a:fld id="{1F7E5D6E-B8F4-48AA-9E4D-F4B9CF1D5E11}" type="datetime8">
              <a:rPr lang="en-US"/>
              <a:pPr>
                <a:defRPr/>
              </a:pPr>
              <a:t>3/11/2015 2:34 PM</a:t>
            </a:fld>
            <a:endParaRPr lang="en-US" dirty="0"/>
          </a:p>
        </p:txBody>
      </p:sp>
    </p:spTree>
    <p:extLst>
      <p:ext uri="{BB962C8B-B14F-4D97-AF65-F5344CB8AC3E}">
        <p14:creationId xmlns:p14="http://schemas.microsoft.com/office/powerpoint/2010/main" xmlns="" val="3448779977"/>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781" indent="-285685"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2740" indent="-228548"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599837" indent="-228548"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6935" indent="-228548"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5483" algn="l" defTabSz="914192" rtl="0" eaLnBrk="1" latinLnBrk="0" hangingPunct="1">
      <a:defRPr sz="1200" kern="1200">
        <a:solidFill>
          <a:schemeClr val="tx1"/>
        </a:solidFill>
        <a:latin typeface="+mn-lt"/>
        <a:ea typeface="+mn-ea"/>
        <a:cs typeface="+mn-cs"/>
      </a:defRPr>
    </a:lvl6pPr>
    <a:lvl7pPr marL="2742579" algn="l" defTabSz="914192" rtl="0" eaLnBrk="1" latinLnBrk="0" hangingPunct="1">
      <a:defRPr sz="1200" kern="1200">
        <a:solidFill>
          <a:schemeClr val="tx1"/>
        </a:solidFill>
        <a:latin typeface="+mn-lt"/>
        <a:ea typeface="+mn-ea"/>
        <a:cs typeface="+mn-cs"/>
      </a:defRPr>
    </a:lvl7pPr>
    <a:lvl8pPr marL="3199675" algn="l" defTabSz="914192" rtl="0" eaLnBrk="1" latinLnBrk="0" hangingPunct="1">
      <a:defRPr sz="1200" kern="1200">
        <a:solidFill>
          <a:schemeClr val="tx1"/>
        </a:solidFill>
        <a:latin typeface="+mn-lt"/>
        <a:ea typeface="+mn-ea"/>
        <a:cs typeface="+mn-cs"/>
      </a:defRPr>
    </a:lvl8pPr>
    <a:lvl9pPr marL="3656771" algn="l" defTabSz="9141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4725" y="739775"/>
            <a:ext cx="4786313" cy="36988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15375" y="9371286"/>
            <a:ext cx="2918830" cy="493315"/>
          </a:xfrm>
          <a:prstGeom prst="rect">
            <a:avLst/>
          </a:prstGeom>
        </p:spPr>
        <p:txBody>
          <a:bodyPr lIns="90754" tIns="45377" rIns="90754" bIns="45377"/>
          <a:lstStyle/>
          <a:p>
            <a:fld id="{98951D51-86B9-4684-939B-5CD3958F87C6}" type="slidenum">
              <a:rPr lang="en-US" smtClean="0"/>
              <a:pPr/>
              <a:t>1</a:t>
            </a:fld>
            <a:endParaRPr lang="en-US"/>
          </a:p>
        </p:txBody>
      </p:sp>
    </p:spTree>
    <p:extLst>
      <p:ext uri="{BB962C8B-B14F-4D97-AF65-F5344CB8AC3E}">
        <p14:creationId xmlns:p14="http://schemas.microsoft.com/office/powerpoint/2010/main" xmlns="" val="585511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0"/>
          <p:cNvSpPr>
            <a:spLocks noGrp="1" noChangeArrowheads="1"/>
          </p:cNvSpPr>
          <p:nvPr>
            <p:ph type="dt" sz="quarter" idx="1"/>
          </p:nvPr>
        </p:nvSpPr>
        <p:spPr>
          <a:noFill/>
        </p:spPr>
        <p:txBody>
          <a:bodyPr/>
          <a:lstStyle/>
          <a:p>
            <a:fld id="{584DFC18-B2BA-474F-B661-13D269F68D2F}" type="datetime8">
              <a:rPr lang="en-US" smtClean="0">
                <a:cs typeface="Arial" pitchFamily="34" charset="0"/>
              </a:rPr>
              <a:pPr/>
              <a:t>3/11/2015 2:34 PM</a:t>
            </a:fld>
            <a:endParaRPr lang="en-US" dirty="0" smtClean="0">
              <a:cs typeface="Arial" pitchFamily="34" charset="0"/>
            </a:endParaRPr>
          </a:p>
        </p:txBody>
      </p:sp>
      <p:sp>
        <p:nvSpPr>
          <p:cNvPr id="41986" name="Rectangle 2"/>
          <p:cNvSpPr>
            <a:spLocks noGrp="1" noRot="1" noChangeAspect="1" noChangeArrowheads="1" noTextEdit="1"/>
          </p:cNvSpPr>
          <p:nvPr>
            <p:ph type="sldImg"/>
          </p:nvPr>
        </p:nvSpPr>
        <p:spPr>
          <a:xfrm>
            <a:off x="630238" y="468313"/>
            <a:ext cx="5476875" cy="4232275"/>
          </a:xfrm>
          <a:ln/>
        </p:spPr>
      </p:sp>
      <p:sp>
        <p:nvSpPr>
          <p:cNvPr id="41987" name="Rectangle 3"/>
          <p:cNvSpPr>
            <a:spLocks noGrp="1" noChangeArrowheads="1"/>
          </p:cNvSpPr>
          <p:nvPr>
            <p:ph type="body" idx="1"/>
          </p:nvPr>
        </p:nvSpPr>
        <p:spPr>
          <a:xfrm>
            <a:off x="282731" y="4934739"/>
            <a:ext cx="6170306" cy="4680173"/>
          </a:xfrm>
          <a:noFill/>
          <a:ln/>
        </p:spPr>
        <p:txBody>
          <a:bodyPr/>
          <a:lstStyle/>
          <a:p>
            <a:pPr algn="just" eaLnBrk="1" hangingPunct="1">
              <a:spcBef>
                <a:spcPct val="0"/>
              </a:spcBef>
              <a:spcAft>
                <a:spcPts val="576"/>
              </a:spcAft>
            </a:pP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5000" y="471488"/>
            <a:ext cx="5470525" cy="4227512"/>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1F7E5D6E-B8F4-48AA-9E4D-F4B9CF1D5E11}" type="datetime8">
              <a:rPr lang="en-US" smtClean="0"/>
              <a:pPr>
                <a:defRPr/>
              </a:pPr>
              <a:t>3/11/2015 2:34 PM</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0"/>
          <p:cNvSpPr>
            <a:spLocks noGrp="1" noChangeArrowheads="1"/>
          </p:cNvSpPr>
          <p:nvPr>
            <p:ph type="dt" sz="quarter" idx="1"/>
          </p:nvPr>
        </p:nvSpPr>
        <p:spPr>
          <a:noFill/>
        </p:spPr>
        <p:txBody>
          <a:bodyPr/>
          <a:lstStyle/>
          <a:p>
            <a:pPr defTabSz="843935"/>
            <a:fld id="{CF996FC6-7CDB-4513-B898-CFE2CD684925}" type="datetime8">
              <a:rPr lang="en-US" smtClean="0">
                <a:cs typeface="Arial" pitchFamily="34" charset="0"/>
              </a:rPr>
              <a:pPr defTabSz="843935"/>
              <a:t>3/11/2015 2:34 PM</a:t>
            </a:fld>
            <a:endParaRPr lang="en-US" dirty="0" smtClean="0">
              <a:cs typeface="Arial" pitchFamily="34" charset="0"/>
            </a:endParaRPr>
          </a:p>
        </p:txBody>
      </p:sp>
      <p:sp>
        <p:nvSpPr>
          <p:cNvPr id="39938" name="Rectangle 2"/>
          <p:cNvSpPr>
            <a:spLocks noGrp="1" noRot="1" noChangeAspect="1" noChangeArrowheads="1" noTextEdit="1"/>
          </p:cNvSpPr>
          <p:nvPr>
            <p:ph type="sldImg"/>
          </p:nvPr>
        </p:nvSpPr>
        <p:spPr>
          <a:xfrm>
            <a:off x="636588" y="468313"/>
            <a:ext cx="5476875" cy="4232275"/>
          </a:xfrm>
          <a:ln/>
        </p:spPr>
      </p:sp>
      <p:sp>
        <p:nvSpPr>
          <p:cNvPr id="39939" name="Rectangle 3"/>
          <p:cNvSpPr>
            <a:spLocks noGrp="1" noChangeArrowheads="1"/>
          </p:cNvSpPr>
          <p:nvPr>
            <p:ph type="body" idx="1"/>
          </p:nvPr>
        </p:nvSpPr>
        <p:spPr>
          <a:xfrm>
            <a:off x="278070" y="4934743"/>
            <a:ext cx="6179629" cy="4683337"/>
          </a:xfrm>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0"/>
          <p:cNvSpPr>
            <a:spLocks noGrp="1" noChangeArrowheads="1"/>
          </p:cNvSpPr>
          <p:nvPr>
            <p:ph type="dt" sz="quarter" idx="1"/>
          </p:nvPr>
        </p:nvSpPr>
        <p:spPr>
          <a:noFill/>
        </p:spPr>
        <p:txBody>
          <a:bodyPr/>
          <a:lstStyle/>
          <a:p>
            <a:fld id="{F7277C72-28B5-43CF-A45B-988C8ADDF922}" type="datetime8">
              <a:rPr lang="en-US" smtClean="0">
                <a:cs typeface="Arial" pitchFamily="34" charset="0"/>
              </a:rPr>
              <a:pPr/>
              <a:t>3/11/2015 2:34 PM</a:t>
            </a:fld>
            <a:endParaRPr lang="en-US" dirty="0" smtClean="0">
              <a:cs typeface="Arial" pitchFamily="34" charset="0"/>
            </a:endParaRPr>
          </a:p>
        </p:txBody>
      </p:sp>
      <p:sp>
        <p:nvSpPr>
          <p:cNvPr id="35842" name="Rectangle 2"/>
          <p:cNvSpPr>
            <a:spLocks noGrp="1" noRot="1" noChangeAspect="1" noChangeArrowheads="1" noTextEdit="1"/>
          </p:cNvSpPr>
          <p:nvPr>
            <p:ph type="sldImg"/>
          </p:nvPr>
        </p:nvSpPr>
        <p:spPr>
          <a:xfrm>
            <a:off x="635000" y="471488"/>
            <a:ext cx="5465763" cy="4225925"/>
          </a:xfrm>
          <a:ln/>
        </p:spPr>
      </p:sp>
      <p:sp>
        <p:nvSpPr>
          <p:cNvPr id="35843"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633413" y="468313"/>
            <a:ext cx="5472112" cy="4230687"/>
          </a:xfrm>
          <a:ln/>
        </p:spPr>
      </p:sp>
      <p:sp>
        <p:nvSpPr>
          <p:cNvPr id="5837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
          <p:cNvSpPr>
            <a:spLocks noGrp="1" noChangeArrowheads="1"/>
          </p:cNvSpPr>
          <p:nvPr>
            <p:ph type="dt" sz="quarter" idx="1"/>
          </p:nvPr>
        </p:nvSpPr>
        <p:spPr>
          <a:noFill/>
        </p:spPr>
        <p:txBody>
          <a:bodyPr/>
          <a:lstStyle/>
          <a:p>
            <a:fld id="{E6B5C0C5-C10E-4907-9A5A-D0CACA503123}" type="datetime8">
              <a:rPr lang="en-US" smtClean="0">
                <a:cs typeface="Arial" pitchFamily="34" charset="0"/>
              </a:rPr>
              <a:pPr/>
              <a:t>3/11/2015 2:34 PM</a:t>
            </a:fld>
            <a:endParaRPr lang="en-US" dirty="0" smtClean="0">
              <a:cs typeface="Arial" pitchFamily="34" charset="0"/>
            </a:endParaRPr>
          </a:p>
        </p:txBody>
      </p:sp>
      <p:sp>
        <p:nvSpPr>
          <p:cNvPr id="59395" name="Rectangle 2"/>
          <p:cNvSpPr>
            <a:spLocks noGrp="1" noRot="1" noChangeAspect="1" noChangeArrowheads="1" noTextEdit="1"/>
          </p:cNvSpPr>
          <p:nvPr>
            <p:ph type="sldImg"/>
          </p:nvPr>
        </p:nvSpPr>
        <p:spPr>
          <a:xfrm>
            <a:off x="635000" y="471488"/>
            <a:ext cx="5470525" cy="4227512"/>
          </a:xfrm>
          <a:ln/>
        </p:spPr>
      </p:sp>
      <p:sp>
        <p:nvSpPr>
          <p:cNvPr id="59396"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0"/>
          <p:cNvSpPr>
            <a:spLocks noGrp="1" noChangeArrowheads="1"/>
          </p:cNvSpPr>
          <p:nvPr>
            <p:ph type="dt" sz="quarter" idx="1"/>
          </p:nvPr>
        </p:nvSpPr>
        <p:spPr>
          <a:noFill/>
        </p:spPr>
        <p:txBody>
          <a:bodyPr/>
          <a:lstStyle/>
          <a:p>
            <a:fld id="{B52B457D-6C30-4E60-964C-84B68E5B5FAF}" type="datetime8">
              <a:rPr lang="en-US" smtClean="0">
                <a:cs typeface="Arial" pitchFamily="34" charset="0"/>
              </a:rPr>
              <a:pPr/>
              <a:t>3/11/2015 2:34 PM</a:t>
            </a:fld>
            <a:endParaRPr lang="en-US" dirty="0" smtClean="0">
              <a:cs typeface="Arial" pitchFamily="34" charset="0"/>
            </a:endParaRPr>
          </a:p>
        </p:txBody>
      </p:sp>
      <p:sp>
        <p:nvSpPr>
          <p:cNvPr id="54274" name="Rectangle 2"/>
          <p:cNvSpPr>
            <a:spLocks noGrp="1" noRot="1" noChangeAspect="1" noChangeArrowheads="1" noTextEdit="1"/>
          </p:cNvSpPr>
          <p:nvPr>
            <p:ph type="sldImg"/>
          </p:nvPr>
        </p:nvSpPr>
        <p:spPr>
          <a:xfrm>
            <a:off x="630238" y="468313"/>
            <a:ext cx="5476875" cy="4232275"/>
          </a:xfrm>
          <a:ln/>
        </p:spPr>
      </p:sp>
      <p:sp>
        <p:nvSpPr>
          <p:cNvPr id="54275" name="Rectangle 3"/>
          <p:cNvSpPr>
            <a:spLocks noGrp="1" noChangeArrowheads="1"/>
          </p:cNvSpPr>
          <p:nvPr>
            <p:ph type="body" idx="1"/>
          </p:nvPr>
        </p:nvSpPr>
        <p:spPr>
          <a:xfrm>
            <a:off x="282732" y="4934746"/>
            <a:ext cx="6170306" cy="4680174"/>
          </a:xfrm>
          <a:noFill/>
          <a:ln/>
        </p:spPr>
        <p:txBody>
          <a:bodyPr/>
          <a:lstStyle/>
          <a:p>
            <a:pPr eaLnBrk="1" hangingPunct="1"/>
            <a:r>
              <a:rPr lang="en-US" dirty="0" smtClean="0"/>
              <a:t>Government</a:t>
            </a:r>
            <a:r>
              <a:rPr lang="en-US" baseline="0" dirty="0" smtClean="0"/>
              <a:t> infused </a:t>
            </a:r>
            <a:r>
              <a:rPr lang="en-US" baseline="0" dirty="0" err="1" smtClean="0"/>
              <a:t>Rs</a:t>
            </a:r>
            <a:r>
              <a:rPr lang="en-US" baseline="0" dirty="0" smtClean="0"/>
              <a:t>. 3,110 </a:t>
            </a:r>
            <a:r>
              <a:rPr lang="en-US" baseline="0" dirty="0" err="1" smtClean="0"/>
              <a:t>crores</a:t>
            </a:r>
            <a:r>
              <a:rPr lang="en-US" baseline="0" dirty="0" smtClean="0"/>
              <a:t> in </a:t>
            </a:r>
            <a:r>
              <a:rPr lang="en-US" baseline="0" dirty="0" err="1" smtClean="0"/>
              <a:t>september</a:t>
            </a:r>
            <a:r>
              <a:rPr lang="en-US" baseline="0" dirty="0" smtClean="0"/>
              <a:t> 2010 and </a:t>
            </a:r>
            <a:r>
              <a:rPr lang="en-US" baseline="0" dirty="0" err="1" smtClean="0"/>
              <a:t>Rs</a:t>
            </a:r>
            <a:r>
              <a:rPr lang="en-US" baseline="0" dirty="0" smtClean="0"/>
              <a:t>. 810 </a:t>
            </a:r>
            <a:r>
              <a:rPr lang="en-US" baseline="0" dirty="0" err="1" smtClean="0"/>
              <a:t>crores</a:t>
            </a:r>
            <a:r>
              <a:rPr lang="en-US" baseline="0" dirty="0" smtClean="0"/>
              <a:t> through preferential allotment in March 2012</a:t>
            </a:r>
          </a:p>
          <a:p>
            <a:pPr eaLnBrk="1" hangingPunct="1"/>
            <a:r>
              <a:rPr lang="en-US" baseline="0" dirty="0" smtClean="0"/>
              <a:t>Also GOI converted </a:t>
            </a:r>
            <a:r>
              <a:rPr lang="en-US" baseline="0" dirty="0" err="1" smtClean="0"/>
              <a:t>Rs</a:t>
            </a:r>
            <a:r>
              <a:rPr lang="en-US" baseline="0" dirty="0" smtClean="0"/>
              <a:t>. 2130.5 Cr. Tier-1 bonds into equity share capital march 11</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5000" y="471488"/>
            <a:ext cx="5470525" cy="4227512"/>
          </a:xfrm>
        </p:spPr>
      </p:sp>
      <p:sp>
        <p:nvSpPr>
          <p:cNvPr id="3" name="Notes Placeholder 2"/>
          <p:cNvSpPr>
            <a:spLocks noGrp="1"/>
          </p:cNvSpPr>
          <p:nvPr>
            <p:ph type="body" idx="1"/>
          </p:nvPr>
        </p:nvSpPr>
        <p:spPr/>
        <p:txBody>
          <a:bodyPr>
            <a:normAutofit/>
          </a:bodyPr>
          <a:lstStyle/>
          <a:p>
            <a:endParaRPr lang="en-IN" dirty="0"/>
          </a:p>
        </p:txBody>
      </p:sp>
      <p:sp>
        <p:nvSpPr>
          <p:cNvPr id="4" name="Date Placeholder 3"/>
          <p:cNvSpPr>
            <a:spLocks noGrp="1"/>
          </p:cNvSpPr>
          <p:nvPr>
            <p:ph type="dt" idx="10"/>
          </p:nvPr>
        </p:nvSpPr>
        <p:spPr/>
        <p:txBody>
          <a:bodyPr/>
          <a:lstStyle/>
          <a:p>
            <a:pPr>
              <a:defRPr/>
            </a:pPr>
            <a:fld id="{1F7E5D6E-B8F4-48AA-9E4D-F4B9CF1D5E11}" type="datetime8">
              <a:rPr lang="en-US" smtClean="0"/>
              <a:pPr>
                <a:defRPr/>
              </a:pPr>
              <a:t>3/11/2015 2:34 PM</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0"/>
          <p:cNvSpPr>
            <a:spLocks noGrp="1" noChangeArrowheads="1"/>
          </p:cNvSpPr>
          <p:nvPr>
            <p:ph type="dt" sz="quarter" idx="1"/>
          </p:nvPr>
        </p:nvSpPr>
        <p:spPr>
          <a:noFill/>
        </p:spPr>
        <p:txBody>
          <a:bodyPr/>
          <a:lstStyle/>
          <a:p>
            <a:fld id="{FB6CDF3B-BDE1-4544-A9ED-4168A8FAFEDB}" type="datetime8">
              <a:rPr lang="en-US" smtClean="0">
                <a:cs typeface="Arial" pitchFamily="34" charset="0"/>
              </a:rPr>
              <a:pPr/>
              <a:t>3/11/2015 2:34 PM</a:t>
            </a:fld>
            <a:endParaRPr lang="en-US" dirty="0" smtClean="0">
              <a:cs typeface="Arial" pitchFamily="34" charset="0"/>
            </a:endParaRPr>
          </a:p>
        </p:txBody>
      </p:sp>
      <p:sp>
        <p:nvSpPr>
          <p:cNvPr id="56322" name="Rectangle 2"/>
          <p:cNvSpPr>
            <a:spLocks noGrp="1" noRot="1" noChangeAspect="1" noChangeArrowheads="1" noTextEdit="1"/>
          </p:cNvSpPr>
          <p:nvPr>
            <p:ph type="sldImg"/>
          </p:nvPr>
        </p:nvSpPr>
        <p:spPr>
          <a:xfrm>
            <a:off x="630238" y="468313"/>
            <a:ext cx="5476875" cy="4232275"/>
          </a:xfrm>
          <a:ln/>
        </p:spPr>
      </p:sp>
      <p:sp>
        <p:nvSpPr>
          <p:cNvPr id="56323" name="Rectangle 3"/>
          <p:cNvSpPr>
            <a:spLocks noGrp="1" noChangeArrowheads="1"/>
          </p:cNvSpPr>
          <p:nvPr>
            <p:ph type="body" idx="1"/>
          </p:nvPr>
        </p:nvSpPr>
        <p:spPr>
          <a:xfrm>
            <a:off x="282731" y="4934742"/>
            <a:ext cx="6170306" cy="4680173"/>
          </a:xfrm>
          <a:noFill/>
          <a:ln/>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0"/>
          <p:cNvSpPr txBox="1">
            <a:spLocks noGrp="1" noChangeArrowheads="1"/>
          </p:cNvSpPr>
          <p:nvPr/>
        </p:nvSpPr>
        <p:spPr bwMode="auto">
          <a:xfrm>
            <a:off x="3535660" y="154954"/>
            <a:ext cx="2917382" cy="235591"/>
          </a:xfrm>
          <a:prstGeom prst="rect">
            <a:avLst/>
          </a:prstGeom>
          <a:noFill/>
          <a:ln w="9525">
            <a:noFill/>
            <a:miter lim="800000"/>
            <a:headEnd/>
            <a:tailEnd/>
          </a:ln>
        </p:spPr>
        <p:txBody>
          <a:bodyPr wrap="none" lIns="0" tIns="0" rIns="0" bIns="0"/>
          <a:lstStyle/>
          <a:p>
            <a:pPr algn="r" defTabSz="831505"/>
            <a:fld id="{105EFD1F-D376-4FE6-A40D-A399F5EC4AE4}" type="datetime8">
              <a:rPr lang="en-US" sz="700">
                <a:latin typeface="Times New Roman" pitchFamily="18" charset="0"/>
              </a:rPr>
              <a:pPr algn="r" defTabSz="831505"/>
              <a:t>3/11/2015 2:34 PM</a:t>
            </a:fld>
            <a:endParaRPr lang="en-US" sz="700" dirty="0">
              <a:latin typeface="Times New Roman" pitchFamily="18" charset="0"/>
            </a:endParaRPr>
          </a:p>
        </p:txBody>
      </p:sp>
      <p:sp>
        <p:nvSpPr>
          <p:cNvPr id="58370" name="Rectangle 2"/>
          <p:cNvSpPr>
            <a:spLocks noGrp="1" noRot="1" noChangeAspect="1" noChangeArrowheads="1" noTextEdit="1"/>
          </p:cNvSpPr>
          <p:nvPr>
            <p:ph type="sldImg"/>
          </p:nvPr>
        </p:nvSpPr>
        <p:spPr>
          <a:xfrm>
            <a:off x="630238" y="468313"/>
            <a:ext cx="5475287" cy="4232275"/>
          </a:xfrm>
          <a:ln/>
        </p:spPr>
      </p:sp>
      <p:sp>
        <p:nvSpPr>
          <p:cNvPr id="58371" name="Rectangle 3"/>
          <p:cNvSpPr>
            <a:spLocks noGrp="1" noChangeArrowheads="1"/>
          </p:cNvSpPr>
          <p:nvPr>
            <p:ph type="body" idx="1"/>
          </p:nvPr>
        </p:nvSpPr>
        <p:spPr>
          <a:xfrm>
            <a:off x="284284" y="4934746"/>
            <a:ext cx="6167200" cy="4680174"/>
          </a:xfrm>
          <a:noFill/>
          <a:ln/>
        </p:spPr>
        <p:txBody>
          <a:bodyPr/>
          <a:lstStyle/>
          <a:p>
            <a:pPr eaLnBrk="1" hangingPunct="1"/>
            <a:endParaRPr lang="en-US" dirty="0" smtClean="0"/>
          </a:p>
        </p:txBody>
      </p:sp>
      <p:sp>
        <p:nvSpPr>
          <p:cNvPr id="5" name="Date Placeholder 4"/>
          <p:cNvSpPr>
            <a:spLocks noGrp="1"/>
          </p:cNvSpPr>
          <p:nvPr>
            <p:ph type="dt" idx="10"/>
          </p:nvPr>
        </p:nvSpPr>
        <p:spPr/>
        <p:txBody>
          <a:bodyPr/>
          <a:lstStyle/>
          <a:p>
            <a:pPr>
              <a:defRPr/>
            </a:pPr>
            <a:fld id="{1F7E5D6E-B8F4-48AA-9E4D-F4B9CF1D5E11}" type="datetime8">
              <a:rPr lang="en-US" smtClean="0"/>
              <a:pPr>
                <a:defRPr/>
              </a:pPr>
              <a:t>3/11/2015 2:34 PM</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
          <p:cNvSpPr>
            <a:spLocks noGrp="1" noChangeArrowheads="1"/>
          </p:cNvSpPr>
          <p:nvPr>
            <p:ph type="dt" sz="quarter" idx="1"/>
          </p:nvPr>
        </p:nvSpPr>
        <p:spPr>
          <a:noFill/>
        </p:spPr>
        <p:txBody>
          <a:bodyPr/>
          <a:lstStyle/>
          <a:p>
            <a:fld id="{045D1ADD-0A5C-4517-84DB-83A5682002CE}" type="datetime8">
              <a:rPr lang="en-US" smtClean="0">
                <a:cs typeface="Arial" pitchFamily="34" charset="0"/>
              </a:rPr>
              <a:pPr/>
              <a:t>3/11/2015 2:34 PM</a:t>
            </a:fld>
            <a:endParaRPr lang="en-US" dirty="0" smtClean="0">
              <a:cs typeface="Arial" pitchFamily="34" charset="0"/>
            </a:endParaRPr>
          </a:p>
        </p:txBody>
      </p:sp>
      <p:sp>
        <p:nvSpPr>
          <p:cNvPr id="45059" name="Rectangle 2"/>
          <p:cNvSpPr>
            <a:spLocks noGrp="1" noRot="1" noChangeAspect="1" noChangeArrowheads="1" noTextEdit="1"/>
          </p:cNvSpPr>
          <p:nvPr>
            <p:ph type="sldImg"/>
          </p:nvPr>
        </p:nvSpPr>
        <p:spPr>
          <a:xfrm>
            <a:off x="633413" y="471488"/>
            <a:ext cx="5468937" cy="4227512"/>
          </a:xfrm>
          <a:ln/>
        </p:spPr>
      </p:sp>
      <p:sp>
        <p:nvSpPr>
          <p:cNvPr id="4506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0"/>
          <p:cNvSpPr>
            <a:spLocks noGrp="1" noChangeArrowheads="1"/>
          </p:cNvSpPr>
          <p:nvPr>
            <p:ph type="dt" sz="quarter" idx="1"/>
          </p:nvPr>
        </p:nvSpPr>
        <p:spPr>
          <a:noFill/>
        </p:spPr>
        <p:txBody>
          <a:bodyPr/>
          <a:lstStyle/>
          <a:p>
            <a:fld id="{2692180C-B837-44EC-A918-91900FDCADAF}" type="datetime8">
              <a:rPr lang="en-US" smtClean="0">
                <a:cs typeface="Arial" pitchFamily="34" charset="0"/>
              </a:rPr>
              <a:pPr/>
              <a:t>3/11/2015 2:34 PM</a:t>
            </a:fld>
            <a:endParaRPr lang="en-US" dirty="0" smtClean="0">
              <a:cs typeface="Arial" pitchFamily="34" charset="0"/>
            </a:endParaRPr>
          </a:p>
        </p:txBody>
      </p:sp>
      <p:sp>
        <p:nvSpPr>
          <p:cNvPr id="63490" name="Rectangle 2"/>
          <p:cNvSpPr>
            <a:spLocks noGrp="1" noRot="1" noChangeAspect="1" noChangeArrowheads="1" noTextEdit="1"/>
          </p:cNvSpPr>
          <p:nvPr>
            <p:ph type="sldImg"/>
          </p:nvPr>
        </p:nvSpPr>
        <p:spPr>
          <a:xfrm>
            <a:off x="630238" y="468313"/>
            <a:ext cx="5476875" cy="4232275"/>
          </a:xfrm>
          <a:ln/>
        </p:spPr>
      </p:sp>
      <p:sp>
        <p:nvSpPr>
          <p:cNvPr id="63491" name="Rectangle 3"/>
          <p:cNvSpPr>
            <a:spLocks noGrp="1" noChangeArrowheads="1"/>
          </p:cNvSpPr>
          <p:nvPr>
            <p:ph type="body" idx="1"/>
          </p:nvPr>
        </p:nvSpPr>
        <p:spPr>
          <a:xfrm>
            <a:off x="282732" y="4934746"/>
            <a:ext cx="6170306" cy="4680174"/>
          </a:xfrm>
          <a:noFill/>
          <a:ln/>
        </p:spPr>
        <p:txBody>
          <a:bodyPr/>
          <a:lstStyle/>
          <a:p>
            <a:pPr algn="just" eaLnBrk="1" hangingPunct="1">
              <a:spcBef>
                <a:spcPct val="0"/>
              </a:spcBef>
              <a:spcAft>
                <a:spcPts val="576"/>
              </a:spcAft>
            </a:pP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0"/>
          <p:cNvSpPr>
            <a:spLocks noGrp="1" noChangeArrowheads="1"/>
          </p:cNvSpPr>
          <p:nvPr>
            <p:ph type="dt" sz="quarter" idx="1"/>
          </p:nvPr>
        </p:nvSpPr>
        <p:spPr>
          <a:noFill/>
        </p:spPr>
        <p:txBody>
          <a:bodyPr/>
          <a:lstStyle/>
          <a:p>
            <a:fld id="{1796CBBE-AC05-4C63-BC71-341E577AFFFD}" type="datetime8">
              <a:rPr lang="en-US" smtClean="0">
                <a:cs typeface="Arial" pitchFamily="34" charset="0"/>
              </a:rPr>
              <a:pPr/>
              <a:t>3/11/2015 2:34 PM</a:t>
            </a:fld>
            <a:endParaRPr lang="en-US" dirty="0" smtClean="0">
              <a:cs typeface="Arial" pitchFamily="34" charset="0"/>
            </a:endParaRPr>
          </a:p>
        </p:txBody>
      </p:sp>
      <p:sp>
        <p:nvSpPr>
          <p:cNvPr id="65538" name="Rectangle 2"/>
          <p:cNvSpPr>
            <a:spLocks noGrp="1" noRot="1" noChangeAspect="1" noChangeArrowheads="1" noTextEdit="1"/>
          </p:cNvSpPr>
          <p:nvPr>
            <p:ph type="sldImg"/>
          </p:nvPr>
        </p:nvSpPr>
        <p:spPr>
          <a:xfrm>
            <a:off x="635000" y="471488"/>
            <a:ext cx="5470525" cy="4227512"/>
          </a:xfrm>
          <a:ln/>
        </p:spPr>
      </p:sp>
      <p:sp>
        <p:nvSpPr>
          <p:cNvPr id="65539" name="Rectangle 3"/>
          <p:cNvSpPr>
            <a:spLocks noGrp="1" noChangeArrowheads="1"/>
          </p:cNvSpPr>
          <p:nvPr>
            <p:ph type="body" idx="1"/>
          </p:nvPr>
        </p:nvSpPr>
        <p:spPr>
          <a:xfrm>
            <a:off x="282732" y="4934743"/>
            <a:ext cx="6170306" cy="4683337"/>
          </a:xfrm>
          <a:noFill/>
          <a:ln/>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0"/>
          <p:cNvSpPr>
            <a:spLocks noGrp="1" noChangeArrowheads="1"/>
          </p:cNvSpPr>
          <p:nvPr>
            <p:ph type="dt" sz="quarter" idx="1"/>
          </p:nvPr>
        </p:nvSpPr>
        <p:spPr>
          <a:noFill/>
        </p:spPr>
        <p:txBody>
          <a:bodyPr/>
          <a:lstStyle/>
          <a:p>
            <a:fld id="{1796CBBE-AC05-4C63-BC71-341E577AFFFD}" type="datetime8">
              <a:rPr lang="en-US" smtClean="0">
                <a:cs typeface="Arial" pitchFamily="34" charset="0"/>
              </a:rPr>
              <a:pPr/>
              <a:t>3/11/2015 2:34 PM</a:t>
            </a:fld>
            <a:endParaRPr lang="en-US" dirty="0" smtClean="0">
              <a:cs typeface="Arial" pitchFamily="34" charset="0"/>
            </a:endParaRPr>
          </a:p>
        </p:txBody>
      </p:sp>
      <p:sp>
        <p:nvSpPr>
          <p:cNvPr id="65538" name="Rectangle 2"/>
          <p:cNvSpPr>
            <a:spLocks noGrp="1" noRot="1" noChangeAspect="1" noChangeArrowheads="1" noTextEdit="1"/>
          </p:cNvSpPr>
          <p:nvPr>
            <p:ph type="sldImg"/>
          </p:nvPr>
        </p:nvSpPr>
        <p:spPr>
          <a:xfrm>
            <a:off x="635000" y="471488"/>
            <a:ext cx="5470525" cy="4227512"/>
          </a:xfrm>
          <a:ln/>
        </p:spPr>
      </p:sp>
      <p:sp>
        <p:nvSpPr>
          <p:cNvPr id="65539" name="Rectangle 3"/>
          <p:cNvSpPr>
            <a:spLocks noGrp="1" noChangeArrowheads="1"/>
          </p:cNvSpPr>
          <p:nvPr>
            <p:ph type="body" idx="1"/>
          </p:nvPr>
        </p:nvSpPr>
        <p:spPr>
          <a:xfrm>
            <a:off x="282732" y="4934743"/>
            <a:ext cx="6170306" cy="4683337"/>
          </a:xfrm>
          <a:noFill/>
          <a:ln/>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0"/>
          <p:cNvSpPr>
            <a:spLocks noGrp="1" noChangeArrowheads="1"/>
          </p:cNvSpPr>
          <p:nvPr>
            <p:ph type="dt" sz="quarter" idx="1"/>
          </p:nvPr>
        </p:nvSpPr>
        <p:spPr>
          <a:noFill/>
        </p:spPr>
        <p:txBody>
          <a:bodyPr/>
          <a:lstStyle/>
          <a:p>
            <a:fld id="{6CE17D52-5818-465D-99B3-6679D18F8B39}" type="datetime8">
              <a:rPr lang="en-US" smtClean="0">
                <a:cs typeface="Arial" pitchFamily="34" charset="0"/>
              </a:rPr>
              <a:pPr/>
              <a:t>3/11/2015 2:34 PM</a:t>
            </a:fld>
            <a:endParaRPr lang="en-US" dirty="0" smtClean="0">
              <a:cs typeface="Arial" pitchFamily="34" charset="0"/>
            </a:endParaRPr>
          </a:p>
        </p:txBody>
      </p:sp>
      <p:sp>
        <p:nvSpPr>
          <p:cNvPr id="61442" name="Rectangle 2"/>
          <p:cNvSpPr>
            <a:spLocks noGrp="1" noRot="1" noChangeAspect="1" noChangeArrowheads="1" noTextEdit="1"/>
          </p:cNvSpPr>
          <p:nvPr>
            <p:ph type="sldImg"/>
          </p:nvPr>
        </p:nvSpPr>
        <p:spPr>
          <a:xfrm>
            <a:off x="630238" y="468313"/>
            <a:ext cx="5476875" cy="4232275"/>
          </a:xfrm>
          <a:ln/>
        </p:spPr>
      </p:sp>
      <p:sp>
        <p:nvSpPr>
          <p:cNvPr id="61443" name="Rectangle 3"/>
          <p:cNvSpPr>
            <a:spLocks noGrp="1" noChangeArrowheads="1"/>
          </p:cNvSpPr>
          <p:nvPr>
            <p:ph type="body" idx="1"/>
          </p:nvPr>
        </p:nvSpPr>
        <p:spPr>
          <a:xfrm>
            <a:off x="282732" y="4934746"/>
            <a:ext cx="6170306" cy="4680174"/>
          </a:xfrm>
          <a:noFill/>
          <a:ln/>
        </p:spPr>
        <p:txBody>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0"/>
          <p:cNvSpPr>
            <a:spLocks noGrp="1" noChangeArrowheads="1"/>
          </p:cNvSpPr>
          <p:nvPr>
            <p:ph type="dt" sz="quarter" idx="1"/>
          </p:nvPr>
        </p:nvSpPr>
        <p:spPr>
          <a:noFill/>
        </p:spPr>
        <p:txBody>
          <a:bodyPr/>
          <a:lstStyle/>
          <a:p>
            <a:fld id="{F7277C72-28B5-43CF-A45B-988C8ADDF922}" type="datetime8">
              <a:rPr lang="en-US" smtClean="0">
                <a:cs typeface="Arial" pitchFamily="34" charset="0"/>
              </a:rPr>
              <a:pPr/>
              <a:t>3/11/2015 2:34 PM</a:t>
            </a:fld>
            <a:endParaRPr lang="en-US" dirty="0" smtClean="0">
              <a:cs typeface="Arial" pitchFamily="34" charset="0"/>
            </a:endParaRPr>
          </a:p>
        </p:txBody>
      </p:sp>
      <p:sp>
        <p:nvSpPr>
          <p:cNvPr id="35842" name="Rectangle 2"/>
          <p:cNvSpPr>
            <a:spLocks noGrp="1" noRot="1" noChangeAspect="1" noChangeArrowheads="1" noTextEdit="1"/>
          </p:cNvSpPr>
          <p:nvPr>
            <p:ph type="sldImg"/>
          </p:nvPr>
        </p:nvSpPr>
        <p:spPr>
          <a:xfrm>
            <a:off x="635000" y="471488"/>
            <a:ext cx="5465763" cy="4225925"/>
          </a:xfrm>
          <a:ln/>
        </p:spPr>
      </p:sp>
      <p:sp>
        <p:nvSpPr>
          <p:cNvPr id="35843"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
          <p:cNvSpPr>
            <a:spLocks noGrp="1" noChangeArrowheads="1"/>
          </p:cNvSpPr>
          <p:nvPr>
            <p:ph type="dt" sz="quarter" idx="1"/>
          </p:nvPr>
        </p:nvSpPr>
        <p:spPr>
          <a:noFill/>
        </p:spPr>
        <p:txBody>
          <a:bodyPr/>
          <a:lstStyle/>
          <a:p>
            <a:fld id="{92D44860-8A3D-4E96-AFEE-547C093C6BD5}" type="datetime8">
              <a:rPr lang="en-US" smtClean="0">
                <a:cs typeface="Arial" pitchFamily="34" charset="0"/>
              </a:rPr>
              <a:pPr/>
              <a:t>3/11/2015 2:34 PM</a:t>
            </a:fld>
            <a:endParaRPr lang="en-US" dirty="0" smtClean="0">
              <a:cs typeface="Arial" pitchFamily="34" charset="0"/>
            </a:endParaRPr>
          </a:p>
        </p:txBody>
      </p:sp>
      <p:sp>
        <p:nvSpPr>
          <p:cNvPr id="67587" name="Rectangle 2"/>
          <p:cNvSpPr>
            <a:spLocks noGrp="1" noRot="1" noChangeAspect="1" noChangeArrowheads="1" noTextEdit="1"/>
          </p:cNvSpPr>
          <p:nvPr>
            <p:ph type="sldImg"/>
          </p:nvPr>
        </p:nvSpPr>
        <p:spPr>
          <a:xfrm>
            <a:off x="630238" y="468313"/>
            <a:ext cx="5476875" cy="4232275"/>
          </a:xfrm>
          <a:ln/>
        </p:spPr>
      </p:sp>
      <p:sp>
        <p:nvSpPr>
          <p:cNvPr id="67588" name="Rectangle 3"/>
          <p:cNvSpPr>
            <a:spLocks noGrp="1" noChangeArrowheads="1"/>
          </p:cNvSpPr>
          <p:nvPr>
            <p:ph type="body" idx="1"/>
          </p:nvPr>
        </p:nvSpPr>
        <p:spPr>
          <a:xfrm>
            <a:off x="283155" y="4935527"/>
            <a:ext cx="6169468" cy="4679910"/>
          </a:xfrm>
          <a:noFill/>
          <a:ln/>
        </p:spPr>
        <p:txBody>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5000" y="471488"/>
            <a:ext cx="5470525" cy="4227512"/>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1F7E5D6E-B8F4-48AA-9E4D-F4B9CF1D5E11}" type="datetime8">
              <a:rPr lang="en-US" smtClean="0"/>
              <a:pPr>
                <a:defRPr/>
              </a:pPr>
              <a:t>3/11/2015 2:34 PM</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
          <p:cNvSpPr>
            <a:spLocks noGrp="1" noChangeArrowheads="1"/>
          </p:cNvSpPr>
          <p:nvPr>
            <p:ph type="dt" sz="quarter" idx="1"/>
          </p:nvPr>
        </p:nvSpPr>
        <p:spPr>
          <a:noFill/>
        </p:spPr>
        <p:txBody>
          <a:bodyPr/>
          <a:lstStyle/>
          <a:p>
            <a:fld id="{92D44860-8A3D-4E96-AFEE-547C093C6BD5}" type="datetime8">
              <a:rPr lang="en-US" smtClean="0">
                <a:cs typeface="Arial" pitchFamily="34" charset="0"/>
              </a:rPr>
              <a:pPr/>
              <a:t>3/11/2015 2:34 PM</a:t>
            </a:fld>
            <a:endParaRPr lang="en-US" dirty="0" smtClean="0">
              <a:cs typeface="Arial" pitchFamily="34" charset="0"/>
            </a:endParaRPr>
          </a:p>
        </p:txBody>
      </p:sp>
      <p:sp>
        <p:nvSpPr>
          <p:cNvPr id="67587" name="Rectangle 2"/>
          <p:cNvSpPr>
            <a:spLocks noGrp="1" noRot="1" noChangeAspect="1" noChangeArrowheads="1" noTextEdit="1"/>
          </p:cNvSpPr>
          <p:nvPr>
            <p:ph type="sldImg"/>
          </p:nvPr>
        </p:nvSpPr>
        <p:spPr>
          <a:xfrm>
            <a:off x="630238" y="468313"/>
            <a:ext cx="5476875" cy="4232275"/>
          </a:xfrm>
          <a:ln/>
        </p:spPr>
      </p:sp>
      <p:sp>
        <p:nvSpPr>
          <p:cNvPr id="67588" name="Rectangle 3"/>
          <p:cNvSpPr>
            <a:spLocks noGrp="1" noChangeArrowheads="1"/>
          </p:cNvSpPr>
          <p:nvPr>
            <p:ph type="body" idx="1"/>
          </p:nvPr>
        </p:nvSpPr>
        <p:spPr>
          <a:xfrm>
            <a:off x="283155" y="4935527"/>
            <a:ext cx="6169468" cy="4679910"/>
          </a:xfrm>
          <a:noFill/>
          <a:ln/>
        </p:spPr>
        <p:txBody>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0"/>
          <p:cNvSpPr>
            <a:spLocks noGrp="1" noChangeArrowheads="1"/>
          </p:cNvSpPr>
          <p:nvPr>
            <p:ph type="dt" sz="quarter" idx="1"/>
          </p:nvPr>
        </p:nvSpPr>
        <p:spPr>
          <a:noFill/>
        </p:spPr>
        <p:txBody>
          <a:bodyPr/>
          <a:lstStyle/>
          <a:p>
            <a:fld id="{F77F5591-3A4F-4021-B6B0-BCBA74E4FBD4}" type="datetime8">
              <a:rPr lang="en-US" smtClean="0">
                <a:cs typeface="Arial" pitchFamily="34" charset="0"/>
              </a:rPr>
              <a:pPr/>
              <a:t>3/11/2015 2:34 PM</a:t>
            </a:fld>
            <a:endParaRPr lang="en-US" dirty="0" smtClean="0">
              <a:cs typeface="Arial" pitchFamily="34" charset="0"/>
            </a:endParaRPr>
          </a:p>
        </p:txBody>
      </p:sp>
      <p:sp>
        <p:nvSpPr>
          <p:cNvPr id="71682" name="Rectangle 2"/>
          <p:cNvSpPr>
            <a:spLocks noGrp="1" noRot="1" noChangeAspect="1" noChangeArrowheads="1" noTextEdit="1"/>
          </p:cNvSpPr>
          <p:nvPr>
            <p:ph type="sldImg"/>
          </p:nvPr>
        </p:nvSpPr>
        <p:spPr>
          <a:xfrm>
            <a:off x="630238" y="468313"/>
            <a:ext cx="5476875" cy="4232275"/>
          </a:xfrm>
          <a:ln/>
        </p:spPr>
      </p:sp>
      <p:sp>
        <p:nvSpPr>
          <p:cNvPr id="71683" name="Rectangle 3"/>
          <p:cNvSpPr>
            <a:spLocks noGrp="1" noChangeArrowheads="1"/>
          </p:cNvSpPr>
          <p:nvPr>
            <p:ph type="body" idx="1"/>
          </p:nvPr>
        </p:nvSpPr>
        <p:spPr>
          <a:xfrm>
            <a:off x="282732" y="4934744"/>
            <a:ext cx="6170306" cy="4680174"/>
          </a:xfrm>
          <a:noFill/>
          <a:ln/>
        </p:spPr>
        <p:txBody>
          <a:bodyPr/>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0"/>
          <p:cNvSpPr>
            <a:spLocks noGrp="1" noChangeArrowheads="1"/>
          </p:cNvSpPr>
          <p:nvPr>
            <p:ph type="dt" sz="quarter" idx="1"/>
          </p:nvPr>
        </p:nvSpPr>
        <p:spPr>
          <a:noFill/>
        </p:spPr>
        <p:txBody>
          <a:bodyPr/>
          <a:lstStyle/>
          <a:p>
            <a:fld id="{6277F4DC-2BC8-4B24-892E-09C603337243}" type="datetime8">
              <a:rPr lang="en-US" smtClean="0">
                <a:cs typeface="Arial" pitchFamily="34" charset="0"/>
              </a:rPr>
              <a:pPr/>
              <a:t>3/11/2015 2:34 PM</a:t>
            </a:fld>
            <a:endParaRPr lang="en-US" dirty="0" smtClean="0">
              <a:cs typeface="Arial" pitchFamily="34" charset="0"/>
            </a:endParaRPr>
          </a:p>
        </p:txBody>
      </p:sp>
      <p:sp>
        <p:nvSpPr>
          <p:cNvPr id="73730" name="Rectangle 2"/>
          <p:cNvSpPr>
            <a:spLocks noGrp="1" noRot="1" noChangeAspect="1" noChangeArrowheads="1" noTextEdit="1"/>
          </p:cNvSpPr>
          <p:nvPr>
            <p:ph type="sldImg"/>
          </p:nvPr>
        </p:nvSpPr>
        <p:spPr>
          <a:xfrm>
            <a:off x="630238" y="468313"/>
            <a:ext cx="5476875" cy="4232275"/>
          </a:xfrm>
          <a:ln/>
        </p:spPr>
      </p:sp>
      <p:sp>
        <p:nvSpPr>
          <p:cNvPr id="73731" name="Rectangle 3"/>
          <p:cNvSpPr>
            <a:spLocks noGrp="1" noChangeArrowheads="1"/>
          </p:cNvSpPr>
          <p:nvPr>
            <p:ph type="body" idx="1"/>
          </p:nvPr>
        </p:nvSpPr>
        <p:spPr>
          <a:xfrm>
            <a:off x="282732" y="4934744"/>
            <a:ext cx="6170306" cy="4680174"/>
          </a:xfrm>
          <a:noFill/>
          <a:ln/>
        </p:spPr>
        <p:txBody>
          <a:bodyPr/>
          <a:lstStyle/>
          <a:p>
            <a:pPr eaLnBrk="1" hangingPunct="1"/>
            <a:r>
              <a:rPr lang="en-US" dirty="0" smtClean="0"/>
              <a:t>1. CAGR=Cumulative</a:t>
            </a:r>
            <a:r>
              <a:rPr lang="en-US" baseline="0" dirty="0" smtClean="0"/>
              <a:t> Average Growth Rate-FY09-FY13</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5" name="Rectangle 7"/>
          <p:cNvSpPr txBox="1">
            <a:spLocks noGrp="1" noChangeArrowheads="1"/>
          </p:cNvSpPr>
          <p:nvPr/>
        </p:nvSpPr>
        <p:spPr bwMode="auto">
          <a:xfrm>
            <a:off x="6010735" y="9472932"/>
            <a:ext cx="535002" cy="183514"/>
          </a:xfrm>
          <a:prstGeom prst="rect">
            <a:avLst/>
          </a:prstGeom>
          <a:noFill/>
          <a:ln w="9525">
            <a:noFill/>
            <a:miter lim="800000"/>
            <a:headEnd/>
            <a:tailEnd/>
          </a:ln>
        </p:spPr>
        <p:txBody>
          <a:bodyPr lIns="0" tIns="0" rIns="0" bIns="0" anchor="b">
            <a:spAutoFit/>
          </a:bodyPr>
          <a:lstStyle/>
          <a:p>
            <a:pPr algn="r" defTabSz="967736"/>
            <a:fld id="{247AE52E-81AD-4B39-ABC4-FFA07986DDEB}" type="slidenum">
              <a:rPr lang="en-GB" sz="1200"/>
              <a:pPr algn="r" defTabSz="967736"/>
              <a:t>5</a:t>
            </a:fld>
            <a:endParaRPr lang="en-GB" sz="1200" dirty="0"/>
          </a:p>
        </p:txBody>
      </p:sp>
      <p:sp>
        <p:nvSpPr>
          <p:cNvPr id="533506" name="Rectangle 2"/>
          <p:cNvSpPr>
            <a:spLocks noGrp="1" noRot="1" noChangeAspect="1" noChangeArrowheads="1" noTextEdit="1"/>
          </p:cNvSpPr>
          <p:nvPr>
            <p:ph type="sldImg"/>
          </p:nvPr>
        </p:nvSpPr>
        <p:spPr>
          <a:xfrm>
            <a:off x="571500" y="620713"/>
            <a:ext cx="5616575" cy="4340225"/>
          </a:xfrm>
          <a:ln/>
        </p:spPr>
      </p:sp>
      <p:sp>
        <p:nvSpPr>
          <p:cNvPr id="533507" name="Rectangle 3"/>
          <p:cNvSpPr>
            <a:spLocks noGrp="1" noChangeArrowheads="1"/>
          </p:cNvSpPr>
          <p:nvPr>
            <p:ph type="body" idx="1"/>
          </p:nvPr>
        </p:nvSpPr>
        <p:spPr>
          <a:xfrm>
            <a:off x="546702" y="5301841"/>
            <a:ext cx="5738846" cy="4789788"/>
          </a:xfrm>
          <a:noFill/>
          <a:ln/>
        </p:spPr>
        <p:txBody>
          <a:bodyPr/>
          <a:lstStyle/>
          <a:p>
            <a:pPr marL="311670" indent="-311670">
              <a:lnSpc>
                <a:spcPct val="110000"/>
              </a:lnSpc>
              <a:spcBef>
                <a:spcPct val="36000"/>
              </a:spcBef>
            </a:pPr>
            <a:r>
              <a:rPr lang="en-GB" b="1" dirty="0"/>
              <a:t>India – Strong Sustainable GDP Growth</a:t>
            </a:r>
          </a:p>
          <a:p>
            <a:pPr marL="311670" indent="-311670">
              <a:lnSpc>
                <a:spcPct val="110000"/>
              </a:lnSpc>
              <a:spcBef>
                <a:spcPct val="36000"/>
              </a:spcBef>
              <a:buFontTx/>
              <a:buAutoNum type="romanLcPeriod"/>
            </a:pPr>
            <a:r>
              <a:rPr lang="en-US" dirty="0"/>
              <a:t>As you all are aware India has a large and growing population base - population of 1.2bn in 2012 and expected to increase at 1.4% from 2007 to 2017 </a:t>
            </a:r>
          </a:p>
          <a:p>
            <a:pPr marL="311670" indent="-311670">
              <a:lnSpc>
                <a:spcPct val="110000"/>
              </a:lnSpc>
              <a:spcBef>
                <a:spcPct val="36000"/>
              </a:spcBef>
              <a:buFontTx/>
              <a:buAutoNum type="romanLcPeriod"/>
            </a:pPr>
            <a:r>
              <a:rPr lang="en-US" dirty="0"/>
              <a:t>Rising population increased spending coupled with rising affluence and strong habit of saving to provide impetus to the banking sector</a:t>
            </a:r>
          </a:p>
          <a:p>
            <a:pPr marL="311670" indent="-311670">
              <a:lnSpc>
                <a:spcPct val="110000"/>
              </a:lnSpc>
              <a:spcBef>
                <a:spcPct val="36000"/>
              </a:spcBef>
              <a:buFontTx/>
              <a:buAutoNum type="romanLcPeriod"/>
            </a:pPr>
            <a:r>
              <a:rPr lang="en-US" dirty="0"/>
              <a:t>India has amongst the highest savings rate globally of more than 30%  (as per </a:t>
            </a:r>
            <a:r>
              <a:rPr lang="en-US" dirty="0" err="1"/>
              <a:t>Govt</a:t>
            </a:r>
            <a:r>
              <a:rPr lang="en-US" dirty="0"/>
              <a:t> of India data)</a:t>
            </a:r>
          </a:p>
          <a:p>
            <a:pPr marL="311670" indent="-311670">
              <a:lnSpc>
                <a:spcPct val="110000"/>
              </a:lnSpc>
              <a:spcBef>
                <a:spcPct val="36000"/>
              </a:spcBef>
              <a:buFontTx/>
              <a:buAutoNum type="romanLcPeriod"/>
            </a:pPr>
            <a:r>
              <a:rPr lang="en-US" dirty="0"/>
              <a:t>Economic conditions in India continue to be </a:t>
            </a:r>
            <a:r>
              <a:rPr lang="en-US" dirty="0" err="1"/>
              <a:t>favourable</a:t>
            </a:r>
            <a:r>
              <a:rPr lang="en-US" dirty="0"/>
              <a:t>, with strong GDP growth momentum, which is very supportive of the lending environment</a:t>
            </a:r>
          </a:p>
          <a:p>
            <a:pPr marL="311670" indent="-311670">
              <a:lnSpc>
                <a:spcPct val="110000"/>
              </a:lnSpc>
              <a:spcBef>
                <a:spcPct val="36000"/>
              </a:spcBef>
              <a:buFontTx/>
              <a:buAutoNum type="romanLcPeriod"/>
            </a:pPr>
            <a:r>
              <a:rPr lang="en-US" dirty="0"/>
              <a:t>While the GDP growth has slowed down in recent months, the slowdown does not necessarily indicate a structural derailment of a longer-term growth trend. Further, </a:t>
            </a:r>
            <a:r>
              <a:rPr lang="en-US" dirty="0" err="1"/>
              <a:t>agri</a:t>
            </a:r>
            <a:r>
              <a:rPr lang="en-US" dirty="0"/>
              <a:t> growth has also revived owing to good monsoon </a:t>
            </a:r>
          </a:p>
          <a:p>
            <a:pPr marL="311670" indent="-311670">
              <a:lnSpc>
                <a:spcPct val="110000"/>
              </a:lnSpc>
              <a:spcBef>
                <a:spcPct val="36000"/>
              </a:spcBef>
              <a:buFontTx/>
              <a:buAutoNum type="romanLcPeriod"/>
            </a:pPr>
            <a:r>
              <a:rPr lang="en-US" dirty="0"/>
              <a:t>Growth has slowed globally however India has performed better than overall global average</a:t>
            </a:r>
          </a:p>
          <a:p>
            <a:pPr marL="311670" indent="-311670">
              <a:lnSpc>
                <a:spcPct val="110000"/>
              </a:lnSpc>
              <a:spcBef>
                <a:spcPct val="36000"/>
              </a:spcBef>
              <a:buFontTx/>
              <a:buAutoNum type="romanLcPeriod"/>
            </a:pPr>
            <a:r>
              <a:rPr lang="en-US" dirty="0"/>
              <a:t>As per the RBIs “Survey of Professional Forecasters on Macroeconomic Indicators – 25th round” the GDP growth is expected to rebound to 5.8% in FY15E and 6.8% in FY16E</a:t>
            </a:r>
          </a:p>
          <a:p>
            <a:pPr marL="311670" indent="-311670">
              <a:lnSpc>
                <a:spcPct val="110000"/>
              </a:lnSpc>
              <a:spcBef>
                <a:spcPct val="36000"/>
              </a:spcBef>
              <a:buFontTx/>
              <a:buAutoNum type="romanLcPeriod"/>
            </a:pPr>
            <a:r>
              <a:rPr lang="en-US" dirty="0"/>
              <a:t>We believe long-term GDP growth outlook is positive and provides for a </a:t>
            </a:r>
            <a:r>
              <a:rPr lang="en-US" dirty="0" err="1"/>
              <a:t>favourable</a:t>
            </a:r>
            <a:r>
              <a:rPr lang="en-US" dirty="0"/>
              <a:t> banking environment</a:t>
            </a:r>
          </a:p>
          <a:p>
            <a:pPr marL="311670" indent="-311670">
              <a:lnSpc>
                <a:spcPct val="110000"/>
              </a:lnSpc>
              <a:spcBef>
                <a:spcPct val="36000"/>
              </a:spcBef>
              <a:buFontTx/>
              <a:buAutoNum type="romanLcPeriod"/>
            </a:pP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0"/>
          <p:cNvSpPr>
            <a:spLocks noGrp="1" noChangeArrowheads="1"/>
          </p:cNvSpPr>
          <p:nvPr>
            <p:ph type="dt" sz="quarter" idx="1"/>
          </p:nvPr>
        </p:nvSpPr>
        <p:spPr>
          <a:noFill/>
        </p:spPr>
        <p:txBody>
          <a:bodyPr/>
          <a:lstStyle/>
          <a:p>
            <a:fld id="{FFC0A938-707D-44B0-8D93-EE3EED09520C}" type="datetime8">
              <a:rPr lang="en-US" smtClean="0">
                <a:cs typeface="Arial" pitchFamily="34" charset="0"/>
              </a:rPr>
              <a:pPr/>
              <a:t>3/11/2015 2:34 PM</a:t>
            </a:fld>
            <a:endParaRPr lang="en-US" dirty="0" smtClean="0">
              <a:cs typeface="Arial" pitchFamily="34" charset="0"/>
            </a:endParaRPr>
          </a:p>
        </p:txBody>
      </p:sp>
      <p:sp>
        <p:nvSpPr>
          <p:cNvPr id="75778" name="Rectangle 2"/>
          <p:cNvSpPr>
            <a:spLocks noGrp="1" noRot="1" noChangeAspect="1" noChangeArrowheads="1" noTextEdit="1"/>
          </p:cNvSpPr>
          <p:nvPr>
            <p:ph type="sldImg"/>
          </p:nvPr>
        </p:nvSpPr>
        <p:spPr>
          <a:xfrm>
            <a:off x="630238" y="468313"/>
            <a:ext cx="5476875" cy="4232275"/>
          </a:xfrm>
          <a:ln/>
        </p:spPr>
      </p:sp>
      <p:sp>
        <p:nvSpPr>
          <p:cNvPr id="75779" name="Rectangle 3"/>
          <p:cNvSpPr>
            <a:spLocks noGrp="1" noChangeArrowheads="1"/>
          </p:cNvSpPr>
          <p:nvPr>
            <p:ph type="body" idx="1"/>
          </p:nvPr>
        </p:nvSpPr>
        <p:spPr>
          <a:xfrm>
            <a:off x="282732" y="4934746"/>
            <a:ext cx="6170306" cy="4680174"/>
          </a:xfrm>
          <a:noFill/>
          <a:ln/>
        </p:spPr>
        <p:txBody>
          <a:bodyPr/>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txBox="1">
            <a:spLocks noGrp="1" noChangeArrowheads="1"/>
          </p:cNvSpPr>
          <p:nvPr/>
        </p:nvSpPr>
        <p:spPr bwMode="auto">
          <a:xfrm>
            <a:off x="3816643" y="4"/>
            <a:ext cx="2919124" cy="492662"/>
          </a:xfrm>
          <a:prstGeom prst="rect">
            <a:avLst/>
          </a:prstGeom>
          <a:noFill/>
          <a:ln w="9525">
            <a:noFill/>
            <a:miter lim="800000"/>
            <a:headEnd/>
            <a:tailEnd/>
          </a:ln>
        </p:spPr>
        <p:txBody>
          <a:bodyPr lIns="85018" tIns="42509" rIns="85018" bIns="42509"/>
          <a:lstStyle/>
          <a:p>
            <a:pPr algn="r" defTabSz="850462"/>
            <a:r>
              <a:rPr lang="en-US" sz="1200" dirty="0">
                <a:solidFill>
                  <a:schemeClr val="tx1"/>
                </a:solidFill>
                <a:latin typeface="Times New Roman" pitchFamily="18" charset="0"/>
              </a:rPr>
              <a:t>22-JULY-2008</a:t>
            </a:r>
          </a:p>
        </p:txBody>
      </p:sp>
      <p:sp>
        <p:nvSpPr>
          <p:cNvPr id="75779" name="Rectangle 2"/>
          <p:cNvSpPr>
            <a:spLocks noGrp="1" noRot="1" noChangeAspect="1" noChangeArrowheads="1" noTextEdit="1"/>
          </p:cNvSpPr>
          <p:nvPr>
            <p:ph type="sldImg"/>
          </p:nvPr>
        </p:nvSpPr>
        <p:spPr>
          <a:xfrm>
            <a:off x="1049338" y="850900"/>
            <a:ext cx="4619625" cy="3571875"/>
          </a:xfrm>
          <a:ln w="12700" cap="flat">
            <a:solidFill>
              <a:schemeClr val="tx1"/>
            </a:solidFill>
          </a:ln>
        </p:spPr>
      </p:sp>
      <p:sp>
        <p:nvSpPr>
          <p:cNvPr id="75780" name="Rectangle 3"/>
          <p:cNvSpPr>
            <a:spLocks noGrp="1" noChangeArrowheads="1"/>
          </p:cNvSpPr>
          <p:nvPr>
            <p:ph type="body" idx="1"/>
          </p:nvPr>
        </p:nvSpPr>
        <p:spPr>
          <a:xfrm>
            <a:off x="530620" y="4694986"/>
            <a:ext cx="5709612" cy="4442124"/>
          </a:xfrm>
          <a:solidFill>
            <a:srgbClr val="FFFFFF"/>
          </a:solidFill>
          <a:ln>
            <a:solidFill>
              <a:srgbClr val="000000"/>
            </a:solidFill>
          </a:ln>
        </p:spPr>
        <p:txBody>
          <a:bodyPr lIns="79785" tIns="39893" rIns="79785" bIns="39893"/>
          <a:lstStyle/>
          <a:p>
            <a:pPr eaLnBrk="1" hangingPunct="1">
              <a:buFont typeface="Wingdings" pitchFamily="2" charset="2"/>
              <a:buNone/>
            </a:pPr>
            <a:endParaRPr lang="en-GB"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
          <p:cNvSpPr txBox="1">
            <a:spLocks noGrp="1" noChangeArrowheads="1"/>
          </p:cNvSpPr>
          <p:nvPr/>
        </p:nvSpPr>
        <p:spPr bwMode="auto">
          <a:xfrm>
            <a:off x="3535986" y="154981"/>
            <a:ext cx="2917661" cy="236544"/>
          </a:xfrm>
          <a:prstGeom prst="rect">
            <a:avLst/>
          </a:prstGeom>
          <a:noFill/>
          <a:ln w="9525">
            <a:noFill/>
            <a:miter lim="800000"/>
            <a:headEnd/>
            <a:tailEnd/>
          </a:ln>
        </p:spPr>
        <p:txBody>
          <a:bodyPr wrap="none" lIns="0" tIns="0" rIns="0" bIns="0"/>
          <a:lstStyle/>
          <a:p>
            <a:pPr algn="r" defTabSz="856641"/>
            <a:fld id="{C1C5C57C-7F2E-4CE1-A09B-90401DF70636}" type="datetime8">
              <a:rPr lang="en-US" sz="700">
                <a:solidFill>
                  <a:prstClr val="black"/>
                </a:solidFill>
                <a:latin typeface="Times New Roman" pitchFamily="18" charset="0"/>
              </a:rPr>
              <a:pPr algn="r" defTabSz="856641"/>
              <a:t>3/11/2015 2:34 PM</a:t>
            </a:fld>
            <a:endParaRPr lang="en-US" sz="700" dirty="0">
              <a:solidFill>
                <a:prstClr val="black"/>
              </a:solidFill>
              <a:latin typeface="Times New Roman" pitchFamily="18" charset="0"/>
            </a:endParaRPr>
          </a:p>
        </p:txBody>
      </p:sp>
      <p:sp>
        <p:nvSpPr>
          <p:cNvPr id="77827" name="Rectangle 2"/>
          <p:cNvSpPr>
            <a:spLocks noGrp="1" noRot="1" noChangeAspect="1" noChangeArrowheads="1" noTextEdit="1"/>
          </p:cNvSpPr>
          <p:nvPr>
            <p:ph type="sldImg"/>
          </p:nvPr>
        </p:nvSpPr>
        <p:spPr>
          <a:xfrm>
            <a:off x="648093" y="468548"/>
            <a:ext cx="5455307" cy="4229546"/>
          </a:xfrm>
          <a:ln/>
        </p:spPr>
      </p:sp>
      <p:sp>
        <p:nvSpPr>
          <p:cNvPr id="77828" name="Rectangle 3"/>
          <p:cNvSpPr>
            <a:spLocks noGrp="1" noChangeArrowheads="1"/>
          </p:cNvSpPr>
          <p:nvPr>
            <p:ph type="body" idx="1"/>
          </p:nvPr>
        </p:nvSpPr>
        <p:spPr>
          <a:xfrm>
            <a:off x="277735" y="4934794"/>
            <a:ext cx="6180298" cy="4683560"/>
          </a:xfrm>
          <a:noFill/>
          <a:ln/>
        </p:spPr>
        <p:txBody>
          <a:bodyPr lIns="93514" tIns="46758" rIns="93514" bIns="46758"/>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
          <p:cNvSpPr>
            <a:spLocks noGrp="1" noChangeArrowheads="1"/>
          </p:cNvSpPr>
          <p:nvPr>
            <p:ph type="dt" sz="quarter" idx="1"/>
          </p:nvPr>
        </p:nvSpPr>
        <p:spPr>
          <a:noFill/>
        </p:spPr>
        <p:txBody>
          <a:bodyPr/>
          <a:lstStyle/>
          <a:p>
            <a:fld id="{045D1ADD-0A5C-4517-84DB-83A5682002CE}" type="datetime8">
              <a:rPr lang="en-US" smtClean="0">
                <a:cs typeface="Arial" pitchFamily="34" charset="0"/>
              </a:rPr>
              <a:pPr/>
              <a:t>3/11/2015 2:34 PM</a:t>
            </a:fld>
            <a:endParaRPr lang="en-US" dirty="0" smtClean="0">
              <a:cs typeface="Arial" pitchFamily="34" charset="0"/>
            </a:endParaRPr>
          </a:p>
        </p:txBody>
      </p:sp>
      <p:sp>
        <p:nvSpPr>
          <p:cNvPr id="45059" name="Rectangle 2"/>
          <p:cNvSpPr>
            <a:spLocks noGrp="1" noRot="1" noChangeAspect="1" noChangeArrowheads="1" noTextEdit="1"/>
          </p:cNvSpPr>
          <p:nvPr>
            <p:ph type="sldImg"/>
          </p:nvPr>
        </p:nvSpPr>
        <p:spPr>
          <a:xfrm>
            <a:off x="635000" y="471488"/>
            <a:ext cx="5465763" cy="4225925"/>
          </a:xfrm>
          <a:ln/>
        </p:spPr>
      </p:sp>
      <p:sp>
        <p:nvSpPr>
          <p:cNvPr id="4506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
          <p:cNvSpPr txBox="1">
            <a:spLocks noGrp="1" noChangeArrowheads="1"/>
          </p:cNvSpPr>
          <p:nvPr/>
        </p:nvSpPr>
        <p:spPr bwMode="auto">
          <a:xfrm>
            <a:off x="3535985" y="154981"/>
            <a:ext cx="2919124" cy="234913"/>
          </a:xfrm>
          <a:prstGeom prst="rect">
            <a:avLst/>
          </a:prstGeom>
          <a:noFill/>
          <a:ln w="9525">
            <a:noFill/>
            <a:miter lim="800000"/>
            <a:headEnd/>
            <a:tailEnd/>
          </a:ln>
        </p:spPr>
        <p:txBody>
          <a:bodyPr wrap="none" lIns="0" tIns="0" rIns="0" bIns="0"/>
          <a:lstStyle/>
          <a:p>
            <a:pPr algn="r" defTabSz="858351"/>
            <a:fld id="{A3076F65-1A91-481C-BE21-7718B5C841F9}" type="datetime8">
              <a:rPr lang="en-US" sz="700">
                <a:solidFill>
                  <a:schemeClr val="tx1"/>
                </a:solidFill>
                <a:latin typeface="Times New Roman" pitchFamily="18" charset="0"/>
              </a:rPr>
              <a:pPr algn="r" defTabSz="858351"/>
              <a:t>3/11/2015 2:34 PM</a:t>
            </a:fld>
            <a:endParaRPr lang="en-US" sz="700" dirty="0">
              <a:solidFill>
                <a:schemeClr val="tx1"/>
              </a:solidFill>
              <a:latin typeface="Times New Roman" pitchFamily="18" charset="0"/>
            </a:endParaRPr>
          </a:p>
        </p:txBody>
      </p:sp>
      <p:sp>
        <p:nvSpPr>
          <p:cNvPr id="72707" name="Rectangle 2"/>
          <p:cNvSpPr>
            <a:spLocks noGrp="1" noRot="1" noChangeAspect="1" noChangeArrowheads="1" noTextEdit="1"/>
          </p:cNvSpPr>
          <p:nvPr>
            <p:ph type="sldImg"/>
          </p:nvPr>
        </p:nvSpPr>
        <p:spPr>
          <a:xfrm>
            <a:off x="630238" y="468313"/>
            <a:ext cx="5475287" cy="4232275"/>
          </a:xfrm>
          <a:ln/>
        </p:spPr>
      </p:sp>
      <p:sp>
        <p:nvSpPr>
          <p:cNvPr id="72708" name="Rectangle 3"/>
          <p:cNvSpPr>
            <a:spLocks noGrp="1" noChangeArrowheads="1"/>
          </p:cNvSpPr>
          <p:nvPr>
            <p:ph type="body" idx="1"/>
          </p:nvPr>
        </p:nvSpPr>
        <p:spPr>
          <a:xfrm>
            <a:off x="283583" y="4934791"/>
            <a:ext cx="6168602" cy="4680300"/>
          </a:xfrm>
          <a:noFill/>
          <a:ln/>
        </p:spPr>
        <p:txBody>
          <a:bodyPr lIns="90154" tIns="45076" rIns="90154" bIns="45076"/>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7" name="Rectangle 7"/>
          <p:cNvSpPr txBox="1">
            <a:spLocks noGrp="1" noChangeArrowheads="1"/>
          </p:cNvSpPr>
          <p:nvPr/>
        </p:nvSpPr>
        <p:spPr bwMode="auto">
          <a:xfrm>
            <a:off x="6010735" y="9472932"/>
            <a:ext cx="535002" cy="183514"/>
          </a:xfrm>
          <a:prstGeom prst="rect">
            <a:avLst/>
          </a:prstGeom>
          <a:noFill/>
          <a:ln w="9525">
            <a:noFill/>
            <a:miter lim="800000"/>
            <a:headEnd/>
            <a:tailEnd/>
          </a:ln>
        </p:spPr>
        <p:txBody>
          <a:bodyPr lIns="0" tIns="0" rIns="0" bIns="0" anchor="b">
            <a:spAutoFit/>
          </a:bodyPr>
          <a:lstStyle/>
          <a:p>
            <a:pPr algn="r" defTabSz="967736"/>
            <a:fld id="{71EAFE83-ED38-4600-B9FB-41B4726C39CD}" type="slidenum">
              <a:rPr lang="en-GB" sz="1200"/>
              <a:pPr algn="r" defTabSz="967736"/>
              <a:t>6</a:t>
            </a:fld>
            <a:endParaRPr lang="en-GB" sz="1200" dirty="0"/>
          </a:p>
        </p:txBody>
      </p:sp>
      <p:sp>
        <p:nvSpPr>
          <p:cNvPr id="546818" name="Rectangle 2"/>
          <p:cNvSpPr>
            <a:spLocks noGrp="1" noRot="1" noChangeAspect="1" noChangeArrowheads="1" noTextEdit="1"/>
          </p:cNvSpPr>
          <p:nvPr>
            <p:ph type="sldImg"/>
          </p:nvPr>
        </p:nvSpPr>
        <p:spPr>
          <a:xfrm>
            <a:off x="571500" y="620713"/>
            <a:ext cx="5616575" cy="4340225"/>
          </a:xfrm>
          <a:ln/>
        </p:spPr>
      </p:sp>
      <p:sp>
        <p:nvSpPr>
          <p:cNvPr id="546819" name="Rectangle 3"/>
          <p:cNvSpPr>
            <a:spLocks noGrp="1" noChangeArrowheads="1"/>
          </p:cNvSpPr>
          <p:nvPr>
            <p:ph type="body" idx="1"/>
          </p:nvPr>
        </p:nvSpPr>
        <p:spPr>
          <a:xfrm>
            <a:off x="546702" y="5074668"/>
            <a:ext cx="5738846" cy="4557274"/>
          </a:xfrm>
          <a:noFill/>
          <a:ln/>
        </p:spPr>
        <p:txBody>
          <a:bodyPr/>
          <a:lstStyle/>
          <a:p>
            <a:pPr marL="216611" indent="-216611">
              <a:lnSpc>
                <a:spcPct val="110000"/>
              </a:lnSpc>
              <a:spcBef>
                <a:spcPts val="590"/>
              </a:spcBef>
            </a:pPr>
            <a:r>
              <a:rPr lang="en-GB" sz="1000" b="1" dirty="0"/>
              <a:t>India – Improving Debt Profile</a:t>
            </a:r>
          </a:p>
          <a:p>
            <a:pPr marL="216611" indent="-216611">
              <a:lnSpc>
                <a:spcPct val="110000"/>
              </a:lnSpc>
              <a:spcBef>
                <a:spcPts val="590"/>
              </a:spcBef>
              <a:buFontTx/>
              <a:buAutoNum type="romanLcPeriod"/>
            </a:pPr>
            <a:r>
              <a:rPr lang="en-US" sz="1000" dirty="0"/>
              <a:t>India’s fiscal dynamics are markedly pro-cyclical with revenues strongly tied to GDP growth, while expenditure remains relatively sticky</a:t>
            </a:r>
          </a:p>
          <a:p>
            <a:pPr marL="216611" indent="-216611">
              <a:lnSpc>
                <a:spcPct val="110000"/>
              </a:lnSpc>
              <a:spcBef>
                <a:spcPts val="590"/>
              </a:spcBef>
              <a:buFontTx/>
              <a:buAutoNum type="romanLcPeriod"/>
            </a:pPr>
            <a:r>
              <a:rPr lang="en-US" sz="1000" dirty="0"/>
              <a:t>Therefore, current fiscal deficit ratio of 4.8% (compared to 4.0% in FY2008) needs to be seen in the context of a weak GDP growth cycle combined with higher subsidy burden, which got further impacted due to higher global commodity prices</a:t>
            </a:r>
          </a:p>
          <a:p>
            <a:pPr marL="216611" indent="-216611">
              <a:lnSpc>
                <a:spcPct val="110000"/>
              </a:lnSpc>
              <a:spcBef>
                <a:spcPts val="590"/>
              </a:spcBef>
              <a:buFontTx/>
              <a:buAutoNum type="romanLcPeriod"/>
            </a:pPr>
            <a:r>
              <a:rPr lang="en-US" sz="1000" dirty="0"/>
              <a:t>However, most long-term scenarios suggest a gradual fiscal consolidation and definite tapering off of Government debt as a percentage of GDP</a:t>
            </a:r>
          </a:p>
          <a:p>
            <a:pPr marL="216611" indent="-216611">
              <a:lnSpc>
                <a:spcPct val="110000"/>
              </a:lnSpc>
              <a:spcBef>
                <a:spcPts val="590"/>
              </a:spcBef>
              <a:buFontTx/>
              <a:buAutoNum type="romanLcPeriod"/>
            </a:pPr>
            <a:r>
              <a:rPr lang="en-US" sz="1000" dirty="0"/>
              <a:t>Fiscal reforms (such as Goods and Services Tax (GST), Direct Tax Code (DTC), etc.) can be key drivers of long-term structural improvement </a:t>
            </a:r>
          </a:p>
          <a:p>
            <a:pPr marL="216611" indent="-216611">
              <a:lnSpc>
                <a:spcPct val="110000"/>
              </a:lnSpc>
              <a:spcBef>
                <a:spcPts val="590"/>
              </a:spcBef>
              <a:buFontTx/>
              <a:buAutoNum type="romanLcPeriod"/>
            </a:pPr>
            <a:r>
              <a:rPr lang="en-US" sz="1000" dirty="0"/>
              <a:t>While trade deficit remains at high levels, services, exports and remittances continue to stay strong. Further, likely lower oil and gold import bills in FY14 will help provide some relief for India’s balance of payments position</a:t>
            </a:r>
          </a:p>
          <a:p>
            <a:pPr marL="216611" indent="-216611">
              <a:lnSpc>
                <a:spcPct val="110000"/>
              </a:lnSpc>
              <a:spcBef>
                <a:spcPts val="590"/>
              </a:spcBef>
              <a:buFontTx/>
              <a:buAutoNum type="romanLcPeriod"/>
            </a:pPr>
            <a:r>
              <a:rPr lang="en-US" sz="1000" dirty="0"/>
              <a:t>Structurally, India has increased its global integration significantly and the revival in global macro outlook will help the economy. We have also successfully diversified our export bucket</a:t>
            </a:r>
          </a:p>
          <a:p>
            <a:pPr marL="216611" indent="-216611">
              <a:lnSpc>
                <a:spcPct val="110000"/>
              </a:lnSpc>
              <a:spcBef>
                <a:spcPts val="590"/>
              </a:spcBef>
              <a:buFontTx/>
              <a:buAutoNum type="romanLcPeriod"/>
            </a:pPr>
            <a:r>
              <a:rPr lang="en-US" sz="1000" dirty="0"/>
              <a:t>India is amongst the best investment destinations globally is corroborated by the fact that  according to the AT Kearney FDI Confidence Index for 2013 India ranks 5th in the world – which is corroborated by rising FDI in India – currently inflows at US$ 11.4bn as of August 2013</a:t>
            </a:r>
          </a:p>
          <a:p>
            <a:pPr marL="216611" indent="-216611">
              <a:lnSpc>
                <a:spcPct val="110000"/>
              </a:lnSpc>
              <a:spcBef>
                <a:spcPts val="590"/>
              </a:spcBef>
              <a:buFontTx/>
              <a:buAutoNum type="romanLcPeriod"/>
            </a:pPr>
            <a:r>
              <a:rPr lang="en-US" sz="1000" dirty="0"/>
              <a:t>Foreign exchange reserves remain high and provides adequate cushion - 10th highest foreign exchange reserve among rated sovereigns which underpins India’s high liquidity ratio (as per Fitch ratings)</a:t>
            </a:r>
          </a:p>
          <a:p>
            <a:pPr marL="216611" indent="-216611">
              <a:lnSpc>
                <a:spcPct val="110000"/>
              </a:lnSpc>
              <a:spcBef>
                <a:spcPts val="590"/>
              </a:spcBef>
              <a:buFontTx/>
              <a:buAutoNum type="romanLcPeriod"/>
            </a:pPr>
            <a:r>
              <a:rPr lang="en-US" sz="1000" dirty="0"/>
              <a:t>Going forward, likely improvement in growth scenarios and policy reforms can help revive capital inflows and thus, benefit the overall balance of payments position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7" name="Rectangle 7"/>
          <p:cNvSpPr txBox="1">
            <a:spLocks noGrp="1" noChangeArrowheads="1"/>
          </p:cNvSpPr>
          <p:nvPr/>
        </p:nvSpPr>
        <p:spPr bwMode="auto">
          <a:xfrm>
            <a:off x="6010735" y="9472932"/>
            <a:ext cx="535002" cy="183514"/>
          </a:xfrm>
          <a:prstGeom prst="rect">
            <a:avLst/>
          </a:prstGeom>
          <a:noFill/>
          <a:ln w="9525">
            <a:noFill/>
            <a:miter lim="800000"/>
            <a:headEnd/>
            <a:tailEnd/>
          </a:ln>
        </p:spPr>
        <p:txBody>
          <a:bodyPr lIns="0" tIns="0" rIns="0" bIns="0" anchor="b">
            <a:spAutoFit/>
          </a:bodyPr>
          <a:lstStyle/>
          <a:p>
            <a:pPr algn="r" defTabSz="967736"/>
            <a:fld id="{F8EF3C3A-C6D9-439D-B94E-42E9C4DC7DAC}" type="slidenum">
              <a:rPr lang="en-GB" sz="1200"/>
              <a:pPr algn="r" defTabSz="967736"/>
              <a:t>7</a:t>
            </a:fld>
            <a:endParaRPr lang="en-GB" sz="1200" dirty="0"/>
          </a:p>
        </p:txBody>
      </p:sp>
      <p:sp>
        <p:nvSpPr>
          <p:cNvPr id="557058" name="Rectangle 2"/>
          <p:cNvSpPr>
            <a:spLocks noGrp="1" noRot="1" noChangeAspect="1" noChangeArrowheads="1" noTextEdit="1"/>
          </p:cNvSpPr>
          <p:nvPr>
            <p:ph type="sldImg"/>
          </p:nvPr>
        </p:nvSpPr>
        <p:spPr>
          <a:xfrm>
            <a:off x="571500" y="620713"/>
            <a:ext cx="5616575" cy="4340225"/>
          </a:xfrm>
          <a:ln/>
        </p:spPr>
      </p:sp>
      <p:sp>
        <p:nvSpPr>
          <p:cNvPr id="557059" name="Rectangle 3"/>
          <p:cNvSpPr>
            <a:spLocks noGrp="1" noChangeArrowheads="1"/>
          </p:cNvSpPr>
          <p:nvPr>
            <p:ph type="body" idx="1"/>
          </p:nvPr>
        </p:nvSpPr>
        <p:spPr>
          <a:xfrm>
            <a:off x="546702" y="5226118"/>
            <a:ext cx="5738846" cy="4680871"/>
          </a:xfrm>
          <a:noFill/>
          <a:ln/>
        </p:spPr>
        <p:txBody>
          <a:bodyPr/>
          <a:lstStyle/>
          <a:p>
            <a:pPr marL="216611" indent="-216611">
              <a:lnSpc>
                <a:spcPct val="110000"/>
              </a:lnSpc>
              <a:spcBef>
                <a:spcPct val="60000"/>
              </a:spcBef>
            </a:pPr>
            <a:r>
              <a:rPr lang="en-GB" sz="1000" b="1" dirty="0"/>
              <a:t>India – Banking Sector Landscape</a:t>
            </a:r>
          </a:p>
          <a:p>
            <a:pPr marL="216611" indent="-216611">
              <a:lnSpc>
                <a:spcPct val="110000"/>
              </a:lnSpc>
              <a:spcBef>
                <a:spcPct val="60000"/>
              </a:spcBef>
              <a:buFontTx/>
              <a:buAutoNum type="romanLcPeriod"/>
            </a:pPr>
            <a:r>
              <a:rPr lang="en-US" sz="1000" dirty="0"/>
              <a:t>India’s banking sector has remained fairly resilient in the current volatile global macroeconomic environment </a:t>
            </a:r>
          </a:p>
          <a:p>
            <a:pPr marL="216611" indent="-216611">
              <a:lnSpc>
                <a:spcPct val="110000"/>
              </a:lnSpc>
              <a:spcBef>
                <a:spcPct val="60000"/>
              </a:spcBef>
              <a:buFontTx/>
              <a:buAutoNum type="romanLcPeriod"/>
            </a:pPr>
            <a:r>
              <a:rPr lang="en-US" sz="1000" dirty="0"/>
              <a:t>As compared to other emerging market peers India has registered a strong historical growth in bank credit (20.4% from 2007-12) and has amongst the lowest level of Non- performing loans as a % of total loans</a:t>
            </a:r>
          </a:p>
          <a:p>
            <a:pPr marL="216611" indent="-216611">
              <a:lnSpc>
                <a:spcPct val="110000"/>
              </a:lnSpc>
              <a:spcBef>
                <a:spcPct val="60000"/>
              </a:spcBef>
              <a:buFontTx/>
              <a:buAutoNum type="romanLcPeriod"/>
            </a:pPr>
            <a:r>
              <a:rPr lang="en-US" sz="1000" dirty="0"/>
              <a:t>Government / RBI are also focused on addressing the non performing loan issues and RBI has recently released draft norms on this </a:t>
            </a:r>
          </a:p>
          <a:p>
            <a:pPr marL="331929" lvl="1" indent="-216611">
              <a:lnSpc>
                <a:spcPct val="110000"/>
              </a:lnSpc>
              <a:spcBef>
                <a:spcPct val="60000"/>
              </a:spcBef>
              <a:buFontTx/>
              <a:buAutoNum type="romanLcPeriod"/>
            </a:pPr>
            <a:r>
              <a:rPr lang="en-US" sz="1000" dirty="0"/>
              <a:t>Recognize NPAs as soon as possible and for lenders to come together and collectively plan a resolution within a time frame</a:t>
            </a:r>
          </a:p>
          <a:p>
            <a:pPr marL="331929" lvl="1" indent="-216611">
              <a:lnSpc>
                <a:spcPct val="110000"/>
              </a:lnSpc>
              <a:spcBef>
                <a:spcPct val="60000"/>
              </a:spcBef>
              <a:buFontTx/>
              <a:buAutoNum type="romanLcPeriod"/>
            </a:pPr>
            <a:r>
              <a:rPr lang="en-US" sz="1000" dirty="0"/>
              <a:t>These norms also outline a corrective action plan to minimize rising NPAs</a:t>
            </a:r>
          </a:p>
          <a:p>
            <a:pPr marL="331929" lvl="1" indent="-216611">
              <a:lnSpc>
                <a:spcPct val="110000"/>
              </a:lnSpc>
              <a:spcBef>
                <a:spcPct val="60000"/>
              </a:spcBef>
              <a:buFontTx/>
              <a:buAutoNum type="romanLcPeriod"/>
            </a:pPr>
            <a:r>
              <a:rPr lang="en-US" sz="1000" dirty="0"/>
              <a:t>The RBI also proposes to make it easy for banks to sell distressed assets by letting them spread losses over two years and allowing leveraged buyouts</a:t>
            </a:r>
          </a:p>
          <a:p>
            <a:pPr marL="331929" lvl="1" indent="-216611">
              <a:lnSpc>
                <a:spcPct val="110000"/>
              </a:lnSpc>
              <a:spcBef>
                <a:spcPct val="60000"/>
              </a:spcBef>
              <a:buFontTx/>
              <a:buAutoNum type="romanLcPeriod"/>
            </a:pPr>
            <a:r>
              <a:rPr lang="en-US" sz="1000" dirty="0"/>
              <a:t>According to the plan RBI would set up a Central Repository of Information on Large Credits (CRILC) to collect, store, and disseminate credit data to lenders</a:t>
            </a:r>
          </a:p>
          <a:p>
            <a:pPr marL="331929" lvl="1" indent="-216611">
              <a:lnSpc>
                <a:spcPct val="110000"/>
              </a:lnSpc>
              <a:spcBef>
                <a:spcPct val="60000"/>
              </a:spcBef>
              <a:buFontTx/>
              <a:buAutoNum type="romanLcPeriod"/>
            </a:pPr>
            <a:r>
              <a:rPr lang="en-US" sz="1000" dirty="0"/>
              <a:t>The plan proposes early recognition of NPA by creating a new sub-asset category, ‘Special Mention Accounts’ (SMA) and within SMA three sub-categories: SMA-NF non-financial (NF) signals of incipient stress; SMA-1 principal or interest payment overdue between 31-60 days; SMA-2 principal or interest payment overdue between 61-90 days</a:t>
            </a:r>
          </a:p>
          <a:p>
            <a:pPr marL="216611" indent="-216611">
              <a:lnSpc>
                <a:spcPct val="110000"/>
              </a:lnSpc>
              <a:spcBef>
                <a:spcPct val="60000"/>
              </a:spcBef>
              <a:buFontTx/>
              <a:buAutoNum type="romanLcPeriod"/>
            </a:pPr>
            <a:r>
              <a:rPr lang="en-US" sz="1000" dirty="0"/>
              <a:t>In addition Total Domestic Credit/GDP has averaged 76% over the last few years and both credit and deposits have continued to grow (deposit growth of 15.1% in FY13 and credit growth of 14.2% over the same period)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29" name="Rectangle 7"/>
          <p:cNvSpPr txBox="1">
            <a:spLocks noGrp="1" noChangeArrowheads="1"/>
          </p:cNvSpPr>
          <p:nvPr/>
        </p:nvSpPr>
        <p:spPr bwMode="auto">
          <a:xfrm>
            <a:off x="6010735" y="9472932"/>
            <a:ext cx="535002" cy="183514"/>
          </a:xfrm>
          <a:prstGeom prst="rect">
            <a:avLst/>
          </a:prstGeom>
          <a:noFill/>
          <a:ln w="9525">
            <a:noFill/>
            <a:miter lim="800000"/>
            <a:headEnd/>
            <a:tailEnd/>
          </a:ln>
        </p:spPr>
        <p:txBody>
          <a:bodyPr lIns="0" tIns="0" rIns="0" bIns="0" anchor="b">
            <a:spAutoFit/>
          </a:bodyPr>
          <a:lstStyle/>
          <a:p>
            <a:pPr algn="r" defTabSz="967736"/>
            <a:fld id="{8E04E596-11FA-4CEE-8296-BCA9B8D678B2}" type="slidenum">
              <a:rPr lang="en-GB" sz="1200"/>
              <a:pPr algn="r" defTabSz="967736"/>
              <a:t>8</a:t>
            </a:fld>
            <a:endParaRPr lang="en-GB" sz="1200" dirty="0"/>
          </a:p>
        </p:txBody>
      </p:sp>
      <p:sp>
        <p:nvSpPr>
          <p:cNvPr id="560130" name="Rectangle 2"/>
          <p:cNvSpPr>
            <a:spLocks noGrp="1" noRot="1" noChangeAspect="1" noChangeArrowheads="1" noTextEdit="1"/>
          </p:cNvSpPr>
          <p:nvPr>
            <p:ph type="sldImg"/>
          </p:nvPr>
        </p:nvSpPr>
        <p:spPr>
          <a:xfrm>
            <a:off x="571500" y="620713"/>
            <a:ext cx="5616575" cy="4340225"/>
          </a:xfrm>
          <a:ln/>
        </p:spPr>
      </p:sp>
      <p:sp>
        <p:nvSpPr>
          <p:cNvPr id="560131" name="Rectangle 3"/>
          <p:cNvSpPr>
            <a:spLocks noGrp="1" noChangeArrowheads="1"/>
          </p:cNvSpPr>
          <p:nvPr>
            <p:ph type="body" idx="1"/>
          </p:nvPr>
        </p:nvSpPr>
        <p:spPr>
          <a:xfrm>
            <a:off x="546702" y="5301845"/>
            <a:ext cx="5738846" cy="2334110"/>
          </a:xfrm>
          <a:noFill/>
          <a:ln/>
        </p:spPr>
        <p:txBody>
          <a:bodyPr/>
          <a:lstStyle/>
          <a:p>
            <a:pPr marL="216611" indent="-216611">
              <a:lnSpc>
                <a:spcPct val="110000"/>
              </a:lnSpc>
              <a:spcBef>
                <a:spcPct val="60000"/>
              </a:spcBef>
            </a:pPr>
            <a:r>
              <a:rPr lang="en-GB" b="1" dirty="0">
                <a:solidFill>
                  <a:srgbClr val="000000"/>
                </a:solidFill>
                <a:latin typeface="Frutiger 45 Light"/>
                <a:ea typeface="LF_Kai"/>
                <a:cs typeface="LF_Kai"/>
              </a:rPr>
              <a:t>India – Banking Sector Overview</a:t>
            </a:r>
          </a:p>
          <a:p>
            <a:pPr marL="216611" indent="-216611">
              <a:lnSpc>
                <a:spcPct val="110000"/>
              </a:lnSpc>
              <a:spcBef>
                <a:spcPct val="60000"/>
              </a:spcBef>
              <a:buFontTx/>
              <a:buAutoNum type="romanLcPeriod"/>
            </a:pPr>
            <a:r>
              <a:rPr lang="en-US" dirty="0">
                <a:solidFill>
                  <a:srgbClr val="000000"/>
                </a:solidFill>
                <a:latin typeface="Frutiger 45 Light"/>
                <a:ea typeface="LF_Kai"/>
                <a:cs typeface="LF_Kai"/>
              </a:rPr>
              <a:t>We believe that  the Indian banking sector is at an inflection point poised for the phase of growth</a:t>
            </a:r>
          </a:p>
          <a:p>
            <a:pPr marL="216611" indent="-216611">
              <a:lnSpc>
                <a:spcPct val="110000"/>
              </a:lnSpc>
              <a:spcBef>
                <a:spcPct val="60000"/>
              </a:spcBef>
              <a:buFontTx/>
              <a:buAutoNum type="romanLcPeriod"/>
            </a:pPr>
            <a:r>
              <a:rPr lang="en-US" dirty="0">
                <a:solidFill>
                  <a:srgbClr val="000000"/>
                </a:solidFill>
                <a:latin typeface="Frutiger 45 Light"/>
                <a:ea typeface="LF_Kai"/>
                <a:cs typeface="LF_Kai"/>
              </a:rPr>
              <a:t>India remains a hugely underserved financial market presenting a huge opportunity for growth</a:t>
            </a:r>
          </a:p>
          <a:p>
            <a:pPr marL="216611" indent="-216611">
              <a:lnSpc>
                <a:spcPct val="110000"/>
              </a:lnSpc>
              <a:spcBef>
                <a:spcPct val="60000"/>
              </a:spcBef>
              <a:buFontTx/>
              <a:buAutoNum type="romanLcPeriod"/>
            </a:pPr>
            <a:r>
              <a:rPr lang="en-US" dirty="0">
                <a:solidFill>
                  <a:srgbClr val="000000"/>
                </a:solidFill>
                <a:latin typeface="Frutiger 45 Light"/>
                <a:ea typeface="LF_Kai"/>
                <a:cs typeface="LF_Kai"/>
              </a:rPr>
              <a:t>India has amongst the lowest domestic credit to GDP ratios globally coupled with under penetration which has led to lower financial participation</a:t>
            </a:r>
          </a:p>
          <a:p>
            <a:pPr marL="216611" indent="-216611">
              <a:lnSpc>
                <a:spcPct val="110000"/>
              </a:lnSpc>
              <a:spcBef>
                <a:spcPct val="60000"/>
              </a:spcBef>
              <a:buFontTx/>
              <a:buAutoNum type="romanLcPeriod"/>
            </a:pPr>
            <a:r>
              <a:rPr lang="en-US" dirty="0">
                <a:solidFill>
                  <a:srgbClr val="000000"/>
                </a:solidFill>
                <a:latin typeface="Frutiger 45 Light"/>
                <a:ea typeface="LF_Kai"/>
                <a:cs typeface="LF_Kai"/>
              </a:rPr>
              <a:t>Further, the demographic drivers remain compelling with a young population and low dependency ratio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0"/>
          <p:cNvSpPr>
            <a:spLocks noGrp="1" noChangeArrowheads="1"/>
          </p:cNvSpPr>
          <p:nvPr>
            <p:ph type="dt" sz="quarter" idx="1"/>
          </p:nvPr>
        </p:nvSpPr>
        <p:spPr>
          <a:noFill/>
        </p:spPr>
        <p:txBody>
          <a:bodyPr/>
          <a:lstStyle/>
          <a:p>
            <a:fld id="{F7277C72-28B5-43CF-A45B-988C8ADDF922}" type="datetime8">
              <a:rPr lang="en-US" smtClean="0">
                <a:cs typeface="Arial" pitchFamily="34" charset="0"/>
              </a:rPr>
              <a:pPr/>
              <a:t>3/11/2015 2:34 PM</a:t>
            </a:fld>
            <a:endParaRPr lang="en-US" dirty="0" smtClean="0">
              <a:cs typeface="Arial" pitchFamily="34" charset="0"/>
            </a:endParaRPr>
          </a:p>
        </p:txBody>
      </p:sp>
      <p:sp>
        <p:nvSpPr>
          <p:cNvPr id="35842" name="Rectangle 2"/>
          <p:cNvSpPr>
            <a:spLocks noGrp="1" noRot="1" noChangeAspect="1" noChangeArrowheads="1" noTextEdit="1"/>
          </p:cNvSpPr>
          <p:nvPr>
            <p:ph type="sldImg"/>
          </p:nvPr>
        </p:nvSpPr>
        <p:spPr>
          <a:xfrm>
            <a:off x="633413" y="471488"/>
            <a:ext cx="5468937" cy="4227512"/>
          </a:xfrm>
          <a:ln/>
        </p:spPr>
      </p:sp>
      <p:sp>
        <p:nvSpPr>
          <p:cNvPr id="35843"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5000" y="471488"/>
            <a:ext cx="5470525" cy="4227512"/>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1F7E5D6E-B8F4-48AA-9E4D-F4B9CF1D5E11}" type="datetime8">
              <a:rPr lang="en-US" smtClean="0"/>
              <a:pPr>
                <a:defRPr/>
              </a:pPr>
              <a:t>3/11/2015 2:34 PM</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0"/>
          <p:cNvSpPr>
            <a:spLocks noGrp="1" noChangeArrowheads="1"/>
          </p:cNvSpPr>
          <p:nvPr>
            <p:ph type="dt" sz="quarter" idx="1"/>
          </p:nvPr>
        </p:nvSpPr>
        <p:spPr>
          <a:noFill/>
        </p:spPr>
        <p:txBody>
          <a:bodyPr/>
          <a:lstStyle/>
          <a:p>
            <a:pPr defTabSz="843935"/>
            <a:fld id="{CF996FC6-7CDB-4513-B898-CFE2CD684925}" type="datetime8">
              <a:rPr lang="en-US" smtClean="0">
                <a:cs typeface="Arial" pitchFamily="34" charset="0"/>
              </a:rPr>
              <a:pPr defTabSz="843935"/>
              <a:t>3/11/2015 2:34 PM</a:t>
            </a:fld>
            <a:endParaRPr lang="en-US" dirty="0" smtClean="0">
              <a:cs typeface="Arial" pitchFamily="34" charset="0"/>
            </a:endParaRPr>
          </a:p>
        </p:txBody>
      </p:sp>
      <p:sp>
        <p:nvSpPr>
          <p:cNvPr id="39938" name="Rectangle 2"/>
          <p:cNvSpPr>
            <a:spLocks noGrp="1" noRot="1" noChangeAspect="1" noChangeArrowheads="1" noTextEdit="1"/>
          </p:cNvSpPr>
          <p:nvPr>
            <p:ph type="sldImg"/>
          </p:nvPr>
        </p:nvSpPr>
        <p:spPr>
          <a:xfrm>
            <a:off x="636588" y="468313"/>
            <a:ext cx="5476875" cy="4232275"/>
          </a:xfrm>
          <a:ln/>
        </p:spPr>
      </p:sp>
      <p:sp>
        <p:nvSpPr>
          <p:cNvPr id="39939" name="Rectangle 3"/>
          <p:cNvSpPr>
            <a:spLocks noGrp="1" noChangeArrowheads="1"/>
          </p:cNvSpPr>
          <p:nvPr>
            <p:ph type="body" idx="1"/>
          </p:nvPr>
        </p:nvSpPr>
        <p:spPr>
          <a:xfrm>
            <a:off x="278070" y="4934743"/>
            <a:ext cx="6179629" cy="4683337"/>
          </a:xfrm>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4.xml"/><Relationship Id="rId1" Type="http://schemas.openxmlformats.org/officeDocument/2006/relationships/tags" Target="../tags/tag1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7.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8.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9.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0.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1.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2.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73154" name="Rectangle 2"/>
          <p:cNvSpPr>
            <a:spLocks noGrp="1" noChangeArrowheads="1"/>
          </p:cNvSpPr>
          <p:nvPr>
            <p:ph type="ctrTitle"/>
          </p:nvPr>
        </p:nvSpPr>
        <p:spPr bwMode="gray">
          <a:xfrm>
            <a:off x="1219200" y="1979615"/>
            <a:ext cx="8153400" cy="2211387"/>
          </a:xfrm>
          <a:ln algn="ctr"/>
        </p:spPr>
        <p:txBody>
          <a:bodyPr tIns="0" bIns="0"/>
          <a:lstStyle>
            <a:lvl1pPr>
              <a:lnSpc>
                <a:spcPct val="90000"/>
              </a:lnSpc>
              <a:defRPr sz="3500">
                <a:solidFill>
                  <a:schemeClr val="tx1"/>
                </a:solidFill>
              </a:defRPr>
            </a:lvl1pPr>
          </a:lstStyle>
          <a:p>
            <a:r>
              <a:rPr lang="en-US" dirty="0"/>
              <a:t>Click to edit Master title style</a:t>
            </a:r>
          </a:p>
        </p:txBody>
      </p:sp>
      <p:sp>
        <p:nvSpPr>
          <p:cNvPr id="1073155" name="Rectangle 3"/>
          <p:cNvSpPr>
            <a:spLocks noGrp="1" noChangeArrowheads="1"/>
          </p:cNvSpPr>
          <p:nvPr>
            <p:ph type="subTitle" idx="1"/>
          </p:nvPr>
        </p:nvSpPr>
        <p:spPr bwMode="gray">
          <a:xfrm>
            <a:off x="1219200" y="4191002"/>
            <a:ext cx="8153400" cy="1279525"/>
          </a:xfrm>
        </p:spPr>
        <p:txBody>
          <a:bodyPr tIns="0" bIns="0"/>
          <a:lstStyle>
            <a:lvl1pPr marL="0" indent="0">
              <a:lnSpc>
                <a:spcPct val="125000"/>
              </a:lnSpc>
              <a:spcBef>
                <a:spcPct val="0"/>
              </a:spcBef>
              <a:buClr>
                <a:schemeClr val="tx2"/>
              </a:buClr>
              <a:buFont typeface="Wingdings 2" pitchFamily="18" charset="2"/>
              <a:buNone/>
              <a:defRPr sz="2000">
                <a:solidFill>
                  <a:schemeClr val="tx2"/>
                </a:solidFill>
              </a:defRPr>
            </a:lvl1pPr>
          </a:lstStyle>
          <a:p>
            <a:r>
              <a:rPr lang="en-US"/>
              <a:t>Click to edit Master info style</a:t>
            </a:r>
          </a:p>
        </p:txBody>
      </p:sp>
      <p:sp>
        <p:nvSpPr>
          <p:cNvPr id="22" name="Rectangle 4"/>
          <p:cNvSpPr>
            <a:spLocks noGrp="1" noChangeArrowheads="1"/>
          </p:cNvSpPr>
          <p:nvPr>
            <p:ph type="sldNum" sz="quarter" idx="10"/>
            <p:custDataLst>
              <p:tags r:id="rId1"/>
            </p:custDataLst>
          </p:nvPr>
        </p:nvSpPr>
        <p:spPr/>
        <p:txBody>
          <a:bodyPr/>
          <a:lstStyle>
            <a:lvl1pPr>
              <a:defRPr/>
            </a:lvl1pPr>
          </a:lstStyle>
          <a:p>
            <a:pPr>
              <a:defRPr/>
            </a:pPr>
            <a:fld id="{D3786699-C0C5-4921-B47B-5A6F1A2AC739}" type="slidenum">
              <a:rPr lang="en-US"/>
              <a:pPr>
                <a:defRPr/>
              </a:pPr>
              <a:t>‹#›</a:t>
            </a:fld>
            <a:endParaRPr lang="en-US" dirty="0"/>
          </a:p>
        </p:txBody>
      </p:sp>
    </p:spTree>
  </p:cSld>
  <p:clrMapOvr>
    <a:masterClrMapping/>
  </p:clrMapOvr>
  <p:transition spd="med">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custDataLst>
              <p:tags r:id="rId1"/>
            </p:custDataLst>
          </p:nvPr>
        </p:nvSpPr>
        <p:spPr>
          <a:ln/>
        </p:spPr>
        <p:txBody>
          <a:bodyPr/>
          <a:lstStyle>
            <a:lvl1pPr>
              <a:defRPr/>
            </a:lvl1pPr>
          </a:lstStyle>
          <a:p>
            <a:pPr>
              <a:defRPr/>
            </a:pPr>
            <a:fld id="{4AC98116-1E2E-44AE-800C-AFEEF4E759D4}" type="slidenum">
              <a:rPr lang="en-US"/>
              <a:pPr>
                <a:defRPr/>
              </a:pPr>
              <a:t>‹#›</a:t>
            </a:fld>
            <a:endParaRPr lang="en-US" dirty="0"/>
          </a:p>
        </p:txBody>
      </p:sp>
    </p:spTree>
  </p:cSld>
  <p:clrMapOvr>
    <a:masterClrMapping/>
  </p:clrMapOvr>
  <p:transition spd="med">
    <p:dissolv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2" y="533402"/>
            <a:ext cx="21717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533402"/>
            <a:ext cx="63627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custDataLst>
              <p:tags r:id="rId1"/>
            </p:custDataLst>
          </p:nvPr>
        </p:nvSpPr>
        <p:spPr>
          <a:ln/>
        </p:spPr>
        <p:txBody>
          <a:bodyPr/>
          <a:lstStyle>
            <a:lvl1pPr>
              <a:defRPr/>
            </a:lvl1pPr>
          </a:lstStyle>
          <a:p>
            <a:pPr>
              <a:defRPr/>
            </a:pPr>
            <a:fld id="{C8437307-E21E-4565-A5D6-904D8B509FC4}" type="slidenum">
              <a:rPr lang="en-US"/>
              <a:pPr>
                <a:defRPr/>
              </a:pPr>
              <a:t>‹#›</a:t>
            </a:fld>
            <a:endParaRPr lang="en-US" dirty="0"/>
          </a:p>
        </p:txBody>
      </p:sp>
    </p:spTree>
  </p:cSld>
  <p:clrMapOvr>
    <a:masterClrMapping/>
  </p:clrMapOvr>
  <p:transition spd="med">
    <p:dissolv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9352" indent="0" algn="ctr">
              <a:buNone/>
              <a:defRPr>
                <a:solidFill>
                  <a:schemeClr val="tx1">
                    <a:tint val="75000"/>
                  </a:schemeClr>
                </a:solidFill>
              </a:defRPr>
            </a:lvl2pPr>
            <a:lvl3pPr marL="1018705" indent="0" algn="ctr">
              <a:buNone/>
              <a:defRPr>
                <a:solidFill>
                  <a:schemeClr val="tx1">
                    <a:tint val="75000"/>
                  </a:schemeClr>
                </a:solidFill>
              </a:defRPr>
            </a:lvl3pPr>
            <a:lvl4pPr marL="1528058" indent="0" algn="ctr">
              <a:buNone/>
              <a:defRPr>
                <a:solidFill>
                  <a:schemeClr val="tx1">
                    <a:tint val="75000"/>
                  </a:schemeClr>
                </a:solidFill>
              </a:defRPr>
            </a:lvl4pPr>
            <a:lvl5pPr marL="2037411" indent="0" algn="ctr">
              <a:buNone/>
              <a:defRPr>
                <a:solidFill>
                  <a:schemeClr val="tx1">
                    <a:tint val="75000"/>
                  </a:schemeClr>
                </a:solidFill>
              </a:defRPr>
            </a:lvl5pPr>
            <a:lvl6pPr marL="2546764" indent="0" algn="ctr">
              <a:buNone/>
              <a:defRPr>
                <a:solidFill>
                  <a:schemeClr val="tx1">
                    <a:tint val="75000"/>
                  </a:schemeClr>
                </a:solidFill>
              </a:defRPr>
            </a:lvl6pPr>
            <a:lvl7pPr marL="3056116" indent="0" algn="ctr">
              <a:buNone/>
              <a:defRPr>
                <a:solidFill>
                  <a:schemeClr val="tx1">
                    <a:tint val="75000"/>
                  </a:schemeClr>
                </a:solidFill>
              </a:defRPr>
            </a:lvl7pPr>
            <a:lvl8pPr marL="3565469" indent="0" algn="ctr">
              <a:buNone/>
              <a:defRPr>
                <a:solidFill>
                  <a:schemeClr val="tx1">
                    <a:tint val="75000"/>
                  </a:schemeClr>
                </a:solidFill>
              </a:defRPr>
            </a:lvl8pPr>
            <a:lvl9pPr marL="407482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F34AF-DB72-4DFC-B50F-E923B5E794E3}"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2337"/>
            <a:ext cx="10058400" cy="77724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15950"/>
            <a:ext cx="10058400" cy="7740502"/>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189440" y="7126560"/>
            <a:ext cx="2346960" cy="413808"/>
          </a:xfrm>
        </p:spPr>
        <p:txBody>
          <a:bodyPr/>
          <a:lstStyle/>
          <a:p>
            <a:fld id="{1DCF34AF-DB72-4DFC-B50F-E923B5E794E3}" type="slidenum">
              <a:rPr lang="en-US" smtClean="0"/>
              <a:pPr/>
              <a:t>‹#›</a:t>
            </a:fld>
            <a:endParaRPr lang="en-US"/>
          </a:p>
        </p:txBody>
      </p:sp>
    </p:spTree>
    <p:extLst>
      <p:ext uri="{BB962C8B-B14F-4D97-AF65-F5344CB8AC3E}">
        <p14:creationId xmlns:p14="http://schemas.microsoft.com/office/powerpoint/2010/main" xmlns="" val="30868975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277672" y="7054552"/>
            <a:ext cx="474752" cy="360040"/>
          </a:xfrm>
        </p:spPr>
        <p:txBody>
          <a:bodyPr/>
          <a:lstStyle/>
          <a:p>
            <a:fld id="{1DCF34AF-DB72-4DFC-B50F-E923B5E794E3}" type="slidenum">
              <a:rPr lang="en-US" smtClean="0"/>
              <a:pPr/>
              <a:t>‹#›</a:t>
            </a:fld>
            <a:endParaRPr lang="en-US"/>
          </a:p>
        </p:txBody>
      </p:sp>
    </p:spTree>
    <p:extLst>
      <p:ext uri="{BB962C8B-B14F-4D97-AF65-F5344CB8AC3E}">
        <p14:creationId xmlns:p14="http://schemas.microsoft.com/office/powerpoint/2010/main" xmlns="" val="17190375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CF34AF-DB72-4DFC-B50F-E923B5E794E3}" type="slidenum">
              <a:rPr lang="en-US" smtClean="0"/>
              <a:pPr/>
              <a:t>‹#›</a:t>
            </a:fld>
            <a:endParaRPr lang="en-US"/>
          </a:p>
        </p:txBody>
      </p:sp>
    </p:spTree>
    <p:extLst>
      <p:ext uri="{BB962C8B-B14F-4D97-AF65-F5344CB8AC3E}">
        <p14:creationId xmlns:p14="http://schemas.microsoft.com/office/powerpoint/2010/main" xmlns="" val="2311465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F34AF-DB72-4DFC-B50F-E923B5E794E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8"/>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352" indent="0">
              <a:buNone/>
              <a:defRPr sz="2000">
                <a:solidFill>
                  <a:schemeClr val="tx1">
                    <a:tint val="75000"/>
                  </a:schemeClr>
                </a:solidFill>
              </a:defRPr>
            </a:lvl2pPr>
            <a:lvl3pPr marL="1018705" indent="0">
              <a:buNone/>
              <a:defRPr sz="1800">
                <a:solidFill>
                  <a:schemeClr val="tx1">
                    <a:tint val="75000"/>
                  </a:schemeClr>
                </a:solidFill>
              </a:defRPr>
            </a:lvl3pPr>
            <a:lvl4pPr marL="1528058" indent="0">
              <a:buNone/>
              <a:defRPr sz="1600">
                <a:solidFill>
                  <a:schemeClr val="tx1">
                    <a:tint val="75000"/>
                  </a:schemeClr>
                </a:solidFill>
              </a:defRPr>
            </a:lvl4pPr>
            <a:lvl5pPr marL="2037411" indent="0">
              <a:buNone/>
              <a:defRPr sz="1600">
                <a:solidFill>
                  <a:schemeClr val="tx1">
                    <a:tint val="75000"/>
                  </a:schemeClr>
                </a:solidFill>
              </a:defRPr>
            </a:lvl5pPr>
            <a:lvl6pPr marL="2546764" indent="0">
              <a:buNone/>
              <a:defRPr sz="1600">
                <a:solidFill>
                  <a:schemeClr val="tx1">
                    <a:tint val="75000"/>
                  </a:schemeClr>
                </a:solidFill>
              </a:defRPr>
            </a:lvl6pPr>
            <a:lvl7pPr marL="3056116" indent="0">
              <a:buNone/>
              <a:defRPr sz="1600">
                <a:solidFill>
                  <a:schemeClr val="tx1">
                    <a:tint val="75000"/>
                  </a:schemeClr>
                </a:solidFill>
              </a:defRPr>
            </a:lvl7pPr>
            <a:lvl8pPr marL="3565469" indent="0">
              <a:buNone/>
              <a:defRPr sz="1600">
                <a:solidFill>
                  <a:schemeClr val="tx1">
                    <a:tint val="75000"/>
                  </a:schemeClr>
                </a:solidFill>
              </a:defRPr>
            </a:lvl8pPr>
            <a:lvl9pPr marL="4074821"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F34AF-DB72-4DFC-B50F-E923B5E794E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2920" y="1813562"/>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813562"/>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F34AF-DB72-4DFC-B50F-E923B5E794E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1" y="1739795"/>
            <a:ext cx="4444207" cy="725064"/>
          </a:xfrm>
        </p:spPr>
        <p:txBody>
          <a:bodyPr anchor="b"/>
          <a:lstStyle>
            <a:lvl1pPr marL="0" indent="0">
              <a:buNone/>
              <a:defRPr sz="2700" b="1"/>
            </a:lvl1pPr>
            <a:lvl2pPr marL="509352" indent="0">
              <a:buNone/>
              <a:defRPr sz="2200" b="1"/>
            </a:lvl2pPr>
            <a:lvl3pPr marL="1018705" indent="0">
              <a:buNone/>
              <a:defRPr sz="2000" b="1"/>
            </a:lvl3pPr>
            <a:lvl4pPr marL="1528058" indent="0">
              <a:buNone/>
              <a:defRPr sz="1800" b="1"/>
            </a:lvl4pPr>
            <a:lvl5pPr marL="2037411" indent="0">
              <a:buNone/>
              <a:defRPr sz="1800" b="1"/>
            </a:lvl5pPr>
            <a:lvl6pPr marL="2546764" indent="0">
              <a:buNone/>
              <a:defRPr sz="1800" b="1"/>
            </a:lvl6pPr>
            <a:lvl7pPr marL="3056116" indent="0">
              <a:buNone/>
              <a:defRPr sz="1800" b="1"/>
            </a:lvl7pPr>
            <a:lvl8pPr marL="3565469" indent="0">
              <a:buNone/>
              <a:defRPr sz="1800" b="1"/>
            </a:lvl8pPr>
            <a:lvl9pPr marL="4074821"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1" y="2464859"/>
            <a:ext cx="4444207"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29" y="1739795"/>
            <a:ext cx="4445953" cy="725064"/>
          </a:xfrm>
        </p:spPr>
        <p:txBody>
          <a:bodyPr anchor="b"/>
          <a:lstStyle>
            <a:lvl1pPr marL="0" indent="0">
              <a:buNone/>
              <a:defRPr sz="2700" b="1"/>
            </a:lvl1pPr>
            <a:lvl2pPr marL="509352" indent="0">
              <a:buNone/>
              <a:defRPr sz="2200" b="1"/>
            </a:lvl2pPr>
            <a:lvl3pPr marL="1018705" indent="0">
              <a:buNone/>
              <a:defRPr sz="2000" b="1"/>
            </a:lvl3pPr>
            <a:lvl4pPr marL="1528058" indent="0">
              <a:buNone/>
              <a:defRPr sz="1800" b="1"/>
            </a:lvl4pPr>
            <a:lvl5pPr marL="2037411" indent="0">
              <a:buNone/>
              <a:defRPr sz="1800" b="1"/>
            </a:lvl5pPr>
            <a:lvl6pPr marL="2546764" indent="0">
              <a:buNone/>
              <a:defRPr sz="1800" b="1"/>
            </a:lvl6pPr>
            <a:lvl7pPr marL="3056116" indent="0">
              <a:buNone/>
              <a:defRPr sz="1800" b="1"/>
            </a:lvl7pPr>
            <a:lvl8pPr marL="3565469" indent="0">
              <a:buNone/>
              <a:defRPr sz="1800" b="1"/>
            </a:lvl8pPr>
            <a:lvl9pPr marL="4074821"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29" y="2464859"/>
            <a:ext cx="4445953"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CF34AF-DB72-4DFC-B50F-E923B5E794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dissolv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CF34AF-DB72-4DFC-B50F-E923B5E794E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CF34AF-DB72-4DFC-B50F-E923B5E794E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2" y="309457"/>
            <a:ext cx="3309144" cy="131699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2" y="1626447"/>
            <a:ext cx="3309144" cy="5316538"/>
          </a:xfrm>
        </p:spPr>
        <p:txBody>
          <a:bodyPr/>
          <a:lstStyle>
            <a:lvl1pPr marL="0" indent="0">
              <a:buNone/>
              <a:defRPr sz="1600"/>
            </a:lvl1pPr>
            <a:lvl2pPr marL="509352" indent="0">
              <a:buNone/>
              <a:defRPr sz="1300"/>
            </a:lvl2pPr>
            <a:lvl3pPr marL="1018705" indent="0">
              <a:buNone/>
              <a:defRPr sz="1100"/>
            </a:lvl3pPr>
            <a:lvl4pPr marL="1528058" indent="0">
              <a:buNone/>
              <a:defRPr sz="1000"/>
            </a:lvl4pPr>
            <a:lvl5pPr marL="2037411" indent="0">
              <a:buNone/>
              <a:defRPr sz="1000"/>
            </a:lvl5pPr>
            <a:lvl6pPr marL="2546764" indent="0">
              <a:buNone/>
              <a:defRPr sz="1000"/>
            </a:lvl6pPr>
            <a:lvl7pPr marL="3056116" indent="0">
              <a:buNone/>
              <a:defRPr sz="1000"/>
            </a:lvl7pPr>
            <a:lvl8pPr marL="3565469" indent="0">
              <a:buNone/>
              <a:defRPr sz="1000"/>
            </a:lvl8pPr>
            <a:lvl9pPr marL="407482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F34AF-DB72-4DFC-B50F-E923B5E794E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694478"/>
            <a:ext cx="6035040" cy="4663440"/>
          </a:xfrm>
        </p:spPr>
        <p:txBody>
          <a:bodyPr/>
          <a:lstStyle>
            <a:lvl1pPr marL="0" indent="0">
              <a:buNone/>
              <a:defRPr sz="3600"/>
            </a:lvl1pPr>
            <a:lvl2pPr marL="509352" indent="0">
              <a:buNone/>
              <a:defRPr sz="3100"/>
            </a:lvl2pPr>
            <a:lvl3pPr marL="1018705" indent="0">
              <a:buNone/>
              <a:defRPr sz="2700"/>
            </a:lvl3pPr>
            <a:lvl4pPr marL="1528058" indent="0">
              <a:buNone/>
              <a:defRPr sz="2200"/>
            </a:lvl4pPr>
            <a:lvl5pPr marL="2037411" indent="0">
              <a:buNone/>
              <a:defRPr sz="2200"/>
            </a:lvl5pPr>
            <a:lvl6pPr marL="2546764" indent="0">
              <a:buNone/>
              <a:defRPr sz="2200"/>
            </a:lvl6pPr>
            <a:lvl7pPr marL="3056116" indent="0">
              <a:buNone/>
              <a:defRPr sz="2200"/>
            </a:lvl7pPr>
            <a:lvl8pPr marL="3565469" indent="0">
              <a:buNone/>
              <a:defRPr sz="2200"/>
            </a:lvl8pPr>
            <a:lvl9pPr marL="4074821"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352" indent="0">
              <a:buNone/>
              <a:defRPr sz="1300"/>
            </a:lvl2pPr>
            <a:lvl3pPr marL="1018705" indent="0">
              <a:buNone/>
              <a:defRPr sz="1100"/>
            </a:lvl3pPr>
            <a:lvl4pPr marL="1528058" indent="0">
              <a:buNone/>
              <a:defRPr sz="1000"/>
            </a:lvl4pPr>
            <a:lvl5pPr marL="2037411" indent="0">
              <a:buNone/>
              <a:defRPr sz="1000"/>
            </a:lvl5pPr>
            <a:lvl6pPr marL="2546764" indent="0">
              <a:buNone/>
              <a:defRPr sz="1000"/>
            </a:lvl6pPr>
            <a:lvl7pPr marL="3056116" indent="0">
              <a:buNone/>
              <a:defRPr sz="1000"/>
            </a:lvl7pPr>
            <a:lvl8pPr marL="3565469" indent="0">
              <a:buNone/>
              <a:defRPr sz="1000"/>
            </a:lvl8pPr>
            <a:lvl9pPr marL="407482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F34AF-DB72-4DFC-B50F-E923B5E794E3}"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F34AF-DB72-4DFC-B50F-E923B5E794E3}"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57"/>
            <a:ext cx="2263140" cy="66317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311257"/>
            <a:ext cx="6621780" cy="66317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F34AF-DB72-4DFC-B50F-E923B5E794E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smtClean="0"/>
              <a:t>Click to edit Master title style</a:t>
            </a:r>
            <a:endParaRPr lang="en-IN"/>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13A04-D277-43B3-8CA1-8587ADF9BFE0}" type="slidenum">
              <a:rPr lang="en-IN" smtClean="0"/>
              <a:pPr/>
              <a:t>‹#›</a:t>
            </a:fld>
            <a:endParaRPr lang="en-IN"/>
          </a:p>
        </p:txBody>
      </p:sp>
      <p:pic>
        <p:nvPicPr>
          <p:cNvPr id="1026" name="Picture 2" descr="E:\Economy images\Footer- Brand Campaign.jpg"/>
          <p:cNvPicPr>
            <a:picLocks noChangeAspect="1" noChangeArrowheads="1"/>
          </p:cNvPicPr>
          <p:nvPr userDrawn="1"/>
        </p:nvPicPr>
        <p:blipFill>
          <a:blip r:embed="rId2" cstate="print"/>
          <a:srcRect/>
          <a:stretch>
            <a:fillRect/>
          </a:stretch>
        </p:blipFill>
        <p:spPr bwMode="auto">
          <a:xfrm>
            <a:off x="5239" y="6396056"/>
            <a:ext cx="10047923" cy="1414145"/>
          </a:xfrm>
          <a:prstGeom prst="rect">
            <a:avLst/>
          </a:prstGeom>
          <a:noFill/>
        </p:spPr>
      </p:pic>
      <p:sp>
        <p:nvSpPr>
          <p:cNvPr id="8" name="Rectangle 7"/>
          <p:cNvSpPr/>
          <p:nvPr userDrawn="1"/>
        </p:nvSpPr>
        <p:spPr>
          <a:xfrm>
            <a:off x="0" y="-27"/>
            <a:ext cx="10058400" cy="161926"/>
          </a:xfrm>
          <a:prstGeom prst="rect">
            <a:avLst/>
          </a:prstGeom>
          <a:solidFill>
            <a:srgbClr val="006D75"/>
          </a:solidFill>
          <a:ln>
            <a:noFill/>
          </a:ln>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IN"/>
          </a:p>
        </p:txBody>
      </p:sp>
      <p:sp>
        <p:nvSpPr>
          <p:cNvPr id="9" name="Rectangle 8"/>
          <p:cNvSpPr/>
          <p:nvPr userDrawn="1"/>
        </p:nvSpPr>
        <p:spPr>
          <a:xfrm>
            <a:off x="-35" y="161900"/>
            <a:ext cx="10058400" cy="80963"/>
          </a:xfrm>
          <a:prstGeom prst="rect">
            <a:avLst/>
          </a:prstGeom>
          <a:solidFill>
            <a:srgbClr val="F36E20"/>
          </a:solidFill>
          <a:ln>
            <a:noFill/>
          </a:ln>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13A04-D277-43B3-8CA1-8587ADF9BFE0}" type="slidenum">
              <a:rPr lang="en-IN" smtClean="0"/>
              <a:pPr/>
              <a:t>‹#›</a:t>
            </a:fld>
            <a:endParaRPr lang="en-IN"/>
          </a:p>
        </p:txBody>
      </p:sp>
      <p:sp>
        <p:nvSpPr>
          <p:cNvPr id="7" name="Rectangle 6"/>
          <p:cNvSpPr/>
          <p:nvPr userDrawn="1"/>
        </p:nvSpPr>
        <p:spPr>
          <a:xfrm>
            <a:off x="0" y="0"/>
            <a:ext cx="10058400" cy="971040"/>
          </a:xfrm>
          <a:prstGeom prst="rect">
            <a:avLst/>
          </a:prstGeom>
          <a:solidFill>
            <a:srgbClr val="006D75"/>
          </a:solidFill>
          <a:ln>
            <a:noFill/>
          </a:ln>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IN"/>
          </a:p>
        </p:txBody>
      </p:sp>
      <p:pic>
        <p:nvPicPr>
          <p:cNvPr id="2050" name="Picture 2" descr="E:\Economy images\logo. bank aisa dost jaisa.jpg plain.jpg"/>
          <p:cNvPicPr>
            <a:picLocks noChangeAspect="1" noChangeArrowheads="1"/>
          </p:cNvPicPr>
          <p:nvPr userDrawn="1"/>
        </p:nvPicPr>
        <p:blipFill>
          <a:blip r:embed="rId2" cstate="print"/>
          <a:srcRect/>
          <a:stretch>
            <a:fillRect/>
          </a:stretch>
        </p:blipFill>
        <p:spPr bwMode="auto">
          <a:xfrm>
            <a:off x="8507730" y="7119330"/>
            <a:ext cx="1550670" cy="572135"/>
          </a:xfrm>
          <a:prstGeom prst="rect">
            <a:avLst/>
          </a:prstGeom>
          <a:noFill/>
        </p:spPr>
      </p:pic>
      <p:sp>
        <p:nvSpPr>
          <p:cNvPr id="9" name="Rectangle 8"/>
          <p:cNvSpPr/>
          <p:nvPr userDrawn="1"/>
        </p:nvSpPr>
        <p:spPr>
          <a:xfrm>
            <a:off x="-35" y="7720612"/>
            <a:ext cx="10058400" cy="51815"/>
          </a:xfrm>
          <a:prstGeom prst="rect">
            <a:avLst/>
          </a:prstGeom>
          <a:solidFill>
            <a:srgbClr val="F36E20"/>
          </a:solidFill>
          <a:ln>
            <a:noFill/>
          </a:ln>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IN"/>
          </a:p>
        </p:txBody>
      </p:sp>
      <p:sp>
        <p:nvSpPr>
          <p:cNvPr id="10" name="Rectangle 9"/>
          <p:cNvSpPr/>
          <p:nvPr userDrawn="1"/>
        </p:nvSpPr>
        <p:spPr>
          <a:xfrm>
            <a:off x="-35" y="971530"/>
            <a:ext cx="10058400" cy="161926"/>
          </a:xfrm>
          <a:prstGeom prst="rect">
            <a:avLst/>
          </a:prstGeom>
          <a:solidFill>
            <a:srgbClr val="F36E20"/>
          </a:solidFill>
          <a:ln>
            <a:noFill/>
          </a:ln>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500" b="1" cap="all"/>
            </a:lvl1pPr>
          </a:lstStyle>
          <a:p>
            <a:r>
              <a:rPr lang="en-US" smtClean="0"/>
              <a:t>Click to edit Master title style</a:t>
            </a:r>
            <a:endParaRPr lang="en-IN"/>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13A04-D277-43B3-8CA1-8587ADF9BFE0}"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02920" y="1813560"/>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13020" y="1813560"/>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213A04-D277-43B3-8CA1-8587ADF9BF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40"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40" y="3294063"/>
            <a:ext cx="8548687" cy="1700212"/>
          </a:xfrm>
        </p:spPr>
        <p:txBody>
          <a:bodyPr anchor="b"/>
          <a:lstStyle>
            <a:lvl1pPr marL="0" indent="0">
              <a:buNone/>
              <a:defRPr sz="2000"/>
            </a:lvl1pPr>
            <a:lvl2pPr marL="457096" indent="0">
              <a:buNone/>
              <a:defRPr sz="1800"/>
            </a:lvl2pPr>
            <a:lvl3pPr marL="914192" indent="0">
              <a:buNone/>
              <a:defRPr sz="1600"/>
            </a:lvl3pPr>
            <a:lvl4pPr marL="1371288" indent="0">
              <a:buNone/>
              <a:defRPr sz="1400"/>
            </a:lvl4pPr>
            <a:lvl5pPr marL="1828387" indent="0">
              <a:buNone/>
              <a:defRPr sz="1400"/>
            </a:lvl5pPr>
            <a:lvl6pPr marL="2285483" indent="0">
              <a:buNone/>
              <a:defRPr sz="1400"/>
            </a:lvl6pPr>
            <a:lvl7pPr marL="2742579" indent="0">
              <a:buNone/>
              <a:defRPr sz="1400"/>
            </a:lvl7pPr>
            <a:lvl8pPr marL="3199675" indent="0">
              <a:buNone/>
              <a:defRPr sz="1400"/>
            </a:lvl8pPr>
            <a:lvl9pPr marL="3656771" indent="0">
              <a:buNone/>
              <a:defRPr sz="1400"/>
            </a:lvl9pPr>
          </a:lstStyle>
          <a:p>
            <a:pPr lvl="0"/>
            <a:r>
              <a:rPr lang="en-US" smtClean="0"/>
              <a:t>Click to edit Master text styles</a:t>
            </a:r>
          </a:p>
        </p:txBody>
      </p:sp>
      <p:sp>
        <p:nvSpPr>
          <p:cNvPr id="4" name="Rectangle 5"/>
          <p:cNvSpPr>
            <a:spLocks noGrp="1" noChangeArrowheads="1"/>
          </p:cNvSpPr>
          <p:nvPr>
            <p:ph type="sldNum" sz="quarter" idx="10"/>
            <p:custDataLst>
              <p:tags r:id="rId1"/>
            </p:custDataLst>
          </p:nvPr>
        </p:nvSpPr>
        <p:spPr>
          <a:ln/>
        </p:spPr>
        <p:txBody>
          <a:bodyPr/>
          <a:lstStyle>
            <a:lvl1pPr>
              <a:defRPr/>
            </a:lvl1pPr>
          </a:lstStyle>
          <a:p>
            <a:pPr>
              <a:defRPr/>
            </a:pPr>
            <a:fld id="{24355ED7-A86D-4855-A2A4-A5DED8DF2420}" type="slidenum">
              <a:rPr lang="en-US"/>
              <a:pPr>
                <a:defRPr/>
              </a:pPr>
              <a:t>‹#›</a:t>
            </a:fld>
            <a:endParaRPr lang="en-US" dirty="0"/>
          </a:p>
        </p:txBody>
      </p:sp>
    </p:spTree>
  </p:cSld>
  <p:clrMapOvr>
    <a:masterClrMapping/>
  </p:clrMapOvr>
  <p:transition spd="med">
    <p:dissolv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02920" y="1739795"/>
            <a:ext cx="4444207"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0" y="2464859"/>
            <a:ext cx="4444207"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109528" y="1739795"/>
            <a:ext cx="4445953"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28" y="2464859"/>
            <a:ext cx="4445953"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213A04-D277-43B3-8CA1-8587ADF9BFE0}"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213A04-D277-43B3-8CA1-8587ADF9BFE0}" type="slidenum">
              <a:rPr lang="en-IN" smtClean="0"/>
              <a:pPr/>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213A04-D277-43B3-8CA1-8587ADF9BFE0}" type="slidenum">
              <a:rPr lang="en-IN" smtClean="0"/>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200" b="1"/>
            </a:lvl1pPr>
          </a:lstStyle>
          <a:p>
            <a:r>
              <a:rPr lang="en-US" smtClean="0"/>
              <a:t>Click to edit Master title style</a:t>
            </a:r>
            <a:endParaRPr lang="en-IN"/>
          </a:p>
        </p:txBody>
      </p:sp>
      <p:sp>
        <p:nvSpPr>
          <p:cNvPr id="3" name="Content Placeholder 2"/>
          <p:cNvSpPr>
            <a:spLocks noGrp="1"/>
          </p:cNvSpPr>
          <p:nvPr>
            <p:ph idx="1"/>
          </p:nvPr>
        </p:nvSpPr>
        <p:spPr>
          <a:xfrm>
            <a:off x="3932555" y="309457"/>
            <a:ext cx="5622925" cy="663352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213A04-D277-43B3-8CA1-8587ADF9BFE0}" type="slidenum">
              <a:rPr lang="en-IN" smtClean="0"/>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IN"/>
          </a:p>
        </p:txBody>
      </p:sp>
      <p:sp>
        <p:nvSpPr>
          <p:cNvPr id="3" name="Picture Placeholder 2"/>
          <p:cNvSpPr>
            <a:spLocks noGrp="1"/>
          </p:cNvSpPr>
          <p:nvPr>
            <p:ph type="pic" idx="1"/>
          </p:nvPr>
        </p:nvSpPr>
        <p:spPr>
          <a:xfrm>
            <a:off x="1971517" y="694478"/>
            <a:ext cx="6035040" cy="4663440"/>
          </a:xfrm>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endParaRPr lang="en-IN"/>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213A04-D277-43B3-8CA1-8587ADF9BFE0}"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13A04-D277-43B3-8CA1-8587ADF9BFE0}" type="slidenum">
              <a:rPr lang="en-IN" smtClean="0"/>
              <a:pPr/>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57"/>
            <a:ext cx="2263140" cy="663172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02920" y="311257"/>
            <a:ext cx="6621780" cy="66317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13A04-D277-43B3-8CA1-8587ADF9BFE0}"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73154" name="Rectangle 2"/>
          <p:cNvSpPr>
            <a:spLocks noGrp="1" noChangeArrowheads="1"/>
          </p:cNvSpPr>
          <p:nvPr>
            <p:ph type="ctrTitle"/>
          </p:nvPr>
        </p:nvSpPr>
        <p:spPr bwMode="gray">
          <a:xfrm>
            <a:off x="1219200" y="1979615"/>
            <a:ext cx="8153400" cy="2211387"/>
          </a:xfrm>
          <a:ln algn="ctr"/>
        </p:spPr>
        <p:txBody>
          <a:bodyPr tIns="0" bIns="0"/>
          <a:lstStyle>
            <a:lvl1pPr>
              <a:lnSpc>
                <a:spcPct val="90000"/>
              </a:lnSpc>
              <a:defRPr sz="3500">
                <a:solidFill>
                  <a:schemeClr val="tx1"/>
                </a:solidFill>
              </a:defRPr>
            </a:lvl1pPr>
          </a:lstStyle>
          <a:p>
            <a:r>
              <a:rPr lang="en-US" dirty="0"/>
              <a:t>Click to edit Master title style</a:t>
            </a:r>
          </a:p>
        </p:txBody>
      </p:sp>
      <p:sp>
        <p:nvSpPr>
          <p:cNvPr id="1073155" name="Rectangle 3"/>
          <p:cNvSpPr>
            <a:spLocks noGrp="1" noChangeArrowheads="1"/>
          </p:cNvSpPr>
          <p:nvPr>
            <p:ph type="subTitle" idx="1"/>
          </p:nvPr>
        </p:nvSpPr>
        <p:spPr bwMode="gray">
          <a:xfrm>
            <a:off x="1219200" y="4191002"/>
            <a:ext cx="8153400" cy="1279525"/>
          </a:xfrm>
        </p:spPr>
        <p:txBody>
          <a:bodyPr tIns="0" bIns="0"/>
          <a:lstStyle>
            <a:lvl1pPr marL="0" indent="0">
              <a:lnSpc>
                <a:spcPct val="125000"/>
              </a:lnSpc>
              <a:spcBef>
                <a:spcPct val="0"/>
              </a:spcBef>
              <a:buClr>
                <a:schemeClr val="tx2"/>
              </a:buClr>
              <a:buFont typeface="Wingdings 2" pitchFamily="18" charset="2"/>
              <a:buNone/>
              <a:defRPr sz="2000">
                <a:solidFill>
                  <a:schemeClr val="tx2"/>
                </a:solidFill>
              </a:defRPr>
            </a:lvl1pPr>
          </a:lstStyle>
          <a:p>
            <a:r>
              <a:rPr lang="en-US"/>
              <a:t>Click to edit Master info style</a:t>
            </a:r>
          </a:p>
        </p:txBody>
      </p:sp>
      <p:sp>
        <p:nvSpPr>
          <p:cNvPr id="22" name="Rectangle 4"/>
          <p:cNvSpPr>
            <a:spLocks noGrp="1" noChangeArrowheads="1"/>
          </p:cNvSpPr>
          <p:nvPr>
            <p:ph type="sldNum" sz="quarter" idx="10"/>
            <p:custDataLst>
              <p:tags r:id="rId1"/>
            </p:custDataLst>
          </p:nvPr>
        </p:nvSpPr>
        <p:spPr/>
        <p:txBody>
          <a:bodyPr/>
          <a:lstStyle>
            <a:lvl1pPr>
              <a:defRPr/>
            </a:lvl1pPr>
          </a:lstStyle>
          <a:p>
            <a:pPr>
              <a:defRPr/>
            </a:pPr>
            <a:fld id="{D3786699-C0C5-4921-B47B-5A6F1A2AC73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168710577"/>
      </p:ext>
    </p:extLst>
  </p:cSld>
  <p:clrMapOvr>
    <a:masterClrMapping/>
  </p:clrMapOvr>
  <p:transition spd="med">
    <p:dissolv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64722279"/>
      </p:ext>
    </p:extLst>
  </p:cSld>
  <p:clrMapOvr>
    <a:masterClrMapping/>
  </p:clrMapOvr>
  <p:transition spd="med">
    <p:dissolv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40"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40" y="3294063"/>
            <a:ext cx="8548687" cy="1700212"/>
          </a:xfrm>
        </p:spPr>
        <p:txBody>
          <a:bodyPr anchor="b"/>
          <a:lstStyle>
            <a:lvl1pPr marL="0" indent="0">
              <a:buNone/>
              <a:defRPr sz="2000"/>
            </a:lvl1pPr>
            <a:lvl2pPr marL="457096" indent="0">
              <a:buNone/>
              <a:defRPr sz="1800"/>
            </a:lvl2pPr>
            <a:lvl3pPr marL="914192" indent="0">
              <a:buNone/>
              <a:defRPr sz="1600"/>
            </a:lvl3pPr>
            <a:lvl4pPr marL="1371288" indent="0">
              <a:buNone/>
              <a:defRPr sz="1400"/>
            </a:lvl4pPr>
            <a:lvl5pPr marL="1828387" indent="0">
              <a:buNone/>
              <a:defRPr sz="1400"/>
            </a:lvl5pPr>
            <a:lvl6pPr marL="2285483" indent="0">
              <a:buNone/>
              <a:defRPr sz="1400"/>
            </a:lvl6pPr>
            <a:lvl7pPr marL="2742579" indent="0">
              <a:buNone/>
              <a:defRPr sz="1400"/>
            </a:lvl7pPr>
            <a:lvl8pPr marL="3199675" indent="0">
              <a:buNone/>
              <a:defRPr sz="1400"/>
            </a:lvl8pPr>
            <a:lvl9pPr marL="3656771" indent="0">
              <a:buNone/>
              <a:defRPr sz="1400"/>
            </a:lvl9pPr>
          </a:lstStyle>
          <a:p>
            <a:pPr lvl="0"/>
            <a:r>
              <a:rPr lang="en-US" smtClean="0"/>
              <a:t>Click to edit Master text styles</a:t>
            </a:r>
          </a:p>
        </p:txBody>
      </p:sp>
      <p:sp>
        <p:nvSpPr>
          <p:cNvPr id="4" name="Rectangle 5"/>
          <p:cNvSpPr>
            <a:spLocks noGrp="1" noChangeArrowheads="1"/>
          </p:cNvSpPr>
          <p:nvPr>
            <p:ph type="sldNum" sz="quarter" idx="10"/>
            <p:custDataLst>
              <p:tags r:id="rId1"/>
            </p:custDataLst>
          </p:nvPr>
        </p:nvSpPr>
        <p:spPr>
          <a:ln/>
        </p:spPr>
        <p:txBody>
          <a:bodyPr/>
          <a:lstStyle>
            <a:lvl1pPr>
              <a:defRPr/>
            </a:lvl1pPr>
          </a:lstStyle>
          <a:p>
            <a:pPr>
              <a:defRPr/>
            </a:pPr>
            <a:fld id="{24355ED7-A86D-4855-A2A4-A5DED8DF242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295542073"/>
      </p:ext>
    </p:extLst>
  </p:cSld>
  <p:clrMapOvr>
    <a:masterClrMapping/>
  </p:clrMapOvr>
  <p:transition spd="med">
    <p:dissolv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2"/>
            <a:ext cx="4267200" cy="5029200"/>
          </a:xfrm>
        </p:spPr>
        <p:txBody>
          <a:bodyPr/>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2" y="1676402"/>
            <a:ext cx="4267200" cy="5029200"/>
          </a:xfrm>
        </p:spPr>
        <p:txBody>
          <a:bodyPr/>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custDataLst>
              <p:tags r:id="rId1"/>
            </p:custDataLst>
          </p:nvPr>
        </p:nvSpPr>
        <p:spPr>
          <a:ln/>
        </p:spPr>
        <p:txBody>
          <a:bodyPr/>
          <a:lstStyle>
            <a:lvl1pPr>
              <a:defRPr/>
            </a:lvl1pPr>
          </a:lstStyle>
          <a:p>
            <a:pPr>
              <a:defRPr/>
            </a:pPr>
            <a:fld id="{9BD4A19B-5D7A-4D15-9B01-127B7B566CCE}" type="slidenum">
              <a:rPr lang="en-US"/>
              <a:pPr>
                <a:defRPr/>
              </a:pPr>
              <a:t>‹#›</a:t>
            </a:fld>
            <a:endParaRPr lang="en-US" dirty="0"/>
          </a:p>
        </p:txBody>
      </p:sp>
    </p:spTree>
  </p:cSld>
  <p:clrMapOvr>
    <a:masterClrMapping/>
  </p:clrMapOvr>
  <p:transition spd="med">
    <p:dissolv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2"/>
            <a:ext cx="4267200" cy="5029200"/>
          </a:xfrm>
        </p:spPr>
        <p:txBody>
          <a:bodyPr/>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2" y="1676402"/>
            <a:ext cx="4267200" cy="5029200"/>
          </a:xfrm>
        </p:spPr>
        <p:txBody>
          <a:bodyPr/>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custDataLst>
              <p:tags r:id="rId1"/>
            </p:custDataLst>
          </p:nvPr>
        </p:nvSpPr>
        <p:spPr>
          <a:ln/>
        </p:spPr>
        <p:txBody>
          <a:bodyPr/>
          <a:lstStyle>
            <a:lvl1pPr>
              <a:defRPr/>
            </a:lvl1pPr>
          </a:lstStyle>
          <a:p>
            <a:pPr>
              <a:defRPr/>
            </a:pPr>
            <a:fld id="{9BD4A19B-5D7A-4D15-9B01-127B7B566CCE}"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76068853"/>
      </p:ext>
    </p:extLst>
  </p:cSld>
  <p:clrMapOvr>
    <a:masterClrMapping/>
  </p:clrMapOvr>
  <p:transition spd="med">
    <p:dissolv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40"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7"/>
          </a:xfrm>
        </p:spPr>
        <p:txBody>
          <a:bodyPr anchor="b"/>
          <a:lstStyle>
            <a:lvl1pPr marL="0" indent="0">
              <a:buNone/>
              <a:defRPr sz="2500" b="1"/>
            </a:lvl1pPr>
            <a:lvl2pPr marL="457096" indent="0">
              <a:buNone/>
              <a:defRPr sz="2000" b="1"/>
            </a:lvl2pPr>
            <a:lvl3pPr marL="914192" indent="0">
              <a:buNone/>
              <a:defRPr sz="1800" b="1"/>
            </a:lvl3pPr>
            <a:lvl4pPr marL="1371288" indent="0">
              <a:buNone/>
              <a:defRPr sz="1600" b="1"/>
            </a:lvl4pPr>
            <a:lvl5pPr marL="1828387" indent="0">
              <a:buNone/>
              <a:defRPr sz="1600" b="1"/>
            </a:lvl5pPr>
            <a:lvl6pPr marL="2285483" indent="0">
              <a:buNone/>
              <a:defRPr sz="1600" b="1"/>
            </a:lvl6pPr>
            <a:lvl7pPr marL="2742579" indent="0">
              <a:buNone/>
              <a:defRPr sz="1600" b="1"/>
            </a:lvl7pPr>
            <a:lvl8pPr marL="3199675" indent="0">
              <a:buNone/>
              <a:defRPr sz="1600" b="1"/>
            </a:lvl8pPr>
            <a:lvl9pPr marL="365677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90"/>
            <a:ext cx="4443412" cy="4478337"/>
          </a:xfrm>
        </p:spPr>
        <p:txBody>
          <a:bodyPr/>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4" y="1739900"/>
            <a:ext cx="4445000" cy="725487"/>
          </a:xfrm>
        </p:spPr>
        <p:txBody>
          <a:bodyPr anchor="b"/>
          <a:lstStyle>
            <a:lvl1pPr marL="0" indent="0">
              <a:buNone/>
              <a:defRPr sz="2500" b="1"/>
            </a:lvl1pPr>
            <a:lvl2pPr marL="457096" indent="0">
              <a:buNone/>
              <a:defRPr sz="2000" b="1"/>
            </a:lvl2pPr>
            <a:lvl3pPr marL="914192" indent="0">
              <a:buNone/>
              <a:defRPr sz="1800" b="1"/>
            </a:lvl3pPr>
            <a:lvl4pPr marL="1371288" indent="0">
              <a:buNone/>
              <a:defRPr sz="1600" b="1"/>
            </a:lvl4pPr>
            <a:lvl5pPr marL="1828387" indent="0">
              <a:buNone/>
              <a:defRPr sz="1600" b="1"/>
            </a:lvl5pPr>
            <a:lvl6pPr marL="2285483" indent="0">
              <a:buNone/>
              <a:defRPr sz="1600" b="1"/>
            </a:lvl6pPr>
            <a:lvl7pPr marL="2742579" indent="0">
              <a:buNone/>
              <a:defRPr sz="1600" b="1"/>
            </a:lvl7pPr>
            <a:lvl8pPr marL="3199675" indent="0">
              <a:buNone/>
              <a:defRPr sz="1600" b="1"/>
            </a:lvl8pPr>
            <a:lvl9pPr marL="365677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4" y="2465390"/>
            <a:ext cx="4445000" cy="4478337"/>
          </a:xfrm>
        </p:spPr>
        <p:txBody>
          <a:bodyPr/>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custDataLst>
              <p:tags r:id="rId1"/>
            </p:custDataLst>
          </p:nvPr>
        </p:nvSpPr>
        <p:spPr>
          <a:ln/>
        </p:spPr>
        <p:txBody>
          <a:bodyPr/>
          <a:lstStyle>
            <a:lvl1pPr>
              <a:defRPr/>
            </a:lvl1pPr>
          </a:lstStyle>
          <a:p>
            <a:pPr>
              <a:defRPr/>
            </a:pPr>
            <a:fld id="{A6FABAD2-CF4A-49A3-A936-7BCF495D85E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428479743"/>
      </p:ext>
    </p:extLst>
  </p:cSld>
  <p:clrMapOvr>
    <a:masterClrMapping/>
  </p:clrMapOvr>
  <p:transition spd="med">
    <p:dissolv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custDataLst>
              <p:tags r:id="rId1"/>
            </p:custDataLst>
          </p:nvPr>
        </p:nvSpPr>
        <p:spPr>
          <a:ln/>
        </p:spPr>
        <p:txBody>
          <a:bodyPr/>
          <a:lstStyle>
            <a:lvl1pPr>
              <a:defRPr/>
            </a:lvl1pPr>
          </a:lstStyle>
          <a:p>
            <a:pPr>
              <a:defRPr/>
            </a:pPr>
            <a:fld id="{4A8CCA39-E5BA-4FD6-B3CF-64E877BE0CA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158422754"/>
      </p:ext>
    </p:extLst>
  </p:cSld>
  <p:clrMapOvr>
    <a:masterClrMapping/>
  </p:clrMapOvr>
  <p:transition spd="med">
    <p:dissolv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Line 2"/>
          <p:cNvSpPr>
            <a:spLocks noChangeShapeType="1"/>
          </p:cNvSpPr>
          <p:nvPr/>
        </p:nvSpPr>
        <p:spPr bwMode="auto">
          <a:xfrm>
            <a:off x="685802" y="1066800"/>
            <a:ext cx="8683626" cy="0"/>
          </a:xfrm>
          <a:prstGeom prst="line">
            <a:avLst/>
          </a:prstGeom>
          <a:noFill/>
          <a:ln w="9525">
            <a:solidFill>
              <a:schemeClr val="tx2"/>
            </a:solidFill>
            <a:round/>
            <a:headEnd/>
            <a:tailEnd/>
          </a:ln>
          <a:effectLst/>
        </p:spPr>
        <p:txBody>
          <a:bodyPr wrap="none" lIns="91419" tIns="45710" rIns="91419" bIns="45710" anchor="ctr"/>
          <a:lstStyle/>
          <a:p>
            <a:pPr>
              <a:defRPr/>
            </a:pPr>
            <a:endParaRPr lang="en-US" dirty="0">
              <a:latin typeface="Arial" charset="0"/>
              <a:cs typeface="Arial" charset="0"/>
            </a:endParaRPr>
          </a:p>
        </p:txBody>
      </p:sp>
      <p:sp>
        <p:nvSpPr>
          <p:cNvPr id="3" name="Rectangle 3"/>
          <p:cNvSpPr>
            <a:spLocks noChangeArrowheads="1"/>
          </p:cNvSpPr>
          <p:nvPr/>
        </p:nvSpPr>
        <p:spPr bwMode="auto">
          <a:xfrm>
            <a:off x="0" y="-17463"/>
            <a:ext cx="10058400" cy="1095376"/>
          </a:xfrm>
          <a:prstGeom prst="rect">
            <a:avLst/>
          </a:prstGeom>
          <a:solidFill>
            <a:srgbClr val="00867B"/>
          </a:solidFill>
          <a:ln w="9525" algn="ctr">
            <a:noFill/>
            <a:miter lim="800000"/>
            <a:headEnd/>
            <a:tailEnd/>
          </a:ln>
          <a:effectLst/>
        </p:spPr>
        <p:txBody>
          <a:bodyPr wrap="none" lIns="0" tIns="0" rIns="18284" bIns="18284" anchor="ctr"/>
          <a:lstStyle/>
          <a:p>
            <a:pPr>
              <a:defRPr/>
            </a:pPr>
            <a:endParaRPr lang="en-US" dirty="0">
              <a:latin typeface="Arial" charset="0"/>
              <a:cs typeface="Arial" charset="0"/>
            </a:endParaRPr>
          </a:p>
        </p:txBody>
      </p:sp>
      <p:sp>
        <p:nvSpPr>
          <p:cNvPr id="4" name="Rectangle 7"/>
          <p:cNvSpPr>
            <a:spLocks noChangeArrowheads="1"/>
          </p:cNvSpPr>
          <p:nvPr/>
        </p:nvSpPr>
        <p:spPr bwMode="auto">
          <a:xfrm>
            <a:off x="0" y="1074738"/>
            <a:ext cx="10058400" cy="165099"/>
          </a:xfrm>
          <a:prstGeom prst="rect">
            <a:avLst/>
          </a:prstGeom>
          <a:solidFill>
            <a:srgbClr val="FF5900"/>
          </a:solidFill>
          <a:ln w="9525" algn="ctr">
            <a:noFill/>
            <a:miter lim="800000"/>
            <a:headEnd/>
            <a:tailEnd/>
          </a:ln>
          <a:effectLst/>
        </p:spPr>
        <p:txBody>
          <a:bodyPr wrap="none" lIns="0" tIns="0" rIns="18284" bIns="18284" anchor="ctr"/>
          <a:lstStyle/>
          <a:p>
            <a:pPr>
              <a:defRPr/>
            </a:pPr>
            <a:endParaRPr lang="en-US" dirty="0">
              <a:latin typeface="Arial" charset="0"/>
              <a:cs typeface="Arial" charset="0"/>
            </a:endParaRPr>
          </a:p>
        </p:txBody>
      </p:sp>
      <p:sp>
        <p:nvSpPr>
          <p:cNvPr id="5" name="Line 8"/>
          <p:cNvSpPr>
            <a:spLocks noChangeShapeType="1"/>
          </p:cNvSpPr>
          <p:nvPr/>
        </p:nvSpPr>
        <p:spPr bwMode="auto">
          <a:xfrm>
            <a:off x="685800" y="7196139"/>
            <a:ext cx="7075488" cy="0"/>
          </a:xfrm>
          <a:prstGeom prst="line">
            <a:avLst/>
          </a:prstGeom>
          <a:noFill/>
          <a:ln w="38100">
            <a:solidFill>
              <a:srgbClr val="00826C"/>
            </a:solidFill>
            <a:round/>
            <a:headEnd/>
            <a:tailEnd/>
          </a:ln>
          <a:effectLst/>
        </p:spPr>
        <p:txBody>
          <a:bodyPr lIns="91419" tIns="45710" rIns="91419" bIns="45710"/>
          <a:lstStyle/>
          <a:p>
            <a:pPr>
              <a:defRPr/>
            </a:pPr>
            <a:endParaRPr lang="en-US" dirty="0">
              <a:latin typeface="Arial" charset="0"/>
              <a:cs typeface="Arial" charset="0"/>
            </a:endParaRPr>
          </a:p>
        </p:txBody>
      </p:sp>
      <p:pic>
        <p:nvPicPr>
          <p:cNvPr id="6" name="Picture 9"/>
          <p:cNvPicPr>
            <a:picLocks noChangeAspect="1" noChangeArrowheads="1"/>
          </p:cNvPicPr>
          <p:nvPr/>
        </p:nvPicPr>
        <p:blipFill>
          <a:blip r:embed="rId2" cstate="print"/>
          <a:srcRect/>
          <a:stretch>
            <a:fillRect/>
          </a:stretch>
        </p:blipFill>
        <p:spPr bwMode="auto">
          <a:xfrm>
            <a:off x="7835900" y="7026278"/>
            <a:ext cx="1524001" cy="315913"/>
          </a:xfrm>
          <a:prstGeom prst="rect">
            <a:avLst/>
          </a:prstGeom>
          <a:noFill/>
          <a:ln w="38100" cmpd="dbl">
            <a:noFill/>
            <a:miter lim="800000"/>
            <a:headEnd/>
            <a:tailEnd/>
          </a:ln>
        </p:spPr>
      </p:pic>
      <p:sp>
        <p:nvSpPr>
          <p:cNvPr id="25" name="Slide Number Placeholder 1"/>
          <p:cNvSpPr>
            <a:spLocks noGrp="1"/>
          </p:cNvSpPr>
          <p:nvPr>
            <p:ph type="sldNum" sz="quarter" idx="10"/>
          </p:nvPr>
        </p:nvSpPr>
        <p:spPr>
          <a:xfrm>
            <a:off x="3517901" y="7253290"/>
            <a:ext cx="2057400" cy="404812"/>
          </a:xfrm>
          <a:effectLst>
            <a:outerShdw blurRad="50800" dist="38100" dir="2700000" algn="tl" rotWithShape="0">
              <a:srgbClr val="FFC000">
                <a:alpha val="40000"/>
              </a:srgbClr>
            </a:outerShdw>
          </a:effectLst>
        </p:spPr>
        <p:txBody>
          <a:bodyPr/>
          <a:lstStyle>
            <a:lvl1pPr>
              <a:defRPr b="1">
                <a:solidFill>
                  <a:srgbClr val="002060"/>
                </a:solidFill>
              </a:defRPr>
            </a:lvl1pPr>
          </a:lstStyle>
          <a:p>
            <a:pPr>
              <a:defRPr/>
            </a:pPr>
            <a:fld id="{CC8109F0-BC61-4B97-8F29-860C93D171C9}" type="slidenum">
              <a:rPr lang="en-US" smtClean="0"/>
              <a:pPr>
                <a:defRPr/>
              </a:pPr>
              <a:t>‹#›</a:t>
            </a:fld>
            <a:endParaRPr lang="en-US" dirty="0"/>
          </a:p>
        </p:txBody>
      </p:sp>
    </p:spTree>
    <p:extLst>
      <p:ext uri="{BB962C8B-B14F-4D97-AF65-F5344CB8AC3E}">
        <p14:creationId xmlns:p14="http://schemas.microsoft.com/office/powerpoint/2010/main" xmlns="" val="3492841490"/>
      </p:ext>
    </p:extLst>
  </p:cSld>
  <p:clrMapOvr>
    <a:masterClrMapping/>
  </p:clrMapOvr>
  <p:transition spd="med">
    <p:dissolv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9" y="309563"/>
            <a:ext cx="3308350" cy="1317625"/>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9" y="309563"/>
            <a:ext cx="5622925" cy="6634162"/>
          </a:xfrm>
        </p:spPr>
        <p:txBody>
          <a:bodyPr/>
          <a:lstStyle>
            <a:lvl1pPr>
              <a:defRPr sz="3200"/>
            </a:lvl1pPr>
            <a:lvl2pPr>
              <a:defRPr sz="2800"/>
            </a:lvl2pPr>
            <a:lvl3pPr>
              <a:defRPr sz="25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9" y="1627189"/>
            <a:ext cx="3308350" cy="5316537"/>
          </a:xfrm>
        </p:spPr>
        <p:txBody>
          <a:bodyPr/>
          <a:lstStyle>
            <a:lvl1pPr marL="0" indent="0">
              <a:buNone/>
              <a:defRPr sz="1400"/>
            </a:lvl1pPr>
            <a:lvl2pPr marL="457096" indent="0">
              <a:buNone/>
              <a:defRPr sz="1200"/>
            </a:lvl2pPr>
            <a:lvl3pPr marL="914192" indent="0">
              <a:buNone/>
              <a:defRPr sz="1000"/>
            </a:lvl3pPr>
            <a:lvl4pPr marL="1371288" indent="0">
              <a:buNone/>
              <a:defRPr sz="900"/>
            </a:lvl4pPr>
            <a:lvl5pPr marL="1828387" indent="0">
              <a:buNone/>
              <a:defRPr sz="900"/>
            </a:lvl5pPr>
            <a:lvl6pPr marL="2285483" indent="0">
              <a:buNone/>
              <a:defRPr sz="900"/>
            </a:lvl6pPr>
            <a:lvl7pPr marL="2742579" indent="0">
              <a:buNone/>
              <a:defRPr sz="900"/>
            </a:lvl7pPr>
            <a:lvl8pPr marL="3199675" indent="0">
              <a:buNone/>
              <a:defRPr sz="900"/>
            </a:lvl8pPr>
            <a:lvl9pPr marL="3656771" indent="0">
              <a:buNone/>
              <a:defRPr sz="900"/>
            </a:lvl9pPr>
          </a:lstStyle>
          <a:p>
            <a:pPr lvl="0"/>
            <a:r>
              <a:rPr lang="en-US" smtClean="0"/>
              <a:t>Click to edit Master text styles</a:t>
            </a:r>
          </a:p>
        </p:txBody>
      </p:sp>
      <p:sp>
        <p:nvSpPr>
          <p:cNvPr id="5" name="Rectangle 5"/>
          <p:cNvSpPr>
            <a:spLocks noGrp="1" noChangeArrowheads="1"/>
          </p:cNvSpPr>
          <p:nvPr>
            <p:ph type="sldNum" sz="quarter" idx="10"/>
            <p:custDataLst>
              <p:tags r:id="rId1"/>
            </p:custDataLst>
          </p:nvPr>
        </p:nvSpPr>
        <p:spPr>
          <a:ln/>
        </p:spPr>
        <p:txBody>
          <a:bodyPr/>
          <a:lstStyle>
            <a:lvl1pPr>
              <a:defRPr/>
            </a:lvl1pPr>
          </a:lstStyle>
          <a:p>
            <a:pPr>
              <a:defRPr/>
            </a:pPr>
            <a:fld id="{A70ADDF0-13FB-4EF7-8C8B-03F9DFE7188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516381848"/>
      </p:ext>
    </p:extLst>
  </p:cSld>
  <p:clrMapOvr>
    <a:masterClrMapping/>
  </p:clrMapOvr>
  <p:transition spd="med">
    <p:dissolv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7" y="5440365"/>
            <a:ext cx="6035675" cy="642937"/>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7" y="693738"/>
            <a:ext cx="6035675" cy="4664075"/>
          </a:xfrm>
        </p:spPr>
        <p:txBody>
          <a:bodyPr/>
          <a:lstStyle>
            <a:lvl1pPr marL="0" indent="0">
              <a:buNone/>
              <a:defRPr sz="3200"/>
            </a:lvl1pPr>
            <a:lvl2pPr marL="457096" indent="0">
              <a:buNone/>
              <a:defRPr sz="2800"/>
            </a:lvl2pPr>
            <a:lvl3pPr marL="914192" indent="0">
              <a:buNone/>
              <a:defRPr sz="2500"/>
            </a:lvl3pPr>
            <a:lvl4pPr marL="1371288" indent="0">
              <a:buNone/>
              <a:defRPr sz="2000"/>
            </a:lvl4pPr>
            <a:lvl5pPr marL="1828387" indent="0">
              <a:buNone/>
              <a:defRPr sz="2000"/>
            </a:lvl5pPr>
            <a:lvl6pPr marL="2285483" indent="0">
              <a:buNone/>
              <a:defRPr sz="2000"/>
            </a:lvl6pPr>
            <a:lvl7pPr marL="2742579" indent="0">
              <a:buNone/>
              <a:defRPr sz="2000"/>
            </a:lvl7pPr>
            <a:lvl8pPr marL="3199675" indent="0">
              <a:buNone/>
              <a:defRPr sz="2000"/>
            </a:lvl8pPr>
            <a:lvl9pPr marL="3656771" indent="0">
              <a:buNone/>
              <a:defRPr sz="2000"/>
            </a:lvl9pPr>
          </a:lstStyle>
          <a:p>
            <a:pPr lvl="0"/>
            <a:endParaRPr lang="en-US" noProof="0" dirty="0"/>
          </a:p>
        </p:txBody>
      </p:sp>
      <p:sp>
        <p:nvSpPr>
          <p:cNvPr id="4" name="Text Placeholder 3"/>
          <p:cNvSpPr>
            <a:spLocks noGrp="1"/>
          </p:cNvSpPr>
          <p:nvPr>
            <p:ph type="body" sz="half" idx="2"/>
          </p:nvPr>
        </p:nvSpPr>
        <p:spPr>
          <a:xfrm>
            <a:off x="1971677" y="6083300"/>
            <a:ext cx="6035675" cy="911225"/>
          </a:xfrm>
        </p:spPr>
        <p:txBody>
          <a:bodyPr/>
          <a:lstStyle>
            <a:lvl1pPr marL="0" indent="0">
              <a:buNone/>
              <a:defRPr sz="1400"/>
            </a:lvl1pPr>
            <a:lvl2pPr marL="457096" indent="0">
              <a:buNone/>
              <a:defRPr sz="1200"/>
            </a:lvl2pPr>
            <a:lvl3pPr marL="914192" indent="0">
              <a:buNone/>
              <a:defRPr sz="1000"/>
            </a:lvl3pPr>
            <a:lvl4pPr marL="1371288" indent="0">
              <a:buNone/>
              <a:defRPr sz="900"/>
            </a:lvl4pPr>
            <a:lvl5pPr marL="1828387" indent="0">
              <a:buNone/>
              <a:defRPr sz="900"/>
            </a:lvl5pPr>
            <a:lvl6pPr marL="2285483" indent="0">
              <a:buNone/>
              <a:defRPr sz="900"/>
            </a:lvl6pPr>
            <a:lvl7pPr marL="2742579" indent="0">
              <a:buNone/>
              <a:defRPr sz="900"/>
            </a:lvl7pPr>
            <a:lvl8pPr marL="3199675" indent="0">
              <a:buNone/>
              <a:defRPr sz="900"/>
            </a:lvl8pPr>
            <a:lvl9pPr marL="3656771" indent="0">
              <a:buNone/>
              <a:defRPr sz="900"/>
            </a:lvl9pPr>
          </a:lstStyle>
          <a:p>
            <a:pPr lvl="0"/>
            <a:r>
              <a:rPr lang="en-US" smtClean="0"/>
              <a:t>Click to edit Master text styles</a:t>
            </a:r>
          </a:p>
        </p:txBody>
      </p:sp>
      <p:sp>
        <p:nvSpPr>
          <p:cNvPr id="5" name="Rectangle 5"/>
          <p:cNvSpPr>
            <a:spLocks noGrp="1" noChangeArrowheads="1"/>
          </p:cNvSpPr>
          <p:nvPr>
            <p:ph type="sldNum" sz="quarter" idx="10"/>
            <p:custDataLst>
              <p:tags r:id="rId1"/>
            </p:custDataLst>
          </p:nvPr>
        </p:nvSpPr>
        <p:spPr>
          <a:ln/>
        </p:spPr>
        <p:txBody>
          <a:bodyPr/>
          <a:lstStyle>
            <a:lvl1pPr>
              <a:defRPr/>
            </a:lvl1pPr>
          </a:lstStyle>
          <a:p>
            <a:pPr>
              <a:defRPr/>
            </a:pPr>
            <a:fld id="{3689D711-8F48-4096-8705-F88F8F11142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226948223"/>
      </p:ext>
    </p:extLst>
  </p:cSld>
  <p:clrMapOvr>
    <a:masterClrMapping/>
  </p:clrMapOvr>
  <p:transition spd="med">
    <p:dissolv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custDataLst>
              <p:tags r:id="rId1"/>
            </p:custDataLst>
          </p:nvPr>
        </p:nvSpPr>
        <p:spPr>
          <a:ln/>
        </p:spPr>
        <p:txBody>
          <a:bodyPr/>
          <a:lstStyle>
            <a:lvl1pPr>
              <a:defRPr/>
            </a:lvl1pPr>
          </a:lstStyle>
          <a:p>
            <a:pPr>
              <a:defRPr/>
            </a:pPr>
            <a:fld id="{4AC98116-1E2E-44AE-800C-AFEEF4E759D4}"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602352011"/>
      </p:ext>
    </p:extLst>
  </p:cSld>
  <p:clrMapOvr>
    <a:masterClrMapping/>
  </p:clrMapOvr>
  <p:transition spd="med">
    <p:dissolv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2" y="533402"/>
            <a:ext cx="21717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533402"/>
            <a:ext cx="63627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custDataLst>
              <p:tags r:id="rId1"/>
            </p:custDataLst>
          </p:nvPr>
        </p:nvSpPr>
        <p:spPr>
          <a:ln/>
        </p:spPr>
        <p:txBody>
          <a:bodyPr/>
          <a:lstStyle>
            <a:lvl1pPr>
              <a:defRPr/>
            </a:lvl1pPr>
          </a:lstStyle>
          <a:p>
            <a:pPr>
              <a:defRPr/>
            </a:pPr>
            <a:fld id="{C8437307-E21E-4565-A5D6-904D8B509FC4}"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198515744"/>
      </p:ext>
    </p:extLst>
  </p:cSld>
  <p:clrMapOvr>
    <a:masterClrMapping/>
  </p:clrMapOvr>
  <p:transition spd="med">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40"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7"/>
          </a:xfrm>
        </p:spPr>
        <p:txBody>
          <a:bodyPr anchor="b"/>
          <a:lstStyle>
            <a:lvl1pPr marL="0" indent="0">
              <a:buNone/>
              <a:defRPr sz="2500" b="1"/>
            </a:lvl1pPr>
            <a:lvl2pPr marL="457096" indent="0">
              <a:buNone/>
              <a:defRPr sz="2000" b="1"/>
            </a:lvl2pPr>
            <a:lvl3pPr marL="914192" indent="0">
              <a:buNone/>
              <a:defRPr sz="1800" b="1"/>
            </a:lvl3pPr>
            <a:lvl4pPr marL="1371288" indent="0">
              <a:buNone/>
              <a:defRPr sz="1600" b="1"/>
            </a:lvl4pPr>
            <a:lvl5pPr marL="1828387" indent="0">
              <a:buNone/>
              <a:defRPr sz="1600" b="1"/>
            </a:lvl5pPr>
            <a:lvl6pPr marL="2285483" indent="0">
              <a:buNone/>
              <a:defRPr sz="1600" b="1"/>
            </a:lvl6pPr>
            <a:lvl7pPr marL="2742579" indent="0">
              <a:buNone/>
              <a:defRPr sz="1600" b="1"/>
            </a:lvl7pPr>
            <a:lvl8pPr marL="3199675" indent="0">
              <a:buNone/>
              <a:defRPr sz="1600" b="1"/>
            </a:lvl8pPr>
            <a:lvl9pPr marL="365677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90"/>
            <a:ext cx="4443412" cy="4478337"/>
          </a:xfrm>
        </p:spPr>
        <p:txBody>
          <a:bodyPr/>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4" y="1739900"/>
            <a:ext cx="4445000" cy="725487"/>
          </a:xfrm>
        </p:spPr>
        <p:txBody>
          <a:bodyPr anchor="b"/>
          <a:lstStyle>
            <a:lvl1pPr marL="0" indent="0">
              <a:buNone/>
              <a:defRPr sz="2500" b="1"/>
            </a:lvl1pPr>
            <a:lvl2pPr marL="457096" indent="0">
              <a:buNone/>
              <a:defRPr sz="2000" b="1"/>
            </a:lvl2pPr>
            <a:lvl3pPr marL="914192" indent="0">
              <a:buNone/>
              <a:defRPr sz="1800" b="1"/>
            </a:lvl3pPr>
            <a:lvl4pPr marL="1371288" indent="0">
              <a:buNone/>
              <a:defRPr sz="1600" b="1"/>
            </a:lvl4pPr>
            <a:lvl5pPr marL="1828387" indent="0">
              <a:buNone/>
              <a:defRPr sz="1600" b="1"/>
            </a:lvl5pPr>
            <a:lvl6pPr marL="2285483" indent="0">
              <a:buNone/>
              <a:defRPr sz="1600" b="1"/>
            </a:lvl6pPr>
            <a:lvl7pPr marL="2742579" indent="0">
              <a:buNone/>
              <a:defRPr sz="1600" b="1"/>
            </a:lvl7pPr>
            <a:lvl8pPr marL="3199675" indent="0">
              <a:buNone/>
              <a:defRPr sz="1600" b="1"/>
            </a:lvl8pPr>
            <a:lvl9pPr marL="365677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4" y="2465390"/>
            <a:ext cx="4445000" cy="4478337"/>
          </a:xfrm>
        </p:spPr>
        <p:txBody>
          <a:bodyPr/>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custDataLst>
              <p:tags r:id="rId1"/>
            </p:custDataLst>
          </p:nvPr>
        </p:nvSpPr>
        <p:spPr>
          <a:ln/>
        </p:spPr>
        <p:txBody>
          <a:bodyPr/>
          <a:lstStyle>
            <a:lvl1pPr>
              <a:defRPr/>
            </a:lvl1pPr>
          </a:lstStyle>
          <a:p>
            <a:pPr>
              <a:defRPr/>
            </a:pPr>
            <a:fld id="{A6FABAD2-CF4A-49A3-A936-7BCF495D85ED}" type="slidenum">
              <a:rPr lang="en-US"/>
              <a:pPr>
                <a:defRPr/>
              </a:pPr>
              <a:t>‹#›</a:t>
            </a:fld>
            <a:endParaRPr lang="en-US" dirty="0"/>
          </a:p>
        </p:txBody>
      </p:sp>
    </p:spTree>
  </p:cSld>
  <p:clrMapOvr>
    <a:masterClrMapping/>
  </p:clrMapOvr>
  <p:transition spd="med">
    <p:dissolv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custDataLst>
              <p:tags r:id="rId1"/>
            </p:custDataLst>
          </p:nvPr>
        </p:nvSpPr>
        <p:spPr>
          <a:xfrm>
            <a:off x="9205664" y="7270576"/>
            <a:ext cx="504056" cy="144016"/>
          </a:xfrm>
          <a:ln/>
        </p:spPr>
        <p:txBody>
          <a:bodyPr/>
          <a:lstStyle>
            <a:lvl1pPr>
              <a:defRPr/>
            </a:lvl1pPr>
          </a:lstStyle>
          <a:p>
            <a:pPr>
              <a:defRPr/>
            </a:pPr>
            <a:fld id="{4A8CCA39-E5BA-4FD6-B3CF-64E877BE0CA1}" type="slidenum">
              <a:rPr lang="en-US"/>
              <a:pPr>
                <a:defRPr/>
              </a:pPr>
              <a:t>‹#›</a:t>
            </a:fld>
            <a:endParaRPr lang="en-US" dirty="0"/>
          </a:p>
        </p:txBody>
      </p:sp>
    </p:spTree>
  </p:cSld>
  <p:clrMapOvr>
    <a:masterClrMapping/>
  </p:clrMapOvr>
  <p:transition spd="med">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Line 2"/>
          <p:cNvSpPr>
            <a:spLocks noChangeShapeType="1"/>
          </p:cNvSpPr>
          <p:nvPr/>
        </p:nvSpPr>
        <p:spPr bwMode="auto">
          <a:xfrm>
            <a:off x="685802" y="1066800"/>
            <a:ext cx="8683626" cy="0"/>
          </a:xfrm>
          <a:prstGeom prst="line">
            <a:avLst/>
          </a:prstGeom>
          <a:noFill/>
          <a:ln w="9525">
            <a:solidFill>
              <a:schemeClr val="tx2"/>
            </a:solidFill>
            <a:round/>
            <a:headEnd/>
            <a:tailEnd/>
          </a:ln>
          <a:effectLst/>
        </p:spPr>
        <p:txBody>
          <a:bodyPr wrap="none" lIns="91419" tIns="45710" rIns="91419" bIns="45710" anchor="ctr"/>
          <a:lstStyle/>
          <a:p>
            <a:pPr>
              <a:defRPr/>
            </a:pPr>
            <a:endParaRPr lang="en-US" dirty="0">
              <a:latin typeface="Arial" charset="0"/>
              <a:cs typeface="Arial" charset="0"/>
            </a:endParaRPr>
          </a:p>
        </p:txBody>
      </p:sp>
      <p:sp>
        <p:nvSpPr>
          <p:cNvPr id="3" name="Rectangle 3"/>
          <p:cNvSpPr>
            <a:spLocks noChangeArrowheads="1"/>
          </p:cNvSpPr>
          <p:nvPr/>
        </p:nvSpPr>
        <p:spPr bwMode="auto">
          <a:xfrm>
            <a:off x="0" y="-17463"/>
            <a:ext cx="10058400" cy="1095376"/>
          </a:xfrm>
          <a:prstGeom prst="rect">
            <a:avLst/>
          </a:prstGeom>
          <a:solidFill>
            <a:srgbClr val="00867B"/>
          </a:solidFill>
          <a:ln w="9525" algn="ctr">
            <a:noFill/>
            <a:miter lim="800000"/>
            <a:headEnd/>
            <a:tailEnd/>
          </a:ln>
          <a:effectLst/>
        </p:spPr>
        <p:txBody>
          <a:bodyPr wrap="none" lIns="0" tIns="0" rIns="18284" bIns="18284" anchor="ctr"/>
          <a:lstStyle/>
          <a:p>
            <a:pPr>
              <a:defRPr/>
            </a:pPr>
            <a:endParaRPr lang="en-US" dirty="0">
              <a:latin typeface="Arial" charset="0"/>
              <a:cs typeface="Arial" charset="0"/>
            </a:endParaRPr>
          </a:p>
        </p:txBody>
      </p:sp>
      <p:sp>
        <p:nvSpPr>
          <p:cNvPr id="4" name="Rectangle 7"/>
          <p:cNvSpPr>
            <a:spLocks noChangeArrowheads="1"/>
          </p:cNvSpPr>
          <p:nvPr/>
        </p:nvSpPr>
        <p:spPr bwMode="auto">
          <a:xfrm>
            <a:off x="0" y="1074738"/>
            <a:ext cx="10058400" cy="165099"/>
          </a:xfrm>
          <a:prstGeom prst="rect">
            <a:avLst/>
          </a:prstGeom>
          <a:solidFill>
            <a:srgbClr val="FF5900"/>
          </a:solidFill>
          <a:ln w="9525" algn="ctr">
            <a:noFill/>
            <a:miter lim="800000"/>
            <a:headEnd/>
            <a:tailEnd/>
          </a:ln>
          <a:effectLst/>
        </p:spPr>
        <p:txBody>
          <a:bodyPr wrap="none" lIns="0" tIns="0" rIns="18284" bIns="18284" anchor="ctr"/>
          <a:lstStyle/>
          <a:p>
            <a:pPr>
              <a:defRPr/>
            </a:pPr>
            <a:endParaRPr lang="en-US" dirty="0">
              <a:latin typeface="Arial" charset="0"/>
              <a:cs typeface="Arial" charset="0"/>
            </a:endParaRPr>
          </a:p>
        </p:txBody>
      </p:sp>
      <p:sp>
        <p:nvSpPr>
          <p:cNvPr id="5" name="Line 8"/>
          <p:cNvSpPr>
            <a:spLocks noChangeShapeType="1"/>
          </p:cNvSpPr>
          <p:nvPr/>
        </p:nvSpPr>
        <p:spPr bwMode="auto">
          <a:xfrm>
            <a:off x="685800" y="7196139"/>
            <a:ext cx="7075488" cy="0"/>
          </a:xfrm>
          <a:prstGeom prst="line">
            <a:avLst/>
          </a:prstGeom>
          <a:noFill/>
          <a:ln w="38100">
            <a:solidFill>
              <a:srgbClr val="00826C"/>
            </a:solidFill>
            <a:round/>
            <a:headEnd/>
            <a:tailEnd/>
          </a:ln>
          <a:effectLst/>
        </p:spPr>
        <p:txBody>
          <a:bodyPr lIns="91419" tIns="45710" rIns="91419" bIns="45710"/>
          <a:lstStyle/>
          <a:p>
            <a:pPr>
              <a:defRPr/>
            </a:pPr>
            <a:endParaRPr lang="en-US" dirty="0">
              <a:latin typeface="Arial" charset="0"/>
              <a:cs typeface="Arial" charset="0"/>
            </a:endParaRPr>
          </a:p>
        </p:txBody>
      </p:sp>
      <p:pic>
        <p:nvPicPr>
          <p:cNvPr id="6" name="Picture 9"/>
          <p:cNvPicPr>
            <a:picLocks noChangeAspect="1" noChangeArrowheads="1"/>
          </p:cNvPicPr>
          <p:nvPr/>
        </p:nvPicPr>
        <p:blipFill>
          <a:blip r:embed="rId2" cstate="print"/>
          <a:srcRect/>
          <a:stretch>
            <a:fillRect/>
          </a:stretch>
        </p:blipFill>
        <p:spPr bwMode="auto">
          <a:xfrm>
            <a:off x="7835900" y="7026278"/>
            <a:ext cx="1524001" cy="315913"/>
          </a:xfrm>
          <a:prstGeom prst="rect">
            <a:avLst/>
          </a:prstGeom>
          <a:noFill/>
          <a:ln w="38100" cmpd="dbl">
            <a:noFill/>
            <a:miter lim="800000"/>
            <a:headEnd/>
            <a:tailEnd/>
          </a:ln>
        </p:spPr>
      </p:pic>
      <p:sp>
        <p:nvSpPr>
          <p:cNvPr id="25" name="Slide Number Placeholder 1"/>
          <p:cNvSpPr>
            <a:spLocks noGrp="1"/>
          </p:cNvSpPr>
          <p:nvPr>
            <p:ph type="sldNum" sz="quarter" idx="10"/>
          </p:nvPr>
        </p:nvSpPr>
        <p:spPr>
          <a:xfrm>
            <a:off x="9342297" y="7238896"/>
            <a:ext cx="430468" cy="258760"/>
          </a:xfrm>
          <a:effectLst>
            <a:outerShdw blurRad="50800" dist="38100" dir="2700000" algn="tl" rotWithShape="0">
              <a:srgbClr val="FFC000">
                <a:alpha val="40000"/>
              </a:srgbClr>
            </a:outerShdw>
          </a:effectLst>
        </p:spPr>
        <p:txBody>
          <a:bodyPr/>
          <a:lstStyle>
            <a:lvl1pPr>
              <a:defRPr b="1">
                <a:solidFill>
                  <a:srgbClr val="002060"/>
                </a:solidFill>
              </a:defRPr>
            </a:lvl1pPr>
          </a:lstStyle>
          <a:p>
            <a:pPr>
              <a:defRPr/>
            </a:pPr>
            <a:fld id="{CC8109F0-BC61-4B97-8F29-860C93D171C9}" type="slidenum">
              <a:rPr lang="en-US" smtClean="0"/>
              <a:pPr>
                <a:defRPr/>
              </a:pPr>
              <a:t>‹#›</a:t>
            </a:fld>
            <a:endParaRPr lang="en-US" dirty="0"/>
          </a:p>
        </p:txBody>
      </p:sp>
    </p:spTree>
  </p:cSld>
  <p:clrMapOvr>
    <a:masterClrMapping/>
  </p:clrMapOvr>
  <p:transition spd="med">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9" y="309563"/>
            <a:ext cx="3308350" cy="1317625"/>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9" y="309563"/>
            <a:ext cx="5622925" cy="6634162"/>
          </a:xfrm>
        </p:spPr>
        <p:txBody>
          <a:bodyPr/>
          <a:lstStyle>
            <a:lvl1pPr>
              <a:defRPr sz="3200"/>
            </a:lvl1pPr>
            <a:lvl2pPr>
              <a:defRPr sz="2800"/>
            </a:lvl2pPr>
            <a:lvl3pPr>
              <a:defRPr sz="25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9" y="1627189"/>
            <a:ext cx="3308350" cy="5316537"/>
          </a:xfrm>
        </p:spPr>
        <p:txBody>
          <a:bodyPr/>
          <a:lstStyle>
            <a:lvl1pPr marL="0" indent="0">
              <a:buNone/>
              <a:defRPr sz="1400"/>
            </a:lvl1pPr>
            <a:lvl2pPr marL="457096" indent="0">
              <a:buNone/>
              <a:defRPr sz="1200"/>
            </a:lvl2pPr>
            <a:lvl3pPr marL="914192" indent="0">
              <a:buNone/>
              <a:defRPr sz="1000"/>
            </a:lvl3pPr>
            <a:lvl4pPr marL="1371288" indent="0">
              <a:buNone/>
              <a:defRPr sz="900"/>
            </a:lvl4pPr>
            <a:lvl5pPr marL="1828387" indent="0">
              <a:buNone/>
              <a:defRPr sz="900"/>
            </a:lvl5pPr>
            <a:lvl6pPr marL="2285483" indent="0">
              <a:buNone/>
              <a:defRPr sz="900"/>
            </a:lvl6pPr>
            <a:lvl7pPr marL="2742579" indent="0">
              <a:buNone/>
              <a:defRPr sz="900"/>
            </a:lvl7pPr>
            <a:lvl8pPr marL="3199675" indent="0">
              <a:buNone/>
              <a:defRPr sz="900"/>
            </a:lvl8pPr>
            <a:lvl9pPr marL="3656771" indent="0">
              <a:buNone/>
              <a:defRPr sz="900"/>
            </a:lvl9pPr>
          </a:lstStyle>
          <a:p>
            <a:pPr lvl="0"/>
            <a:r>
              <a:rPr lang="en-US" smtClean="0"/>
              <a:t>Click to edit Master text styles</a:t>
            </a:r>
          </a:p>
        </p:txBody>
      </p:sp>
      <p:sp>
        <p:nvSpPr>
          <p:cNvPr id="5" name="Rectangle 5"/>
          <p:cNvSpPr>
            <a:spLocks noGrp="1" noChangeArrowheads="1"/>
          </p:cNvSpPr>
          <p:nvPr>
            <p:ph type="sldNum" sz="quarter" idx="10"/>
            <p:custDataLst>
              <p:tags r:id="rId1"/>
            </p:custDataLst>
          </p:nvPr>
        </p:nvSpPr>
        <p:spPr>
          <a:ln/>
        </p:spPr>
        <p:txBody>
          <a:bodyPr/>
          <a:lstStyle>
            <a:lvl1pPr>
              <a:defRPr/>
            </a:lvl1pPr>
          </a:lstStyle>
          <a:p>
            <a:pPr>
              <a:defRPr/>
            </a:pPr>
            <a:fld id="{A70ADDF0-13FB-4EF7-8C8B-03F9DFE7188C}" type="slidenum">
              <a:rPr lang="en-US"/>
              <a:pPr>
                <a:defRPr/>
              </a:pPr>
              <a:t>‹#›</a:t>
            </a:fld>
            <a:endParaRPr lang="en-US" dirty="0"/>
          </a:p>
        </p:txBody>
      </p:sp>
    </p:spTree>
  </p:cSld>
  <p:clrMapOvr>
    <a:masterClrMapping/>
  </p:clrMapOvr>
  <p:transition spd="med">
    <p:dissolv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7" y="5440365"/>
            <a:ext cx="6035675" cy="642937"/>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7" y="693738"/>
            <a:ext cx="6035675" cy="4664075"/>
          </a:xfrm>
        </p:spPr>
        <p:txBody>
          <a:bodyPr/>
          <a:lstStyle>
            <a:lvl1pPr marL="0" indent="0">
              <a:buNone/>
              <a:defRPr sz="3200"/>
            </a:lvl1pPr>
            <a:lvl2pPr marL="457096" indent="0">
              <a:buNone/>
              <a:defRPr sz="2800"/>
            </a:lvl2pPr>
            <a:lvl3pPr marL="914192" indent="0">
              <a:buNone/>
              <a:defRPr sz="2500"/>
            </a:lvl3pPr>
            <a:lvl4pPr marL="1371288" indent="0">
              <a:buNone/>
              <a:defRPr sz="2000"/>
            </a:lvl4pPr>
            <a:lvl5pPr marL="1828387" indent="0">
              <a:buNone/>
              <a:defRPr sz="2000"/>
            </a:lvl5pPr>
            <a:lvl6pPr marL="2285483" indent="0">
              <a:buNone/>
              <a:defRPr sz="2000"/>
            </a:lvl6pPr>
            <a:lvl7pPr marL="2742579" indent="0">
              <a:buNone/>
              <a:defRPr sz="2000"/>
            </a:lvl7pPr>
            <a:lvl8pPr marL="3199675" indent="0">
              <a:buNone/>
              <a:defRPr sz="2000"/>
            </a:lvl8pPr>
            <a:lvl9pPr marL="3656771" indent="0">
              <a:buNone/>
              <a:defRPr sz="2000"/>
            </a:lvl9pPr>
          </a:lstStyle>
          <a:p>
            <a:pPr lvl="0"/>
            <a:endParaRPr lang="en-US" noProof="0" dirty="0"/>
          </a:p>
        </p:txBody>
      </p:sp>
      <p:sp>
        <p:nvSpPr>
          <p:cNvPr id="4" name="Text Placeholder 3"/>
          <p:cNvSpPr>
            <a:spLocks noGrp="1"/>
          </p:cNvSpPr>
          <p:nvPr>
            <p:ph type="body" sz="half" idx="2"/>
          </p:nvPr>
        </p:nvSpPr>
        <p:spPr>
          <a:xfrm>
            <a:off x="1971677" y="6083300"/>
            <a:ext cx="6035675" cy="911225"/>
          </a:xfrm>
        </p:spPr>
        <p:txBody>
          <a:bodyPr/>
          <a:lstStyle>
            <a:lvl1pPr marL="0" indent="0">
              <a:buNone/>
              <a:defRPr sz="1400"/>
            </a:lvl1pPr>
            <a:lvl2pPr marL="457096" indent="0">
              <a:buNone/>
              <a:defRPr sz="1200"/>
            </a:lvl2pPr>
            <a:lvl3pPr marL="914192" indent="0">
              <a:buNone/>
              <a:defRPr sz="1000"/>
            </a:lvl3pPr>
            <a:lvl4pPr marL="1371288" indent="0">
              <a:buNone/>
              <a:defRPr sz="900"/>
            </a:lvl4pPr>
            <a:lvl5pPr marL="1828387" indent="0">
              <a:buNone/>
              <a:defRPr sz="900"/>
            </a:lvl5pPr>
            <a:lvl6pPr marL="2285483" indent="0">
              <a:buNone/>
              <a:defRPr sz="900"/>
            </a:lvl6pPr>
            <a:lvl7pPr marL="2742579" indent="0">
              <a:buNone/>
              <a:defRPr sz="900"/>
            </a:lvl7pPr>
            <a:lvl8pPr marL="3199675" indent="0">
              <a:buNone/>
              <a:defRPr sz="900"/>
            </a:lvl8pPr>
            <a:lvl9pPr marL="3656771" indent="0">
              <a:buNone/>
              <a:defRPr sz="900"/>
            </a:lvl9pPr>
          </a:lstStyle>
          <a:p>
            <a:pPr lvl="0"/>
            <a:r>
              <a:rPr lang="en-US" smtClean="0"/>
              <a:t>Click to edit Master text styles</a:t>
            </a:r>
          </a:p>
        </p:txBody>
      </p:sp>
      <p:sp>
        <p:nvSpPr>
          <p:cNvPr id="5" name="Rectangle 5"/>
          <p:cNvSpPr>
            <a:spLocks noGrp="1" noChangeArrowheads="1"/>
          </p:cNvSpPr>
          <p:nvPr>
            <p:ph type="sldNum" sz="quarter" idx="10"/>
            <p:custDataLst>
              <p:tags r:id="rId1"/>
            </p:custDataLst>
          </p:nvPr>
        </p:nvSpPr>
        <p:spPr>
          <a:ln/>
        </p:spPr>
        <p:txBody>
          <a:bodyPr/>
          <a:lstStyle>
            <a:lvl1pPr>
              <a:defRPr/>
            </a:lvl1pPr>
          </a:lstStyle>
          <a:p>
            <a:pPr>
              <a:defRPr/>
            </a:pPr>
            <a:fld id="{3689D711-8F48-4096-8705-F88F8F11142D}" type="slidenum">
              <a:rPr lang="en-US"/>
              <a:pPr>
                <a:defRPr/>
              </a:pPr>
              <a:t>‹#›</a:t>
            </a:fld>
            <a:endParaRPr lang="en-US" dirty="0"/>
          </a:p>
        </p:txBody>
      </p:sp>
    </p:spTree>
  </p:cSld>
  <p:clrMapOvr>
    <a:masterClrMapping/>
  </p:clrMapOvr>
  <p:transition spd="med">
    <p:dissolv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ags" Target="../tags/tag13.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1.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ags" Target="../tags/tag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72130" name="Line 2"/>
          <p:cNvSpPr>
            <a:spLocks noChangeShapeType="1"/>
          </p:cNvSpPr>
          <p:nvPr/>
        </p:nvSpPr>
        <p:spPr bwMode="auto">
          <a:xfrm>
            <a:off x="685802" y="1066800"/>
            <a:ext cx="8683626" cy="0"/>
          </a:xfrm>
          <a:prstGeom prst="line">
            <a:avLst/>
          </a:prstGeom>
          <a:noFill/>
          <a:ln w="9525">
            <a:solidFill>
              <a:schemeClr val="tx2"/>
            </a:solidFill>
            <a:round/>
            <a:headEnd/>
            <a:tailEnd/>
          </a:ln>
          <a:effectLst/>
        </p:spPr>
        <p:txBody>
          <a:bodyPr wrap="none" lIns="91419" tIns="45710" rIns="91419" bIns="45710" anchor="ctr"/>
          <a:lstStyle/>
          <a:p>
            <a:pPr>
              <a:defRPr/>
            </a:pPr>
            <a:endParaRPr lang="en-US" dirty="0">
              <a:latin typeface="Arial" charset="0"/>
              <a:cs typeface="Arial" charset="0"/>
            </a:endParaRPr>
          </a:p>
        </p:txBody>
      </p:sp>
      <p:sp>
        <p:nvSpPr>
          <p:cNvPr id="1072131" name="Rectangle 3"/>
          <p:cNvSpPr>
            <a:spLocks noChangeArrowheads="1"/>
          </p:cNvSpPr>
          <p:nvPr/>
        </p:nvSpPr>
        <p:spPr bwMode="auto">
          <a:xfrm>
            <a:off x="0" y="-17463"/>
            <a:ext cx="10058400" cy="1095376"/>
          </a:xfrm>
          <a:prstGeom prst="rect">
            <a:avLst/>
          </a:prstGeom>
          <a:solidFill>
            <a:srgbClr val="00867B"/>
          </a:solidFill>
          <a:ln w="9525" algn="ctr">
            <a:noFill/>
            <a:miter lim="800000"/>
            <a:headEnd/>
            <a:tailEnd/>
          </a:ln>
          <a:effectLst/>
        </p:spPr>
        <p:txBody>
          <a:bodyPr wrap="none" lIns="0" tIns="0" rIns="18284" bIns="18284" anchor="ctr"/>
          <a:lstStyle/>
          <a:p>
            <a:pPr>
              <a:defRPr/>
            </a:pPr>
            <a:endParaRPr lang="en-US" dirty="0">
              <a:latin typeface="Arial" charset="0"/>
              <a:cs typeface="Arial" charset="0"/>
            </a:endParaRPr>
          </a:p>
        </p:txBody>
      </p:sp>
      <p:sp>
        <p:nvSpPr>
          <p:cNvPr id="1028" name="Rectangle 4"/>
          <p:cNvSpPr>
            <a:spLocks noGrp="1" noChangeArrowheads="1"/>
          </p:cNvSpPr>
          <p:nvPr>
            <p:ph type="body" idx="1"/>
          </p:nvPr>
        </p:nvSpPr>
        <p:spPr bwMode="auto">
          <a:xfrm>
            <a:off x="685801" y="1676402"/>
            <a:ext cx="8686800" cy="5029200"/>
          </a:xfrm>
          <a:prstGeom prst="rect">
            <a:avLst/>
          </a:prstGeom>
          <a:noFill/>
          <a:ln w="9525" algn="ctr">
            <a:noFill/>
            <a:miter lim="800000"/>
            <a:headEnd/>
            <a:tailEnd/>
          </a:ln>
        </p:spPr>
        <p:txBody>
          <a:bodyPr vert="horz" wrap="square" lIns="0" tIns="45710" rIns="18284" bIns="4571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72133" name="Rectangle 5"/>
          <p:cNvSpPr>
            <a:spLocks noGrp="1" noChangeArrowheads="1"/>
          </p:cNvSpPr>
          <p:nvPr>
            <p:ph type="sldNum" sz="quarter" idx="4"/>
            <p:custDataLst>
              <p:tags r:id="rId13"/>
            </p:custDataLst>
          </p:nvPr>
        </p:nvSpPr>
        <p:spPr bwMode="auto">
          <a:xfrm>
            <a:off x="9369428" y="7171467"/>
            <a:ext cx="403416" cy="341448"/>
          </a:xfrm>
          <a:prstGeom prst="rect">
            <a:avLst/>
          </a:prstGeom>
          <a:noFill/>
          <a:ln w="9525">
            <a:noFill/>
            <a:miter lim="800000"/>
            <a:headEnd/>
            <a:tailEnd/>
          </a:ln>
          <a:effectLst/>
        </p:spPr>
        <p:txBody>
          <a:bodyPr vert="horz" wrap="square" lIns="0" tIns="0" rIns="18284" bIns="18284" numCol="1" anchor="t" anchorCtr="0" compatLnSpc="1">
            <a:prstTxWarp prst="textNoShape">
              <a:avLst/>
            </a:prstTxWarp>
          </a:bodyPr>
          <a:lstStyle>
            <a:lvl1pPr algn="ctr">
              <a:defRPr sz="1200">
                <a:solidFill>
                  <a:schemeClr val="hlink"/>
                </a:solidFill>
                <a:latin typeface="Arial" charset="0"/>
                <a:cs typeface="Arial" charset="0"/>
              </a:defRPr>
            </a:lvl1pPr>
          </a:lstStyle>
          <a:p>
            <a:pPr>
              <a:defRPr/>
            </a:pPr>
            <a:fld id="{6C24F0C0-31F2-4A71-9BAE-FCAEB84AD66A}" type="slidenum">
              <a:rPr lang="en-US" smtClean="0"/>
              <a:pPr>
                <a:defRPr/>
              </a:pPr>
              <a:t>‹#›</a:t>
            </a:fld>
            <a:endParaRPr lang="en-US" dirty="0"/>
          </a:p>
        </p:txBody>
      </p:sp>
      <p:sp>
        <p:nvSpPr>
          <p:cNvPr id="1030" name="Rectangle 6"/>
          <p:cNvSpPr>
            <a:spLocks noGrp="1" noChangeArrowheads="1"/>
          </p:cNvSpPr>
          <p:nvPr>
            <p:ph type="title"/>
            <p:custDataLst>
              <p:tags r:id="rId14"/>
            </p:custDataLst>
          </p:nvPr>
        </p:nvSpPr>
        <p:spPr bwMode="auto">
          <a:xfrm>
            <a:off x="685801" y="533400"/>
            <a:ext cx="8686800" cy="533400"/>
          </a:xfrm>
          <a:prstGeom prst="rect">
            <a:avLst/>
          </a:prstGeom>
          <a:noFill/>
          <a:ln w="9525">
            <a:noFill/>
            <a:miter lim="800000"/>
            <a:headEnd/>
            <a:tailEnd/>
          </a:ln>
        </p:spPr>
        <p:txBody>
          <a:bodyPr vert="horz" wrap="square" lIns="0" tIns="50930" rIns="0" bIns="50930" numCol="1" anchor="b" anchorCtr="0" compatLnSpc="1">
            <a:prstTxWarp prst="textNoShape">
              <a:avLst/>
            </a:prstTxWarp>
          </a:bodyPr>
          <a:lstStyle/>
          <a:p>
            <a:pPr lvl="0"/>
            <a:r>
              <a:rPr lang="en-US" smtClean="0"/>
              <a:t>Click to edit Master title style</a:t>
            </a:r>
          </a:p>
        </p:txBody>
      </p:sp>
      <p:sp>
        <p:nvSpPr>
          <p:cNvPr id="1072135" name="Rectangle 7"/>
          <p:cNvSpPr>
            <a:spLocks noChangeArrowheads="1"/>
          </p:cNvSpPr>
          <p:nvPr/>
        </p:nvSpPr>
        <p:spPr bwMode="auto">
          <a:xfrm>
            <a:off x="0" y="1074738"/>
            <a:ext cx="10058400" cy="165099"/>
          </a:xfrm>
          <a:prstGeom prst="rect">
            <a:avLst/>
          </a:prstGeom>
          <a:solidFill>
            <a:srgbClr val="FF5900"/>
          </a:solidFill>
          <a:ln w="9525" algn="ctr">
            <a:noFill/>
            <a:miter lim="800000"/>
            <a:headEnd/>
            <a:tailEnd/>
          </a:ln>
          <a:effectLst/>
        </p:spPr>
        <p:txBody>
          <a:bodyPr wrap="none" lIns="0" tIns="0" rIns="18284" bIns="18284" anchor="ctr"/>
          <a:lstStyle/>
          <a:p>
            <a:pPr>
              <a:defRPr/>
            </a:pPr>
            <a:endParaRPr lang="en-US" dirty="0">
              <a:latin typeface="Arial" charset="0"/>
              <a:cs typeface="Arial" charset="0"/>
            </a:endParaRPr>
          </a:p>
        </p:txBody>
      </p:sp>
      <p:sp>
        <p:nvSpPr>
          <p:cNvPr id="1072136" name="Line 8"/>
          <p:cNvSpPr>
            <a:spLocks noChangeShapeType="1"/>
          </p:cNvSpPr>
          <p:nvPr/>
        </p:nvSpPr>
        <p:spPr bwMode="auto">
          <a:xfrm>
            <a:off x="685800" y="7196139"/>
            <a:ext cx="7075488" cy="0"/>
          </a:xfrm>
          <a:prstGeom prst="line">
            <a:avLst/>
          </a:prstGeom>
          <a:noFill/>
          <a:ln w="38100">
            <a:solidFill>
              <a:srgbClr val="00826C"/>
            </a:solidFill>
            <a:round/>
            <a:headEnd/>
            <a:tailEnd/>
          </a:ln>
          <a:effectLst/>
        </p:spPr>
        <p:txBody>
          <a:bodyPr lIns="91419" tIns="45710" rIns="91419" bIns="45710"/>
          <a:lstStyle/>
          <a:p>
            <a:pPr>
              <a:defRPr/>
            </a:pPr>
            <a:endParaRPr lang="en-US" dirty="0">
              <a:latin typeface="Arial" charset="0"/>
              <a:cs typeface="Arial" charset="0"/>
            </a:endParaRPr>
          </a:p>
        </p:txBody>
      </p:sp>
      <p:pic>
        <p:nvPicPr>
          <p:cNvPr id="1033" name="Picture 9"/>
          <p:cNvPicPr>
            <a:picLocks noChangeAspect="1" noChangeArrowheads="1"/>
          </p:cNvPicPr>
          <p:nvPr/>
        </p:nvPicPr>
        <p:blipFill>
          <a:blip r:embed="rId15" cstate="print"/>
          <a:srcRect/>
          <a:stretch>
            <a:fillRect/>
          </a:stretch>
        </p:blipFill>
        <p:spPr bwMode="auto">
          <a:xfrm>
            <a:off x="7835900" y="7026278"/>
            <a:ext cx="1524001" cy="315913"/>
          </a:xfrm>
          <a:prstGeom prst="rect">
            <a:avLst/>
          </a:prstGeom>
          <a:noFill/>
          <a:ln w="38100" cmpd="dbl">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64" r:id="rId7"/>
    <p:sldLayoutId id="2147483657" r:id="rId8"/>
    <p:sldLayoutId id="2147483656" r:id="rId9"/>
    <p:sldLayoutId id="2147483655" r:id="rId10"/>
    <p:sldLayoutId id="2147483654" r:id="rId11"/>
  </p:sldLayoutIdLst>
  <p:transition spd="med">
    <p:dissolve/>
  </p:transition>
  <p:timing>
    <p:tnLst>
      <p:par>
        <p:cTn id="1" dur="indefinite" restart="never" nodeType="tmRoot"/>
      </p:par>
    </p:tnLst>
  </p:timing>
  <p:hf hdr="0" ftr="0" dt="0"/>
  <p:txStyles>
    <p:titleStyle>
      <a:lvl1pPr algn="l" defTabSz="1018944" rtl="0" eaLnBrk="0" fontAlgn="base" hangingPunct="0">
        <a:lnSpc>
          <a:spcPct val="80000"/>
        </a:lnSpc>
        <a:spcBef>
          <a:spcPct val="0"/>
        </a:spcBef>
        <a:spcAft>
          <a:spcPct val="0"/>
        </a:spcAft>
        <a:defRPr sz="2800">
          <a:solidFill>
            <a:schemeClr val="bg1"/>
          </a:solidFill>
          <a:latin typeface="+mj-lt"/>
          <a:ea typeface="+mj-ea"/>
          <a:cs typeface="+mj-cs"/>
        </a:defRPr>
      </a:lvl1pPr>
      <a:lvl2pPr algn="l" defTabSz="1018944" rtl="0" eaLnBrk="0" fontAlgn="base" hangingPunct="0">
        <a:lnSpc>
          <a:spcPct val="80000"/>
        </a:lnSpc>
        <a:spcBef>
          <a:spcPct val="0"/>
        </a:spcBef>
        <a:spcAft>
          <a:spcPct val="0"/>
        </a:spcAft>
        <a:defRPr sz="2800">
          <a:solidFill>
            <a:schemeClr val="bg1"/>
          </a:solidFill>
          <a:latin typeface="Arial" charset="0"/>
          <a:cs typeface="Arial" charset="0"/>
        </a:defRPr>
      </a:lvl2pPr>
      <a:lvl3pPr algn="l" defTabSz="1018944" rtl="0" eaLnBrk="0" fontAlgn="base" hangingPunct="0">
        <a:lnSpc>
          <a:spcPct val="80000"/>
        </a:lnSpc>
        <a:spcBef>
          <a:spcPct val="0"/>
        </a:spcBef>
        <a:spcAft>
          <a:spcPct val="0"/>
        </a:spcAft>
        <a:defRPr sz="2800">
          <a:solidFill>
            <a:schemeClr val="bg1"/>
          </a:solidFill>
          <a:latin typeface="Arial" charset="0"/>
          <a:cs typeface="Arial" charset="0"/>
        </a:defRPr>
      </a:lvl3pPr>
      <a:lvl4pPr algn="l" defTabSz="1018944" rtl="0" eaLnBrk="0" fontAlgn="base" hangingPunct="0">
        <a:lnSpc>
          <a:spcPct val="80000"/>
        </a:lnSpc>
        <a:spcBef>
          <a:spcPct val="0"/>
        </a:spcBef>
        <a:spcAft>
          <a:spcPct val="0"/>
        </a:spcAft>
        <a:defRPr sz="2800">
          <a:solidFill>
            <a:schemeClr val="bg1"/>
          </a:solidFill>
          <a:latin typeface="Arial" charset="0"/>
          <a:cs typeface="Arial" charset="0"/>
        </a:defRPr>
      </a:lvl4pPr>
      <a:lvl5pPr algn="l" defTabSz="1018944" rtl="0" eaLnBrk="0" fontAlgn="base" hangingPunct="0">
        <a:lnSpc>
          <a:spcPct val="80000"/>
        </a:lnSpc>
        <a:spcBef>
          <a:spcPct val="0"/>
        </a:spcBef>
        <a:spcAft>
          <a:spcPct val="0"/>
        </a:spcAft>
        <a:defRPr sz="2800">
          <a:solidFill>
            <a:schemeClr val="bg1"/>
          </a:solidFill>
          <a:latin typeface="Arial" charset="0"/>
          <a:cs typeface="Arial" charset="0"/>
        </a:defRPr>
      </a:lvl5pPr>
      <a:lvl6pPr marL="457096" algn="l" defTabSz="1018944" rtl="0" fontAlgn="base">
        <a:lnSpc>
          <a:spcPct val="80000"/>
        </a:lnSpc>
        <a:spcBef>
          <a:spcPct val="0"/>
        </a:spcBef>
        <a:spcAft>
          <a:spcPct val="0"/>
        </a:spcAft>
        <a:defRPr sz="2800">
          <a:solidFill>
            <a:schemeClr val="bg1"/>
          </a:solidFill>
          <a:latin typeface="Arial" charset="0"/>
          <a:cs typeface="Arial" charset="0"/>
        </a:defRPr>
      </a:lvl6pPr>
      <a:lvl7pPr marL="914192" algn="l" defTabSz="1018944" rtl="0" fontAlgn="base">
        <a:lnSpc>
          <a:spcPct val="80000"/>
        </a:lnSpc>
        <a:spcBef>
          <a:spcPct val="0"/>
        </a:spcBef>
        <a:spcAft>
          <a:spcPct val="0"/>
        </a:spcAft>
        <a:defRPr sz="2800">
          <a:solidFill>
            <a:schemeClr val="bg1"/>
          </a:solidFill>
          <a:latin typeface="Arial" charset="0"/>
          <a:cs typeface="Arial" charset="0"/>
        </a:defRPr>
      </a:lvl7pPr>
      <a:lvl8pPr marL="1371288" algn="l" defTabSz="1018944" rtl="0" fontAlgn="base">
        <a:lnSpc>
          <a:spcPct val="80000"/>
        </a:lnSpc>
        <a:spcBef>
          <a:spcPct val="0"/>
        </a:spcBef>
        <a:spcAft>
          <a:spcPct val="0"/>
        </a:spcAft>
        <a:defRPr sz="2800">
          <a:solidFill>
            <a:schemeClr val="bg1"/>
          </a:solidFill>
          <a:latin typeface="Arial" charset="0"/>
          <a:cs typeface="Arial" charset="0"/>
        </a:defRPr>
      </a:lvl8pPr>
      <a:lvl9pPr marL="1828387" algn="l" defTabSz="1018944" rtl="0" fontAlgn="base">
        <a:lnSpc>
          <a:spcPct val="80000"/>
        </a:lnSpc>
        <a:spcBef>
          <a:spcPct val="0"/>
        </a:spcBef>
        <a:spcAft>
          <a:spcPct val="0"/>
        </a:spcAft>
        <a:defRPr sz="2800">
          <a:solidFill>
            <a:schemeClr val="bg1"/>
          </a:solidFill>
          <a:latin typeface="Arial" charset="0"/>
          <a:cs typeface="Arial" charset="0"/>
        </a:defRPr>
      </a:lvl9pPr>
    </p:titleStyle>
    <p:bodyStyle>
      <a:lvl1pPr marL="228548" indent="-228548" algn="l" defTabSz="1018944" rtl="0" eaLnBrk="0" fontAlgn="base" hangingPunct="0">
        <a:lnSpc>
          <a:spcPct val="110000"/>
        </a:lnSpc>
        <a:spcBef>
          <a:spcPct val="60000"/>
        </a:spcBef>
        <a:spcAft>
          <a:spcPct val="0"/>
        </a:spcAft>
        <a:buClr>
          <a:srgbClr val="70193D"/>
        </a:buClr>
        <a:buSzPct val="95000"/>
        <a:buFont typeface="Wingdings 2" pitchFamily="18" charset="2"/>
        <a:buChar char="¡"/>
        <a:defRPr sz="1400">
          <a:solidFill>
            <a:srgbClr val="000000"/>
          </a:solidFill>
          <a:latin typeface="+mn-lt"/>
          <a:ea typeface="+mn-ea"/>
          <a:cs typeface="+mn-cs"/>
        </a:defRPr>
      </a:lvl1pPr>
      <a:lvl2pPr marL="457096" indent="-226961" algn="l" defTabSz="1018944" rtl="0" eaLnBrk="0" fontAlgn="base" hangingPunct="0">
        <a:lnSpc>
          <a:spcPct val="110000"/>
        </a:lnSpc>
        <a:spcBef>
          <a:spcPct val="20000"/>
        </a:spcBef>
        <a:spcAft>
          <a:spcPct val="0"/>
        </a:spcAft>
        <a:buClr>
          <a:srgbClr val="70193D"/>
        </a:buClr>
        <a:buSzPct val="80000"/>
        <a:buFont typeface="Wingdings 3" pitchFamily="18" charset="2"/>
        <a:buChar char="}"/>
        <a:defRPr sz="1400">
          <a:solidFill>
            <a:srgbClr val="000000"/>
          </a:solidFill>
          <a:latin typeface="+mn-lt"/>
          <a:cs typeface="+mn-cs"/>
        </a:defRPr>
      </a:lvl2pPr>
      <a:lvl3pPr marL="685645" indent="-226961" algn="l" defTabSz="1018944" rtl="0" eaLnBrk="0" fontAlgn="base" hangingPunct="0">
        <a:lnSpc>
          <a:spcPct val="110000"/>
        </a:lnSpc>
        <a:spcBef>
          <a:spcPct val="20000"/>
        </a:spcBef>
        <a:spcAft>
          <a:spcPct val="0"/>
        </a:spcAft>
        <a:buClr>
          <a:srgbClr val="70193D"/>
        </a:buClr>
        <a:buSzPct val="95000"/>
        <a:buFont typeface="Arial" pitchFamily="34" charset="0"/>
        <a:buChar char="–"/>
        <a:defRPr sz="1400">
          <a:solidFill>
            <a:srgbClr val="000000"/>
          </a:solidFill>
          <a:latin typeface="+mn-lt"/>
          <a:cs typeface="+mn-cs"/>
        </a:defRPr>
      </a:lvl3pPr>
      <a:lvl4pPr marL="912607" indent="-225374" algn="l" defTabSz="1018944" rtl="0" eaLnBrk="0" fontAlgn="base" hangingPunct="0">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4pPr>
      <a:lvl5pPr marL="1142740" indent="-228548" algn="l" defTabSz="1018944" rtl="0" eaLnBrk="0" fontAlgn="base" hangingPunct="0">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5pPr>
      <a:lvl6pPr marL="1599837" indent="-228548" algn="l" defTabSz="1018944" rtl="0" fontAlgn="base">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6pPr>
      <a:lvl7pPr marL="2056935" indent="-228548" algn="l" defTabSz="1018944" rtl="0" fontAlgn="base">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7pPr>
      <a:lvl8pPr marL="2514030" indent="-228548" algn="l" defTabSz="1018944" rtl="0" fontAlgn="base">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8pPr>
      <a:lvl9pPr marL="2971127" indent="-228548" algn="l" defTabSz="1018944" rtl="0" fontAlgn="base">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7" algn="l" defTabSz="914192" rtl="0" eaLnBrk="1" latinLnBrk="0" hangingPunct="1">
        <a:defRPr sz="1800" kern="1200">
          <a:solidFill>
            <a:schemeClr val="tx1"/>
          </a:solidFill>
          <a:latin typeface="+mn-lt"/>
          <a:ea typeface="+mn-ea"/>
          <a:cs typeface="+mn-cs"/>
        </a:defRPr>
      </a:lvl5pPr>
      <a:lvl6pPr marL="2285483" algn="l" defTabSz="914192" rtl="0" eaLnBrk="1" latinLnBrk="0" hangingPunct="1">
        <a:defRPr sz="1800" kern="1200">
          <a:solidFill>
            <a:schemeClr val="tx1"/>
          </a:solidFill>
          <a:latin typeface="+mn-lt"/>
          <a:ea typeface="+mn-ea"/>
          <a:cs typeface="+mn-cs"/>
        </a:defRPr>
      </a:lvl6pPr>
      <a:lvl7pPr marL="2742579" algn="l" defTabSz="914192" rtl="0" eaLnBrk="1" latinLnBrk="0" hangingPunct="1">
        <a:defRPr sz="1800" kern="1200">
          <a:solidFill>
            <a:schemeClr val="tx1"/>
          </a:solidFill>
          <a:latin typeface="+mn-lt"/>
          <a:ea typeface="+mn-ea"/>
          <a:cs typeface="+mn-cs"/>
        </a:defRPr>
      </a:lvl7pPr>
      <a:lvl8pPr marL="3199675" algn="l" defTabSz="914192" rtl="0" eaLnBrk="1" latinLnBrk="0" hangingPunct="1">
        <a:defRPr sz="1800" kern="1200">
          <a:solidFill>
            <a:schemeClr val="tx1"/>
          </a:solidFill>
          <a:latin typeface="+mn-lt"/>
          <a:ea typeface="+mn-ea"/>
          <a:cs typeface="+mn-cs"/>
        </a:defRPr>
      </a:lvl8pPr>
      <a:lvl9pPr marL="3656771" algn="l" defTabSz="91419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101870" tIns="50935" rIns="101870" bIns="509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2920" y="1813562"/>
            <a:ext cx="9052560" cy="5129425"/>
          </a:xfrm>
          <a:prstGeom prst="rect">
            <a:avLst/>
          </a:prstGeom>
        </p:spPr>
        <p:txBody>
          <a:bodyPr vert="horz" lIns="101870" tIns="50935" rIns="101870" bIns="509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2920" y="7203864"/>
            <a:ext cx="2346960" cy="413808"/>
          </a:xfrm>
          <a:prstGeom prst="rect">
            <a:avLst/>
          </a:prstGeom>
        </p:spPr>
        <p:txBody>
          <a:bodyPr vert="horz" lIns="101870" tIns="50935" rIns="101870" bIns="50935" rtlCol="0" anchor="ctr"/>
          <a:lstStyle>
            <a:lvl1pPr algn="l">
              <a:defRPr sz="13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101870" tIns="50935" rIns="101870" bIns="50935"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101870" tIns="50935" rIns="101870" bIns="50935" rtlCol="0" anchor="ctr"/>
          <a:lstStyle>
            <a:lvl1pPr algn="r">
              <a:defRPr sz="1300">
                <a:solidFill>
                  <a:schemeClr val="tx1">
                    <a:tint val="75000"/>
                  </a:schemeClr>
                </a:solidFill>
              </a:defRPr>
            </a:lvl1pPr>
          </a:lstStyle>
          <a:p>
            <a:fld id="{1DCF34AF-DB72-4DFC-B50F-E923B5E794E3}" type="slidenum">
              <a:rPr lang="en-US" smtClean="0"/>
              <a:pPr/>
              <a:t>‹#›</a:t>
            </a:fld>
            <a:endParaRPr lang="en-US"/>
          </a:p>
        </p:txBody>
      </p:sp>
      <p:pic>
        <p:nvPicPr>
          <p:cNvPr id="7" name="Picture 6"/>
          <p:cNvPicPr>
            <a:picLocks noChangeAspect="1"/>
          </p:cNvPicPr>
          <p:nvPr/>
        </p:nvPicPr>
        <p:blipFill>
          <a:blip r:embed="rId16" cstate="print">
            <a:extLst>
              <a:ext uri="{28A0092B-C50C-407E-A947-70E740481C1C}">
                <a14:useLocalDpi xmlns:a14="http://schemas.microsoft.com/office/drawing/2010/main" xmlns="" val="0"/>
              </a:ext>
            </a:extLst>
          </a:blip>
          <a:stretch>
            <a:fillRect/>
          </a:stretch>
        </p:blipFill>
        <p:spPr>
          <a:xfrm>
            <a:off x="0" y="0"/>
            <a:ext cx="10058400" cy="7772400"/>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timing>
    <p:tnLst>
      <p:par>
        <p:cTn id="1" dur="indefinite" restart="never" nodeType="tmRoot"/>
      </p:par>
    </p:tnLst>
  </p:timing>
  <p:hf hdr="0" ftr="0" dt="0"/>
  <p:txStyles>
    <p:titleStyle>
      <a:lvl1pPr algn="ctr" defTabSz="1018705" rtl="0" eaLnBrk="1" latinLnBrk="0" hangingPunct="1">
        <a:spcBef>
          <a:spcPct val="0"/>
        </a:spcBef>
        <a:buNone/>
        <a:defRPr sz="4900" kern="1200">
          <a:solidFill>
            <a:schemeClr val="tx1"/>
          </a:solidFill>
          <a:latin typeface="+mj-lt"/>
          <a:ea typeface="+mj-ea"/>
          <a:cs typeface="+mj-cs"/>
        </a:defRPr>
      </a:lvl1pPr>
    </p:titleStyle>
    <p:bodyStyle>
      <a:lvl1pPr marL="382015" indent="-382015" algn="l" defTabSz="1018705"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7698" indent="-318346" algn="l" defTabSz="1018705"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3382" indent="-254676" algn="l" defTabSz="1018705"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2734" indent="-254676" algn="l" defTabSz="1018705"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92087" indent="-254676" algn="l" defTabSz="1018705"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01440" indent="-254676" algn="l" defTabSz="1018705"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0793" indent="-254676" algn="l" defTabSz="1018705"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145" indent="-254676" algn="l" defTabSz="1018705"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498" indent="-254676" algn="l" defTabSz="1018705"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705" rtl="0" eaLnBrk="1" latinLnBrk="0" hangingPunct="1">
        <a:defRPr sz="2000" kern="1200">
          <a:solidFill>
            <a:schemeClr val="tx1"/>
          </a:solidFill>
          <a:latin typeface="+mn-lt"/>
          <a:ea typeface="+mn-ea"/>
          <a:cs typeface="+mn-cs"/>
        </a:defRPr>
      </a:lvl1pPr>
      <a:lvl2pPr marL="509352" algn="l" defTabSz="1018705" rtl="0" eaLnBrk="1" latinLnBrk="0" hangingPunct="1">
        <a:defRPr sz="2000" kern="1200">
          <a:solidFill>
            <a:schemeClr val="tx1"/>
          </a:solidFill>
          <a:latin typeface="+mn-lt"/>
          <a:ea typeface="+mn-ea"/>
          <a:cs typeface="+mn-cs"/>
        </a:defRPr>
      </a:lvl2pPr>
      <a:lvl3pPr marL="1018705" algn="l" defTabSz="1018705" rtl="0" eaLnBrk="1" latinLnBrk="0" hangingPunct="1">
        <a:defRPr sz="2000" kern="1200">
          <a:solidFill>
            <a:schemeClr val="tx1"/>
          </a:solidFill>
          <a:latin typeface="+mn-lt"/>
          <a:ea typeface="+mn-ea"/>
          <a:cs typeface="+mn-cs"/>
        </a:defRPr>
      </a:lvl3pPr>
      <a:lvl4pPr marL="1528058" algn="l" defTabSz="1018705" rtl="0" eaLnBrk="1" latinLnBrk="0" hangingPunct="1">
        <a:defRPr sz="2000" kern="1200">
          <a:solidFill>
            <a:schemeClr val="tx1"/>
          </a:solidFill>
          <a:latin typeface="+mn-lt"/>
          <a:ea typeface="+mn-ea"/>
          <a:cs typeface="+mn-cs"/>
        </a:defRPr>
      </a:lvl4pPr>
      <a:lvl5pPr marL="2037411" algn="l" defTabSz="1018705" rtl="0" eaLnBrk="1" latinLnBrk="0" hangingPunct="1">
        <a:defRPr sz="2000" kern="1200">
          <a:solidFill>
            <a:schemeClr val="tx1"/>
          </a:solidFill>
          <a:latin typeface="+mn-lt"/>
          <a:ea typeface="+mn-ea"/>
          <a:cs typeface="+mn-cs"/>
        </a:defRPr>
      </a:lvl5pPr>
      <a:lvl6pPr marL="2546764" algn="l" defTabSz="1018705" rtl="0" eaLnBrk="1" latinLnBrk="0" hangingPunct="1">
        <a:defRPr sz="2000" kern="1200">
          <a:solidFill>
            <a:schemeClr val="tx1"/>
          </a:solidFill>
          <a:latin typeface="+mn-lt"/>
          <a:ea typeface="+mn-ea"/>
          <a:cs typeface="+mn-cs"/>
        </a:defRPr>
      </a:lvl6pPr>
      <a:lvl7pPr marL="3056116" algn="l" defTabSz="1018705" rtl="0" eaLnBrk="1" latinLnBrk="0" hangingPunct="1">
        <a:defRPr sz="2000" kern="1200">
          <a:solidFill>
            <a:schemeClr val="tx1"/>
          </a:solidFill>
          <a:latin typeface="+mn-lt"/>
          <a:ea typeface="+mn-ea"/>
          <a:cs typeface="+mn-cs"/>
        </a:defRPr>
      </a:lvl7pPr>
      <a:lvl8pPr marL="3565469" algn="l" defTabSz="1018705" rtl="0" eaLnBrk="1" latinLnBrk="0" hangingPunct="1">
        <a:defRPr sz="2000" kern="1200">
          <a:solidFill>
            <a:schemeClr val="tx1"/>
          </a:solidFill>
          <a:latin typeface="+mn-lt"/>
          <a:ea typeface="+mn-ea"/>
          <a:cs typeface="+mn-cs"/>
        </a:defRPr>
      </a:lvl8pPr>
      <a:lvl9pPr marL="4074821" algn="l" defTabSz="1018705"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101882" tIns="50941" rIns="101882" bIns="50941"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502920" y="1813560"/>
            <a:ext cx="9052560" cy="5129425"/>
          </a:xfrm>
          <a:prstGeom prst="rect">
            <a:avLst/>
          </a:prstGeom>
        </p:spPr>
        <p:txBody>
          <a:bodyPr vert="horz" lIns="101882" tIns="50941" rIns="101882" bIns="5094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502920" y="7203864"/>
            <a:ext cx="2346960" cy="413808"/>
          </a:xfrm>
          <a:prstGeom prst="rect">
            <a:avLst/>
          </a:prstGeom>
        </p:spPr>
        <p:txBody>
          <a:bodyPr vert="horz" lIns="101882" tIns="50941" rIns="101882" bIns="50941" rtlCol="0" anchor="ctr"/>
          <a:lstStyle>
            <a:lvl1pPr algn="l">
              <a:defRPr sz="13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101882" tIns="50941" rIns="101882" bIns="50941" rtlCol="0" anchor="ctr"/>
          <a:lstStyle>
            <a:lvl1pPr algn="ctr">
              <a:defRPr sz="13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101882" tIns="50941" rIns="101882" bIns="50941" rtlCol="0" anchor="ctr"/>
          <a:lstStyle>
            <a:lvl1pPr algn="r">
              <a:defRPr sz="1300">
                <a:solidFill>
                  <a:schemeClr val="tx1">
                    <a:tint val="75000"/>
                  </a:schemeClr>
                </a:solidFill>
              </a:defRPr>
            </a:lvl1pPr>
          </a:lstStyle>
          <a:p>
            <a:fld id="{38213A04-D277-43B3-8CA1-8587ADF9BFE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ftr="0" dt="0"/>
  <p:txStyles>
    <p:titleStyle>
      <a:lvl1pPr algn="ctr" defTabSz="1018824"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1018824"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72130" name="Line 2"/>
          <p:cNvSpPr>
            <a:spLocks noChangeShapeType="1"/>
          </p:cNvSpPr>
          <p:nvPr/>
        </p:nvSpPr>
        <p:spPr bwMode="auto">
          <a:xfrm>
            <a:off x="685802" y="1066800"/>
            <a:ext cx="8683626" cy="0"/>
          </a:xfrm>
          <a:prstGeom prst="line">
            <a:avLst/>
          </a:prstGeom>
          <a:noFill/>
          <a:ln w="9525">
            <a:solidFill>
              <a:schemeClr val="tx2"/>
            </a:solidFill>
            <a:round/>
            <a:headEnd/>
            <a:tailEnd/>
          </a:ln>
          <a:effectLst/>
        </p:spPr>
        <p:txBody>
          <a:bodyPr wrap="none" lIns="91419" tIns="45710" rIns="91419" bIns="45710" anchor="ctr"/>
          <a:lstStyle/>
          <a:p>
            <a:pPr>
              <a:defRPr/>
            </a:pPr>
            <a:endParaRPr lang="en-US" dirty="0">
              <a:latin typeface="Arial" charset="0"/>
              <a:cs typeface="Arial" charset="0"/>
            </a:endParaRPr>
          </a:p>
        </p:txBody>
      </p:sp>
      <p:sp>
        <p:nvSpPr>
          <p:cNvPr id="1072131" name="Rectangle 3"/>
          <p:cNvSpPr>
            <a:spLocks noChangeArrowheads="1"/>
          </p:cNvSpPr>
          <p:nvPr/>
        </p:nvSpPr>
        <p:spPr bwMode="auto">
          <a:xfrm>
            <a:off x="0" y="-17463"/>
            <a:ext cx="10058400" cy="1095376"/>
          </a:xfrm>
          <a:prstGeom prst="rect">
            <a:avLst/>
          </a:prstGeom>
          <a:solidFill>
            <a:srgbClr val="00867B"/>
          </a:solidFill>
          <a:ln w="9525" algn="ctr">
            <a:noFill/>
            <a:miter lim="800000"/>
            <a:headEnd/>
            <a:tailEnd/>
          </a:ln>
          <a:effectLst/>
        </p:spPr>
        <p:txBody>
          <a:bodyPr wrap="none" lIns="0" tIns="0" rIns="18284" bIns="18284" anchor="ctr"/>
          <a:lstStyle/>
          <a:p>
            <a:pPr>
              <a:defRPr/>
            </a:pPr>
            <a:endParaRPr lang="en-US" dirty="0">
              <a:latin typeface="Arial" charset="0"/>
              <a:cs typeface="Arial" charset="0"/>
            </a:endParaRPr>
          </a:p>
        </p:txBody>
      </p:sp>
      <p:sp>
        <p:nvSpPr>
          <p:cNvPr id="1028" name="Rectangle 4"/>
          <p:cNvSpPr>
            <a:spLocks noGrp="1" noChangeArrowheads="1"/>
          </p:cNvSpPr>
          <p:nvPr>
            <p:ph type="body" idx="1"/>
          </p:nvPr>
        </p:nvSpPr>
        <p:spPr bwMode="auto">
          <a:xfrm>
            <a:off x="685801" y="1676402"/>
            <a:ext cx="8686800" cy="5029200"/>
          </a:xfrm>
          <a:prstGeom prst="rect">
            <a:avLst/>
          </a:prstGeom>
          <a:noFill/>
          <a:ln w="9525" algn="ctr">
            <a:noFill/>
            <a:miter lim="800000"/>
            <a:headEnd/>
            <a:tailEnd/>
          </a:ln>
        </p:spPr>
        <p:txBody>
          <a:bodyPr vert="horz" wrap="square" lIns="0" tIns="45710" rIns="18284" bIns="4571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72133" name="Rectangle 5"/>
          <p:cNvSpPr>
            <a:spLocks noGrp="1" noChangeArrowheads="1"/>
          </p:cNvSpPr>
          <p:nvPr>
            <p:ph type="sldNum" sz="quarter" idx="4"/>
            <p:custDataLst>
              <p:tags r:id="rId13"/>
            </p:custDataLst>
          </p:nvPr>
        </p:nvSpPr>
        <p:spPr bwMode="auto">
          <a:xfrm>
            <a:off x="4013200" y="7253290"/>
            <a:ext cx="2057400" cy="404812"/>
          </a:xfrm>
          <a:prstGeom prst="rect">
            <a:avLst/>
          </a:prstGeom>
          <a:noFill/>
          <a:ln w="9525">
            <a:noFill/>
            <a:miter lim="800000"/>
            <a:headEnd/>
            <a:tailEnd/>
          </a:ln>
          <a:effectLst/>
        </p:spPr>
        <p:txBody>
          <a:bodyPr vert="horz" wrap="square" lIns="0" tIns="0" rIns="18284" bIns="18284" numCol="1" anchor="t" anchorCtr="0" compatLnSpc="1">
            <a:prstTxWarp prst="textNoShape">
              <a:avLst/>
            </a:prstTxWarp>
          </a:bodyPr>
          <a:lstStyle>
            <a:lvl1pPr algn="ctr">
              <a:defRPr sz="1200">
                <a:solidFill>
                  <a:schemeClr val="hlink"/>
                </a:solidFill>
                <a:latin typeface="Arial" charset="0"/>
                <a:cs typeface="Arial" charset="0"/>
              </a:defRPr>
            </a:lvl1pPr>
          </a:lstStyle>
          <a:p>
            <a:pPr>
              <a:defRPr/>
            </a:pPr>
            <a:fld id="{65024736-A439-4151-B6B7-AA97B9DF9223}" type="slidenum">
              <a:rPr lang="en-US">
                <a:solidFill>
                  <a:srgbClr val="000000"/>
                </a:solidFill>
              </a:rPr>
              <a:pPr>
                <a:defRPr/>
              </a:pPr>
              <a:t>‹#›</a:t>
            </a:fld>
            <a:endParaRPr lang="en-US" dirty="0">
              <a:solidFill>
                <a:srgbClr val="000000"/>
              </a:solidFill>
            </a:endParaRPr>
          </a:p>
        </p:txBody>
      </p:sp>
      <p:sp>
        <p:nvSpPr>
          <p:cNvPr id="1030" name="Rectangle 6"/>
          <p:cNvSpPr>
            <a:spLocks noGrp="1" noChangeArrowheads="1"/>
          </p:cNvSpPr>
          <p:nvPr>
            <p:ph type="title"/>
            <p:custDataLst>
              <p:tags r:id="rId14"/>
            </p:custDataLst>
          </p:nvPr>
        </p:nvSpPr>
        <p:spPr bwMode="auto">
          <a:xfrm>
            <a:off x="685801" y="533400"/>
            <a:ext cx="8686800" cy="533400"/>
          </a:xfrm>
          <a:prstGeom prst="rect">
            <a:avLst/>
          </a:prstGeom>
          <a:noFill/>
          <a:ln w="9525">
            <a:noFill/>
            <a:miter lim="800000"/>
            <a:headEnd/>
            <a:tailEnd/>
          </a:ln>
        </p:spPr>
        <p:txBody>
          <a:bodyPr vert="horz" wrap="square" lIns="0" tIns="50930" rIns="0" bIns="50930" numCol="1" anchor="b" anchorCtr="0" compatLnSpc="1">
            <a:prstTxWarp prst="textNoShape">
              <a:avLst/>
            </a:prstTxWarp>
          </a:bodyPr>
          <a:lstStyle/>
          <a:p>
            <a:pPr lvl="0"/>
            <a:r>
              <a:rPr lang="en-US" smtClean="0"/>
              <a:t>Click to edit Master title style</a:t>
            </a:r>
          </a:p>
        </p:txBody>
      </p:sp>
      <p:sp>
        <p:nvSpPr>
          <p:cNvPr id="1072135" name="Rectangle 7"/>
          <p:cNvSpPr>
            <a:spLocks noChangeArrowheads="1"/>
          </p:cNvSpPr>
          <p:nvPr/>
        </p:nvSpPr>
        <p:spPr bwMode="auto">
          <a:xfrm>
            <a:off x="0" y="1074738"/>
            <a:ext cx="10058400" cy="165099"/>
          </a:xfrm>
          <a:prstGeom prst="rect">
            <a:avLst/>
          </a:prstGeom>
          <a:solidFill>
            <a:srgbClr val="FF5900"/>
          </a:solidFill>
          <a:ln w="9525" algn="ctr">
            <a:noFill/>
            <a:miter lim="800000"/>
            <a:headEnd/>
            <a:tailEnd/>
          </a:ln>
          <a:effectLst/>
        </p:spPr>
        <p:txBody>
          <a:bodyPr wrap="none" lIns="0" tIns="0" rIns="18284" bIns="18284" anchor="ctr"/>
          <a:lstStyle/>
          <a:p>
            <a:pPr>
              <a:defRPr/>
            </a:pPr>
            <a:endParaRPr lang="en-US" dirty="0">
              <a:latin typeface="Arial" charset="0"/>
              <a:cs typeface="Arial" charset="0"/>
            </a:endParaRPr>
          </a:p>
        </p:txBody>
      </p:sp>
      <p:sp>
        <p:nvSpPr>
          <p:cNvPr id="1072136" name="Line 8"/>
          <p:cNvSpPr>
            <a:spLocks noChangeShapeType="1"/>
          </p:cNvSpPr>
          <p:nvPr/>
        </p:nvSpPr>
        <p:spPr bwMode="auto">
          <a:xfrm>
            <a:off x="685800" y="7196139"/>
            <a:ext cx="7075488" cy="0"/>
          </a:xfrm>
          <a:prstGeom prst="line">
            <a:avLst/>
          </a:prstGeom>
          <a:noFill/>
          <a:ln w="38100">
            <a:solidFill>
              <a:srgbClr val="00826C"/>
            </a:solidFill>
            <a:round/>
            <a:headEnd/>
            <a:tailEnd/>
          </a:ln>
          <a:effectLst/>
        </p:spPr>
        <p:txBody>
          <a:bodyPr lIns="91419" tIns="45710" rIns="91419" bIns="45710"/>
          <a:lstStyle/>
          <a:p>
            <a:pPr>
              <a:defRPr/>
            </a:pPr>
            <a:endParaRPr lang="en-US" dirty="0">
              <a:latin typeface="Arial" charset="0"/>
              <a:cs typeface="Arial" charset="0"/>
            </a:endParaRPr>
          </a:p>
        </p:txBody>
      </p:sp>
      <p:pic>
        <p:nvPicPr>
          <p:cNvPr id="1033" name="Picture 9"/>
          <p:cNvPicPr>
            <a:picLocks noChangeAspect="1" noChangeArrowheads="1"/>
          </p:cNvPicPr>
          <p:nvPr/>
        </p:nvPicPr>
        <p:blipFill>
          <a:blip r:embed="rId15" cstate="print"/>
          <a:srcRect/>
          <a:stretch>
            <a:fillRect/>
          </a:stretch>
        </p:blipFill>
        <p:spPr bwMode="auto">
          <a:xfrm>
            <a:off x="7835900" y="7026278"/>
            <a:ext cx="1524001" cy="315913"/>
          </a:xfrm>
          <a:prstGeom prst="rect">
            <a:avLst/>
          </a:prstGeom>
          <a:noFill/>
          <a:ln w="38100" cmpd="dbl">
            <a:noFill/>
            <a:miter lim="800000"/>
            <a:headEnd/>
            <a:tailEnd/>
          </a:ln>
        </p:spPr>
      </p:pic>
    </p:spTree>
    <p:extLst>
      <p:ext uri="{BB962C8B-B14F-4D97-AF65-F5344CB8AC3E}">
        <p14:creationId xmlns:p14="http://schemas.microsoft.com/office/powerpoint/2010/main" xmlns="" val="141372575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spd="med">
    <p:dissolve/>
  </p:transition>
  <p:timing>
    <p:tnLst>
      <p:par>
        <p:cTn id="1" dur="indefinite" restart="never" nodeType="tmRoot"/>
      </p:par>
    </p:tnLst>
  </p:timing>
  <p:hf hdr="0" dt="0"/>
  <p:txStyles>
    <p:titleStyle>
      <a:lvl1pPr algn="l" defTabSz="1018944" rtl="0" eaLnBrk="0" fontAlgn="base" hangingPunct="0">
        <a:lnSpc>
          <a:spcPct val="80000"/>
        </a:lnSpc>
        <a:spcBef>
          <a:spcPct val="0"/>
        </a:spcBef>
        <a:spcAft>
          <a:spcPct val="0"/>
        </a:spcAft>
        <a:defRPr sz="2800">
          <a:solidFill>
            <a:schemeClr val="bg1"/>
          </a:solidFill>
          <a:latin typeface="+mj-lt"/>
          <a:ea typeface="+mj-ea"/>
          <a:cs typeface="+mj-cs"/>
        </a:defRPr>
      </a:lvl1pPr>
      <a:lvl2pPr algn="l" defTabSz="1018944" rtl="0" eaLnBrk="0" fontAlgn="base" hangingPunct="0">
        <a:lnSpc>
          <a:spcPct val="80000"/>
        </a:lnSpc>
        <a:spcBef>
          <a:spcPct val="0"/>
        </a:spcBef>
        <a:spcAft>
          <a:spcPct val="0"/>
        </a:spcAft>
        <a:defRPr sz="2800">
          <a:solidFill>
            <a:schemeClr val="bg1"/>
          </a:solidFill>
          <a:latin typeface="Arial" charset="0"/>
          <a:cs typeface="Arial" charset="0"/>
        </a:defRPr>
      </a:lvl2pPr>
      <a:lvl3pPr algn="l" defTabSz="1018944" rtl="0" eaLnBrk="0" fontAlgn="base" hangingPunct="0">
        <a:lnSpc>
          <a:spcPct val="80000"/>
        </a:lnSpc>
        <a:spcBef>
          <a:spcPct val="0"/>
        </a:spcBef>
        <a:spcAft>
          <a:spcPct val="0"/>
        </a:spcAft>
        <a:defRPr sz="2800">
          <a:solidFill>
            <a:schemeClr val="bg1"/>
          </a:solidFill>
          <a:latin typeface="Arial" charset="0"/>
          <a:cs typeface="Arial" charset="0"/>
        </a:defRPr>
      </a:lvl3pPr>
      <a:lvl4pPr algn="l" defTabSz="1018944" rtl="0" eaLnBrk="0" fontAlgn="base" hangingPunct="0">
        <a:lnSpc>
          <a:spcPct val="80000"/>
        </a:lnSpc>
        <a:spcBef>
          <a:spcPct val="0"/>
        </a:spcBef>
        <a:spcAft>
          <a:spcPct val="0"/>
        </a:spcAft>
        <a:defRPr sz="2800">
          <a:solidFill>
            <a:schemeClr val="bg1"/>
          </a:solidFill>
          <a:latin typeface="Arial" charset="0"/>
          <a:cs typeface="Arial" charset="0"/>
        </a:defRPr>
      </a:lvl4pPr>
      <a:lvl5pPr algn="l" defTabSz="1018944" rtl="0" eaLnBrk="0" fontAlgn="base" hangingPunct="0">
        <a:lnSpc>
          <a:spcPct val="80000"/>
        </a:lnSpc>
        <a:spcBef>
          <a:spcPct val="0"/>
        </a:spcBef>
        <a:spcAft>
          <a:spcPct val="0"/>
        </a:spcAft>
        <a:defRPr sz="2800">
          <a:solidFill>
            <a:schemeClr val="bg1"/>
          </a:solidFill>
          <a:latin typeface="Arial" charset="0"/>
          <a:cs typeface="Arial" charset="0"/>
        </a:defRPr>
      </a:lvl5pPr>
      <a:lvl6pPr marL="457096" algn="l" defTabSz="1018944" rtl="0" fontAlgn="base">
        <a:lnSpc>
          <a:spcPct val="80000"/>
        </a:lnSpc>
        <a:spcBef>
          <a:spcPct val="0"/>
        </a:spcBef>
        <a:spcAft>
          <a:spcPct val="0"/>
        </a:spcAft>
        <a:defRPr sz="2800">
          <a:solidFill>
            <a:schemeClr val="bg1"/>
          </a:solidFill>
          <a:latin typeface="Arial" charset="0"/>
          <a:cs typeface="Arial" charset="0"/>
        </a:defRPr>
      </a:lvl6pPr>
      <a:lvl7pPr marL="914192" algn="l" defTabSz="1018944" rtl="0" fontAlgn="base">
        <a:lnSpc>
          <a:spcPct val="80000"/>
        </a:lnSpc>
        <a:spcBef>
          <a:spcPct val="0"/>
        </a:spcBef>
        <a:spcAft>
          <a:spcPct val="0"/>
        </a:spcAft>
        <a:defRPr sz="2800">
          <a:solidFill>
            <a:schemeClr val="bg1"/>
          </a:solidFill>
          <a:latin typeface="Arial" charset="0"/>
          <a:cs typeface="Arial" charset="0"/>
        </a:defRPr>
      </a:lvl7pPr>
      <a:lvl8pPr marL="1371288" algn="l" defTabSz="1018944" rtl="0" fontAlgn="base">
        <a:lnSpc>
          <a:spcPct val="80000"/>
        </a:lnSpc>
        <a:spcBef>
          <a:spcPct val="0"/>
        </a:spcBef>
        <a:spcAft>
          <a:spcPct val="0"/>
        </a:spcAft>
        <a:defRPr sz="2800">
          <a:solidFill>
            <a:schemeClr val="bg1"/>
          </a:solidFill>
          <a:latin typeface="Arial" charset="0"/>
          <a:cs typeface="Arial" charset="0"/>
        </a:defRPr>
      </a:lvl8pPr>
      <a:lvl9pPr marL="1828387" algn="l" defTabSz="1018944" rtl="0" fontAlgn="base">
        <a:lnSpc>
          <a:spcPct val="80000"/>
        </a:lnSpc>
        <a:spcBef>
          <a:spcPct val="0"/>
        </a:spcBef>
        <a:spcAft>
          <a:spcPct val="0"/>
        </a:spcAft>
        <a:defRPr sz="2800">
          <a:solidFill>
            <a:schemeClr val="bg1"/>
          </a:solidFill>
          <a:latin typeface="Arial" charset="0"/>
          <a:cs typeface="Arial" charset="0"/>
        </a:defRPr>
      </a:lvl9pPr>
    </p:titleStyle>
    <p:bodyStyle>
      <a:lvl1pPr marL="228548" indent="-228548" algn="l" defTabSz="1018944" rtl="0" eaLnBrk="0" fontAlgn="base" hangingPunct="0">
        <a:lnSpc>
          <a:spcPct val="110000"/>
        </a:lnSpc>
        <a:spcBef>
          <a:spcPct val="60000"/>
        </a:spcBef>
        <a:spcAft>
          <a:spcPct val="0"/>
        </a:spcAft>
        <a:buClr>
          <a:srgbClr val="70193D"/>
        </a:buClr>
        <a:buSzPct val="95000"/>
        <a:buFont typeface="Wingdings 2" pitchFamily="18" charset="2"/>
        <a:buChar char="¡"/>
        <a:defRPr sz="1400">
          <a:solidFill>
            <a:srgbClr val="000000"/>
          </a:solidFill>
          <a:latin typeface="+mn-lt"/>
          <a:ea typeface="+mn-ea"/>
          <a:cs typeface="+mn-cs"/>
        </a:defRPr>
      </a:lvl1pPr>
      <a:lvl2pPr marL="457096" indent="-226961" algn="l" defTabSz="1018944" rtl="0" eaLnBrk="0" fontAlgn="base" hangingPunct="0">
        <a:lnSpc>
          <a:spcPct val="110000"/>
        </a:lnSpc>
        <a:spcBef>
          <a:spcPct val="20000"/>
        </a:spcBef>
        <a:spcAft>
          <a:spcPct val="0"/>
        </a:spcAft>
        <a:buClr>
          <a:srgbClr val="70193D"/>
        </a:buClr>
        <a:buSzPct val="80000"/>
        <a:buFont typeface="Wingdings 3" pitchFamily="18" charset="2"/>
        <a:buChar char="}"/>
        <a:defRPr sz="1400">
          <a:solidFill>
            <a:srgbClr val="000000"/>
          </a:solidFill>
          <a:latin typeface="+mn-lt"/>
          <a:cs typeface="+mn-cs"/>
        </a:defRPr>
      </a:lvl2pPr>
      <a:lvl3pPr marL="685645" indent="-226961" algn="l" defTabSz="1018944" rtl="0" eaLnBrk="0" fontAlgn="base" hangingPunct="0">
        <a:lnSpc>
          <a:spcPct val="110000"/>
        </a:lnSpc>
        <a:spcBef>
          <a:spcPct val="20000"/>
        </a:spcBef>
        <a:spcAft>
          <a:spcPct val="0"/>
        </a:spcAft>
        <a:buClr>
          <a:srgbClr val="70193D"/>
        </a:buClr>
        <a:buSzPct val="95000"/>
        <a:buFont typeface="Arial" pitchFamily="34" charset="0"/>
        <a:buChar char="–"/>
        <a:defRPr sz="1400">
          <a:solidFill>
            <a:srgbClr val="000000"/>
          </a:solidFill>
          <a:latin typeface="+mn-lt"/>
          <a:cs typeface="+mn-cs"/>
        </a:defRPr>
      </a:lvl3pPr>
      <a:lvl4pPr marL="912607" indent="-225374" algn="l" defTabSz="1018944" rtl="0" eaLnBrk="0" fontAlgn="base" hangingPunct="0">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4pPr>
      <a:lvl5pPr marL="1142740" indent="-228548" algn="l" defTabSz="1018944" rtl="0" eaLnBrk="0" fontAlgn="base" hangingPunct="0">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5pPr>
      <a:lvl6pPr marL="1599837" indent="-228548" algn="l" defTabSz="1018944" rtl="0" fontAlgn="base">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6pPr>
      <a:lvl7pPr marL="2056935" indent="-228548" algn="l" defTabSz="1018944" rtl="0" fontAlgn="base">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7pPr>
      <a:lvl8pPr marL="2514030" indent="-228548" algn="l" defTabSz="1018944" rtl="0" fontAlgn="base">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8pPr>
      <a:lvl9pPr marL="2971127" indent="-228548" algn="l" defTabSz="1018944" rtl="0" fontAlgn="base">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7" algn="l" defTabSz="914192" rtl="0" eaLnBrk="1" latinLnBrk="0" hangingPunct="1">
        <a:defRPr sz="1800" kern="1200">
          <a:solidFill>
            <a:schemeClr val="tx1"/>
          </a:solidFill>
          <a:latin typeface="+mn-lt"/>
          <a:ea typeface="+mn-ea"/>
          <a:cs typeface="+mn-cs"/>
        </a:defRPr>
      </a:lvl5pPr>
      <a:lvl6pPr marL="2285483" algn="l" defTabSz="914192" rtl="0" eaLnBrk="1" latinLnBrk="0" hangingPunct="1">
        <a:defRPr sz="1800" kern="1200">
          <a:solidFill>
            <a:schemeClr val="tx1"/>
          </a:solidFill>
          <a:latin typeface="+mn-lt"/>
          <a:ea typeface="+mn-ea"/>
          <a:cs typeface="+mn-cs"/>
        </a:defRPr>
      </a:lvl6pPr>
      <a:lvl7pPr marL="2742579" algn="l" defTabSz="914192" rtl="0" eaLnBrk="1" latinLnBrk="0" hangingPunct="1">
        <a:defRPr sz="1800" kern="1200">
          <a:solidFill>
            <a:schemeClr val="tx1"/>
          </a:solidFill>
          <a:latin typeface="+mn-lt"/>
          <a:ea typeface="+mn-ea"/>
          <a:cs typeface="+mn-cs"/>
        </a:defRPr>
      </a:lvl7pPr>
      <a:lvl8pPr marL="3199675" algn="l" defTabSz="914192" rtl="0" eaLnBrk="1" latinLnBrk="0" hangingPunct="1">
        <a:defRPr sz="1800" kern="1200">
          <a:solidFill>
            <a:schemeClr val="tx1"/>
          </a:solidFill>
          <a:latin typeface="+mn-lt"/>
          <a:ea typeface="+mn-ea"/>
          <a:cs typeface="+mn-cs"/>
        </a:defRPr>
      </a:lvl8pPr>
      <a:lvl9pPr marL="3656771" algn="l" defTabSz="9141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7.xml"/><Relationship Id="rId7" Type="http://schemas.openxmlformats.org/officeDocument/2006/relationships/diagramQuickStyle" Target="../diagrams/quickStyle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notesSlide" Target="../notesSlides/notesSlide8.xml"/><Relationship Id="rId9" Type="http://schemas.microsoft.com/office/2007/relationships/diagramDrawing" Target="../diagrams/drawing2.xml"/></Relationships>
</file>

<file path=ppt/slides/_rels/slide11.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notesSlide" Target="../notesSlides/notesSlide9.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slideLayout" Target="../slideLayouts/slideLayout7.xml"/><Relationship Id="rId5" Type="http://schemas.openxmlformats.org/officeDocument/2006/relationships/tags" Target="../tags/tag122.xml"/><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s>
</file>

<file path=ppt/slides/_rels/slide12.xml.rels><?xml version="1.0" encoding="UTF-8" standalone="yes"?>
<Relationships xmlns="http://schemas.openxmlformats.org/package/2006/relationships"><Relationship Id="rId8" Type="http://schemas.openxmlformats.org/officeDocument/2006/relationships/tags" Target="../tags/tag135.xml"/><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notesSlide" Target="../notesSlides/notesSlide1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slideLayout" Target="../slideLayouts/slideLayout7.xml"/><Relationship Id="rId5" Type="http://schemas.openxmlformats.org/officeDocument/2006/relationships/tags" Target="../tags/tag132.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11.xml"/><Relationship Id="rId7"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138.xml"/><Relationship Id="rId6" Type="http://schemas.openxmlformats.org/officeDocument/2006/relationships/image" Target="../media/image17.jpeg"/><Relationship Id="rId11" Type="http://schemas.openxmlformats.org/officeDocument/2006/relationships/image" Target="../media/image22.jpeg"/><Relationship Id="rId5" Type="http://schemas.openxmlformats.org/officeDocument/2006/relationships/image" Target="../media/image16.jpeg"/><Relationship Id="rId10" Type="http://schemas.openxmlformats.org/officeDocument/2006/relationships/image" Target="../media/image21.png"/><Relationship Id="rId4" Type="http://schemas.openxmlformats.org/officeDocument/2006/relationships/image" Target="../media/image15.jpe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141.xml"/><Relationship Id="rId7" Type="http://schemas.openxmlformats.org/officeDocument/2006/relationships/slideLayout" Target="../slideLayouts/slideLayout7.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10" Type="http://schemas.openxmlformats.org/officeDocument/2006/relationships/chart" Target="../charts/chart23.xml"/><Relationship Id="rId4" Type="http://schemas.openxmlformats.org/officeDocument/2006/relationships/tags" Target="../tags/tag142.xml"/><Relationship Id="rId9" Type="http://schemas.openxmlformats.org/officeDocument/2006/relationships/chart" Target="../charts/chart22.xml"/></Relationships>
</file>

<file path=ppt/slides/_rels/slide16.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5" Type="http://schemas.openxmlformats.org/officeDocument/2006/relationships/notesSlide" Target="../notesSlides/notesSlide13.xml"/><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1.xml"/><Relationship Id="rId1" Type="http://schemas.openxmlformats.org/officeDocument/2006/relationships/tags" Target="../tags/tag150.xml"/><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chart" Target="../charts/chart24.xml"/><Relationship Id="rId5" Type="http://schemas.openxmlformats.org/officeDocument/2006/relationships/notesSlide" Target="../notesSlides/notesSlide16.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5.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8" Type="http://schemas.openxmlformats.org/officeDocument/2006/relationships/chart" Target="../charts/chart26.xml"/><Relationship Id="rId3" Type="http://schemas.openxmlformats.org/officeDocument/2006/relationships/tags" Target="../tags/tag158.xml"/><Relationship Id="rId7" Type="http://schemas.openxmlformats.org/officeDocument/2006/relationships/chart" Target="../charts/chart25.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159.xml"/></Relationships>
</file>

<file path=ppt/slides/_rels/slide22.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notesSlide" Target="../notesSlides/notesSlide19.xml"/><Relationship Id="rId4"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chart" Target="../charts/chart28.xml"/><Relationship Id="rId3" Type="http://schemas.openxmlformats.org/officeDocument/2006/relationships/tags" Target="../tags/tag165.xml"/><Relationship Id="rId7" Type="http://schemas.openxmlformats.org/officeDocument/2006/relationships/chart" Target="../charts/chart27.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tags" Target="../tags/tag166.xml"/><Relationship Id="rId9" Type="http://schemas.openxmlformats.org/officeDocument/2006/relationships/chart" Target="../charts/chart29.xml"/></Relationships>
</file>

<file path=ppt/slides/_rels/slide24.xml.rels><?xml version="1.0" encoding="UTF-8" standalone="yes"?>
<Relationships xmlns="http://schemas.openxmlformats.org/package/2006/relationships"><Relationship Id="rId3" Type="http://schemas.openxmlformats.org/officeDocument/2006/relationships/tags" Target="../tags/tag169.xml"/><Relationship Id="rId7" Type="http://schemas.openxmlformats.org/officeDocument/2006/relationships/notesSlide" Target="../notesSlides/notesSlide21.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slideLayout" Target="../slideLayouts/slideLayout7.xml"/><Relationship Id="rId5" Type="http://schemas.openxmlformats.org/officeDocument/2006/relationships/tags" Target="../tags/tag171.xml"/><Relationship Id="rId4" Type="http://schemas.openxmlformats.org/officeDocument/2006/relationships/tags" Target="../tags/tag170.xml"/></Relationships>
</file>

<file path=ppt/slides/_rels/slide25.xml.rels><?xml version="1.0" encoding="UTF-8" standalone="yes"?>
<Relationships xmlns="http://schemas.openxmlformats.org/package/2006/relationships"><Relationship Id="rId8" Type="http://schemas.openxmlformats.org/officeDocument/2006/relationships/chart" Target="../charts/chart31.xml"/><Relationship Id="rId3" Type="http://schemas.openxmlformats.org/officeDocument/2006/relationships/tags" Target="../tags/tag174.xml"/><Relationship Id="rId7" Type="http://schemas.openxmlformats.org/officeDocument/2006/relationships/chart" Target="../charts/chart30.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tags" Target="../tags/tag175.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Microsoft_Office_Excel_97-2003_Worksheet1.xls"/><Relationship Id="rId3" Type="http://schemas.openxmlformats.org/officeDocument/2006/relationships/tags" Target="../tags/tag177.xml"/><Relationship Id="rId7" Type="http://schemas.openxmlformats.org/officeDocument/2006/relationships/notesSlide" Target="../notesSlides/notesSlide23.xml"/><Relationship Id="rId2" Type="http://schemas.openxmlformats.org/officeDocument/2006/relationships/tags" Target="../tags/tag176.xml"/><Relationship Id="rId1"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tags" Target="../tags/tag179.xml"/><Relationship Id="rId4" Type="http://schemas.openxmlformats.org/officeDocument/2006/relationships/tags" Target="../tags/tag178.xml"/><Relationship Id="rId9" Type="http://schemas.openxmlformats.org/officeDocument/2006/relationships/chart" Target="../charts/chart32.xml"/></Relationships>
</file>

<file path=ppt/slides/_rels/slide2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notesSlide" Target="../notesSlides/notesSlide24.xml"/><Relationship Id="rId4"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chart" Target="../charts/chart33.xml"/><Relationship Id="rId3" Type="http://schemas.openxmlformats.org/officeDocument/2006/relationships/tags" Target="../tags/tag185.xml"/><Relationship Id="rId7" Type="http://schemas.openxmlformats.org/officeDocument/2006/relationships/notesSlide" Target="../notesSlides/notesSlide25.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slideLayout" Target="../slideLayouts/slideLayout7.xml"/><Relationship Id="rId11" Type="http://schemas.openxmlformats.org/officeDocument/2006/relationships/chart" Target="../charts/chart36.xml"/><Relationship Id="rId5" Type="http://schemas.openxmlformats.org/officeDocument/2006/relationships/tags" Target="../tags/tag187.xml"/><Relationship Id="rId10" Type="http://schemas.openxmlformats.org/officeDocument/2006/relationships/chart" Target="../charts/chart35.xml"/><Relationship Id="rId4" Type="http://schemas.openxmlformats.org/officeDocument/2006/relationships/tags" Target="../tags/tag186.xml"/><Relationship Id="rId9" Type="http://schemas.openxmlformats.org/officeDocument/2006/relationships/chart" Target="../charts/chart34.xml"/></Relationships>
</file>

<file path=ppt/slides/_rels/slide29.xml.rels><?xml version="1.0" encoding="UTF-8" standalone="yes"?>
<Relationships xmlns="http://schemas.openxmlformats.org/package/2006/relationships"><Relationship Id="rId3" Type="http://schemas.openxmlformats.org/officeDocument/2006/relationships/tags" Target="../tags/tag190.xml"/><Relationship Id="rId7" Type="http://schemas.openxmlformats.org/officeDocument/2006/relationships/chart" Target="../charts/chart38.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chart" Target="../charts/chart37.xml"/><Relationship Id="rId5" Type="http://schemas.openxmlformats.org/officeDocument/2006/relationships/notesSlide" Target="../notesSlides/notesSlide26.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8" Type="http://schemas.openxmlformats.org/officeDocument/2006/relationships/chart" Target="../charts/chart39.xml"/><Relationship Id="rId3" Type="http://schemas.openxmlformats.org/officeDocument/2006/relationships/tags" Target="../tags/tag193.xml"/><Relationship Id="rId7" Type="http://schemas.openxmlformats.org/officeDocument/2006/relationships/notesSlide" Target="../notesSlides/notesSlide2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slideLayout" Target="../slideLayouts/slideLayout7.xml"/><Relationship Id="rId11" Type="http://schemas.openxmlformats.org/officeDocument/2006/relationships/chart" Target="../charts/chart42.xml"/><Relationship Id="rId5" Type="http://schemas.openxmlformats.org/officeDocument/2006/relationships/tags" Target="../tags/tag195.xml"/><Relationship Id="rId10" Type="http://schemas.openxmlformats.org/officeDocument/2006/relationships/chart" Target="../charts/chart41.xml"/><Relationship Id="rId4" Type="http://schemas.openxmlformats.org/officeDocument/2006/relationships/tags" Target="../tags/tag194.xml"/><Relationship Id="rId9" Type="http://schemas.openxmlformats.org/officeDocument/2006/relationships/chart" Target="../charts/chart40.xml"/></Relationships>
</file>

<file path=ppt/slides/_rels/slide31.xml.rels><?xml version="1.0" encoding="UTF-8" standalone="yes"?>
<Relationships xmlns="http://schemas.openxmlformats.org/package/2006/relationships"><Relationship Id="rId8" Type="http://schemas.openxmlformats.org/officeDocument/2006/relationships/chart" Target="../charts/chart43.xml"/><Relationship Id="rId3" Type="http://schemas.openxmlformats.org/officeDocument/2006/relationships/tags" Target="../tags/tag198.xml"/><Relationship Id="rId7" Type="http://schemas.openxmlformats.org/officeDocument/2006/relationships/notesSlide" Target="../notesSlides/notesSlide2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Layout" Target="../slideLayouts/slideLayout7.xml"/><Relationship Id="rId11" Type="http://schemas.openxmlformats.org/officeDocument/2006/relationships/chart" Target="../charts/chart46.xml"/><Relationship Id="rId5" Type="http://schemas.openxmlformats.org/officeDocument/2006/relationships/tags" Target="../tags/tag200.xml"/><Relationship Id="rId10" Type="http://schemas.openxmlformats.org/officeDocument/2006/relationships/chart" Target="../charts/chart45.xml"/><Relationship Id="rId4" Type="http://schemas.openxmlformats.org/officeDocument/2006/relationships/tags" Target="../tags/tag199.xml"/><Relationship Id="rId9" Type="http://schemas.openxmlformats.org/officeDocument/2006/relationships/chart" Target="../charts/chart44.xml"/></Relationships>
</file>

<file path=ppt/slides/_rels/slide32.xml.rels><?xml version="1.0" encoding="UTF-8" standalone="yes"?>
<Relationships xmlns="http://schemas.openxmlformats.org/package/2006/relationships"><Relationship Id="rId8" Type="http://schemas.openxmlformats.org/officeDocument/2006/relationships/chart" Target="../charts/chart48.xml"/><Relationship Id="rId3" Type="http://schemas.openxmlformats.org/officeDocument/2006/relationships/tags" Target="../tags/tag203.xml"/><Relationship Id="rId7" Type="http://schemas.openxmlformats.org/officeDocument/2006/relationships/chart" Target="../charts/chart47.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notesSlide" Target="../notesSlides/notesSlide29.xml"/><Relationship Id="rId5" Type="http://schemas.openxmlformats.org/officeDocument/2006/relationships/slideLayout" Target="../slideLayouts/slideLayout7.xml"/><Relationship Id="rId4" Type="http://schemas.openxmlformats.org/officeDocument/2006/relationships/tags" Target="../tags/tag204.xml"/></Relationships>
</file>

<file path=ppt/slides/_rels/slide33.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5" Type="http://schemas.openxmlformats.org/officeDocument/2006/relationships/notesSlide" Target="../notesSlides/notesSlide30.xml"/><Relationship Id="rId4"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08.xml"/></Relationships>
</file>

<file path=ppt/slides/_rels/slide35.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notesSlide" Target="../notesSlides/notesSlide32.xml"/><Relationship Id="rId5" Type="http://schemas.openxmlformats.org/officeDocument/2006/relationships/slideLayout" Target="../slideLayouts/slideLayout43.xml"/><Relationship Id="rId4" Type="http://schemas.openxmlformats.org/officeDocument/2006/relationships/tags" Target="../tags/tag212.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6.xml"/><Relationship Id="rId4" Type="http://schemas.openxmlformats.org/officeDocument/2006/relationships/image" Target="../media/image33.jpeg"/></Relationships>
</file>

<file path=ppt/slides/_rels/slide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5" Type="http://schemas.openxmlformats.org/officeDocument/2006/relationships/notesSlide" Target="../notesSlides/notesSlide33.xml"/><Relationship Id="rId4"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17.xml"/><Relationship Id="rId1" Type="http://schemas.openxmlformats.org/officeDocument/2006/relationships/tags" Target="../tags/tag216.xml"/><Relationship Id="rId4"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218.xml"/></Relationships>
</file>

<file path=ppt/slides/_rels/slide5.xml.rels><?xml version="1.0" encoding="UTF-8" standalone="yes"?>
<Relationships xmlns="http://schemas.openxmlformats.org/package/2006/relationships"><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9" Type="http://schemas.openxmlformats.org/officeDocument/2006/relationships/tags" Target="../tags/tag67.xml"/><Relationship Id="rId3" Type="http://schemas.openxmlformats.org/officeDocument/2006/relationships/tags" Target="../tags/tag31.xml"/><Relationship Id="rId21" Type="http://schemas.openxmlformats.org/officeDocument/2006/relationships/tags" Target="../tags/tag49.xml"/><Relationship Id="rId34" Type="http://schemas.openxmlformats.org/officeDocument/2006/relationships/tags" Target="../tags/tag62.xml"/><Relationship Id="rId42" Type="http://schemas.openxmlformats.org/officeDocument/2006/relationships/tags" Target="../tags/tag70.xml"/><Relationship Id="rId47" Type="http://schemas.openxmlformats.org/officeDocument/2006/relationships/chart" Target="../charts/chart3.xml"/><Relationship Id="rId50" Type="http://schemas.openxmlformats.org/officeDocument/2006/relationships/chart" Target="../charts/chart5.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33" Type="http://schemas.openxmlformats.org/officeDocument/2006/relationships/tags" Target="../tags/tag61.xml"/><Relationship Id="rId38" Type="http://schemas.openxmlformats.org/officeDocument/2006/relationships/tags" Target="../tags/tag66.xml"/><Relationship Id="rId46" Type="http://schemas.openxmlformats.org/officeDocument/2006/relationships/chart" Target="../charts/chart2.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tags" Target="../tags/tag57.xml"/><Relationship Id="rId41" Type="http://schemas.openxmlformats.org/officeDocument/2006/relationships/tags" Target="../tags/tag69.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32" Type="http://schemas.openxmlformats.org/officeDocument/2006/relationships/tags" Target="../tags/tag60.xml"/><Relationship Id="rId37" Type="http://schemas.openxmlformats.org/officeDocument/2006/relationships/tags" Target="../tags/tag65.xml"/><Relationship Id="rId40" Type="http://schemas.openxmlformats.org/officeDocument/2006/relationships/tags" Target="../tags/tag68.xml"/><Relationship Id="rId45" Type="http://schemas.openxmlformats.org/officeDocument/2006/relationships/chart" Target="../charts/chart1.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36" Type="http://schemas.openxmlformats.org/officeDocument/2006/relationships/tags" Target="../tags/tag64.xml"/><Relationship Id="rId49" Type="http://schemas.openxmlformats.org/officeDocument/2006/relationships/chart" Target="../charts/chart4.xml"/><Relationship Id="rId10" Type="http://schemas.openxmlformats.org/officeDocument/2006/relationships/tags" Target="../tags/tag38.xml"/><Relationship Id="rId19" Type="http://schemas.openxmlformats.org/officeDocument/2006/relationships/tags" Target="../tags/tag47.xml"/><Relationship Id="rId31" Type="http://schemas.openxmlformats.org/officeDocument/2006/relationships/tags" Target="../tags/tag59.xml"/><Relationship Id="rId44" Type="http://schemas.openxmlformats.org/officeDocument/2006/relationships/notesSlide" Target="../notesSlides/notesSlide3.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tags" Target="../tags/tag58.xml"/><Relationship Id="rId35" Type="http://schemas.openxmlformats.org/officeDocument/2006/relationships/tags" Target="../tags/tag63.xml"/><Relationship Id="rId43" Type="http://schemas.openxmlformats.org/officeDocument/2006/relationships/slideLayout" Target="../slideLayouts/slideLayout7.xml"/><Relationship Id="rId48" Type="http://schemas.openxmlformats.org/officeDocument/2006/relationships/image" Target="../media/image8.png"/><Relationship Id="rId8" Type="http://schemas.openxmlformats.org/officeDocument/2006/relationships/tags" Target="../tags/tag36.xml"/></Relationships>
</file>

<file path=ppt/slides/_rels/slide6.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slideLayout" Target="../slideLayouts/slideLayout7.xml"/><Relationship Id="rId18" Type="http://schemas.openxmlformats.org/officeDocument/2006/relationships/chart" Target="../charts/chart9.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chart" Target="../charts/chart8.xml"/><Relationship Id="rId2" Type="http://schemas.openxmlformats.org/officeDocument/2006/relationships/tags" Target="../tags/tag72.xml"/><Relationship Id="rId16" Type="http://schemas.openxmlformats.org/officeDocument/2006/relationships/chart" Target="../charts/chart7.xml"/><Relationship Id="rId20" Type="http://schemas.openxmlformats.org/officeDocument/2006/relationships/chart" Target="../charts/chart11.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5" Type="http://schemas.openxmlformats.org/officeDocument/2006/relationships/chart" Target="../charts/chart6.xml"/><Relationship Id="rId10" Type="http://schemas.openxmlformats.org/officeDocument/2006/relationships/tags" Target="../tags/tag80.xml"/><Relationship Id="rId19" Type="http://schemas.openxmlformats.org/officeDocument/2006/relationships/chart" Target="../charts/chart10.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slideLayout" Target="../slideLayouts/slideLayout7.xml"/><Relationship Id="rId18" Type="http://schemas.openxmlformats.org/officeDocument/2006/relationships/image" Target="../media/image11.png"/><Relationship Id="rId3" Type="http://schemas.openxmlformats.org/officeDocument/2006/relationships/tags" Target="../tags/tag85.xml"/><Relationship Id="rId21" Type="http://schemas.openxmlformats.org/officeDocument/2006/relationships/image" Target="../media/image14.gif"/><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image" Target="../media/image10.png"/><Relationship Id="rId2" Type="http://schemas.openxmlformats.org/officeDocument/2006/relationships/tags" Target="../tags/tag84.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24" Type="http://schemas.openxmlformats.org/officeDocument/2006/relationships/chart" Target="../charts/chart15.xml"/><Relationship Id="rId5" Type="http://schemas.openxmlformats.org/officeDocument/2006/relationships/tags" Target="../tags/tag87.xml"/><Relationship Id="rId15" Type="http://schemas.openxmlformats.org/officeDocument/2006/relationships/chart" Target="../charts/chart12.xml"/><Relationship Id="rId23" Type="http://schemas.openxmlformats.org/officeDocument/2006/relationships/chart" Target="../charts/chart14.xml"/><Relationship Id="rId10" Type="http://schemas.openxmlformats.org/officeDocument/2006/relationships/tags" Target="../tags/tag92.xml"/><Relationship Id="rId19" Type="http://schemas.openxmlformats.org/officeDocument/2006/relationships/image" Target="../media/image12.png"/><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notesSlide" Target="../notesSlides/notesSlide5.xml"/><Relationship Id="rId22" Type="http://schemas.openxmlformats.org/officeDocument/2006/relationships/chart" Target="../charts/chart13.xml"/></Relationships>
</file>

<file path=ppt/slides/_rels/slide8.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tags" Target="../tags/tag112.xml"/><Relationship Id="rId26" Type="http://schemas.openxmlformats.org/officeDocument/2006/relationships/chart" Target="../charts/chart21.xml"/><Relationship Id="rId3" Type="http://schemas.openxmlformats.org/officeDocument/2006/relationships/tags" Target="../tags/tag97.xml"/><Relationship Id="rId21" Type="http://schemas.openxmlformats.org/officeDocument/2006/relationships/chart" Target="../charts/chart16.xml"/><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5" Type="http://schemas.openxmlformats.org/officeDocument/2006/relationships/chart" Target="../charts/chart20.xml"/><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notesSlide" Target="../notesSlides/notesSlide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chart" Target="../charts/chart19.xml"/><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chart" Target="../charts/chart18.xml"/><Relationship Id="rId10" Type="http://schemas.openxmlformats.org/officeDocument/2006/relationships/tags" Target="../tags/tag104.xml"/><Relationship Id="rId19" Type="http://schemas.openxmlformats.org/officeDocument/2006/relationships/slideLayout" Target="../slideLayouts/slideLayout7.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chart" Target="../charts/chart17.xml"/></Relationships>
</file>

<file path=ppt/slides/_rels/slide9.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0473" y="1943089"/>
            <a:ext cx="6207927" cy="1619261"/>
          </a:xfrm>
        </p:spPr>
        <p:txBody>
          <a:bodyPr>
            <a:noAutofit/>
            <a:scene3d>
              <a:camera prst="orthographicFront"/>
              <a:lightRig rig="threePt" dir="t"/>
            </a:scene3d>
            <a:sp3d extrusionH="57150">
              <a:bevelT w="57150" h="38100" prst="hardEdge"/>
            </a:sp3d>
          </a:bodyPr>
          <a:lstStyle/>
          <a:p>
            <a:pPr>
              <a:lnSpc>
                <a:spcPct val="150000"/>
              </a:lnSpc>
            </a:pPr>
            <a:r>
              <a:rPr lang="en-IN" sz="4000" b="1" dirty="0" smtClean="0">
                <a:solidFill>
                  <a:schemeClr val="accent3">
                    <a:lumMod val="40000"/>
                    <a:lumOff val="60000"/>
                  </a:schemeClr>
                </a:solidFill>
                <a:effectLst>
                  <a:outerShdw blurRad="50800" dist="38100" dir="18900000" algn="bl" rotWithShape="0">
                    <a:prstClr val="black">
                      <a:alpha val="40000"/>
                    </a:prstClr>
                  </a:outerShdw>
                </a:effectLst>
              </a:rPr>
              <a:t>Investor Presentation</a:t>
            </a:r>
            <a:endParaRPr lang="en-US" sz="4000" b="1" dirty="0">
              <a:solidFill>
                <a:schemeClr val="accent3">
                  <a:lumMod val="40000"/>
                  <a:lumOff val="60000"/>
                </a:schemeClr>
              </a:solidFill>
              <a:effectLst>
                <a:outerShdw blurRad="50800" dist="38100" dir="18900000" algn="bl" rotWithShape="0">
                  <a:prstClr val="black">
                    <a:alpha val="40000"/>
                  </a:prstClr>
                </a:outerShdw>
              </a:effectLst>
            </a:endParaRPr>
          </a:p>
        </p:txBody>
      </p:sp>
      <p:sp>
        <p:nvSpPr>
          <p:cNvPr id="3" name="Subtitle 2"/>
          <p:cNvSpPr>
            <a:spLocks noGrp="1"/>
          </p:cNvSpPr>
          <p:nvPr>
            <p:ph type="subTitle" idx="1"/>
          </p:nvPr>
        </p:nvSpPr>
        <p:spPr>
          <a:xfrm>
            <a:off x="5736436" y="3400424"/>
            <a:ext cx="2514618" cy="971557"/>
          </a:xfrm>
        </p:spPr>
        <p:txBody>
          <a:bodyPr>
            <a:normAutofit/>
            <a:scene3d>
              <a:camera prst="orthographicFront"/>
              <a:lightRig rig="threePt" dir="t"/>
            </a:scene3d>
            <a:sp3d extrusionH="57150">
              <a:bevelT w="69850" h="38100" prst="cross"/>
            </a:sp3d>
          </a:bodyPr>
          <a:lstStyle/>
          <a:p>
            <a:pPr>
              <a:lnSpc>
                <a:spcPct val="150000"/>
              </a:lnSpc>
            </a:pPr>
            <a:r>
              <a:rPr lang="en-US" sz="3100" b="1" dirty="0" smtClean="0">
                <a:solidFill>
                  <a:schemeClr val="accent3">
                    <a:lumMod val="40000"/>
                    <a:lumOff val="60000"/>
                  </a:schemeClr>
                </a:solidFill>
                <a:effectLst>
                  <a:outerShdw blurRad="50800" dist="38100" dir="18900000" algn="bl" rotWithShape="0">
                    <a:prstClr val="black">
                      <a:alpha val="40000"/>
                    </a:prstClr>
                  </a:outerShdw>
                </a:effectLst>
              </a:rPr>
              <a:t>March 2015</a:t>
            </a:r>
          </a:p>
        </p:txBody>
      </p:sp>
    </p:spTree>
    <p:extLst>
      <p:ext uri="{BB962C8B-B14F-4D97-AF65-F5344CB8AC3E}">
        <p14:creationId xmlns:p14="http://schemas.microsoft.com/office/powerpoint/2010/main" xmlns="" val="3072299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txBox="1">
            <a:spLocks noChangeArrowheads="1"/>
          </p:cNvSpPr>
          <p:nvPr>
            <p:custDataLst>
              <p:tags r:id="rId2"/>
            </p:custDataLst>
          </p:nvPr>
        </p:nvSpPr>
        <p:spPr bwMode="auto">
          <a:xfrm>
            <a:off x="685801" y="533400"/>
            <a:ext cx="8686800" cy="533400"/>
          </a:xfrm>
          <a:prstGeom prst="rect">
            <a:avLst/>
          </a:prstGeom>
          <a:noFill/>
          <a:ln w="9525">
            <a:noFill/>
            <a:miter lim="800000"/>
            <a:headEnd/>
            <a:tailEnd/>
          </a:ln>
        </p:spPr>
        <p:txBody>
          <a:bodyPr vert="horz" wrap="square" lIns="0" tIns="50929" rIns="0" bIns="50929"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defTabSz="1018937">
              <a:lnSpc>
                <a:spcPct val="80000"/>
              </a:lnSpc>
              <a:defRPr/>
            </a:pPr>
            <a:r>
              <a:rPr lang="en-US" sz="2800" b="1" kern="0" spc="150" dirty="0" smtClean="0">
                <a:ln w="11430"/>
                <a:solidFill>
                  <a:srgbClr val="F8F8F8"/>
                </a:solidFill>
                <a:effectLst>
                  <a:outerShdw blurRad="50800" dist="38100" dir="2700000" algn="tl" rotWithShape="0">
                    <a:prstClr val="black">
                      <a:alpha val="40000"/>
                    </a:prstClr>
                  </a:outerShdw>
                </a:effectLst>
                <a:latin typeface="+mj-lt"/>
                <a:ea typeface="+mj-ea"/>
                <a:cs typeface="+mj-cs"/>
              </a:rPr>
              <a:t>Vision &amp; Mission Statement</a:t>
            </a:r>
          </a:p>
        </p:txBody>
      </p:sp>
      <p:sp>
        <p:nvSpPr>
          <p:cNvPr id="4" name="Rectangle 3"/>
          <p:cNvSpPr/>
          <p:nvPr/>
        </p:nvSpPr>
        <p:spPr>
          <a:xfrm>
            <a:off x="314292" y="1149898"/>
            <a:ext cx="9228353" cy="707866"/>
          </a:xfrm>
          <a:prstGeom prst="rect">
            <a:avLst/>
          </a:prstGeom>
        </p:spPr>
        <p:txBody>
          <a:bodyPr wrap="square" lIns="91418" tIns="45710" rIns="91418" bIns="45710">
            <a:spAutoFit/>
            <a:scene3d>
              <a:camera prst="orthographicFront"/>
              <a:lightRig rig="soft" dir="t">
                <a:rot lat="0" lon="0" rev="10800000"/>
              </a:lightRig>
            </a:scene3d>
            <a:sp3d>
              <a:bevelT w="27940" h="12700"/>
              <a:contourClr>
                <a:srgbClr val="DDDDDD"/>
              </a:contourClr>
            </a:sp3d>
          </a:bodyPr>
          <a:lstStyle/>
          <a:p>
            <a:pPr algn="ctr"/>
            <a:r>
              <a:rPr lang="en-US" sz="2000" b="1" i="1" spc="150" dirty="0" smtClean="0">
                <a:ln w="11430"/>
                <a:solidFill>
                  <a:srgbClr val="006D75"/>
                </a:solidFill>
                <a:effectLst>
                  <a:outerShdw blurRad="25400" algn="tl" rotWithShape="0">
                    <a:srgbClr val="000000">
                      <a:alpha val="43000"/>
                    </a:srgbClr>
                  </a:outerShdw>
                </a:effectLst>
                <a:latin typeface="Cambria" pitchFamily="18" charset="0"/>
              </a:rPr>
              <a:t>“To be the Most Preferred and Trusted Bank </a:t>
            </a:r>
          </a:p>
          <a:p>
            <a:pPr algn="ctr"/>
            <a:r>
              <a:rPr lang="en-US" sz="2000" b="1" i="1" spc="150" dirty="0" smtClean="0">
                <a:ln w="11430"/>
                <a:solidFill>
                  <a:srgbClr val="006D75"/>
                </a:solidFill>
                <a:effectLst>
                  <a:outerShdw blurRad="25400" algn="tl" rotWithShape="0">
                    <a:srgbClr val="000000">
                      <a:alpha val="43000"/>
                    </a:srgbClr>
                  </a:outerShdw>
                </a:effectLst>
                <a:latin typeface="Cambria" pitchFamily="18" charset="0"/>
              </a:rPr>
              <a:t>Enhancing Value for all Stakeholders”</a:t>
            </a:r>
            <a:endParaRPr lang="en-US" sz="2000" b="1" i="1" spc="150" dirty="0">
              <a:ln w="11430"/>
              <a:solidFill>
                <a:srgbClr val="006D75"/>
              </a:solidFill>
              <a:effectLst>
                <a:outerShdw blurRad="25400" algn="tl" rotWithShape="0">
                  <a:srgbClr val="000000">
                    <a:alpha val="43000"/>
                  </a:srgbClr>
                </a:outerShdw>
              </a:effectLst>
              <a:latin typeface="Cambria" pitchFamily="18" charset="0"/>
            </a:endParaRPr>
          </a:p>
        </p:txBody>
      </p:sp>
      <p:graphicFrame>
        <p:nvGraphicFramePr>
          <p:cNvPr id="5" name="Diagram 4"/>
          <p:cNvGraphicFramePr/>
          <p:nvPr>
            <p:extLst>
              <p:ext uri="{D42A27DB-BD31-4B8C-83A1-F6EECF244321}">
                <p14:modId xmlns:p14="http://schemas.microsoft.com/office/powerpoint/2010/main" xmlns="" val="4290447283"/>
              </p:ext>
            </p:extLst>
          </p:nvPr>
        </p:nvGraphicFramePr>
        <p:xfrm>
          <a:off x="347243" y="2535438"/>
          <a:ext cx="9525964" cy="44556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Flowchart: Merge 6"/>
          <p:cNvSpPr/>
          <p:nvPr/>
        </p:nvSpPr>
        <p:spPr bwMode="auto">
          <a:xfrm>
            <a:off x="504499" y="1847650"/>
            <a:ext cx="9065172" cy="596504"/>
          </a:xfrm>
          <a:prstGeom prst="flowChartMerge">
            <a:avLst/>
          </a:prstGeom>
          <a:solidFill>
            <a:srgbClr val="F36E20">
              <a:alpha val="80000"/>
            </a:srgbClr>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vert="horz" wrap="square" lIns="91418" tIns="45710" rIns="91418" bIns="45710" numCol="1" rtlCol="0" anchor="t" anchorCtr="0" compatLnSpc="1">
            <a:prstTxWarp prst="textNoShape">
              <a:avLst/>
            </a:prstTxWarp>
          </a:bodyPr>
          <a:lstStyle/>
          <a:p>
            <a:pPr defTabSz="914187"/>
            <a:endParaRPr lang="en-US" dirty="0" smtClean="0">
              <a:latin typeface="Arial" charset="0"/>
              <a:cs typeface="Arial" charset="0"/>
            </a:endParaRPr>
          </a:p>
        </p:txBody>
      </p:sp>
      <p:sp>
        <p:nvSpPr>
          <p:cNvPr id="15" name="TextBox 14"/>
          <p:cNvSpPr txBox="1"/>
          <p:nvPr/>
        </p:nvSpPr>
        <p:spPr>
          <a:xfrm>
            <a:off x="3750642" y="1890975"/>
            <a:ext cx="2664372" cy="338554"/>
          </a:xfrm>
          <a:prstGeom prst="rect">
            <a:avLst/>
          </a:prstGeom>
          <a:noFill/>
        </p:spPr>
        <p:txBody>
          <a:bodyPr wrap="square" lIns="91418" tIns="45710" rIns="91418" bIns="45710" rtlCol="0">
            <a:spAutoFit/>
          </a:bodyPr>
          <a:lstStyle/>
          <a:p>
            <a:pPr algn="ctr"/>
            <a:r>
              <a:rPr lang="en-US" sz="1600" b="1" dirty="0" smtClean="0">
                <a:solidFill>
                  <a:srgbClr val="FFFFCC"/>
                </a:solidFill>
              </a:rPr>
              <a:t>Mission Statement</a:t>
            </a:r>
            <a:endParaRPr lang="en-US" sz="1600" b="1" dirty="0">
              <a:solidFill>
                <a:srgbClr val="FFFFCC"/>
              </a:solidFill>
            </a:endParaRPr>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10</a:t>
            </a:fld>
            <a:endParaRPr lang="en-US" dirty="0"/>
          </a:p>
        </p:txBody>
      </p:sp>
    </p:spTree>
    <p:custDataLst>
      <p:tags r:id="rId1"/>
    </p:custDataLst>
    <p:extLst>
      <p:ext uri="{BB962C8B-B14F-4D97-AF65-F5344CB8AC3E}">
        <p14:creationId xmlns:p14="http://schemas.microsoft.com/office/powerpoint/2010/main" xmlns="" val="3472028995"/>
      </p:ext>
    </p:extLst>
  </p:cSld>
  <p:clrMapOvr>
    <a:masterClrMapping/>
  </p:clrMapOvr>
  <p:transition spd="med">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Line 6"/>
          <p:cNvSpPr>
            <a:spLocks noChangeShapeType="1"/>
          </p:cNvSpPr>
          <p:nvPr>
            <p:custDataLst>
              <p:tags r:id="rId2"/>
            </p:custDataLst>
          </p:nvPr>
        </p:nvSpPr>
        <p:spPr bwMode="gray">
          <a:xfrm>
            <a:off x="0" y="0"/>
            <a:ext cx="0" cy="0"/>
          </a:xfrm>
          <a:prstGeom prst="line">
            <a:avLst/>
          </a:prstGeom>
          <a:noFill/>
          <a:ln w="19050">
            <a:solidFill>
              <a:srgbClr val="BCBCBC"/>
            </a:solidFill>
            <a:round/>
            <a:headEnd/>
            <a:tailEnd/>
          </a:ln>
        </p:spPr>
        <p:txBody>
          <a:bodyPr wrap="none" lIns="0" tIns="0" rIns="18280" bIns="18280" anchor="ctr"/>
          <a:lstStyle/>
          <a:p>
            <a:endParaRPr lang="en-IN" dirty="0"/>
          </a:p>
        </p:txBody>
      </p:sp>
      <p:sp>
        <p:nvSpPr>
          <p:cNvPr id="38914" name="Line 7"/>
          <p:cNvSpPr>
            <a:spLocks noChangeShapeType="1"/>
          </p:cNvSpPr>
          <p:nvPr>
            <p:custDataLst>
              <p:tags r:id="rId3"/>
            </p:custDataLst>
          </p:nvPr>
        </p:nvSpPr>
        <p:spPr bwMode="gray">
          <a:xfrm>
            <a:off x="0" y="0"/>
            <a:ext cx="0" cy="0"/>
          </a:xfrm>
          <a:prstGeom prst="line">
            <a:avLst/>
          </a:prstGeom>
          <a:noFill/>
          <a:ln w="19050">
            <a:solidFill>
              <a:srgbClr val="BCBCBC"/>
            </a:solidFill>
            <a:round/>
            <a:headEnd/>
            <a:tailEnd/>
          </a:ln>
        </p:spPr>
        <p:txBody>
          <a:bodyPr wrap="none" lIns="0" tIns="0" rIns="18280" bIns="18280" anchor="ctr"/>
          <a:lstStyle/>
          <a:p>
            <a:endParaRPr lang="en-IN" dirty="0"/>
          </a:p>
        </p:txBody>
      </p:sp>
      <p:sp>
        <p:nvSpPr>
          <p:cNvPr id="31" name="Title 6"/>
          <p:cNvSpPr txBox="1">
            <a:spLocks/>
          </p:cNvSpPr>
          <p:nvPr/>
        </p:nvSpPr>
        <p:spPr bwMode="gray">
          <a:xfrm>
            <a:off x="695876" y="402774"/>
            <a:ext cx="8786261"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defPPr>
              <a:defRPr lang="en-US"/>
            </a:defPPr>
            <a:lvl1pPr marL="0" marR="0" lvl="0" indent="0" defTabSz="1019175" eaLnBrk="1" latinLnBrk="0" hangingPunct="1">
              <a:lnSpc>
                <a:spcPct val="80000"/>
              </a:lnSpc>
              <a:buClrTx/>
              <a:buSzTx/>
              <a:buFontTx/>
              <a:buNone/>
              <a:tabLst/>
              <a:defRPr kumimoji="0" sz="2800" b="1" i="0" u="none" strike="noStrike" kern="0" cap="none" spc="150" normalizeH="0" baseline="0">
                <a:ln w="11430"/>
                <a:solidFill>
                  <a:srgbClr val="F8F8F8"/>
                </a:solidFill>
                <a:effectLst>
                  <a:outerShdw blurRad="25400" algn="tl" rotWithShape="0">
                    <a:srgbClr val="000000">
                      <a:alpha val="43000"/>
                    </a:srgbClr>
                  </a:outerShdw>
                </a:effectLst>
                <a:uLnTx/>
                <a:uFillTx/>
                <a:latin typeface="+mj-lt"/>
                <a:ea typeface="+mj-ea"/>
                <a:cs typeface="+mj-cs"/>
              </a:defRPr>
            </a:lvl1pPr>
          </a:lstStyle>
          <a:p>
            <a:r>
              <a:rPr lang="en-US" dirty="0" smtClean="0">
                <a:solidFill>
                  <a:schemeClr val="bg1"/>
                </a:solidFill>
              </a:rPr>
              <a:t>Business Highlights</a:t>
            </a:r>
            <a:endParaRPr lang="en-IN" dirty="0">
              <a:solidFill>
                <a:schemeClr val="bg1"/>
              </a:solidFill>
            </a:endParaRPr>
          </a:p>
        </p:txBody>
      </p:sp>
      <p:grpSp>
        <p:nvGrpSpPr>
          <p:cNvPr id="2" name="Group 5"/>
          <p:cNvGrpSpPr/>
          <p:nvPr/>
        </p:nvGrpSpPr>
        <p:grpSpPr>
          <a:xfrm>
            <a:off x="141279" y="1448189"/>
            <a:ext cx="9775834" cy="808441"/>
            <a:chOff x="141278" y="1775698"/>
            <a:chExt cx="9636706" cy="808441"/>
          </a:xfrm>
        </p:grpSpPr>
        <p:sp>
          <p:nvSpPr>
            <p:cNvPr id="38917" name="Rectangle 7"/>
            <p:cNvSpPr>
              <a:spLocks noChangeArrowheads="1"/>
            </p:cNvSpPr>
            <p:nvPr/>
          </p:nvSpPr>
          <p:spPr bwMode="gray">
            <a:xfrm>
              <a:off x="1926336" y="1775698"/>
              <a:ext cx="7851648" cy="804672"/>
            </a:xfrm>
            <a:prstGeom prst="rect">
              <a:avLst/>
            </a:prstGeom>
            <a:noFill/>
            <a:ln w="22225" algn="ctr">
              <a:solidFill>
                <a:srgbClr val="006D75"/>
              </a:solidFill>
              <a:miter lim="800000"/>
              <a:headEnd/>
              <a:tailEnd/>
            </a:ln>
          </p:spPr>
          <p:txBody>
            <a:bodyPr lIns="45720" rIns="45720" anchor="ctr"/>
            <a:lstStyle/>
            <a:p>
              <a:pPr marL="171391" indent="-171391" eaLnBrk="0" hangingPunct="0">
                <a:lnSpc>
                  <a:spcPts val="1798"/>
                </a:lnSpc>
                <a:spcBef>
                  <a:spcPts val="100"/>
                </a:spcBef>
                <a:spcAft>
                  <a:spcPts val="100"/>
                </a:spcAft>
                <a:buClr>
                  <a:srgbClr val="70193D"/>
                </a:buClr>
                <a:buSzPct val="95000"/>
                <a:buFont typeface="Wingdings 2" pitchFamily="18" charset="2"/>
                <a:buChar char="¡"/>
              </a:pPr>
              <a:r>
                <a:rPr lang="en-US" sz="1200" dirty="0"/>
                <a:t>IDBI played a critical role in India’s industrial </a:t>
              </a:r>
              <a:r>
                <a:rPr lang="en-US" sz="1200" dirty="0" smtClean="0"/>
                <a:t>and </a:t>
              </a:r>
              <a:r>
                <a:rPr lang="en-US" sz="1200" dirty="0"/>
                <a:t>economic progress and in building the financial </a:t>
              </a:r>
              <a:r>
                <a:rPr lang="en-US" sz="1200" dirty="0" smtClean="0"/>
                <a:t>architecture</a:t>
              </a:r>
              <a:br>
                <a:rPr lang="en-US" sz="1200" dirty="0" smtClean="0"/>
              </a:br>
              <a:r>
                <a:rPr lang="en-US" sz="1200" dirty="0" smtClean="0"/>
                <a:t>of the </a:t>
              </a:r>
              <a:r>
                <a:rPr lang="en-US" sz="1200" dirty="0"/>
                <a:t>country</a:t>
              </a:r>
            </a:p>
            <a:p>
              <a:pPr marL="342781" lvl="1" indent="-171391" eaLnBrk="0" hangingPunct="0">
                <a:lnSpc>
                  <a:spcPts val="1798"/>
                </a:lnSpc>
                <a:spcBef>
                  <a:spcPts val="100"/>
                </a:spcBef>
                <a:spcAft>
                  <a:spcPts val="100"/>
                </a:spcAft>
                <a:buClr>
                  <a:srgbClr val="70193D"/>
                </a:buClr>
                <a:buSzPct val="80000"/>
                <a:buFont typeface="Wingdings 3" pitchFamily="18" charset="2"/>
                <a:buChar char="}"/>
              </a:pPr>
              <a:r>
                <a:rPr lang="en-US" sz="1200" dirty="0"/>
                <a:t>Catalyst for investments in industrial and infrastructure space</a:t>
              </a:r>
            </a:p>
          </p:txBody>
        </p:sp>
        <p:sp>
          <p:nvSpPr>
            <p:cNvPr id="32" name="Rectangle 8"/>
            <p:cNvSpPr>
              <a:spLocks noChangeArrowheads="1"/>
            </p:cNvSpPr>
            <p:nvPr>
              <p:custDataLst>
                <p:tags r:id="rId10"/>
              </p:custDataLst>
            </p:nvPr>
          </p:nvSpPr>
          <p:spPr bwMode="gray">
            <a:xfrm>
              <a:off x="141278" y="1775698"/>
              <a:ext cx="1647562" cy="808441"/>
            </a:xfrm>
            <a:prstGeom prst="rect">
              <a:avLst/>
            </a:prstGeom>
            <a:solidFill>
              <a:srgbClr val="006D75"/>
            </a:solidFill>
            <a:ln w="6350">
              <a:noFill/>
              <a:miter lim="800000"/>
              <a:headEnd/>
              <a:tailEnd/>
            </a:ln>
            <a:scene3d>
              <a:camera prst="orthographicFront"/>
              <a:lightRig rig="threePt" dir="t"/>
            </a:scene3d>
            <a:sp3d>
              <a:bevelT/>
            </a:sp3d>
          </p:spPr>
          <p:txBody>
            <a:bodyPr lIns="0" tIns="18288" rIns="0" bIns="18288" anchor="ctr"/>
            <a:lstStyle/>
            <a:p>
              <a:pPr algn="ctr" defTabSz="761737" eaLnBrk="0" hangingPunct="0"/>
              <a:r>
                <a:rPr lang="en-US" sz="1200" b="1" dirty="0">
                  <a:solidFill>
                    <a:srgbClr val="FFFFFF"/>
                  </a:solidFill>
                </a:rPr>
                <a:t>India’s </a:t>
              </a:r>
              <a:r>
                <a:rPr lang="en-US" sz="1200" b="1" dirty="0" smtClean="0">
                  <a:solidFill>
                    <a:srgbClr val="FFFFFF"/>
                  </a:solidFill>
                </a:rPr>
                <a:t>Apex Development</a:t>
              </a:r>
              <a:br>
                <a:rPr lang="en-US" sz="1200" b="1" dirty="0" smtClean="0">
                  <a:solidFill>
                    <a:srgbClr val="FFFFFF"/>
                  </a:solidFill>
                </a:rPr>
              </a:br>
              <a:r>
                <a:rPr lang="en-US" sz="1200" b="1" dirty="0" smtClean="0">
                  <a:solidFill>
                    <a:srgbClr val="FFFFFF"/>
                  </a:solidFill>
                </a:rPr>
                <a:t>Financial </a:t>
              </a:r>
              <a:r>
                <a:rPr lang="en-US" sz="1200" b="1" dirty="0">
                  <a:solidFill>
                    <a:srgbClr val="FFFFFF"/>
                  </a:solidFill>
                </a:rPr>
                <a:t>Institution</a:t>
              </a:r>
            </a:p>
          </p:txBody>
        </p:sp>
      </p:grpSp>
      <p:grpSp>
        <p:nvGrpSpPr>
          <p:cNvPr id="3" name="Group 7"/>
          <p:cNvGrpSpPr/>
          <p:nvPr/>
        </p:nvGrpSpPr>
        <p:grpSpPr>
          <a:xfrm>
            <a:off x="141281" y="2358612"/>
            <a:ext cx="9774936" cy="548640"/>
            <a:chOff x="141278" y="2649934"/>
            <a:chExt cx="9636706" cy="548640"/>
          </a:xfrm>
        </p:grpSpPr>
        <p:sp>
          <p:nvSpPr>
            <p:cNvPr id="33" name="Rectangle 8"/>
            <p:cNvSpPr>
              <a:spLocks noChangeArrowheads="1"/>
            </p:cNvSpPr>
            <p:nvPr>
              <p:custDataLst>
                <p:tags r:id="rId9"/>
              </p:custDataLst>
            </p:nvPr>
          </p:nvSpPr>
          <p:spPr bwMode="gray">
            <a:xfrm>
              <a:off x="141278" y="2649934"/>
              <a:ext cx="1647562" cy="548640"/>
            </a:xfrm>
            <a:prstGeom prst="rect">
              <a:avLst/>
            </a:prstGeom>
            <a:solidFill>
              <a:srgbClr val="006D75"/>
            </a:solidFill>
            <a:ln w="6350">
              <a:solidFill>
                <a:srgbClr val="006D75"/>
              </a:solidFill>
              <a:miter lim="800000"/>
              <a:headEnd/>
              <a:tailEnd/>
            </a:ln>
            <a:scene3d>
              <a:camera prst="orthographicFront"/>
              <a:lightRig rig="threePt" dir="t"/>
            </a:scene3d>
            <a:sp3d>
              <a:bevelT/>
            </a:sp3d>
          </p:spPr>
          <p:txBody>
            <a:bodyPr lIns="0" tIns="18288" rIns="0" bIns="18288" anchor="ctr"/>
            <a:lstStyle/>
            <a:p>
              <a:pPr algn="ctr" defTabSz="761737" eaLnBrk="0" hangingPunct="0"/>
              <a:r>
                <a:rPr lang="en-US" sz="1200" b="1" dirty="0">
                  <a:solidFill>
                    <a:srgbClr val="FFFFFF"/>
                  </a:solidFill>
                </a:rPr>
                <a:t>Unique Positioning</a:t>
              </a:r>
            </a:p>
          </p:txBody>
        </p:sp>
        <p:sp>
          <p:nvSpPr>
            <p:cNvPr id="43" name="Rectangle 7"/>
            <p:cNvSpPr>
              <a:spLocks noChangeArrowheads="1"/>
            </p:cNvSpPr>
            <p:nvPr/>
          </p:nvSpPr>
          <p:spPr bwMode="gray">
            <a:xfrm>
              <a:off x="1926336" y="2649934"/>
              <a:ext cx="7851648" cy="548640"/>
            </a:xfrm>
            <a:prstGeom prst="rect">
              <a:avLst/>
            </a:prstGeom>
            <a:noFill/>
            <a:ln w="22225" algn="ctr">
              <a:solidFill>
                <a:srgbClr val="006D75"/>
              </a:solidFill>
              <a:miter lim="800000"/>
              <a:headEnd/>
              <a:tailEnd/>
            </a:ln>
          </p:spPr>
          <p:txBody>
            <a:bodyPr lIns="45720" rIns="45720" anchor="ctr"/>
            <a:lstStyle/>
            <a:p>
              <a:pPr marL="171391" indent="-171391" eaLnBrk="0" hangingPunct="0">
                <a:lnSpc>
                  <a:spcPts val="1798"/>
                </a:lnSpc>
                <a:spcBef>
                  <a:spcPts val="100"/>
                </a:spcBef>
                <a:spcAft>
                  <a:spcPts val="100"/>
                </a:spcAft>
                <a:buClr>
                  <a:srgbClr val="70193D"/>
                </a:buClr>
                <a:buSzPct val="95000"/>
                <a:buFont typeface="Wingdings 2" pitchFamily="18" charset="2"/>
                <a:buChar char="¡"/>
              </a:pPr>
              <a:r>
                <a:rPr lang="en-US" sz="1200" dirty="0"/>
                <a:t>Well-established brand name in India (among top 50 brands)</a:t>
              </a:r>
            </a:p>
            <a:p>
              <a:pPr marL="171391" indent="-171391" eaLnBrk="0" hangingPunct="0">
                <a:lnSpc>
                  <a:spcPts val="1798"/>
                </a:lnSpc>
                <a:spcBef>
                  <a:spcPts val="100"/>
                </a:spcBef>
                <a:spcAft>
                  <a:spcPts val="100"/>
                </a:spcAft>
                <a:buClr>
                  <a:srgbClr val="70193D"/>
                </a:buClr>
                <a:buSzPct val="95000"/>
                <a:buFont typeface="Wingdings 2" pitchFamily="18" charset="2"/>
                <a:buChar char="¡"/>
              </a:pPr>
              <a:r>
                <a:rPr lang="en-US" sz="1200" dirty="0"/>
                <a:t>Fleet-footed bank riding on a state-of-the-art technology </a:t>
              </a:r>
              <a:r>
                <a:rPr lang="en-US" sz="1200" dirty="0" smtClean="0"/>
                <a:t>platform</a:t>
              </a:r>
            </a:p>
          </p:txBody>
        </p:sp>
      </p:grpSp>
      <p:grpSp>
        <p:nvGrpSpPr>
          <p:cNvPr id="4" name="Group 8"/>
          <p:cNvGrpSpPr/>
          <p:nvPr/>
        </p:nvGrpSpPr>
        <p:grpSpPr>
          <a:xfrm>
            <a:off x="141281" y="3009236"/>
            <a:ext cx="9774936" cy="1242246"/>
            <a:chOff x="141278" y="3416949"/>
            <a:chExt cx="9636706" cy="1242245"/>
          </a:xfrm>
        </p:grpSpPr>
        <p:sp>
          <p:nvSpPr>
            <p:cNvPr id="36" name="Rectangle 8"/>
            <p:cNvSpPr>
              <a:spLocks noChangeArrowheads="1"/>
            </p:cNvSpPr>
            <p:nvPr>
              <p:custDataLst>
                <p:tags r:id="rId8"/>
              </p:custDataLst>
            </p:nvPr>
          </p:nvSpPr>
          <p:spPr bwMode="gray">
            <a:xfrm>
              <a:off x="141278" y="3416949"/>
              <a:ext cx="1647562" cy="1242245"/>
            </a:xfrm>
            <a:prstGeom prst="rect">
              <a:avLst/>
            </a:prstGeom>
            <a:solidFill>
              <a:srgbClr val="006D75"/>
            </a:solidFill>
            <a:ln w="6350">
              <a:noFill/>
              <a:miter lim="800000"/>
              <a:headEnd/>
              <a:tailEnd/>
            </a:ln>
            <a:scene3d>
              <a:camera prst="orthographicFront"/>
              <a:lightRig rig="threePt" dir="t"/>
            </a:scene3d>
            <a:sp3d>
              <a:bevelT/>
            </a:sp3d>
          </p:spPr>
          <p:txBody>
            <a:bodyPr lIns="0" tIns="18288" rIns="0" bIns="18288" anchor="ctr"/>
            <a:lstStyle/>
            <a:p>
              <a:pPr algn="ctr" defTabSz="761737" eaLnBrk="0" hangingPunct="0"/>
              <a:r>
                <a:rPr lang="en-US" sz="1200" b="1" dirty="0">
                  <a:solidFill>
                    <a:srgbClr val="FFFFFF"/>
                  </a:solidFill>
                </a:rPr>
                <a:t>Business Strengths</a:t>
              </a:r>
            </a:p>
          </p:txBody>
        </p:sp>
        <p:sp>
          <p:nvSpPr>
            <p:cNvPr id="44" name="Rectangle 7"/>
            <p:cNvSpPr>
              <a:spLocks noChangeArrowheads="1"/>
            </p:cNvSpPr>
            <p:nvPr/>
          </p:nvSpPr>
          <p:spPr bwMode="gray">
            <a:xfrm>
              <a:off x="1926336" y="3416949"/>
              <a:ext cx="7851648" cy="1241927"/>
            </a:xfrm>
            <a:prstGeom prst="rect">
              <a:avLst/>
            </a:prstGeom>
            <a:noFill/>
            <a:ln w="22225" algn="ctr">
              <a:solidFill>
                <a:srgbClr val="006D75"/>
              </a:solidFill>
              <a:miter lim="800000"/>
              <a:headEnd/>
              <a:tailEnd/>
            </a:ln>
          </p:spPr>
          <p:txBody>
            <a:bodyPr lIns="45720" rIns="45720" anchor="ctr"/>
            <a:lstStyle/>
            <a:p>
              <a:pPr marL="171391" indent="-171391" eaLnBrk="0" hangingPunct="0">
                <a:lnSpc>
                  <a:spcPts val="1798"/>
                </a:lnSpc>
                <a:spcBef>
                  <a:spcPts val="100"/>
                </a:spcBef>
                <a:spcAft>
                  <a:spcPts val="100"/>
                </a:spcAft>
                <a:buClr>
                  <a:srgbClr val="70193D"/>
                </a:buClr>
                <a:buSzPct val="95000"/>
                <a:buFont typeface="Wingdings 2" pitchFamily="18" charset="2"/>
                <a:buChar char="¡"/>
              </a:pPr>
              <a:r>
                <a:rPr lang="en-US" sz="1200" dirty="0"/>
                <a:t>Consistently profitable since inception</a:t>
              </a:r>
            </a:p>
            <a:p>
              <a:pPr marL="171391" indent="-171391" eaLnBrk="0" hangingPunct="0">
                <a:lnSpc>
                  <a:spcPts val="1798"/>
                </a:lnSpc>
                <a:spcBef>
                  <a:spcPts val="100"/>
                </a:spcBef>
                <a:spcAft>
                  <a:spcPts val="100"/>
                </a:spcAft>
                <a:buClr>
                  <a:srgbClr val="70193D"/>
                </a:buClr>
                <a:buSzPct val="95000"/>
                <a:buFont typeface="Wingdings 2" pitchFamily="18" charset="2"/>
                <a:buChar char="¡"/>
              </a:pPr>
              <a:r>
                <a:rPr lang="en-US" sz="1200" dirty="0"/>
                <a:t>Strong long-standing corporate banking relationships</a:t>
              </a:r>
            </a:p>
            <a:p>
              <a:pPr marL="171391" indent="-171391" eaLnBrk="0" hangingPunct="0">
                <a:lnSpc>
                  <a:spcPts val="1798"/>
                </a:lnSpc>
                <a:spcBef>
                  <a:spcPts val="100"/>
                </a:spcBef>
                <a:spcAft>
                  <a:spcPts val="100"/>
                </a:spcAft>
                <a:buClr>
                  <a:srgbClr val="70193D"/>
                </a:buClr>
                <a:buSzPct val="95000"/>
                <a:buFont typeface="Wingdings 2" pitchFamily="18" charset="2"/>
                <a:buChar char="¡"/>
              </a:pPr>
              <a:r>
                <a:rPr lang="en-US" sz="1200" dirty="0"/>
                <a:t>Leader in project finance </a:t>
              </a:r>
              <a:r>
                <a:rPr lang="en-US" sz="1200" dirty="0" smtClean="0"/>
                <a:t>and </a:t>
              </a:r>
              <a:r>
                <a:rPr lang="en-US" sz="1200" dirty="0"/>
                <a:t>infrastructure </a:t>
              </a:r>
              <a:r>
                <a:rPr lang="en-US" sz="1200" dirty="0" smtClean="0"/>
                <a:t>lending</a:t>
              </a:r>
              <a:endParaRPr lang="en-US" sz="1200" b="1" dirty="0" smtClean="0"/>
            </a:p>
            <a:p>
              <a:pPr marL="171391" indent="-171391" eaLnBrk="0" hangingPunct="0">
                <a:lnSpc>
                  <a:spcPts val="1798"/>
                </a:lnSpc>
                <a:spcBef>
                  <a:spcPts val="100"/>
                </a:spcBef>
                <a:spcAft>
                  <a:spcPts val="100"/>
                </a:spcAft>
                <a:buClr>
                  <a:srgbClr val="70193D"/>
                </a:buClr>
                <a:buSzPct val="95000"/>
                <a:buFont typeface="Wingdings 2" pitchFamily="18" charset="2"/>
                <a:buChar char="¡"/>
              </a:pPr>
              <a:r>
                <a:rPr lang="en-US" sz="1200" dirty="0" smtClean="0">
                  <a:solidFill>
                    <a:schemeClr val="tx1"/>
                  </a:solidFill>
                </a:rPr>
                <a:t>One of the larger Indian Loans Book Runner in  2014</a:t>
              </a:r>
              <a:r>
                <a:rPr lang="en-US" sz="1200" baseline="30000" dirty="0" smtClean="0">
                  <a:solidFill>
                    <a:schemeClr val="tx1"/>
                  </a:solidFill>
                </a:rPr>
                <a:t>1</a:t>
              </a:r>
              <a:endParaRPr lang="en-US" sz="1200" baseline="30000" dirty="0">
                <a:solidFill>
                  <a:schemeClr val="tx1"/>
                </a:solidFill>
              </a:endParaRPr>
            </a:p>
          </p:txBody>
        </p:sp>
      </p:grpSp>
      <p:grpSp>
        <p:nvGrpSpPr>
          <p:cNvPr id="5" name="Group 9"/>
          <p:cNvGrpSpPr/>
          <p:nvPr/>
        </p:nvGrpSpPr>
        <p:grpSpPr>
          <a:xfrm>
            <a:off x="141281" y="4353461"/>
            <a:ext cx="9774936" cy="548640"/>
            <a:chOff x="141278" y="4804926"/>
            <a:chExt cx="9636706" cy="548640"/>
          </a:xfrm>
        </p:grpSpPr>
        <p:sp>
          <p:nvSpPr>
            <p:cNvPr id="37" name="Rectangle 8"/>
            <p:cNvSpPr>
              <a:spLocks noChangeArrowheads="1"/>
            </p:cNvSpPr>
            <p:nvPr>
              <p:custDataLst>
                <p:tags r:id="rId7"/>
              </p:custDataLst>
            </p:nvPr>
          </p:nvSpPr>
          <p:spPr bwMode="gray">
            <a:xfrm>
              <a:off x="141278" y="4804926"/>
              <a:ext cx="1647562" cy="548640"/>
            </a:xfrm>
            <a:prstGeom prst="rect">
              <a:avLst/>
            </a:prstGeom>
            <a:solidFill>
              <a:srgbClr val="006D75"/>
            </a:solidFill>
            <a:ln w="6350">
              <a:noFill/>
              <a:miter lim="800000"/>
              <a:headEnd/>
              <a:tailEnd/>
            </a:ln>
            <a:scene3d>
              <a:camera prst="orthographicFront"/>
              <a:lightRig rig="threePt" dir="t"/>
            </a:scene3d>
            <a:sp3d>
              <a:bevelT/>
            </a:sp3d>
          </p:spPr>
          <p:txBody>
            <a:bodyPr lIns="0" tIns="18288" rIns="0" bIns="18288" anchor="ctr"/>
            <a:lstStyle/>
            <a:p>
              <a:pPr algn="ctr" defTabSz="761737" eaLnBrk="0" hangingPunct="0"/>
              <a:r>
                <a:rPr lang="en-US" sz="1200" b="1" dirty="0">
                  <a:solidFill>
                    <a:srgbClr val="FFFFFF"/>
                  </a:solidFill>
                </a:rPr>
                <a:t>High Operational Efficiencies</a:t>
              </a:r>
            </a:p>
          </p:txBody>
        </p:sp>
        <p:sp>
          <p:nvSpPr>
            <p:cNvPr id="46" name="Rectangle 7"/>
            <p:cNvSpPr>
              <a:spLocks noChangeArrowheads="1"/>
            </p:cNvSpPr>
            <p:nvPr/>
          </p:nvSpPr>
          <p:spPr bwMode="gray">
            <a:xfrm>
              <a:off x="1926336" y="4804926"/>
              <a:ext cx="7851648" cy="548640"/>
            </a:xfrm>
            <a:prstGeom prst="rect">
              <a:avLst/>
            </a:prstGeom>
            <a:noFill/>
            <a:ln w="22225" algn="ctr">
              <a:solidFill>
                <a:srgbClr val="006D75"/>
              </a:solidFill>
              <a:miter lim="800000"/>
              <a:headEnd/>
              <a:tailEnd/>
            </a:ln>
          </p:spPr>
          <p:txBody>
            <a:bodyPr lIns="45720" rIns="45720" anchor="ctr"/>
            <a:lstStyle/>
            <a:p>
              <a:pPr marL="171391" indent="-171391" eaLnBrk="0" hangingPunct="0">
                <a:lnSpc>
                  <a:spcPts val="1798"/>
                </a:lnSpc>
                <a:spcBef>
                  <a:spcPts val="100"/>
                </a:spcBef>
                <a:spcAft>
                  <a:spcPts val="100"/>
                </a:spcAft>
                <a:buClr>
                  <a:srgbClr val="70193D"/>
                </a:buClr>
                <a:buSzPct val="95000"/>
                <a:buFont typeface="Wingdings 2" pitchFamily="18" charset="2"/>
                <a:buChar char="¡"/>
              </a:pPr>
              <a:r>
                <a:rPr lang="en-US" sz="1200" dirty="0" smtClean="0">
                  <a:solidFill>
                    <a:schemeClr val="tx1"/>
                  </a:solidFill>
                </a:rPr>
                <a:t>High Productivity in terms of Cost-Efficiency and </a:t>
              </a:r>
              <a:r>
                <a:rPr lang="en-US" sz="1200" dirty="0">
                  <a:solidFill>
                    <a:schemeClr val="tx1"/>
                  </a:solidFill>
                </a:rPr>
                <a:t>Business per </a:t>
              </a:r>
              <a:r>
                <a:rPr lang="en-US" sz="1200" dirty="0" smtClean="0">
                  <a:solidFill>
                    <a:schemeClr val="tx1"/>
                  </a:solidFill>
                </a:rPr>
                <a:t>Employee for FY13–14</a:t>
              </a:r>
              <a:endParaRPr lang="en-US" sz="1200" baseline="30000" dirty="0" smtClean="0">
                <a:solidFill>
                  <a:schemeClr val="tx1"/>
                </a:solidFill>
              </a:endParaRPr>
            </a:p>
            <a:p>
              <a:pPr marL="171391" indent="-171391" eaLnBrk="0" hangingPunct="0">
                <a:lnSpc>
                  <a:spcPts val="1798"/>
                </a:lnSpc>
                <a:spcBef>
                  <a:spcPts val="100"/>
                </a:spcBef>
                <a:spcAft>
                  <a:spcPts val="100"/>
                </a:spcAft>
                <a:buClr>
                  <a:srgbClr val="70193D"/>
                </a:buClr>
                <a:buSzPct val="95000"/>
                <a:buFont typeface="Wingdings 2" pitchFamily="18" charset="2"/>
                <a:buChar char="¡"/>
              </a:pPr>
              <a:r>
                <a:rPr lang="en-US" sz="1200" dirty="0" smtClean="0">
                  <a:solidFill>
                    <a:schemeClr val="tx1"/>
                  </a:solidFill>
                </a:rPr>
                <a:t>Average Age of Employees - 33 years</a:t>
              </a:r>
              <a:endParaRPr lang="en-US" sz="1200" dirty="0">
                <a:solidFill>
                  <a:schemeClr val="tx1"/>
                </a:solidFill>
              </a:endParaRPr>
            </a:p>
          </p:txBody>
        </p:sp>
      </p:grpSp>
      <p:grpSp>
        <p:nvGrpSpPr>
          <p:cNvPr id="6" name="Group 10"/>
          <p:cNvGrpSpPr/>
          <p:nvPr/>
        </p:nvGrpSpPr>
        <p:grpSpPr>
          <a:xfrm>
            <a:off x="141281" y="5004083"/>
            <a:ext cx="9774936" cy="548640"/>
            <a:chOff x="141278" y="5507530"/>
            <a:chExt cx="9636706" cy="548640"/>
          </a:xfrm>
        </p:grpSpPr>
        <p:sp>
          <p:nvSpPr>
            <p:cNvPr id="39" name="Rectangle 8"/>
            <p:cNvSpPr>
              <a:spLocks noChangeArrowheads="1"/>
            </p:cNvSpPr>
            <p:nvPr>
              <p:custDataLst>
                <p:tags r:id="rId6"/>
              </p:custDataLst>
            </p:nvPr>
          </p:nvSpPr>
          <p:spPr bwMode="gray">
            <a:xfrm>
              <a:off x="141278" y="5507530"/>
              <a:ext cx="1647562" cy="548640"/>
            </a:xfrm>
            <a:prstGeom prst="rect">
              <a:avLst/>
            </a:prstGeom>
            <a:solidFill>
              <a:srgbClr val="006D75"/>
            </a:solidFill>
            <a:ln w="6350">
              <a:noFill/>
              <a:miter lim="800000"/>
              <a:headEnd/>
              <a:tailEnd/>
            </a:ln>
            <a:scene3d>
              <a:camera prst="orthographicFront"/>
              <a:lightRig rig="threePt" dir="t"/>
            </a:scene3d>
            <a:sp3d>
              <a:bevelT/>
            </a:sp3d>
          </p:spPr>
          <p:txBody>
            <a:bodyPr lIns="0" tIns="18288" rIns="0" bIns="18288" anchor="ctr"/>
            <a:lstStyle/>
            <a:p>
              <a:pPr algn="ctr" defTabSz="761737" eaLnBrk="0" hangingPunct="0"/>
              <a:r>
                <a:rPr lang="en-US" sz="1200" b="1" dirty="0">
                  <a:solidFill>
                    <a:srgbClr val="FFFFFF"/>
                  </a:solidFill>
                </a:rPr>
                <a:t>Technology Driven</a:t>
              </a:r>
            </a:p>
          </p:txBody>
        </p:sp>
        <p:sp>
          <p:nvSpPr>
            <p:cNvPr id="47" name="Rectangle 7"/>
            <p:cNvSpPr>
              <a:spLocks noChangeArrowheads="1"/>
            </p:cNvSpPr>
            <p:nvPr/>
          </p:nvSpPr>
          <p:spPr bwMode="gray">
            <a:xfrm>
              <a:off x="1926336" y="5507530"/>
              <a:ext cx="7851648" cy="548640"/>
            </a:xfrm>
            <a:prstGeom prst="rect">
              <a:avLst/>
            </a:prstGeom>
            <a:noFill/>
            <a:ln w="22225" algn="ctr">
              <a:solidFill>
                <a:srgbClr val="006D75"/>
              </a:solidFill>
              <a:miter lim="800000"/>
              <a:headEnd/>
              <a:tailEnd/>
            </a:ln>
          </p:spPr>
          <p:txBody>
            <a:bodyPr lIns="45720" rIns="45720" anchor="ctr"/>
            <a:lstStyle/>
            <a:p>
              <a:pPr marL="171391" indent="-171391" eaLnBrk="0" hangingPunct="0">
                <a:lnSpc>
                  <a:spcPts val="1798"/>
                </a:lnSpc>
                <a:spcBef>
                  <a:spcPts val="100"/>
                </a:spcBef>
                <a:spcAft>
                  <a:spcPts val="100"/>
                </a:spcAft>
                <a:buClr>
                  <a:srgbClr val="70193D"/>
                </a:buClr>
                <a:buSzPct val="95000"/>
                <a:buFont typeface="Wingdings 2" pitchFamily="18" charset="2"/>
                <a:buChar char="¡"/>
              </a:pPr>
              <a:r>
                <a:rPr lang="en-US" sz="1200" dirty="0"/>
                <a:t>Best in class infrastructure and </a:t>
              </a:r>
              <a:r>
                <a:rPr lang="en-US" sz="1200" dirty="0" smtClean="0"/>
                <a:t>all </a:t>
              </a:r>
              <a:r>
                <a:rPr lang="en-US" sz="1200" dirty="0"/>
                <a:t>branches on Core Banking System </a:t>
              </a:r>
              <a:r>
                <a:rPr lang="en-US" sz="1200" dirty="0" smtClean="0"/>
                <a:t>(CBS)</a:t>
              </a:r>
              <a:endParaRPr lang="en-US" sz="1200" dirty="0"/>
            </a:p>
          </p:txBody>
        </p:sp>
      </p:grpSp>
      <p:grpSp>
        <p:nvGrpSpPr>
          <p:cNvPr id="8" name="Group 11"/>
          <p:cNvGrpSpPr/>
          <p:nvPr/>
        </p:nvGrpSpPr>
        <p:grpSpPr>
          <a:xfrm>
            <a:off x="141281" y="5669220"/>
            <a:ext cx="9774936" cy="548640"/>
            <a:chOff x="141278" y="6045739"/>
            <a:chExt cx="9636706" cy="548640"/>
          </a:xfrm>
        </p:grpSpPr>
        <p:sp>
          <p:nvSpPr>
            <p:cNvPr id="40" name="Rectangle 8"/>
            <p:cNvSpPr>
              <a:spLocks noChangeArrowheads="1"/>
            </p:cNvSpPr>
            <p:nvPr>
              <p:custDataLst>
                <p:tags r:id="rId5"/>
              </p:custDataLst>
            </p:nvPr>
          </p:nvSpPr>
          <p:spPr bwMode="gray">
            <a:xfrm>
              <a:off x="141278" y="6045739"/>
              <a:ext cx="1647562" cy="548640"/>
            </a:xfrm>
            <a:prstGeom prst="rect">
              <a:avLst/>
            </a:prstGeom>
            <a:solidFill>
              <a:srgbClr val="006D75"/>
            </a:solidFill>
            <a:ln w="6350">
              <a:noFill/>
              <a:miter lim="800000"/>
              <a:headEnd/>
              <a:tailEnd/>
            </a:ln>
            <a:scene3d>
              <a:camera prst="orthographicFront"/>
              <a:lightRig rig="threePt" dir="t"/>
            </a:scene3d>
            <a:sp3d>
              <a:bevelT/>
            </a:sp3d>
          </p:spPr>
          <p:txBody>
            <a:bodyPr lIns="0" tIns="18288" rIns="0" bIns="18288" anchor="ctr"/>
            <a:lstStyle/>
            <a:p>
              <a:pPr algn="ctr" defTabSz="761737" eaLnBrk="0" hangingPunct="0"/>
              <a:r>
                <a:rPr lang="en-US" sz="1200" b="1" dirty="0">
                  <a:solidFill>
                    <a:srgbClr val="FFFFFF"/>
                  </a:solidFill>
                </a:rPr>
                <a:t>Efficient Operations</a:t>
              </a:r>
            </a:p>
          </p:txBody>
        </p:sp>
        <p:sp>
          <p:nvSpPr>
            <p:cNvPr id="48" name="Rectangle 7"/>
            <p:cNvSpPr>
              <a:spLocks noChangeArrowheads="1"/>
            </p:cNvSpPr>
            <p:nvPr/>
          </p:nvSpPr>
          <p:spPr bwMode="gray">
            <a:xfrm>
              <a:off x="1926336" y="6045739"/>
              <a:ext cx="7851648" cy="548640"/>
            </a:xfrm>
            <a:prstGeom prst="rect">
              <a:avLst/>
            </a:prstGeom>
            <a:noFill/>
            <a:ln w="22225" algn="ctr">
              <a:solidFill>
                <a:srgbClr val="006D75"/>
              </a:solidFill>
              <a:miter lim="800000"/>
              <a:headEnd/>
              <a:tailEnd/>
            </a:ln>
          </p:spPr>
          <p:txBody>
            <a:bodyPr lIns="45720" rIns="45720" anchor="ctr"/>
            <a:lstStyle/>
            <a:p>
              <a:pPr marL="171391" indent="-171391" eaLnBrk="0" hangingPunct="0">
                <a:lnSpc>
                  <a:spcPts val="1798"/>
                </a:lnSpc>
                <a:spcBef>
                  <a:spcPts val="100"/>
                </a:spcBef>
                <a:spcAft>
                  <a:spcPts val="100"/>
                </a:spcAft>
                <a:buClr>
                  <a:srgbClr val="70193D"/>
                </a:buClr>
                <a:buSzPct val="95000"/>
                <a:buFont typeface="Wingdings 2" pitchFamily="18" charset="2"/>
                <a:buChar char="¡"/>
              </a:pPr>
              <a:r>
                <a:rPr lang="en-US" sz="1200" dirty="0"/>
                <a:t>Centralized and </a:t>
              </a:r>
              <a:r>
                <a:rPr lang="en-US" sz="1200" dirty="0" smtClean="0"/>
                <a:t>automated architecture </a:t>
              </a:r>
              <a:r>
                <a:rPr lang="en-US" sz="1200" dirty="0"/>
                <a:t>for back office operations, cheque clearing </a:t>
              </a:r>
              <a:r>
                <a:rPr lang="en-US" sz="1200" dirty="0" smtClean="0"/>
                <a:t>and </a:t>
              </a:r>
              <a:r>
                <a:rPr lang="en-US" sz="1200" dirty="0"/>
                <a:t>loan sanctions resulting in low </a:t>
              </a:r>
              <a:r>
                <a:rPr lang="en-US" sz="1200" dirty="0" smtClean="0"/>
                <a:t>Cost-to-Income ratio</a:t>
              </a:r>
              <a:endParaRPr lang="en-US" sz="1200" dirty="0"/>
            </a:p>
          </p:txBody>
        </p:sp>
      </p:grpSp>
      <p:grpSp>
        <p:nvGrpSpPr>
          <p:cNvPr id="9" name="Group 12"/>
          <p:cNvGrpSpPr/>
          <p:nvPr/>
        </p:nvGrpSpPr>
        <p:grpSpPr>
          <a:xfrm>
            <a:off x="141281" y="6348872"/>
            <a:ext cx="9774936" cy="548640"/>
            <a:chOff x="141278" y="6573554"/>
            <a:chExt cx="9636706" cy="548640"/>
          </a:xfrm>
        </p:grpSpPr>
        <p:sp>
          <p:nvSpPr>
            <p:cNvPr id="42" name="Rectangle 8"/>
            <p:cNvSpPr>
              <a:spLocks noChangeArrowheads="1"/>
            </p:cNvSpPr>
            <p:nvPr>
              <p:custDataLst>
                <p:tags r:id="rId4"/>
              </p:custDataLst>
            </p:nvPr>
          </p:nvSpPr>
          <p:spPr bwMode="gray">
            <a:xfrm>
              <a:off x="141278" y="6573554"/>
              <a:ext cx="1647562" cy="548640"/>
            </a:xfrm>
            <a:prstGeom prst="rect">
              <a:avLst/>
            </a:prstGeom>
            <a:solidFill>
              <a:srgbClr val="006D75"/>
            </a:solidFill>
            <a:ln w="6350">
              <a:noFill/>
              <a:miter lim="800000"/>
              <a:headEnd/>
              <a:tailEnd/>
            </a:ln>
            <a:scene3d>
              <a:camera prst="orthographicFront"/>
              <a:lightRig rig="threePt" dir="t"/>
            </a:scene3d>
            <a:sp3d>
              <a:bevelT/>
            </a:sp3d>
          </p:spPr>
          <p:txBody>
            <a:bodyPr lIns="0" tIns="18288" rIns="0" bIns="18288" anchor="ctr"/>
            <a:lstStyle/>
            <a:p>
              <a:pPr algn="ctr" defTabSz="761737" eaLnBrk="0" hangingPunct="0"/>
              <a:r>
                <a:rPr lang="en-US" sz="1200" b="1" dirty="0">
                  <a:solidFill>
                    <a:srgbClr val="FFFFFF"/>
                  </a:solidFill>
                </a:rPr>
                <a:t>Ratings</a:t>
              </a:r>
            </a:p>
          </p:txBody>
        </p:sp>
        <p:sp>
          <p:nvSpPr>
            <p:cNvPr id="49" name="Rectangle 7"/>
            <p:cNvSpPr>
              <a:spLocks noChangeArrowheads="1"/>
            </p:cNvSpPr>
            <p:nvPr/>
          </p:nvSpPr>
          <p:spPr bwMode="gray">
            <a:xfrm>
              <a:off x="1926336" y="6573554"/>
              <a:ext cx="7851648" cy="548640"/>
            </a:xfrm>
            <a:prstGeom prst="rect">
              <a:avLst/>
            </a:prstGeom>
            <a:noFill/>
            <a:ln w="22225" algn="ctr">
              <a:solidFill>
                <a:srgbClr val="006D75"/>
              </a:solidFill>
              <a:miter lim="800000"/>
              <a:headEnd/>
              <a:tailEnd/>
            </a:ln>
          </p:spPr>
          <p:txBody>
            <a:bodyPr lIns="45720" rIns="45720" anchor="ctr"/>
            <a:lstStyle/>
            <a:p>
              <a:pPr marL="171391" indent="-171391" eaLnBrk="0" hangingPunct="0">
                <a:lnSpc>
                  <a:spcPts val="1798"/>
                </a:lnSpc>
                <a:spcBef>
                  <a:spcPts val="100"/>
                </a:spcBef>
                <a:spcAft>
                  <a:spcPts val="100"/>
                </a:spcAft>
                <a:buClr>
                  <a:srgbClr val="70193D"/>
                </a:buClr>
                <a:buSzPct val="95000"/>
                <a:buFont typeface="Wingdings 2" pitchFamily="18" charset="2"/>
                <a:buChar char="¡"/>
              </a:pPr>
              <a:r>
                <a:rPr lang="en-US" sz="1200" dirty="0">
                  <a:solidFill>
                    <a:schemeClr val="tx1"/>
                  </a:solidFill>
                </a:rPr>
                <a:t>At par with sovereign by </a:t>
              </a:r>
              <a:r>
                <a:rPr lang="en-US" sz="1200" dirty="0" smtClean="0">
                  <a:solidFill>
                    <a:schemeClr val="tx1"/>
                  </a:solidFill>
                </a:rPr>
                <a:t>Moody’s </a:t>
              </a:r>
              <a:r>
                <a:rPr lang="en-US" sz="1200" dirty="0">
                  <a:solidFill>
                    <a:schemeClr val="tx1"/>
                  </a:solidFill>
                </a:rPr>
                <a:t>(Baa3</a:t>
              </a:r>
              <a:r>
                <a:rPr lang="en-US" sz="1200" dirty="0" smtClean="0">
                  <a:solidFill>
                    <a:schemeClr val="tx1"/>
                  </a:solidFill>
                </a:rPr>
                <a:t>) and Fitch (BBB-)</a:t>
              </a:r>
              <a:endParaRPr lang="en-US" sz="1200" dirty="0">
                <a:solidFill>
                  <a:schemeClr val="tx1"/>
                </a:solidFill>
              </a:endParaRPr>
            </a:p>
          </p:txBody>
        </p:sp>
      </p:grpSp>
      <p:sp>
        <p:nvSpPr>
          <p:cNvPr id="28" name="TextBox 27"/>
          <p:cNvSpPr txBox="1"/>
          <p:nvPr/>
        </p:nvSpPr>
        <p:spPr>
          <a:xfrm>
            <a:off x="385730" y="7145948"/>
            <a:ext cx="2857520" cy="338554"/>
          </a:xfrm>
          <a:prstGeom prst="rect">
            <a:avLst/>
          </a:prstGeom>
          <a:noFill/>
        </p:spPr>
        <p:txBody>
          <a:bodyPr wrap="square" rtlCol="0">
            <a:spAutoFit/>
          </a:bodyPr>
          <a:lstStyle/>
          <a:p>
            <a:r>
              <a:rPr lang="en-IN" sz="800" dirty="0" smtClean="0"/>
              <a:t>SOURCE:</a:t>
            </a:r>
          </a:p>
          <a:p>
            <a:r>
              <a:rPr lang="en-IN" sz="800" dirty="0" smtClean="0"/>
              <a:t>1.  Bloomberg</a:t>
            </a:r>
            <a:endParaRPr lang="en-IN" sz="800" dirty="0"/>
          </a:p>
        </p:txBody>
      </p:sp>
      <p:sp>
        <p:nvSpPr>
          <p:cNvPr id="10" name="Slide Number Placeholder 9"/>
          <p:cNvSpPr>
            <a:spLocks noGrp="1"/>
          </p:cNvSpPr>
          <p:nvPr>
            <p:ph type="sldNum" sz="quarter" idx="10"/>
          </p:nvPr>
        </p:nvSpPr>
        <p:spPr/>
        <p:txBody>
          <a:bodyPr/>
          <a:lstStyle/>
          <a:p>
            <a:pPr>
              <a:defRPr/>
            </a:pPr>
            <a:fld id="{CC8109F0-BC61-4B97-8F29-860C93D171C9}" type="slidenum">
              <a:rPr lang="en-US" smtClean="0"/>
              <a:pPr>
                <a:defRPr/>
              </a:pPr>
              <a:t>11</a:t>
            </a:fld>
            <a:endParaRPr lang="en-US" dirty="0"/>
          </a:p>
        </p:txBody>
      </p:sp>
    </p:spTree>
    <p:custDataLst>
      <p:tags r:id="rId1"/>
    </p:custDataLst>
    <p:extLst>
      <p:ext uri="{BB962C8B-B14F-4D97-AF65-F5344CB8AC3E}">
        <p14:creationId xmlns:p14="http://schemas.microsoft.com/office/powerpoint/2010/main" xmlns="" val="1178230597"/>
      </p:ext>
    </p:extLst>
  </p:cSld>
  <p:clrMapOvr>
    <a:masterClrMapping/>
  </p:clrMapOvr>
  <p:transition spd="med">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custDataLst>
              <p:tags r:id="rId2"/>
            </p:custDataLst>
          </p:nvPr>
        </p:nvSpPr>
        <p:spPr bwMode="gray"/>
        <p:txBody>
          <a:bodyPr>
            <a:scene3d>
              <a:camera prst="orthographicFront"/>
              <a:lightRig rig="soft" dir="t">
                <a:rot lat="0" lon="0" rev="10800000"/>
              </a:lightRig>
            </a:scene3d>
            <a:sp3d>
              <a:bevelT w="27940" h="12700"/>
              <a:contourClr>
                <a:srgbClr val="DDDDDD"/>
              </a:contourClr>
            </a:sp3d>
          </a:bodyPr>
          <a:lstStyle/>
          <a:p>
            <a:pPr eaLnBrk="1" hangingPunct="1"/>
            <a:r>
              <a:rPr lang="en-US" b="1" spc="150" dirty="0" smtClean="0">
                <a:ln w="11430"/>
                <a:solidFill>
                  <a:srgbClr val="F8F8F8"/>
                </a:solidFill>
                <a:effectLst>
                  <a:outerShdw blurRad="25400" algn="tl" rotWithShape="0">
                    <a:srgbClr val="000000">
                      <a:alpha val="43000"/>
                    </a:srgbClr>
                  </a:outerShdw>
                </a:effectLst>
              </a:rPr>
              <a:t>History of IDBI Bank</a:t>
            </a:r>
          </a:p>
        </p:txBody>
      </p:sp>
      <p:sp>
        <p:nvSpPr>
          <p:cNvPr id="40962" name="Rectangle 3"/>
          <p:cNvSpPr>
            <a:spLocks noGrp="1" noChangeAspect="1" noChangeArrowheads="1"/>
          </p:cNvSpPr>
          <p:nvPr>
            <p:ph type="body" idx="4294967295"/>
            <p:custDataLst>
              <p:tags r:id="rId3"/>
            </p:custDataLst>
          </p:nvPr>
        </p:nvSpPr>
        <p:spPr bwMode="gray">
          <a:xfrm>
            <a:off x="139437" y="1665505"/>
            <a:ext cx="2346960" cy="5101015"/>
          </a:xfrm>
          <a:ln w="19050">
            <a:solidFill>
              <a:srgbClr val="176E20"/>
            </a:solidFill>
          </a:ln>
          <a:scene3d>
            <a:camera prst="orthographicFront"/>
            <a:lightRig rig="threePt" dir="t"/>
          </a:scene3d>
          <a:sp3d>
            <a:bevelT/>
          </a:sp3d>
        </p:spPr>
        <p:txBody>
          <a:bodyPr lIns="35991" bIns="18284"/>
          <a:lstStyle/>
          <a:p>
            <a:pPr eaLnBrk="1" hangingPunct="1">
              <a:lnSpc>
                <a:spcPct val="100000"/>
              </a:lnSpc>
              <a:spcBef>
                <a:spcPts val="0"/>
              </a:spcBef>
              <a:spcAft>
                <a:spcPts val="599"/>
              </a:spcAft>
            </a:pPr>
            <a:r>
              <a:rPr lang="en-US" sz="1300" b="1" dirty="0" smtClean="0"/>
              <a:t>1964 </a:t>
            </a:r>
            <a:r>
              <a:rPr lang="en-US" sz="1300" dirty="0" smtClean="0"/>
              <a:t>–</a:t>
            </a:r>
            <a:r>
              <a:rPr lang="en-US" sz="1300" b="1" dirty="0" smtClean="0"/>
              <a:t> </a:t>
            </a:r>
            <a:r>
              <a:rPr lang="en-US" sz="1300" dirty="0" smtClean="0"/>
              <a:t>IDBI Bank’s predecessor entity – IDBI, the DFI - set up by an Act of Parliament as a subsidiary of RBI</a:t>
            </a:r>
          </a:p>
          <a:p>
            <a:pPr eaLnBrk="1" hangingPunct="1">
              <a:lnSpc>
                <a:spcPct val="100000"/>
              </a:lnSpc>
              <a:spcBef>
                <a:spcPts val="0"/>
              </a:spcBef>
              <a:spcAft>
                <a:spcPts val="599"/>
              </a:spcAft>
              <a:tabLst>
                <a:tab pos="1709338" algn="l"/>
                <a:tab pos="1879161" algn="l"/>
              </a:tabLst>
            </a:pPr>
            <a:r>
              <a:rPr lang="en-US" sz="1300" dirty="0" smtClean="0"/>
              <a:t>IDBI had been a </a:t>
            </a:r>
            <a:r>
              <a:rPr lang="en-US" sz="1300" b="1" dirty="0" smtClean="0"/>
              <a:t>Policy Bank</a:t>
            </a:r>
            <a:r>
              <a:rPr lang="en-US" sz="1300" dirty="0" smtClean="0"/>
              <a:t> in the area of industrial financing and development</a:t>
            </a:r>
          </a:p>
          <a:p>
            <a:pPr eaLnBrk="1" hangingPunct="1">
              <a:lnSpc>
                <a:spcPct val="100000"/>
              </a:lnSpc>
              <a:spcBef>
                <a:spcPts val="0"/>
              </a:spcBef>
              <a:spcAft>
                <a:spcPts val="599"/>
              </a:spcAft>
            </a:pPr>
            <a:r>
              <a:rPr lang="en-US" altLang="ja-JP" sz="1300" b="1" dirty="0" smtClean="0">
                <a:ea typeface="MS PGothic" pitchFamily="34" charset="-128"/>
              </a:rPr>
              <a:t>1976 </a:t>
            </a:r>
            <a:r>
              <a:rPr lang="en-US" altLang="ja-JP" sz="1300" dirty="0" smtClean="0">
                <a:ea typeface="MS PGothic" pitchFamily="34" charset="-128"/>
              </a:rPr>
              <a:t>–</a:t>
            </a:r>
            <a:r>
              <a:rPr lang="en-US" altLang="ja-JP" sz="1300" b="1" dirty="0" smtClean="0">
                <a:ea typeface="MS PGothic" pitchFamily="34" charset="-128"/>
              </a:rPr>
              <a:t> </a:t>
            </a:r>
            <a:r>
              <a:rPr lang="en-US" altLang="ja-JP" sz="1300" dirty="0" smtClean="0">
                <a:ea typeface="MS PGothic" pitchFamily="34" charset="-128"/>
              </a:rPr>
              <a:t>Ownership transferred to the Government from the RBI</a:t>
            </a:r>
          </a:p>
          <a:p>
            <a:pPr eaLnBrk="1" hangingPunct="1">
              <a:lnSpc>
                <a:spcPct val="100000"/>
              </a:lnSpc>
              <a:spcBef>
                <a:spcPts val="0"/>
              </a:spcBef>
              <a:spcAft>
                <a:spcPts val="599"/>
              </a:spcAft>
            </a:pPr>
            <a:r>
              <a:rPr lang="en-US" altLang="ja-JP" sz="1300" b="1" dirty="0" smtClean="0">
                <a:ea typeface="MS PGothic" pitchFamily="34" charset="-128"/>
              </a:rPr>
              <a:t>1980 and 1990s </a:t>
            </a:r>
            <a:r>
              <a:rPr lang="en-US" altLang="ja-JP" sz="1300" dirty="0" smtClean="0">
                <a:ea typeface="MS PGothic" pitchFamily="34" charset="-128"/>
              </a:rPr>
              <a:t>– Played a pioneering role in setting up the financial architecture of the country, besides being a catalyst for investment in industrial and infrastructure sector </a:t>
            </a:r>
          </a:p>
        </p:txBody>
      </p:sp>
      <p:sp>
        <p:nvSpPr>
          <p:cNvPr id="40963" name="Rectangle 4"/>
          <p:cNvSpPr>
            <a:spLocks noChangeArrowheads="1"/>
          </p:cNvSpPr>
          <p:nvPr>
            <p:custDataLst>
              <p:tags r:id="rId4"/>
            </p:custDataLst>
          </p:nvPr>
        </p:nvSpPr>
        <p:spPr bwMode="gray">
          <a:xfrm>
            <a:off x="139437" y="1376297"/>
            <a:ext cx="2346960" cy="309901"/>
          </a:xfrm>
          <a:prstGeom prst="rect">
            <a:avLst/>
          </a:prstGeom>
          <a:solidFill>
            <a:srgbClr val="006D75"/>
          </a:solidFill>
          <a:ln w="6350">
            <a:solidFill>
              <a:srgbClr val="006D75"/>
            </a:solidFill>
            <a:miter lim="800000"/>
            <a:headEnd/>
            <a:tailEnd/>
          </a:ln>
          <a:scene3d>
            <a:camera prst="orthographicFront"/>
            <a:lightRig rig="threePt" dir="t"/>
          </a:scene3d>
          <a:sp3d>
            <a:bevelT/>
          </a:sp3d>
        </p:spPr>
        <p:txBody>
          <a:bodyPr lIns="0" tIns="18284" rIns="0" bIns="18284" anchor="ctr"/>
          <a:lstStyle/>
          <a:p>
            <a:pPr algn="ctr" defTabSz="761822" eaLnBrk="0" hangingPunct="0"/>
            <a:r>
              <a:rPr lang="en-US" sz="1600" b="1" dirty="0">
                <a:solidFill>
                  <a:srgbClr val="FFFFFF"/>
                </a:solidFill>
              </a:rPr>
              <a:t>1964 – </a:t>
            </a:r>
            <a:r>
              <a:rPr lang="en-US" sz="1600" b="1" dirty="0" smtClean="0">
                <a:solidFill>
                  <a:srgbClr val="FFFFFF"/>
                </a:solidFill>
              </a:rPr>
              <a:t>1993</a:t>
            </a:r>
            <a:endParaRPr lang="en-US" sz="1600" b="1" dirty="0">
              <a:solidFill>
                <a:srgbClr val="FFFFFF"/>
              </a:solidFill>
            </a:endParaRPr>
          </a:p>
        </p:txBody>
      </p:sp>
      <p:sp>
        <p:nvSpPr>
          <p:cNvPr id="40964" name="Rectangle 5"/>
          <p:cNvSpPr>
            <a:spLocks noGrp="1" noChangeAspect="1" noChangeArrowheads="1"/>
          </p:cNvSpPr>
          <p:nvPr>
            <p:ph type="body" idx="4294967295"/>
            <p:custDataLst>
              <p:tags r:id="rId5"/>
            </p:custDataLst>
          </p:nvPr>
        </p:nvSpPr>
        <p:spPr bwMode="gray">
          <a:xfrm>
            <a:off x="2610437" y="1665505"/>
            <a:ext cx="2346960" cy="5101015"/>
          </a:xfrm>
          <a:ln w="19050">
            <a:solidFill>
              <a:srgbClr val="176E20"/>
            </a:solidFill>
          </a:ln>
          <a:scene3d>
            <a:camera prst="orthographicFront"/>
            <a:lightRig rig="threePt" dir="t"/>
          </a:scene3d>
          <a:sp3d>
            <a:bevelT/>
          </a:sp3d>
        </p:spPr>
        <p:txBody>
          <a:bodyPr lIns="35991" bIns="18284"/>
          <a:lstStyle/>
          <a:p>
            <a:pPr eaLnBrk="1" hangingPunct="1">
              <a:lnSpc>
                <a:spcPct val="100000"/>
              </a:lnSpc>
              <a:spcBef>
                <a:spcPts val="0"/>
              </a:spcBef>
              <a:spcAft>
                <a:spcPts val="599"/>
              </a:spcAft>
            </a:pPr>
            <a:r>
              <a:rPr lang="en-US" altLang="ja-JP" sz="1300" b="1" dirty="0" smtClean="0">
                <a:ea typeface="MS PGothic" pitchFamily="34" charset="-128"/>
              </a:rPr>
              <a:t>1994</a:t>
            </a:r>
            <a:r>
              <a:rPr lang="en-US" altLang="ja-JP" sz="1300" dirty="0" smtClean="0">
                <a:ea typeface="MS PGothic" pitchFamily="34" charset="-128"/>
              </a:rPr>
              <a:t> – IDBI Act amended to permit private ownership up to 49.0% </a:t>
            </a:r>
          </a:p>
          <a:p>
            <a:pPr eaLnBrk="1" hangingPunct="1">
              <a:lnSpc>
                <a:spcPct val="100000"/>
              </a:lnSpc>
              <a:spcBef>
                <a:spcPts val="0"/>
              </a:spcBef>
              <a:spcAft>
                <a:spcPts val="599"/>
              </a:spcAft>
            </a:pPr>
            <a:r>
              <a:rPr lang="en-US" altLang="ja-JP" sz="1300" b="1" dirty="0" smtClean="0">
                <a:ea typeface="MS PGothic" pitchFamily="34" charset="-128"/>
              </a:rPr>
              <a:t>1995</a:t>
            </a:r>
            <a:r>
              <a:rPr lang="en-US" altLang="ja-JP" sz="1300" dirty="0" smtClean="0">
                <a:ea typeface="MS PGothic" pitchFamily="34" charset="-128"/>
              </a:rPr>
              <a:t> – Domestic IPO, Government stake reduced to 72.0%</a:t>
            </a:r>
          </a:p>
          <a:p>
            <a:pPr eaLnBrk="1" hangingPunct="1">
              <a:lnSpc>
                <a:spcPct val="100000"/>
              </a:lnSpc>
              <a:spcBef>
                <a:spcPts val="0"/>
              </a:spcBef>
              <a:spcAft>
                <a:spcPts val="599"/>
              </a:spcAft>
            </a:pPr>
            <a:r>
              <a:rPr lang="en-US" altLang="ja-JP" sz="1300" b="1" dirty="0" smtClean="0">
                <a:ea typeface="MS PGothic" pitchFamily="34" charset="-128"/>
              </a:rPr>
              <a:t>Late 1990s – early 2000s </a:t>
            </a:r>
            <a:r>
              <a:rPr lang="en-US" altLang="ja-JP" sz="1300" dirty="0" smtClean="0">
                <a:ea typeface="MS PGothic" pitchFamily="34" charset="-128"/>
              </a:rPr>
              <a:t>– Changing environment gave commercial banks greater business opportunities</a:t>
            </a:r>
          </a:p>
        </p:txBody>
      </p:sp>
      <p:sp>
        <p:nvSpPr>
          <p:cNvPr id="40965" name="Rectangle 6"/>
          <p:cNvSpPr>
            <a:spLocks noChangeArrowheads="1"/>
          </p:cNvSpPr>
          <p:nvPr>
            <p:custDataLst>
              <p:tags r:id="rId6"/>
            </p:custDataLst>
          </p:nvPr>
        </p:nvSpPr>
        <p:spPr bwMode="gray">
          <a:xfrm>
            <a:off x="2610437" y="1376297"/>
            <a:ext cx="2346960" cy="309901"/>
          </a:xfrm>
          <a:prstGeom prst="rect">
            <a:avLst/>
          </a:prstGeom>
          <a:solidFill>
            <a:srgbClr val="006D75"/>
          </a:solidFill>
          <a:ln w="6350">
            <a:solidFill>
              <a:srgbClr val="006D75"/>
            </a:solidFill>
            <a:miter lim="800000"/>
            <a:headEnd/>
            <a:tailEnd/>
          </a:ln>
          <a:scene3d>
            <a:camera prst="orthographicFront"/>
            <a:lightRig rig="threePt" dir="t"/>
          </a:scene3d>
          <a:sp3d>
            <a:bevelT/>
          </a:sp3d>
        </p:spPr>
        <p:txBody>
          <a:bodyPr lIns="0" tIns="18284" rIns="0" bIns="18284" anchor="ctr"/>
          <a:lstStyle/>
          <a:p>
            <a:pPr algn="ctr" defTabSz="761822" eaLnBrk="0" hangingPunct="0"/>
            <a:r>
              <a:rPr lang="en-US" sz="1600" b="1" dirty="0">
                <a:solidFill>
                  <a:srgbClr val="FFFFFF"/>
                </a:solidFill>
              </a:rPr>
              <a:t>1994 – </a:t>
            </a:r>
            <a:r>
              <a:rPr lang="en-US" sz="1600" b="1" dirty="0" smtClean="0">
                <a:solidFill>
                  <a:srgbClr val="FFFFFF"/>
                </a:solidFill>
              </a:rPr>
              <a:t>2002</a:t>
            </a:r>
            <a:endParaRPr lang="en-US" sz="1600" b="1" dirty="0">
              <a:solidFill>
                <a:srgbClr val="FFFFFF"/>
              </a:solidFill>
            </a:endParaRPr>
          </a:p>
        </p:txBody>
      </p:sp>
      <p:sp>
        <p:nvSpPr>
          <p:cNvPr id="40966" name="Rectangle 7"/>
          <p:cNvSpPr>
            <a:spLocks noGrp="1" noChangeAspect="1" noChangeArrowheads="1"/>
          </p:cNvSpPr>
          <p:nvPr>
            <p:ph type="body" idx="4294967295"/>
            <p:custDataLst>
              <p:tags r:id="rId7"/>
            </p:custDataLst>
          </p:nvPr>
        </p:nvSpPr>
        <p:spPr bwMode="gray">
          <a:xfrm>
            <a:off x="5081439" y="1665504"/>
            <a:ext cx="2346960" cy="5101017"/>
          </a:xfrm>
          <a:ln w="19050">
            <a:solidFill>
              <a:srgbClr val="176E20"/>
            </a:solidFill>
          </a:ln>
          <a:scene3d>
            <a:camera prst="orthographicFront"/>
            <a:lightRig rig="threePt" dir="t"/>
          </a:scene3d>
          <a:sp3d>
            <a:bevelT/>
          </a:sp3d>
        </p:spPr>
        <p:txBody>
          <a:bodyPr lIns="35991" bIns="18284"/>
          <a:lstStyle/>
          <a:p>
            <a:pPr eaLnBrk="1" hangingPunct="1"/>
            <a:r>
              <a:rPr lang="en-US" altLang="ja-JP" sz="1300" b="1" dirty="0" smtClean="0">
                <a:ea typeface="MS PGothic" pitchFamily="34" charset="-128"/>
              </a:rPr>
              <a:t>2003</a:t>
            </a:r>
            <a:r>
              <a:rPr lang="en-US" altLang="ja-JP" sz="1300" dirty="0" smtClean="0">
                <a:ea typeface="MS PGothic" pitchFamily="34" charset="-128"/>
              </a:rPr>
              <a:t> – IDBI Repeal Act passed for conversion into a banking company</a:t>
            </a:r>
          </a:p>
          <a:p>
            <a:pPr eaLnBrk="1" hangingPunct="1"/>
            <a:r>
              <a:rPr lang="en-US" altLang="ja-JP" sz="1300" b="1" dirty="0" smtClean="0">
                <a:ea typeface="MS PGothic" pitchFamily="34" charset="-128"/>
              </a:rPr>
              <a:t>2004 </a:t>
            </a:r>
            <a:r>
              <a:rPr lang="en-US" altLang="ja-JP" sz="1300" dirty="0" smtClean="0">
                <a:ea typeface="MS PGothic" pitchFamily="34" charset="-128"/>
              </a:rPr>
              <a:t>–</a:t>
            </a:r>
            <a:r>
              <a:rPr lang="en-US" altLang="ja-JP" sz="1300" b="1" dirty="0" smtClean="0">
                <a:ea typeface="MS PGothic" pitchFamily="34" charset="-128"/>
              </a:rPr>
              <a:t> </a:t>
            </a:r>
            <a:r>
              <a:rPr lang="en-US" altLang="ja-JP" sz="1300" dirty="0" smtClean="0">
                <a:ea typeface="MS PGothic" pitchFamily="34" charset="-128"/>
              </a:rPr>
              <a:t>IDBI moved from its DFI status into a full-service </a:t>
            </a:r>
            <a:r>
              <a:rPr lang="en-US" altLang="ko-KR" sz="1300" dirty="0" smtClean="0">
                <a:ea typeface="MS PGothic" pitchFamily="34" charset="-128"/>
              </a:rPr>
              <a:t>commercial bank- named IDBI Ltd. along with mandate for development financing</a:t>
            </a:r>
            <a:endParaRPr lang="en-US" altLang="ja-JP" sz="1300" dirty="0" smtClean="0">
              <a:ea typeface="MS PGothic" pitchFamily="34" charset="-128"/>
            </a:endParaRPr>
          </a:p>
          <a:p>
            <a:pPr eaLnBrk="1" hangingPunct="1"/>
            <a:r>
              <a:rPr lang="en-US" altLang="ja-JP" sz="1300" b="1" dirty="0" smtClean="0">
                <a:ea typeface="MS PGothic" pitchFamily="34" charset="-128"/>
              </a:rPr>
              <a:t>2005</a:t>
            </a:r>
            <a:r>
              <a:rPr lang="en-US" altLang="ja-JP" sz="1300" dirty="0" smtClean="0">
                <a:ea typeface="MS PGothic" pitchFamily="34" charset="-128"/>
              </a:rPr>
              <a:t> – Amalgamation</a:t>
            </a:r>
            <a:br>
              <a:rPr lang="en-US" altLang="ja-JP" sz="1300" dirty="0" smtClean="0">
                <a:ea typeface="MS PGothic" pitchFamily="34" charset="-128"/>
              </a:rPr>
            </a:br>
            <a:r>
              <a:rPr lang="en-US" altLang="ja-JP" sz="1300" dirty="0" smtClean="0">
                <a:ea typeface="MS PGothic" pitchFamily="34" charset="-128"/>
              </a:rPr>
              <a:t>of IDBI Bank Ltd. with IDBI Ltd.</a:t>
            </a:r>
          </a:p>
          <a:p>
            <a:pPr eaLnBrk="1" hangingPunct="1"/>
            <a:r>
              <a:rPr lang="en-US" altLang="ja-JP" sz="1300" b="1" dirty="0" smtClean="0">
                <a:ea typeface="MS PGothic" pitchFamily="34" charset="-128"/>
              </a:rPr>
              <a:t>2006</a:t>
            </a:r>
            <a:r>
              <a:rPr lang="en-US" altLang="ja-JP" sz="1300" dirty="0" smtClean="0">
                <a:ea typeface="MS PGothic" pitchFamily="34" charset="-128"/>
              </a:rPr>
              <a:t> – Amalgamation of United Western Bank</a:t>
            </a:r>
          </a:p>
        </p:txBody>
      </p:sp>
      <p:sp>
        <p:nvSpPr>
          <p:cNvPr id="40967" name="Rectangle 8"/>
          <p:cNvSpPr>
            <a:spLocks noChangeArrowheads="1"/>
          </p:cNvSpPr>
          <p:nvPr>
            <p:custDataLst>
              <p:tags r:id="rId8"/>
            </p:custDataLst>
          </p:nvPr>
        </p:nvSpPr>
        <p:spPr bwMode="gray">
          <a:xfrm>
            <a:off x="5081439" y="1376297"/>
            <a:ext cx="2346960" cy="309901"/>
          </a:xfrm>
          <a:prstGeom prst="rect">
            <a:avLst/>
          </a:prstGeom>
          <a:solidFill>
            <a:srgbClr val="006D75"/>
          </a:solidFill>
          <a:ln w="6350">
            <a:solidFill>
              <a:srgbClr val="006D75"/>
            </a:solidFill>
            <a:miter lim="800000"/>
            <a:headEnd/>
            <a:tailEnd/>
          </a:ln>
          <a:scene3d>
            <a:camera prst="orthographicFront"/>
            <a:lightRig rig="threePt" dir="t"/>
          </a:scene3d>
          <a:sp3d>
            <a:bevelT/>
          </a:sp3d>
        </p:spPr>
        <p:txBody>
          <a:bodyPr lIns="0" tIns="18284" rIns="0" bIns="18284" anchor="ctr"/>
          <a:lstStyle/>
          <a:p>
            <a:pPr algn="ctr" defTabSz="761822" eaLnBrk="0" hangingPunct="0"/>
            <a:r>
              <a:rPr lang="en-US" sz="1600" b="1" dirty="0">
                <a:solidFill>
                  <a:srgbClr val="FFFFFF"/>
                </a:solidFill>
              </a:rPr>
              <a:t>2003 –2006</a:t>
            </a:r>
          </a:p>
        </p:txBody>
      </p:sp>
      <p:sp>
        <p:nvSpPr>
          <p:cNvPr id="40968" name="Rectangle 9"/>
          <p:cNvSpPr>
            <a:spLocks noGrp="1" noChangeAspect="1" noChangeArrowheads="1"/>
          </p:cNvSpPr>
          <p:nvPr>
            <p:ph type="body" idx="4294967295"/>
            <p:custDataLst>
              <p:tags r:id="rId9"/>
            </p:custDataLst>
          </p:nvPr>
        </p:nvSpPr>
        <p:spPr bwMode="gray">
          <a:xfrm>
            <a:off x="7552439" y="1665505"/>
            <a:ext cx="2346960" cy="5101015"/>
          </a:xfrm>
          <a:ln w="19050">
            <a:solidFill>
              <a:srgbClr val="176E20"/>
            </a:solidFill>
          </a:ln>
          <a:scene3d>
            <a:camera prst="orthographicFront"/>
            <a:lightRig rig="threePt" dir="t"/>
          </a:scene3d>
          <a:sp3d>
            <a:bevelT/>
          </a:sp3d>
        </p:spPr>
        <p:txBody>
          <a:bodyPr lIns="35991" bIns="18284"/>
          <a:lstStyle/>
          <a:p>
            <a:pPr eaLnBrk="1" hangingPunct="1">
              <a:lnSpc>
                <a:spcPct val="100000"/>
              </a:lnSpc>
              <a:spcBef>
                <a:spcPts val="0"/>
              </a:spcBef>
              <a:spcAft>
                <a:spcPts val="599"/>
              </a:spcAft>
            </a:pPr>
            <a:r>
              <a:rPr lang="en-US" altLang="ja-JP" sz="1300" dirty="0" smtClean="0">
                <a:ea typeface="MS PGothic" pitchFamily="34" charset="-128"/>
              </a:rPr>
              <a:t>Complete networking (100.0% Core Banking)</a:t>
            </a:r>
          </a:p>
          <a:p>
            <a:pPr eaLnBrk="1" hangingPunct="1">
              <a:lnSpc>
                <a:spcPct val="100000"/>
              </a:lnSpc>
              <a:spcBef>
                <a:spcPts val="0"/>
              </a:spcBef>
              <a:spcAft>
                <a:spcPts val="599"/>
              </a:spcAft>
            </a:pPr>
            <a:r>
              <a:rPr lang="en-US" altLang="ja-JP" sz="1300" dirty="0" smtClean="0">
                <a:ea typeface="MS PGothic" pitchFamily="34" charset="-128"/>
              </a:rPr>
              <a:t>Organization structure redesigned on customer segmentation basis for better customer focus and effective business delivery</a:t>
            </a:r>
          </a:p>
          <a:p>
            <a:pPr eaLnBrk="1" hangingPunct="1">
              <a:lnSpc>
                <a:spcPct val="100000"/>
              </a:lnSpc>
              <a:spcBef>
                <a:spcPts val="0"/>
              </a:spcBef>
              <a:spcAft>
                <a:spcPts val="599"/>
              </a:spcAft>
            </a:pPr>
            <a:r>
              <a:rPr lang="en-US" altLang="ja-JP" sz="1300" b="1" dirty="0" smtClean="0">
                <a:ea typeface="MS PGothic" pitchFamily="34" charset="-128"/>
              </a:rPr>
              <a:t>2008 </a:t>
            </a:r>
            <a:r>
              <a:rPr lang="en-US" altLang="ja-JP" sz="1300" dirty="0" smtClean="0">
                <a:ea typeface="MS PGothic" pitchFamily="34" charset="-128"/>
              </a:rPr>
              <a:t>– Name changed to IDBI Bank Ltd.</a:t>
            </a:r>
          </a:p>
          <a:p>
            <a:pPr eaLnBrk="1" hangingPunct="1">
              <a:lnSpc>
                <a:spcPct val="100000"/>
              </a:lnSpc>
              <a:spcBef>
                <a:spcPts val="0"/>
              </a:spcBef>
              <a:spcAft>
                <a:spcPts val="599"/>
              </a:spcAft>
            </a:pPr>
            <a:r>
              <a:rPr lang="en-US" altLang="ja-JP" sz="1300" b="1" dirty="0" smtClean="0">
                <a:ea typeface="MS PGothic" pitchFamily="34" charset="-128"/>
              </a:rPr>
              <a:t>Jan 2010 </a:t>
            </a:r>
            <a:r>
              <a:rPr lang="en-US" altLang="ja-JP" sz="1300" dirty="0" smtClean="0">
                <a:ea typeface="MS PGothic" pitchFamily="34" charset="-128"/>
              </a:rPr>
              <a:t>– Opened first Overseas Branch at</a:t>
            </a:r>
            <a:br>
              <a:rPr lang="en-US" altLang="ja-JP" sz="1300" dirty="0" smtClean="0">
                <a:ea typeface="MS PGothic" pitchFamily="34" charset="-128"/>
              </a:rPr>
            </a:br>
            <a:r>
              <a:rPr lang="en-US" altLang="ja-JP" sz="1300" dirty="0" smtClean="0">
                <a:ea typeface="MS PGothic" pitchFamily="34" charset="-128"/>
              </a:rPr>
              <a:t>DIFC, Dubai</a:t>
            </a:r>
          </a:p>
          <a:p>
            <a:pPr eaLnBrk="1" hangingPunct="1">
              <a:lnSpc>
                <a:spcPct val="100000"/>
              </a:lnSpc>
              <a:spcBef>
                <a:spcPts val="0"/>
              </a:spcBef>
              <a:spcAft>
                <a:spcPts val="599"/>
              </a:spcAft>
            </a:pPr>
            <a:r>
              <a:rPr lang="en-US" altLang="ja-JP" sz="1300" b="1" dirty="0" smtClean="0">
                <a:ea typeface="MS PGothic" pitchFamily="34" charset="-128"/>
              </a:rPr>
              <a:t>Jan 2011 </a:t>
            </a:r>
            <a:r>
              <a:rPr lang="en-US" altLang="ja-JP" sz="1300" dirty="0" smtClean="0">
                <a:ea typeface="MS PGothic" pitchFamily="34" charset="-128"/>
              </a:rPr>
              <a:t>– Merged its subsidiaries IDBI Home Finance and IDBI Gilts with itself.</a:t>
            </a:r>
          </a:p>
          <a:p>
            <a:pPr eaLnBrk="1" hangingPunct="1">
              <a:lnSpc>
                <a:spcPct val="100000"/>
              </a:lnSpc>
              <a:spcBef>
                <a:spcPts val="0"/>
              </a:spcBef>
              <a:spcAft>
                <a:spcPts val="599"/>
              </a:spcAft>
            </a:pPr>
            <a:r>
              <a:rPr lang="en-US" altLang="ja-JP" sz="1300" b="1" dirty="0" smtClean="0">
                <a:ea typeface="MS PGothic" pitchFamily="34" charset="-128"/>
              </a:rPr>
              <a:t>Oct 2011 </a:t>
            </a:r>
            <a:r>
              <a:rPr lang="en-US" altLang="ja-JP" sz="1300" dirty="0" smtClean="0">
                <a:ea typeface="MS PGothic" pitchFamily="34" charset="-128"/>
              </a:rPr>
              <a:t>– Acquired additional 14.9% stake in IDBI Trusteeship Services; total holding 54.7%</a:t>
            </a:r>
          </a:p>
          <a:p>
            <a:pPr eaLnBrk="1" hangingPunct="1">
              <a:lnSpc>
                <a:spcPct val="100000"/>
              </a:lnSpc>
              <a:spcBef>
                <a:spcPts val="0"/>
              </a:spcBef>
              <a:spcAft>
                <a:spcPts val="599"/>
              </a:spcAft>
            </a:pPr>
            <a:r>
              <a:rPr lang="en-US" altLang="ja-JP" sz="1300" b="1" dirty="0" smtClean="0">
                <a:ea typeface="MS PGothic" pitchFamily="34" charset="-128"/>
              </a:rPr>
              <a:t>2014</a:t>
            </a:r>
            <a:r>
              <a:rPr lang="en-US" altLang="ja-JP" sz="1300" dirty="0" smtClean="0">
                <a:ea typeface="MS PGothic" pitchFamily="34" charset="-128"/>
              </a:rPr>
              <a:t> – IDBI Bank celebrated its Golden Jubilee on July 1.</a:t>
            </a:r>
          </a:p>
        </p:txBody>
      </p:sp>
      <p:sp>
        <p:nvSpPr>
          <p:cNvPr id="40969" name="Rectangle 10"/>
          <p:cNvSpPr>
            <a:spLocks noChangeArrowheads="1"/>
          </p:cNvSpPr>
          <p:nvPr>
            <p:custDataLst>
              <p:tags r:id="rId10"/>
            </p:custDataLst>
          </p:nvPr>
        </p:nvSpPr>
        <p:spPr bwMode="gray">
          <a:xfrm>
            <a:off x="7552439" y="1376297"/>
            <a:ext cx="2346960" cy="309901"/>
          </a:xfrm>
          <a:prstGeom prst="rect">
            <a:avLst/>
          </a:prstGeom>
          <a:solidFill>
            <a:srgbClr val="006D75"/>
          </a:solidFill>
          <a:ln w="6350">
            <a:solidFill>
              <a:srgbClr val="006D75"/>
            </a:solidFill>
            <a:miter lim="800000"/>
            <a:headEnd/>
            <a:tailEnd/>
          </a:ln>
          <a:scene3d>
            <a:camera prst="orthographicFront"/>
            <a:lightRig rig="threePt" dir="t"/>
          </a:scene3d>
          <a:sp3d>
            <a:bevelT/>
          </a:sp3d>
        </p:spPr>
        <p:txBody>
          <a:bodyPr lIns="0" tIns="18284" rIns="0" bIns="18284" anchor="ctr"/>
          <a:lstStyle/>
          <a:p>
            <a:pPr algn="ctr" defTabSz="761822" eaLnBrk="0" hangingPunct="0"/>
            <a:r>
              <a:rPr lang="en-US" sz="1600" b="1" dirty="0">
                <a:solidFill>
                  <a:srgbClr val="FFFFFF"/>
                </a:solidFill>
              </a:rPr>
              <a:t>2007 – </a:t>
            </a:r>
            <a:r>
              <a:rPr lang="en-US" sz="1600" b="1" dirty="0" smtClean="0">
                <a:solidFill>
                  <a:srgbClr val="FFFFFF"/>
                </a:solidFill>
              </a:rPr>
              <a:t>2014</a:t>
            </a:r>
            <a:endParaRPr lang="en-US" sz="1600" b="1" dirty="0">
              <a:solidFill>
                <a:srgbClr val="FFFFFF"/>
              </a:solidFill>
            </a:endParaRPr>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12</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gray">
          <a:xfrm>
            <a:off x="141290" y="1400176"/>
            <a:ext cx="9775825" cy="1375761"/>
          </a:xfrm>
          <a:prstGeom prst="rect">
            <a:avLst/>
          </a:prstGeom>
        </p:spPr>
        <p:txBody>
          <a:bodyPr wrap="square" lIns="0" tIns="0" rIns="0" bIns="0">
            <a:spAutoFit/>
          </a:bodyPr>
          <a:lstStyle/>
          <a:p>
            <a:pPr marL="177761" indent="-177761" algn="just">
              <a:spcAft>
                <a:spcPts val="599"/>
              </a:spcAft>
              <a:buClr>
                <a:srgbClr val="70193D"/>
              </a:buClr>
              <a:buFont typeface="Wingdings" pitchFamily="2" charset="2"/>
              <a:buChar char="§"/>
            </a:pPr>
            <a:r>
              <a:rPr lang="en-US" sz="1200" dirty="0"/>
              <a:t>Played </a:t>
            </a:r>
            <a:r>
              <a:rPr lang="en-US" sz="1200" dirty="0" smtClean="0"/>
              <a:t>a </a:t>
            </a:r>
            <a:r>
              <a:rPr lang="en-US" sz="1200" dirty="0"/>
              <a:t>role in providing project finance over four decades—India’s No.1 Developmental Financial Institution (DFI) </a:t>
            </a:r>
          </a:p>
          <a:p>
            <a:pPr marL="177761" indent="-177761" algn="just">
              <a:spcAft>
                <a:spcPts val="599"/>
              </a:spcAft>
              <a:buClr>
                <a:srgbClr val="70193D"/>
              </a:buClr>
              <a:buFont typeface="Wingdings" pitchFamily="2" charset="2"/>
              <a:buChar char="§"/>
            </a:pPr>
            <a:r>
              <a:rPr lang="en-US" sz="1200" dirty="0"/>
              <a:t>Policy bank </a:t>
            </a:r>
            <a:r>
              <a:rPr lang="en-US" sz="1200" dirty="0" smtClean="0"/>
              <a:t>for the </a:t>
            </a:r>
            <a:r>
              <a:rPr lang="en-US" sz="1200" dirty="0"/>
              <a:t>Government of India in the area of industrial and infrastructure development </a:t>
            </a:r>
          </a:p>
          <a:p>
            <a:pPr marL="230349" indent="-230349" algn="just">
              <a:spcAft>
                <a:spcPts val="599"/>
              </a:spcAft>
              <a:buClr>
                <a:srgbClr val="70193D"/>
              </a:buClr>
              <a:buFont typeface="Wingdings" pitchFamily="2" charset="2"/>
              <a:buChar char="§"/>
            </a:pPr>
            <a:r>
              <a:rPr lang="en-US" sz="1200" dirty="0" smtClean="0"/>
              <a:t>Institution builder </a:t>
            </a:r>
          </a:p>
          <a:p>
            <a:pPr marL="342822" lvl="1" indent="-165063" defTabSz="1018944" eaLnBrk="0" hangingPunct="0">
              <a:lnSpc>
                <a:spcPct val="90000"/>
              </a:lnSpc>
              <a:spcBef>
                <a:spcPct val="20000"/>
              </a:spcBef>
              <a:buClr>
                <a:srgbClr val="70193D"/>
              </a:buClr>
              <a:buSzPct val="80000"/>
              <a:buFont typeface="Wingdings 3" pitchFamily="18" charset="2"/>
              <a:buChar char="}"/>
            </a:pPr>
            <a:r>
              <a:rPr lang="en-US" sz="1200" dirty="0" smtClean="0"/>
              <a:t>Two of the existing DFIs - EXIM Bank and SIDBI -  were carved out of IDBI</a:t>
            </a:r>
          </a:p>
          <a:p>
            <a:pPr marL="342822" lvl="1" indent="-165063" defTabSz="1018944" eaLnBrk="0" hangingPunct="0">
              <a:lnSpc>
                <a:spcPct val="90000"/>
              </a:lnSpc>
              <a:spcBef>
                <a:spcPct val="20000"/>
              </a:spcBef>
              <a:buClr>
                <a:srgbClr val="70193D"/>
              </a:buClr>
              <a:buSzPct val="80000"/>
              <a:buFont typeface="Wingdings 3" pitchFamily="18" charset="2"/>
              <a:buChar char="}"/>
            </a:pPr>
            <a:r>
              <a:rPr lang="en-US" sz="1200" dirty="0" smtClean="0"/>
              <a:t>IDBI Bank is a promoter of the following institutions</a:t>
            </a:r>
            <a:endParaRPr lang="en-US" sz="1200" dirty="0"/>
          </a:p>
          <a:p>
            <a:pPr marL="687445" lvl="1" indent="-230349" algn="just">
              <a:spcAft>
                <a:spcPts val="599"/>
              </a:spcAft>
              <a:buFont typeface="Wingdings" pitchFamily="2" charset="2"/>
              <a:buChar char="§"/>
            </a:pPr>
            <a:endParaRPr lang="en-US" sz="1200" dirty="0"/>
          </a:p>
        </p:txBody>
      </p:sp>
      <p:sp>
        <p:nvSpPr>
          <p:cNvPr id="2" name="Oval 1"/>
          <p:cNvSpPr/>
          <p:nvPr/>
        </p:nvSpPr>
        <p:spPr bwMode="gray">
          <a:xfrm>
            <a:off x="334518" y="2741331"/>
            <a:ext cx="1963034" cy="1963034"/>
          </a:xfrm>
          <a:prstGeom prst="ellipse">
            <a:avLst/>
          </a:prstGeom>
          <a:solidFill>
            <a:srgbClr val="F36E20"/>
          </a:solidFill>
          <a:ln w="9525" cap="flat" cmpd="sng" algn="ctr">
            <a:noFill/>
            <a:prstDash val="solid"/>
            <a:round/>
            <a:headEnd type="none" w="med" len="med"/>
            <a:tailEnd type="none" w="med" len="med"/>
          </a:ln>
          <a:effectLst/>
        </p:spPr>
        <p:txBody>
          <a:bodyPr vert="horz" wrap="square" lIns="91419" tIns="45710" rIns="91419" bIns="45710" numCol="1" rtlCol="0" anchor="t" anchorCtr="0" compatLnSpc="1">
            <a:prstTxWarp prst="textNoShape">
              <a:avLst/>
            </a:prstTxWarp>
          </a:bodyPr>
          <a:lstStyle/>
          <a:p>
            <a:pPr defTabSz="914192"/>
            <a:endParaRPr lang="en-US" dirty="0">
              <a:latin typeface="Arial" charset="0"/>
              <a:cs typeface="Arial" charset="0"/>
            </a:endParaRPr>
          </a:p>
        </p:txBody>
      </p:sp>
      <p:sp>
        <p:nvSpPr>
          <p:cNvPr id="35" name="Oval 34"/>
          <p:cNvSpPr/>
          <p:nvPr/>
        </p:nvSpPr>
        <p:spPr bwMode="gray">
          <a:xfrm>
            <a:off x="2784830" y="2741331"/>
            <a:ext cx="1963034" cy="1963034"/>
          </a:xfrm>
          <a:prstGeom prst="ellipse">
            <a:avLst/>
          </a:prstGeom>
          <a:solidFill>
            <a:srgbClr val="F36E20"/>
          </a:solidFill>
          <a:ln w="9525" cap="flat" cmpd="sng" algn="ctr">
            <a:noFill/>
            <a:prstDash val="solid"/>
            <a:round/>
            <a:headEnd type="none" w="med" len="med"/>
            <a:tailEnd type="none" w="med" len="med"/>
          </a:ln>
          <a:effectLst/>
        </p:spPr>
        <p:txBody>
          <a:bodyPr vert="horz" wrap="square" lIns="91419" tIns="45710" rIns="91419" bIns="45710" numCol="1" rtlCol="0" anchor="t" anchorCtr="0" compatLnSpc="1">
            <a:prstTxWarp prst="textNoShape">
              <a:avLst/>
            </a:prstTxWarp>
          </a:bodyPr>
          <a:lstStyle/>
          <a:p>
            <a:pPr defTabSz="914192"/>
            <a:endParaRPr lang="en-US" dirty="0">
              <a:latin typeface="Arial" charset="0"/>
              <a:cs typeface="Arial" charset="0"/>
            </a:endParaRPr>
          </a:p>
        </p:txBody>
      </p:sp>
      <p:sp>
        <p:nvSpPr>
          <p:cNvPr id="36" name="Oval 35"/>
          <p:cNvSpPr/>
          <p:nvPr/>
        </p:nvSpPr>
        <p:spPr bwMode="gray">
          <a:xfrm>
            <a:off x="5181522" y="4951164"/>
            <a:ext cx="1963034" cy="1963034"/>
          </a:xfrm>
          <a:prstGeom prst="ellipse">
            <a:avLst/>
          </a:prstGeom>
          <a:solidFill>
            <a:srgbClr val="F36E20"/>
          </a:solidFill>
          <a:ln w="9525" cap="flat" cmpd="sng" algn="ctr">
            <a:noFill/>
            <a:prstDash val="solid"/>
            <a:round/>
            <a:headEnd type="none" w="med" len="med"/>
            <a:tailEnd type="none" w="med" len="med"/>
          </a:ln>
          <a:effectLst/>
        </p:spPr>
        <p:txBody>
          <a:bodyPr vert="horz" wrap="square" lIns="91419" tIns="45710" rIns="91419" bIns="45710" numCol="1" rtlCol="0" anchor="t" anchorCtr="0" compatLnSpc="1">
            <a:prstTxWarp prst="textNoShape">
              <a:avLst/>
            </a:prstTxWarp>
          </a:bodyPr>
          <a:lstStyle/>
          <a:p>
            <a:pPr defTabSz="914192"/>
            <a:endParaRPr lang="en-US" dirty="0">
              <a:latin typeface="Arial" charset="0"/>
              <a:cs typeface="Arial" charset="0"/>
            </a:endParaRPr>
          </a:p>
        </p:txBody>
      </p:sp>
      <p:sp>
        <p:nvSpPr>
          <p:cNvPr id="37" name="Oval 36"/>
          <p:cNvSpPr/>
          <p:nvPr/>
        </p:nvSpPr>
        <p:spPr bwMode="gray">
          <a:xfrm>
            <a:off x="5172076" y="2743192"/>
            <a:ext cx="1963034" cy="1963034"/>
          </a:xfrm>
          <a:prstGeom prst="ellipse">
            <a:avLst/>
          </a:prstGeom>
          <a:solidFill>
            <a:srgbClr val="F36E20"/>
          </a:solidFill>
          <a:ln w="9525" cap="flat" cmpd="sng" algn="ctr">
            <a:noFill/>
            <a:prstDash val="solid"/>
            <a:round/>
            <a:headEnd type="none" w="med" len="med"/>
            <a:tailEnd type="none" w="med" len="med"/>
          </a:ln>
          <a:effectLst/>
        </p:spPr>
        <p:txBody>
          <a:bodyPr vert="horz" wrap="square" lIns="91419" tIns="45710" rIns="91419" bIns="45710" numCol="1" rtlCol="0" anchor="t" anchorCtr="0" compatLnSpc="1">
            <a:prstTxWarp prst="textNoShape">
              <a:avLst/>
            </a:prstTxWarp>
          </a:bodyPr>
          <a:lstStyle/>
          <a:p>
            <a:pPr defTabSz="914192"/>
            <a:endParaRPr lang="en-US" dirty="0">
              <a:latin typeface="Arial" charset="0"/>
              <a:cs typeface="Arial" charset="0"/>
            </a:endParaRPr>
          </a:p>
        </p:txBody>
      </p:sp>
      <p:sp>
        <p:nvSpPr>
          <p:cNvPr id="41" name="Oval 40"/>
          <p:cNvSpPr/>
          <p:nvPr/>
        </p:nvSpPr>
        <p:spPr bwMode="gray">
          <a:xfrm>
            <a:off x="7576207" y="2712196"/>
            <a:ext cx="1963034" cy="1963034"/>
          </a:xfrm>
          <a:prstGeom prst="ellipse">
            <a:avLst/>
          </a:prstGeom>
          <a:solidFill>
            <a:srgbClr val="F36E20"/>
          </a:solidFill>
          <a:ln w="9525" cap="flat" cmpd="sng" algn="ctr">
            <a:noFill/>
            <a:prstDash val="solid"/>
            <a:round/>
            <a:headEnd type="none" w="med" len="med"/>
            <a:tailEnd type="none" w="med" len="med"/>
          </a:ln>
          <a:effectLst/>
        </p:spPr>
        <p:txBody>
          <a:bodyPr vert="horz" wrap="square" lIns="91419" tIns="45710" rIns="91419" bIns="45710" numCol="1" rtlCol="0" anchor="t" anchorCtr="0" compatLnSpc="1">
            <a:prstTxWarp prst="textNoShape">
              <a:avLst/>
            </a:prstTxWarp>
          </a:bodyPr>
          <a:lstStyle/>
          <a:p>
            <a:pPr defTabSz="914192"/>
            <a:endParaRPr lang="en-US" dirty="0">
              <a:latin typeface="Arial" charset="0"/>
              <a:cs typeface="Arial" charset="0"/>
            </a:endParaRPr>
          </a:p>
        </p:txBody>
      </p:sp>
      <p:sp>
        <p:nvSpPr>
          <p:cNvPr id="42" name="Oval 41"/>
          <p:cNvSpPr/>
          <p:nvPr/>
        </p:nvSpPr>
        <p:spPr bwMode="gray">
          <a:xfrm>
            <a:off x="457168" y="4947503"/>
            <a:ext cx="1963034" cy="1963034"/>
          </a:xfrm>
          <a:prstGeom prst="ellipse">
            <a:avLst/>
          </a:prstGeom>
          <a:solidFill>
            <a:srgbClr val="F36E20"/>
          </a:solidFill>
          <a:ln w="9525" cap="flat" cmpd="sng" algn="ctr">
            <a:noFill/>
            <a:prstDash val="solid"/>
            <a:round/>
            <a:headEnd type="none" w="med" len="med"/>
            <a:tailEnd type="none" w="med" len="med"/>
          </a:ln>
          <a:effectLst/>
        </p:spPr>
        <p:txBody>
          <a:bodyPr vert="horz" wrap="square" lIns="91419" tIns="45710" rIns="91419" bIns="45710" numCol="1" rtlCol="0" anchor="t" anchorCtr="0" compatLnSpc="1">
            <a:prstTxWarp prst="textNoShape">
              <a:avLst/>
            </a:prstTxWarp>
          </a:bodyPr>
          <a:lstStyle/>
          <a:p>
            <a:pPr defTabSz="914192"/>
            <a:endParaRPr lang="en-US" dirty="0">
              <a:latin typeface="Arial" charset="0"/>
              <a:cs typeface="Arial" charset="0"/>
            </a:endParaRPr>
          </a:p>
        </p:txBody>
      </p:sp>
      <p:sp>
        <p:nvSpPr>
          <p:cNvPr id="44" name="Oval 43"/>
          <p:cNvSpPr/>
          <p:nvPr/>
        </p:nvSpPr>
        <p:spPr bwMode="gray">
          <a:xfrm>
            <a:off x="2793072" y="4947503"/>
            <a:ext cx="1963034" cy="1963034"/>
          </a:xfrm>
          <a:prstGeom prst="ellipse">
            <a:avLst/>
          </a:prstGeom>
          <a:solidFill>
            <a:srgbClr val="F36E20"/>
          </a:solidFill>
          <a:ln w="9525" cap="flat" cmpd="sng" algn="ctr">
            <a:noFill/>
            <a:prstDash val="solid"/>
            <a:round/>
            <a:headEnd type="none" w="med" len="med"/>
            <a:tailEnd type="none" w="med" len="med"/>
          </a:ln>
          <a:effectLst/>
        </p:spPr>
        <p:txBody>
          <a:bodyPr vert="horz" wrap="square" lIns="91419" tIns="45710" rIns="91419" bIns="45710" numCol="1" rtlCol="0" anchor="t" anchorCtr="0" compatLnSpc="1">
            <a:prstTxWarp prst="textNoShape">
              <a:avLst/>
            </a:prstTxWarp>
          </a:bodyPr>
          <a:lstStyle/>
          <a:p>
            <a:pPr defTabSz="914192"/>
            <a:endParaRPr lang="en-US" dirty="0">
              <a:latin typeface="Arial" charset="0"/>
              <a:cs typeface="Arial" charset="0"/>
            </a:endParaRPr>
          </a:p>
        </p:txBody>
      </p:sp>
      <p:grpSp>
        <p:nvGrpSpPr>
          <p:cNvPr id="3" name="Group 6"/>
          <p:cNvGrpSpPr/>
          <p:nvPr/>
        </p:nvGrpSpPr>
        <p:grpSpPr bwMode="gray">
          <a:xfrm>
            <a:off x="547707" y="3183022"/>
            <a:ext cx="1536656" cy="1264320"/>
            <a:chOff x="350499" y="2919204"/>
            <a:chExt cx="1536656" cy="1264319"/>
          </a:xfrm>
        </p:grpSpPr>
        <p:pic>
          <p:nvPicPr>
            <p:cNvPr id="45" name="Picture 3"/>
            <p:cNvPicPr>
              <a:picLocks noChangeAspect="1" noChangeArrowheads="1"/>
            </p:cNvPicPr>
            <p:nvPr/>
          </p:nvPicPr>
          <p:blipFill>
            <a:blip r:embed="rId4" cstate="print"/>
            <a:srcRect/>
            <a:stretch>
              <a:fillRect/>
            </a:stretch>
          </p:blipFill>
          <p:spPr bwMode="gray">
            <a:xfrm>
              <a:off x="626812" y="2919204"/>
              <a:ext cx="984031" cy="536028"/>
            </a:xfrm>
            <a:prstGeom prst="rect">
              <a:avLst/>
            </a:prstGeom>
            <a:noFill/>
            <a:ln w="9525">
              <a:noFill/>
              <a:miter lim="800000"/>
              <a:headEnd/>
              <a:tailEnd/>
            </a:ln>
            <a:effectLst/>
          </p:spPr>
        </p:pic>
        <p:sp>
          <p:nvSpPr>
            <p:cNvPr id="46" name="TextBox 45"/>
            <p:cNvSpPr txBox="1"/>
            <p:nvPr/>
          </p:nvSpPr>
          <p:spPr bwMode="gray">
            <a:xfrm>
              <a:off x="350499" y="3629525"/>
              <a:ext cx="1536656" cy="553998"/>
            </a:xfrm>
            <a:prstGeom prst="rect">
              <a:avLst/>
            </a:prstGeom>
            <a:noFill/>
          </p:spPr>
          <p:txBody>
            <a:bodyPr wrap="square" lIns="0" tIns="0" rIns="0" bIns="0" rtlCol="0">
              <a:spAutoFit/>
            </a:bodyPr>
            <a:lstStyle/>
            <a:p>
              <a:pPr algn="ctr"/>
              <a:r>
                <a:rPr lang="en-US" sz="1200" dirty="0">
                  <a:solidFill>
                    <a:schemeClr val="bg1"/>
                  </a:solidFill>
                </a:rPr>
                <a:t>Electronic Stock </a:t>
              </a:r>
              <a:br>
                <a:rPr lang="en-US" sz="1200" dirty="0">
                  <a:solidFill>
                    <a:schemeClr val="bg1"/>
                  </a:solidFill>
                </a:rPr>
              </a:br>
              <a:r>
                <a:rPr lang="en-US" sz="1200" dirty="0" smtClean="0">
                  <a:solidFill>
                    <a:schemeClr val="bg1"/>
                  </a:solidFill>
                </a:rPr>
                <a:t>Exchange</a:t>
              </a:r>
              <a:br>
                <a:rPr lang="en-US" sz="1200" dirty="0" smtClean="0">
                  <a:solidFill>
                    <a:schemeClr val="bg1"/>
                  </a:solidFill>
                </a:rPr>
              </a:br>
              <a:r>
                <a:rPr lang="en-US" sz="1200" dirty="0" smtClean="0">
                  <a:solidFill>
                    <a:schemeClr val="bg1"/>
                  </a:solidFill>
                </a:rPr>
                <a:t>(5.0% </a:t>
              </a:r>
              <a:r>
                <a:rPr lang="en-US" sz="1200" dirty="0">
                  <a:solidFill>
                    <a:schemeClr val="bg1"/>
                  </a:solidFill>
                </a:rPr>
                <a:t>stake) </a:t>
              </a:r>
            </a:p>
          </p:txBody>
        </p:sp>
      </p:grpSp>
      <p:sp>
        <p:nvSpPr>
          <p:cNvPr id="47" name="TextBox 46"/>
          <p:cNvSpPr txBox="1"/>
          <p:nvPr/>
        </p:nvSpPr>
        <p:spPr bwMode="gray">
          <a:xfrm>
            <a:off x="3044513" y="3930288"/>
            <a:ext cx="1536656" cy="553998"/>
          </a:xfrm>
          <a:prstGeom prst="rect">
            <a:avLst/>
          </a:prstGeom>
          <a:noFill/>
        </p:spPr>
        <p:txBody>
          <a:bodyPr wrap="square" lIns="0" tIns="0" rIns="0" bIns="0" rtlCol="0">
            <a:spAutoFit/>
          </a:bodyPr>
          <a:lstStyle/>
          <a:p>
            <a:pPr algn="ctr"/>
            <a:r>
              <a:rPr lang="en-US" sz="1200" dirty="0">
                <a:solidFill>
                  <a:schemeClr val="bg1"/>
                </a:solidFill>
              </a:rPr>
              <a:t>Funding </a:t>
            </a:r>
            <a:r>
              <a:rPr lang="en-US" sz="1200" dirty="0" smtClean="0">
                <a:solidFill>
                  <a:schemeClr val="bg1"/>
                </a:solidFill>
              </a:rPr>
              <a:t>Institution for </a:t>
            </a:r>
            <a:r>
              <a:rPr lang="en-US" sz="1200" dirty="0">
                <a:solidFill>
                  <a:schemeClr val="bg1"/>
                </a:solidFill>
              </a:rPr>
              <a:t>MSMEs </a:t>
            </a:r>
          </a:p>
          <a:p>
            <a:pPr algn="ctr"/>
            <a:r>
              <a:rPr lang="en-US" sz="1200" dirty="0">
                <a:solidFill>
                  <a:schemeClr val="bg1"/>
                </a:solidFill>
              </a:rPr>
              <a:t>(19.2% stake)</a:t>
            </a:r>
          </a:p>
        </p:txBody>
      </p:sp>
      <p:pic>
        <p:nvPicPr>
          <p:cNvPr id="50" name="Picture 7"/>
          <p:cNvPicPr>
            <a:picLocks noChangeAspect="1" noChangeArrowheads="1"/>
          </p:cNvPicPr>
          <p:nvPr/>
        </p:nvPicPr>
        <p:blipFill>
          <a:blip r:embed="rId5" cstate="print"/>
          <a:srcRect/>
          <a:stretch>
            <a:fillRect/>
          </a:stretch>
        </p:blipFill>
        <p:spPr bwMode="gray">
          <a:xfrm>
            <a:off x="3392429" y="3015963"/>
            <a:ext cx="840827" cy="520263"/>
          </a:xfrm>
          <a:prstGeom prst="rect">
            <a:avLst/>
          </a:prstGeom>
          <a:noFill/>
          <a:ln w="9525">
            <a:noFill/>
            <a:miter lim="800000"/>
            <a:headEnd/>
            <a:tailEnd/>
          </a:ln>
          <a:effectLst/>
        </p:spPr>
      </p:pic>
      <p:sp>
        <p:nvSpPr>
          <p:cNvPr id="51" name="TextBox 50"/>
          <p:cNvSpPr txBox="1"/>
          <p:nvPr/>
        </p:nvSpPr>
        <p:spPr bwMode="gray">
          <a:xfrm>
            <a:off x="2970800" y="3531627"/>
            <a:ext cx="1684085" cy="372958"/>
          </a:xfrm>
          <a:prstGeom prst="rect">
            <a:avLst/>
          </a:prstGeom>
          <a:noFill/>
        </p:spPr>
        <p:txBody>
          <a:bodyPr wrap="square" lIns="91429" tIns="45715" rIns="91429" bIns="45715" rtlCol="0">
            <a:spAutoFit/>
          </a:bodyPr>
          <a:lstStyle/>
          <a:p>
            <a:pPr algn="ctr"/>
            <a:r>
              <a:rPr lang="en-US" sz="900" dirty="0">
                <a:solidFill>
                  <a:schemeClr val="bg1"/>
                </a:solidFill>
              </a:rPr>
              <a:t>Small Industries Development Bank of India</a:t>
            </a:r>
          </a:p>
        </p:txBody>
      </p:sp>
      <p:grpSp>
        <p:nvGrpSpPr>
          <p:cNvPr id="4" name="Group 10"/>
          <p:cNvGrpSpPr/>
          <p:nvPr/>
        </p:nvGrpSpPr>
        <p:grpSpPr bwMode="gray">
          <a:xfrm>
            <a:off x="5456703" y="5144260"/>
            <a:ext cx="1536656" cy="1235890"/>
            <a:chOff x="5557981" y="2842857"/>
            <a:chExt cx="1536656" cy="1235891"/>
          </a:xfrm>
        </p:grpSpPr>
        <p:sp>
          <p:nvSpPr>
            <p:cNvPr id="48" name="TextBox 47"/>
            <p:cNvSpPr txBox="1"/>
            <p:nvPr/>
          </p:nvSpPr>
          <p:spPr bwMode="gray">
            <a:xfrm>
              <a:off x="5557981" y="3524750"/>
              <a:ext cx="1536656" cy="553998"/>
            </a:xfrm>
            <a:prstGeom prst="rect">
              <a:avLst/>
            </a:prstGeom>
            <a:noFill/>
          </p:spPr>
          <p:txBody>
            <a:bodyPr wrap="square" lIns="0" tIns="0" rIns="0" bIns="0" rtlCol="0">
              <a:spAutoFit/>
            </a:bodyPr>
            <a:lstStyle/>
            <a:p>
              <a:pPr algn="ctr"/>
              <a:r>
                <a:rPr lang="en-US" sz="1200" dirty="0">
                  <a:solidFill>
                    <a:schemeClr val="bg1"/>
                  </a:solidFill>
                </a:rPr>
                <a:t>A bank to </a:t>
              </a:r>
              <a:r>
                <a:rPr lang="en-US" sz="1200" dirty="0" smtClean="0">
                  <a:solidFill>
                    <a:schemeClr val="bg1"/>
                  </a:solidFill>
                </a:rPr>
                <a:t>Finance Export </a:t>
              </a:r>
              <a:r>
                <a:rPr lang="en-US" sz="1200" dirty="0">
                  <a:solidFill>
                    <a:schemeClr val="bg1"/>
                  </a:solidFill>
                </a:rPr>
                <a:t>Import (Equity </a:t>
              </a:r>
              <a:r>
                <a:rPr lang="en-US" sz="1200" dirty="0" smtClean="0">
                  <a:solidFill>
                    <a:schemeClr val="bg1"/>
                  </a:solidFill>
                </a:rPr>
                <a:t>Holding with </a:t>
              </a:r>
              <a:r>
                <a:rPr lang="en-US" sz="1200" dirty="0">
                  <a:solidFill>
                    <a:schemeClr val="bg1"/>
                  </a:solidFill>
                </a:rPr>
                <a:t>GOI)</a:t>
              </a:r>
            </a:p>
          </p:txBody>
        </p:sp>
        <p:pic>
          <p:nvPicPr>
            <p:cNvPr id="52" name="Picture 8"/>
            <p:cNvPicPr>
              <a:picLocks noChangeAspect="1" noChangeArrowheads="1"/>
            </p:cNvPicPr>
            <p:nvPr/>
          </p:nvPicPr>
          <p:blipFill>
            <a:blip r:embed="rId6" cstate="print"/>
            <a:srcRect/>
            <a:stretch>
              <a:fillRect/>
            </a:stretch>
          </p:blipFill>
          <p:spPr bwMode="gray">
            <a:xfrm>
              <a:off x="5969697" y="2842857"/>
              <a:ext cx="713224" cy="561975"/>
            </a:xfrm>
            <a:prstGeom prst="rect">
              <a:avLst/>
            </a:prstGeom>
            <a:noFill/>
            <a:ln w="9525">
              <a:noFill/>
              <a:miter lim="800000"/>
              <a:headEnd/>
              <a:tailEnd/>
            </a:ln>
            <a:effectLst/>
          </p:spPr>
        </p:pic>
      </p:grpSp>
      <p:grpSp>
        <p:nvGrpSpPr>
          <p:cNvPr id="5" name="Group 11"/>
          <p:cNvGrpSpPr/>
          <p:nvPr/>
        </p:nvGrpSpPr>
        <p:grpSpPr bwMode="gray">
          <a:xfrm>
            <a:off x="5382978" y="2959368"/>
            <a:ext cx="1536656" cy="1440902"/>
            <a:chOff x="8159434" y="2647672"/>
            <a:chExt cx="1536656" cy="1440902"/>
          </a:xfrm>
        </p:grpSpPr>
        <p:sp>
          <p:nvSpPr>
            <p:cNvPr id="49" name="TextBox 48"/>
            <p:cNvSpPr txBox="1"/>
            <p:nvPr/>
          </p:nvSpPr>
          <p:spPr bwMode="gray">
            <a:xfrm>
              <a:off x="8159434" y="3719242"/>
              <a:ext cx="1536656" cy="369332"/>
            </a:xfrm>
            <a:prstGeom prst="rect">
              <a:avLst/>
            </a:prstGeom>
            <a:noFill/>
          </p:spPr>
          <p:txBody>
            <a:bodyPr wrap="square" lIns="0" tIns="0" rIns="0" bIns="0" rtlCol="0">
              <a:spAutoFit/>
            </a:bodyPr>
            <a:lstStyle/>
            <a:p>
              <a:pPr algn="ctr"/>
              <a:r>
                <a:rPr lang="en-US" sz="1200" dirty="0">
                  <a:solidFill>
                    <a:schemeClr val="bg1"/>
                  </a:solidFill>
                </a:rPr>
                <a:t>Securities Depository </a:t>
              </a:r>
            </a:p>
            <a:p>
              <a:pPr algn="ctr"/>
              <a:r>
                <a:rPr lang="en-US" sz="1200" dirty="0">
                  <a:solidFill>
                    <a:schemeClr val="bg1"/>
                  </a:solidFill>
                </a:rPr>
                <a:t>(</a:t>
              </a:r>
              <a:r>
                <a:rPr lang="en-US" sz="1200" dirty="0" smtClean="0">
                  <a:solidFill>
                    <a:schemeClr val="bg1"/>
                  </a:solidFill>
                </a:rPr>
                <a:t>30.0% </a:t>
              </a:r>
              <a:r>
                <a:rPr lang="en-US" sz="1200" dirty="0">
                  <a:solidFill>
                    <a:schemeClr val="bg1"/>
                  </a:solidFill>
                </a:rPr>
                <a:t>stake)</a:t>
              </a:r>
            </a:p>
          </p:txBody>
        </p:sp>
        <p:pic>
          <p:nvPicPr>
            <p:cNvPr id="53" name="Picture 4"/>
            <p:cNvPicPr>
              <a:picLocks noChangeAspect="1" noChangeArrowheads="1"/>
            </p:cNvPicPr>
            <p:nvPr/>
          </p:nvPicPr>
          <p:blipFill>
            <a:blip r:embed="rId7" cstate="print"/>
            <a:srcRect/>
            <a:stretch>
              <a:fillRect/>
            </a:stretch>
          </p:blipFill>
          <p:spPr bwMode="gray">
            <a:xfrm>
              <a:off x="8373748" y="2647672"/>
              <a:ext cx="1062859" cy="552778"/>
            </a:xfrm>
            <a:prstGeom prst="rect">
              <a:avLst/>
            </a:prstGeom>
            <a:noFill/>
            <a:ln w="9525">
              <a:noFill/>
              <a:miter lim="800000"/>
              <a:headEnd/>
              <a:tailEnd/>
            </a:ln>
            <a:effectLst/>
          </p:spPr>
        </p:pic>
        <p:sp>
          <p:nvSpPr>
            <p:cNvPr id="54" name="TextBox 53"/>
            <p:cNvSpPr txBox="1"/>
            <p:nvPr/>
          </p:nvSpPr>
          <p:spPr bwMode="gray">
            <a:xfrm>
              <a:off x="8164556" y="3273655"/>
              <a:ext cx="1530986" cy="383695"/>
            </a:xfrm>
            <a:prstGeom prst="rect">
              <a:avLst/>
            </a:prstGeom>
            <a:noFill/>
          </p:spPr>
          <p:txBody>
            <a:bodyPr wrap="square" rtlCol="0">
              <a:spAutoFit/>
            </a:bodyPr>
            <a:lstStyle/>
            <a:p>
              <a:pPr algn="ctr"/>
              <a:r>
                <a:rPr lang="en-US" sz="900" dirty="0">
                  <a:solidFill>
                    <a:schemeClr val="bg1"/>
                  </a:solidFill>
                </a:rPr>
                <a:t>National Securities Depository Limited</a:t>
              </a:r>
            </a:p>
          </p:txBody>
        </p:sp>
      </p:grpSp>
      <p:grpSp>
        <p:nvGrpSpPr>
          <p:cNvPr id="6" name="Group 12"/>
          <p:cNvGrpSpPr/>
          <p:nvPr/>
        </p:nvGrpSpPr>
        <p:grpSpPr bwMode="gray">
          <a:xfrm>
            <a:off x="7733677" y="3251395"/>
            <a:ext cx="1772074" cy="946631"/>
            <a:chOff x="232790" y="5158806"/>
            <a:chExt cx="1772074" cy="946631"/>
          </a:xfrm>
        </p:grpSpPr>
        <p:pic>
          <p:nvPicPr>
            <p:cNvPr id="55" name="Picture 9"/>
            <p:cNvPicPr>
              <a:picLocks noChangeAspect="1" noChangeArrowheads="1"/>
            </p:cNvPicPr>
            <p:nvPr/>
          </p:nvPicPr>
          <p:blipFill>
            <a:blip r:embed="rId8" cstate="print"/>
            <a:srcRect/>
            <a:stretch>
              <a:fillRect/>
            </a:stretch>
          </p:blipFill>
          <p:spPr bwMode="gray">
            <a:xfrm>
              <a:off x="780229" y="5158806"/>
              <a:ext cx="693683" cy="484951"/>
            </a:xfrm>
            <a:prstGeom prst="rect">
              <a:avLst/>
            </a:prstGeom>
            <a:noFill/>
            <a:ln w="9525">
              <a:noFill/>
              <a:miter lim="800000"/>
              <a:headEnd/>
              <a:tailEnd/>
            </a:ln>
            <a:effectLst/>
          </p:spPr>
        </p:pic>
        <p:sp>
          <p:nvSpPr>
            <p:cNvPr id="56" name="TextBox 55"/>
            <p:cNvSpPr txBox="1"/>
            <p:nvPr/>
          </p:nvSpPr>
          <p:spPr bwMode="gray">
            <a:xfrm>
              <a:off x="232790" y="5736105"/>
              <a:ext cx="1772074" cy="369332"/>
            </a:xfrm>
            <a:prstGeom prst="rect">
              <a:avLst/>
            </a:prstGeom>
            <a:noFill/>
          </p:spPr>
          <p:txBody>
            <a:bodyPr wrap="square" lIns="0" tIns="0" rIns="0" bIns="0" rtlCol="0">
              <a:spAutoFit/>
            </a:bodyPr>
            <a:lstStyle/>
            <a:p>
              <a:pPr algn="ctr"/>
              <a:r>
                <a:rPr lang="en-US" sz="1200" dirty="0">
                  <a:solidFill>
                    <a:schemeClr val="bg1"/>
                  </a:solidFill>
                </a:rPr>
                <a:t>Asset </a:t>
              </a:r>
              <a:r>
                <a:rPr lang="en-US" sz="1200" dirty="0" smtClean="0">
                  <a:solidFill>
                    <a:schemeClr val="bg1"/>
                  </a:solidFill>
                </a:rPr>
                <a:t>Reconstruction Company (19.2</a:t>
              </a:r>
              <a:r>
                <a:rPr lang="en-US" sz="1200" dirty="0">
                  <a:solidFill>
                    <a:schemeClr val="bg1"/>
                  </a:solidFill>
                </a:rPr>
                <a:t>% stake)</a:t>
              </a:r>
            </a:p>
          </p:txBody>
        </p:sp>
      </p:grpSp>
      <p:grpSp>
        <p:nvGrpSpPr>
          <p:cNvPr id="7" name="Group 13"/>
          <p:cNvGrpSpPr/>
          <p:nvPr/>
        </p:nvGrpSpPr>
        <p:grpSpPr bwMode="gray">
          <a:xfrm>
            <a:off x="583342" y="5386400"/>
            <a:ext cx="1772074" cy="1014129"/>
            <a:chOff x="2836531" y="5110357"/>
            <a:chExt cx="1772074" cy="1014129"/>
          </a:xfrm>
        </p:grpSpPr>
        <p:pic>
          <p:nvPicPr>
            <p:cNvPr id="57" name="Picture 5"/>
            <p:cNvPicPr>
              <a:picLocks noChangeAspect="1" noChangeArrowheads="1"/>
            </p:cNvPicPr>
            <p:nvPr/>
          </p:nvPicPr>
          <p:blipFill>
            <a:blip r:embed="rId9" cstate="print"/>
            <a:srcRect/>
            <a:stretch>
              <a:fillRect/>
            </a:stretch>
          </p:blipFill>
          <p:spPr bwMode="gray">
            <a:xfrm>
              <a:off x="3170118" y="5110357"/>
              <a:ext cx="1104900" cy="533400"/>
            </a:xfrm>
            <a:prstGeom prst="rect">
              <a:avLst/>
            </a:prstGeom>
            <a:noFill/>
            <a:ln w="9525">
              <a:noFill/>
              <a:miter lim="800000"/>
              <a:headEnd/>
              <a:tailEnd/>
            </a:ln>
            <a:effectLst/>
          </p:spPr>
        </p:pic>
        <p:sp>
          <p:nvSpPr>
            <p:cNvPr id="58" name="TextBox 57"/>
            <p:cNvSpPr txBox="1"/>
            <p:nvPr/>
          </p:nvSpPr>
          <p:spPr bwMode="gray">
            <a:xfrm>
              <a:off x="2836531" y="5755154"/>
              <a:ext cx="1772074" cy="369332"/>
            </a:xfrm>
            <a:prstGeom prst="rect">
              <a:avLst/>
            </a:prstGeom>
            <a:noFill/>
          </p:spPr>
          <p:txBody>
            <a:bodyPr wrap="square" lIns="0" tIns="0" rIns="0" bIns="0" rtlCol="0">
              <a:spAutoFit/>
            </a:bodyPr>
            <a:lstStyle/>
            <a:p>
              <a:pPr algn="ctr"/>
              <a:r>
                <a:rPr lang="en-US" sz="1200" dirty="0">
                  <a:solidFill>
                    <a:schemeClr val="bg1"/>
                  </a:solidFill>
                </a:rPr>
                <a:t>Rating Agency </a:t>
              </a:r>
            </a:p>
            <a:p>
              <a:pPr algn="ctr"/>
              <a:r>
                <a:rPr lang="en-US" sz="1200" dirty="0">
                  <a:solidFill>
                    <a:schemeClr val="bg1"/>
                  </a:solidFill>
                </a:rPr>
                <a:t>(</a:t>
              </a:r>
              <a:r>
                <a:rPr lang="en-US" sz="1200" dirty="0" smtClean="0">
                  <a:solidFill>
                    <a:schemeClr val="bg1"/>
                  </a:solidFill>
                </a:rPr>
                <a:t>16.6% </a:t>
              </a:r>
              <a:r>
                <a:rPr lang="en-US" sz="1200" dirty="0">
                  <a:solidFill>
                    <a:schemeClr val="bg1"/>
                  </a:solidFill>
                </a:rPr>
                <a:t>stake)</a:t>
              </a:r>
            </a:p>
          </p:txBody>
        </p:sp>
      </p:grpSp>
      <p:pic>
        <p:nvPicPr>
          <p:cNvPr id="64" name="Picture 10"/>
          <p:cNvPicPr>
            <a:picLocks noChangeAspect="1" noChangeArrowheads="1"/>
          </p:cNvPicPr>
          <p:nvPr/>
        </p:nvPicPr>
        <p:blipFill>
          <a:blip r:embed="rId10" cstate="print"/>
          <a:srcRect/>
          <a:stretch>
            <a:fillRect/>
          </a:stretch>
        </p:blipFill>
        <p:spPr bwMode="gray">
          <a:xfrm>
            <a:off x="3568741" y="5247406"/>
            <a:ext cx="667241" cy="630329"/>
          </a:xfrm>
          <a:prstGeom prst="rect">
            <a:avLst/>
          </a:prstGeom>
          <a:noFill/>
          <a:ln w="9525">
            <a:noFill/>
            <a:miter lim="800000"/>
            <a:headEnd/>
            <a:tailEnd/>
          </a:ln>
          <a:effectLst/>
        </p:spPr>
      </p:pic>
      <p:sp>
        <p:nvSpPr>
          <p:cNvPr id="65" name="TextBox 64"/>
          <p:cNvSpPr txBox="1"/>
          <p:nvPr/>
        </p:nvSpPr>
        <p:spPr bwMode="gray">
          <a:xfrm>
            <a:off x="3025534" y="5873984"/>
            <a:ext cx="1684085" cy="369322"/>
          </a:xfrm>
          <a:prstGeom prst="rect">
            <a:avLst/>
          </a:prstGeom>
          <a:noFill/>
        </p:spPr>
        <p:txBody>
          <a:bodyPr wrap="square" lIns="91429" tIns="45715" rIns="91429" bIns="45715" rtlCol="0">
            <a:spAutoFit/>
          </a:bodyPr>
          <a:lstStyle/>
          <a:p>
            <a:pPr algn="ctr"/>
            <a:r>
              <a:rPr lang="en-US" sz="900" dirty="0">
                <a:solidFill>
                  <a:schemeClr val="bg1"/>
                </a:solidFill>
              </a:rPr>
              <a:t>North Eastern Development </a:t>
            </a:r>
          </a:p>
          <a:p>
            <a:pPr algn="ctr"/>
            <a:r>
              <a:rPr lang="en-US" sz="900" dirty="0">
                <a:solidFill>
                  <a:schemeClr val="bg1"/>
                </a:solidFill>
              </a:rPr>
              <a:t>Finance Corporation</a:t>
            </a:r>
          </a:p>
        </p:txBody>
      </p:sp>
      <p:sp>
        <p:nvSpPr>
          <p:cNvPr id="66" name="TextBox 65"/>
          <p:cNvSpPr txBox="1"/>
          <p:nvPr/>
        </p:nvSpPr>
        <p:spPr bwMode="gray">
          <a:xfrm>
            <a:off x="2957498" y="6243654"/>
            <a:ext cx="1772074" cy="553998"/>
          </a:xfrm>
          <a:prstGeom prst="rect">
            <a:avLst/>
          </a:prstGeom>
          <a:noFill/>
        </p:spPr>
        <p:txBody>
          <a:bodyPr wrap="square" lIns="0" tIns="0" rIns="0" bIns="0" rtlCol="0">
            <a:spAutoFit/>
          </a:bodyPr>
          <a:lstStyle/>
          <a:p>
            <a:pPr algn="ctr"/>
            <a:r>
              <a:rPr lang="en-US" sz="1200" dirty="0">
                <a:solidFill>
                  <a:schemeClr val="bg1"/>
                </a:solidFill>
              </a:rPr>
              <a:t>For development of North-East </a:t>
            </a:r>
            <a:r>
              <a:rPr lang="en-US" sz="1200" dirty="0" smtClean="0">
                <a:solidFill>
                  <a:schemeClr val="bg1"/>
                </a:solidFill>
              </a:rPr>
              <a:t>Region</a:t>
            </a:r>
          </a:p>
          <a:p>
            <a:pPr algn="ctr"/>
            <a:r>
              <a:rPr lang="en-US" sz="1200" dirty="0" smtClean="0">
                <a:solidFill>
                  <a:schemeClr val="bg1"/>
                </a:solidFill>
              </a:rPr>
              <a:t>(25% stake)</a:t>
            </a:r>
            <a:endParaRPr lang="en-US" sz="1200" dirty="0">
              <a:solidFill>
                <a:schemeClr val="bg1"/>
              </a:solidFill>
            </a:endParaRPr>
          </a:p>
        </p:txBody>
      </p:sp>
      <p:sp>
        <p:nvSpPr>
          <p:cNvPr id="71" name="Title 6"/>
          <p:cNvSpPr txBox="1">
            <a:spLocks/>
          </p:cNvSpPr>
          <p:nvPr/>
        </p:nvSpPr>
        <p:spPr bwMode="gray">
          <a:xfrm>
            <a:off x="695876" y="402774"/>
            <a:ext cx="8786261" cy="646875"/>
          </a:xfrm>
          <a:prstGeom prst="rect">
            <a:avLst/>
          </a:prstGeom>
          <a:noFill/>
          <a:ln w="9525">
            <a:noFill/>
            <a:miter lim="800000"/>
            <a:headEnd/>
            <a:tailEnd/>
          </a:ln>
        </p:spPr>
        <p:txBody>
          <a:bodyPr vert="horz" wrap="square" lIns="0" tIns="50930" rIns="0" bIns="50930"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defPPr>
              <a:defRPr lang="en-US"/>
            </a:defPPr>
            <a:lvl1pPr marL="0" marR="0" lvl="0" indent="0" defTabSz="1019175" eaLnBrk="1" latinLnBrk="0" hangingPunct="1">
              <a:lnSpc>
                <a:spcPct val="80000"/>
              </a:lnSpc>
              <a:buClrTx/>
              <a:buSzTx/>
              <a:buFontTx/>
              <a:buNone/>
              <a:tabLst/>
              <a:defRPr kumimoji="0" sz="2800" b="1" i="0" u="none" strike="noStrike" kern="0" cap="none" spc="150" normalizeH="0" baseline="0">
                <a:ln w="11430"/>
                <a:solidFill>
                  <a:srgbClr val="F8F8F8"/>
                </a:solidFill>
                <a:effectLst>
                  <a:outerShdw blurRad="25400" algn="tl" rotWithShape="0">
                    <a:srgbClr val="000000">
                      <a:alpha val="43000"/>
                    </a:srgbClr>
                  </a:outerShdw>
                </a:effectLst>
                <a:uLnTx/>
                <a:uFillTx/>
                <a:latin typeface="+mj-lt"/>
                <a:ea typeface="+mj-ea"/>
                <a:cs typeface="+mj-cs"/>
              </a:defRPr>
            </a:lvl1pPr>
          </a:lstStyle>
          <a:p>
            <a:r>
              <a:rPr lang="en-US" dirty="0">
                <a:solidFill>
                  <a:schemeClr val="bg1"/>
                </a:solidFill>
              </a:rPr>
              <a:t>Architect of Indian Financial Sector</a:t>
            </a:r>
            <a:endParaRPr lang="en-IN" dirty="0">
              <a:solidFill>
                <a:schemeClr val="bg1"/>
              </a:solidFill>
            </a:endParaRPr>
          </a:p>
        </p:txBody>
      </p:sp>
      <p:sp>
        <p:nvSpPr>
          <p:cNvPr id="34" name="Oval 33"/>
          <p:cNvSpPr/>
          <p:nvPr/>
        </p:nvSpPr>
        <p:spPr bwMode="gray">
          <a:xfrm>
            <a:off x="7647002" y="4966320"/>
            <a:ext cx="1963034" cy="1963034"/>
          </a:xfrm>
          <a:prstGeom prst="ellipse">
            <a:avLst/>
          </a:prstGeom>
          <a:solidFill>
            <a:srgbClr val="F36E20"/>
          </a:solidFill>
          <a:ln w="9525" cap="flat" cmpd="sng" algn="ctr">
            <a:noFill/>
            <a:prstDash val="solid"/>
            <a:round/>
            <a:headEnd type="none" w="med" len="med"/>
            <a:tailEnd type="none" w="med" len="med"/>
          </a:ln>
          <a:effectLst/>
        </p:spPr>
        <p:txBody>
          <a:bodyPr vert="horz" wrap="square" lIns="91430" tIns="45715" rIns="91430" bIns="45715" numCol="1" rtlCol="0" anchor="t" anchorCtr="0" compatLnSpc="1">
            <a:prstTxWarp prst="textNoShape">
              <a:avLst/>
            </a:prstTxWarp>
          </a:bodyPr>
          <a:lstStyle/>
          <a:p>
            <a:pPr defTabSz="914299"/>
            <a:endParaRPr lang="en-US" dirty="0">
              <a:latin typeface="Arial" charset="0"/>
              <a:cs typeface="Arial" charset="0"/>
            </a:endParaRPr>
          </a:p>
        </p:txBody>
      </p:sp>
      <p:pic>
        <p:nvPicPr>
          <p:cNvPr id="38" name="Picture 6"/>
          <p:cNvPicPr>
            <a:picLocks noChangeAspect="1" noChangeArrowheads="1"/>
          </p:cNvPicPr>
          <p:nvPr/>
        </p:nvPicPr>
        <p:blipFill>
          <a:blip r:embed="rId11" cstate="print"/>
          <a:srcRect/>
          <a:stretch>
            <a:fillRect/>
          </a:stretch>
        </p:blipFill>
        <p:spPr bwMode="gray">
          <a:xfrm>
            <a:off x="8039888" y="5316624"/>
            <a:ext cx="1173874" cy="475429"/>
          </a:xfrm>
          <a:prstGeom prst="rect">
            <a:avLst/>
          </a:prstGeom>
          <a:noFill/>
          <a:ln w="9525">
            <a:noFill/>
            <a:miter lim="800000"/>
            <a:headEnd/>
            <a:tailEnd/>
          </a:ln>
          <a:effectLst/>
        </p:spPr>
      </p:pic>
      <p:sp>
        <p:nvSpPr>
          <p:cNvPr id="39" name="TextBox 38"/>
          <p:cNvSpPr txBox="1"/>
          <p:nvPr/>
        </p:nvSpPr>
        <p:spPr bwMode="gray">
          <a:xfrm>
            <a:off x="7740788" y="6142394"/>
            <a:ext cx="1772074" cy="575542"/>
          </a:xfrm>
          <a:prstGeom prst="rect">
            <a:avLst/>
          </a:prstGeom>
          <a:noFill/>
        </p:spPr>
        <p:txBody>
          <a:bodyPr wrap="square" lIns="0" tIns="0" rIns="0" bIns="0" rtlCol="0">
            <a:spAutoFit/>
          </a:bodyPr>
          <a:lstStyle/>
          <a:p>
            <a:pPr algn="ctr"/>
            <a:r>
              <a:rPr lang="en-US" sz="1200" dirty="0">
                <a:solidFill>
                  <a:schemeClr val="bg1"/>
                </a:solidFill>
              </a:rPr>
              <a:t>Depository Participant, </a:t>
            </a:r>
            <a:br>
              <a:rPr lang="en-US" sz="1200" dirty="0">
                <a:solidFill>
                  <a:schemeClr val="bg1"/>
                </a:solidFill>
              </a:rPr>
            </a:br>
            <a:r>
              <a:rPr lang="en-US" sz="1200" dirty="0">
                <a:solidFill>
                  <a:schemeClr val="bg1"/>
                </a:solidFill>
              </a:rPr>
              <a:t>e-stamping etc. </a:t>
            </a:r>
          </a:p>
          <a:p>
            <a:pPr algn="ctr"/>
            <a:endParaRPr lang="en-US" sz="1200" dirty="0">
              <a:solidFill>
                <a:schemeClr val="bg1"/>
              </a:solidFill>
            </a:endParaRPr>
          </a:p>
        </p:txBody>
      </p:sp>
      <p:sp>
        <p:nvSpPr>
          <p:cNvPr id="40" name="TextBox 39"/>
          <p:cNvSpPr txBox="1"/>
          <p:nvPr/>
        </p:nvSpPr>
        <p:spPr bwMode="gray">
          <a:xfrm>
            <a:off x="7880787" y="5789134"/>
            <a:ext cx="1530986" cy="383695"/>
          </a:xfrm>
          <a:prstGeom prst="rect">
            <a:avLst/>
          </a:prstGeom>
          <a:noFill/>
        </p:spPr>
        <p:txBody>
          <a:bodyPr wrap="square" rtlCol="0">
            <a:spAutoFit/>
          </a:bodyPr>
          <a:lstStyle/>
          <a:p>
            <a:pPr algn="ctr"/>
            <a:r>
              <a:rPr lang="en-US" sz="900" dirty="0">
                <a:solidFill>
                  <a:schemeClr val="bg1"/>
                </a:solidFill>
              </a:rPr>
              <a:t>Stock Holding Corporation </a:t>
            </a:r>
          </a:p>
          <a:p>
            <a:pPr algn="ctr"/>
            <a:r>
              <a:rPr lang="en-US" sz="900" dirty="0">
                <a:solidFill>
                  <a:schemeClr val="bg1"/>
                </a:solidFill>
              </a:rPr>
              <a:t>of India Limited</a:t>
            </a:r>
          </a:p>
        </p:txBody>
      </p:sp>
      <p:sp>
        <p:nvSpPr>
          <p:cNvPr id="8" name="Slide Number Placeholder 7"/>
          <p:cNvSpPr>
            <a:spLocks noGrp="1"/>
          </p:cNvSpPr>
          <p:nvPr>
            <p:ph type="sldNum" sz="quarter" idx="10"/>
          </p:nvPr>
        </p:nvSpPr>
        <p:spPr/>
        <p:txBody>
          <a:bodyPr/>
          <a:lstStyle/>
          <a:p>
            <a:pPr>
              <a:defRPr/>
            </a:pPr>
            <a:fld id="{CC8109F0-BC61-4B97-8F29-860C93D171C9}" type="slidenum">
              <a:rPr lang="en-US" smtClean="0"/>
              <a:pPr>
                <a:defRPr/>
              </a:pPr>
              <a:t>13</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xmlns="" val="1136687129"/>
              </p:ext>
            </p:extLst>
          </p:nvPr>
        </p:nvGraphicFramePr>
        <p:xfrm>
          <a:off x="457168" y="1314432"/>
          <a:ext cx="9286940" cy="5429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Arrow Connector 10"/>
          <p:cNvCxnSpPr/>
          <p:nvPr/>
        </p:nvCxnSpPr>
        <p:spPr bwMode="auto">
          <a:xfrm rot="5400000">
            <a:off x="992953" y="4380707"/>
            <a:ext cx="21431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rot="5400000">
            <a:off x="980365" y="5492761"/>
            <a:ext cx="21431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rot="5400000">
            <a:off x="2563795" y="4421191"/>
            <a:ext cx="21431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rot="5400000">
            <a:off x="2551207" y="5533245"/>
            <a:ext cx="21431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rot="5400000">
            <a:off x="4078169" y="4421191"/>
            <a:ext cx="21431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Straight Arrow Connector 24"/>
          <p:cNvCxnSpPr/>
          <p:nvPr/>
        </p:nvCxnSpPr>
        <p:spPr bwMode="auto">
          <a:xfrm rot="5400000">
            <a:off x="4065581" y="5533245"/>
            <a:ext cx="21431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rot="5400000">
            <a:off x="5564191" y="4421191"/>
            <a:ext cx="21431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rot="5400000">
            <a:off x="5551603" y="5533245"/>
            <a:ext cx="21431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rot="5400000">
            <a:off x="7135827" y="4452145"/>
            <a:ext cx="21431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rot="5400000">
            <a:off x="7123239" y="5564199"/>
            <a:ext cx="21431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rot="5400000">
            <a:off x="8721639" y="4421191"/>
            <a:ext cx="21431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Straight Arrow Connector 30"/>
          <p:cNvCxnSpPr/>
          <p:nvPr/>
        </p:nvCxnSpPr>
        <p:spPr bwMode="auto">
          <a:xfrm rot="5400000">
            <a:off x="8709051" y="5533245"/>
            <a:ext cx="21431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2" name="Title 6"/>
          <p:cNvSpPr txBox="1">
            <a:spLocks/>
          </p:cNvSpPr>
          <p:nvPr/>
        </p:nvSpPr>
        <p:spPr bwMode="gray">
          <a:xfrm>
            <a:off x="528606" y="242862"/>
            <a:ext cx="8786261"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lvl1pPr algn="l" defTabSz="1019063" rtl="0" eaLnBrk="0" fontAlgn="base" hangingPunct="0">
              <a:lnSpc>
                <a:spcPct val="80000"/>
              </a:lnSpc>
              <a:spcBef>
                <a:spcPct val="0"/>
              </a:spcBef>
              <a:spcAft>
                <a:spcPct val="0"/>
              </a:spcAft>
              <a:defRPr sz="2800">
                <a:solidFill>
                  <a:schemeClr val="bg1"/>
                </a:solidFill>
                <a:latin typeface="+mj-lt"/>
                <a:ea typeface="+mj-ea"/>
                <a:cs typeface="+mj-cs"/>
              </a:defRPr>
            </a:lvl1pPr>
            <a:lvl2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2pPr>
            <a:lvl3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3pPr>
            <a:lvl4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4pPr>
            <a:lvl5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5pPr>
            <a:lvl6pPr marL="457150" algn="l" defTabSz="1019063" rtl="0" fontAlgn="base">
              <a:lnSpc>
                <a:spcPct val="80000"/>
              </a:lnSpc>
              <a:spcBef>
                <a:spcPct val="0"/>
              </a:spcBef>
              <a:spcAft>
                <a:spcPct val="0"/>
              </a:spcAft>
              <a:defRPr sz="2800">
                <a:solidFill>
                  <a:schemeClr val="bg1"/>
                </a:solidFill>
                <a:latin typeface="Arial" charset="0"/>
                <a:cs typeface="Arial" charset="0"/>
              </a:defRPr>
            </a:lvl6pPr>
            <a:lvl7pPr marL="914299" algn="l" defTabSz="1019063" rtl="0" fontAlgn="base">
              <a:lnSpc>
                <a:spcPct val="80000"/>
              </a:lnSpc>
              <a:spcBef>
                <a:spcPct val="0"/>
              </a:spcBef>
              <a:spcAft>
                <a:spcPct val="0"/>
              </a:spcAft>
              <a:defRPr sz="2800">
                <a:solidFill>
                  <a:schemeClr val="bg1"/>
                </a:solidFill>
                <a:latin typeface="Arial" charset="0"/>
                <a:cs typeface="Arial" charset="0"/>
              </a:defRPr>
            </a:lvl7pPr>
            <a:lvl8pPr marL="1371449" algn="l" defTabSz="1019063" rtl="0" fontAlgn="base">
              <a:lnSpc>
                <a:spcPct val="80000"/>
              </a:lnSpc>
              <a:spcBef>
                <a:spcPct val="0"/>
              </a:spcBef>
              <a:spcAft>
                <a:spcPct val="0"/>
              </a:spcAft>
              <a:defRPr sz="2800">
                <a:solidFill>
                  <a:schemeClr val="bg1"/>
                </a:solidFill>
                <a:latin typeface="Arial" charset="0"/>
                <a:cs typeface="Arial" charset="0"/>
              </a:defRPr>
            </a:lvl8pPr>
            <a:lvl9pPr marL="1828600" algn="l" defTabSz="1019063" rtl="0" fontAlgn="base">
              <a:lnSpc>
                <a:spcPct val="80000"/>
              </a:lnSpc>
              <a:spcBef>
                <a:spcPct val="0"/>
              </a:spcBef>
              <a:spcAft>
                <a:spcPct val="0"/>
              </a:spcAft>
              <a:defRPr sz="2800">
                <a:solidFill>
                  <a:schemeClr val="bg1"/>
                </a:solidFill>
                <a:latin typeface="Arial" charset="0"/>
                <a:cs typeface="Arial" charset="0"/>
              </a:defRPr>
            </a:lvl9pPr>
          </a:lstStyle>
          <a:p>
            <a:pPr eaLnBrk="1" hangingPunct="1"/>
            <a:r>
              <a:rPr lang="en-IN" b="1" spc="150" dirty="0">
                <a:ln w="11430"/>
                <a:solidFill>
                  <a:srgbClr val="F8F8F8"/>
                </a:solidFill>
                <a:effectLst>
                  <a:outerShdw blurRad="25400" algn="tl" rotWithShape="0">
                    <a:srgbClr val="000000">
                      <a:alpha val="43000"/>
                    </a:srgbClr>
                  </a:outerShdw>
                </a:effectLst>
              </a:rPr>
              <a:t>IDBI </a:t>
            </a:r>
            <a:r>
              <a:rPr lang="en-IN" b="1" spc="150" dirty="0" smtClean="0">
                <a:ln w="11430"/>
                <a:solidFill>
                  <a:srgbClr val="F8F8F8"/>
                </a:solidFill>
                <a:effectLst>
                  <a:outerShdw blurRad="25400" algn="tl" rotWithShape="0">
                    <a:srgbClr val="000000">
                      <a:alpha val="43000"/>
                    </a:srgbClr>
                  </a:outerShdw>
                </a:effectLst>
              </a:rPr>
              <a:t>Bank Group</a:t>
            </a:r>
            <a:endParaRPr lang="en-IN" b="1" spc="150" dirty="0">
              <a:ln w="11430"/>
              <a:solidFill>
                <a:srgbClr val="F8F8F8"/>
              </a:solidFill>
              <a:effectLst>
                <a:outerShdw blurRad="25400" algn="tl" rotWithShape="0">
                  <a:srgbClr val="000000">
                    <a:alpha val="43000"/>
                  </a:srgbClr>
                </a:outerShdw>
              </a:effectLst>
            </a:endParaRPr>
          </a:p>
        </p:txBody>
      </p:sp>
      <p:sp>
        <p:nvSpPr>
          <p:cNvPr id="2" name="Slide Number Placeholder 1"/>
          <p:cNvSpPr>
            <a:spLocks noGrp="1"/>
          </p:cNvSpPr>
          <p:nvPr>
            <p:ph type="sldNum" sz="quarter" idx="10"/>
          </p:nvPr>
        </p:nvSpPr>
        <p:spPr/>
        <p:txBody>
          <a:bodyPr/>
          <a:lstStyle/>
          <a:p>
            <a:pPr>
              <a:defRPr/>
            </a:pPr>
            <a:fld id="{4A8CCA39-E5BA-4FD6-B3CF-64E877BE0CA1}" type="slidenum">
              <a:rPr lang="en-US" smtClean="0"/>
              <a:pPr>
                <a:defRPr/>
              </a:pPr>
              <a:t>14</a:t>
            </a:fld>
            <a:endParaRPr lang="en-US" dirty="0"/>
          </a:p>
        </p:txBody>
      </p:sp>
    </p:spTree>
  </p:cSld>
  <p:clrMapOvr>
    <a:masterClrMapping/>
  </p:clrMapOvr>
  <p:transition spd="med">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Line 6"/>
          <p:cNvSpPr>
            <a:spLocks noChangeShapeType="1"/>
          </p:cNvSpPr>
          <p:nvPr>
            <p:custDataLst>
              <p:tags r:id="rId2"/>
            </p:custDataLst>
          </p:nvPr>
        </p:nvSpPr>
        <p:spPr bwMode="gray">
          <a:xfrm>
            <a:off x="0" y="0"/>
            <a:ext cx="0" cy="0"/>
          </a:xfrm>
          <a:prstGeom prst="line">
            <a:avLst/>
          </a:prstGeom>
          <a:noFill/>
          <a:ln w="19050">
            <a:solidFill>
              <a:srgbClr val="BCBCBC"/>
            </a:solidFill>
            <a:round/>
            <a:headEnd/>
            <a:tailEnd/>
          </a:ln>
        </p:spPr>
        <p:txBody>
          <a:bodyPr wrap="none" lIns="0" tIns="0" rIns="18280" bIns="18280" anchor="ctr"/>
          <a:lstStyle/>
          <a:p>
            <a:endParaRPr lang="en-IN" dirty="0"/>
          </a:p>
        </p:txBody>
      </p:sp>
      <p:sp>
        <p:nvSpPr>
          <p:cNvPr id="38914" name="Line 7"/>
          <p:cNvSpPr>
            <a:spLocks noChangeShapeType="1"/>
          </p:cNvSpPr>
          <p:nvPr>
            <p:custDataLst>
              <p:tags r:id="rId3"/>
            </p:custDataLst>
          </p:nvPr>
        </p:nvSpPr>
        <p:spPr bwMode="gray">
          <a:xfrm>
            <a:off x="0" y="0"/>
            <a:ext cx="0" cy="0"/>
          </a:xfrm>
          <a:prstGeom prst="line">
            <a:avLst/>
          </a:prstGeom>
          <a:noFill/>
          <a:ln w="19050">
            <a:solidFill>
              <a:srgbClr val="BCBCBC"/>
            </a:solidFill>
            <a:round/>
            <a:headEnd/>
            <a:tailEnd/>
          </a:ln>
        </p:spPr>
        <p:txBody>
          <a:bodyPr wrap="none" lIns="0" tIns="0" rIns="18280" bIns="18280" anchor="ctr"/>
          <a:lstStyle/>
          <a:p>
            <a:endParaRPr lang="en-IN" dirty="0"/>
          </a:p>
        </p:txBody>
      </p:sp>
      <p:sp>
        <p:nvSpPr>
          <p:cNvPr id="31" name="Title 6"/>
          <p:cNvSpPr txBox="1">
            <a:spLocks/>
          </p:cNvSpPr>
          <p:nvPr/>
        </p:nvSpPr>
        <p:spPr bwMode="gray">
          <a:xfrm>
            <a:off x="695876" y="402774"/>
            <a:ext cx="8786261"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defPPr>
              <a:defRPr lang="en-US"/>
            </a:defPPr>
            <a:lvl1pPr marL="0" marR="0" lvl="0" indent="0" defTabSz="1019175" eaLnBrk="1" latinLnBrk="0" hangingPunct="1">
              <a:lnSpc>
                <a:spcPct val="80000"/>
              </a:lnSpc>
              <a:buClrTx/>
              <a:buSzTx/>
              <a:buFontTx/>
              <a:buNone/>
              <a:tabLst/>
              <a:defRPr kumimoji="0" sz="2800" b="1" i="0" u="none" strike="noStrike" kern="0" cap="none" spc="150" normalizeH="0" baseline="0">
                <a:ln w="11430"/>
                <a:solidFill>
                  <a:srgbClr val="F8F8F8"/>
                </a:solidFill>
                <a:effectLst>
                  <a:outerShdw blurRad="25400" algn="tl" rotWithShape="0">
                    <a:srgbClr val="000000">
                      <a:alpha val="43000"/>
                    </a:srgbClr>
                  </a:outerShdw>
                </a:effectLst>
                <a:uLnTx/>
                <a:uFillTx/>
                <a:latin typeface="+mj-lt"/>
                <a:ea typeface="+mj-ea"/>
                <a:cs typeface="+mj-cs"/>
              </a:defRPr>
            </a:lvl1pPr>
          </a:lstStyle>
          <a:p>
            <a:r>
              <a:rPr lang="en-US" dirty="0" smtClean="0">
                <a:solidFill>
                  <a:schemeClr val="bg1"/>
                </a:solidFill>
              </a:rPr>
              <a:t>IDBI Bank: A Leading Banking </a:t>
            </a:r>
            <a:r>
              <a:rPr lang="en-US" dirty="0">
                <a:solidFill>
                  <a:schemeClr val="bg1"/>
                </a:solidFill>
              </a:rPr>
              <a:t>Franchise</a:t>
            </a:r>
            <a:endParaRPr lang="en-IN" dirty="0">
              <a:solidFill>
                <a:schemeClr val="bg1"/>
              </a:solidFill>
            </a:endParaRPr>
          </a:p>
        </p:txBody>
      </p:sp>
      <p:graphicFrame>
        <p:nvGraphicFramePr>
          <p:cNvPr id="64" name="Group 149"/>
          <p:cNvGraphicFramePr>
            <a:graphicFrameLocks noGrp="1"/>
          </p:cNvGraphicFramePr>
          <p:nvPr>
            <p:extLst>
              <p:ext uri="{D42A27DB-BD31-4B8C-83A1-F6EECF244321}">
                <p14:modId xmlns:p14="http://schemas.microsoft.com/office/powerpoint/2010/main" xmlns="" val="3996749470"/>
              </p:ext>
            </p:extLst>
          </p:nvPr>
        </p:nvGraphicFramePr>
        <p:xfrm>
          <a:off x="5159536" y="1741027"/>
          <a:ext cx="4727448" cy="5169513"/>
        </p:xfrm>
        <a:graphic>
          <a:graphicData uri="http://schemas.openxmlformats.org/drawingml/2006/table">
            <a:tbl>
              <a:tblPr>
                <a:effectLst/>
              </a:tblPr>
              <a:tblGrid>
                <a:gridCol w="2477890"/>
                <a:gridCol w="2249558"/>
              </a:tblGrid>
              <a:tr h="427430">
                <a:tc>
                  <a:txBody>
                    <a:bodyPr/>
                    <a:lstStyle/>
                    <a:p>
                      <a:pPr marL="0" marR="0" lvl="0" indent="0" algn="l"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endParaRPr kumimoji="0" lang="en-US" sz="1200" b="1" i="0" u="none" strike="noStrike" cap="none" normalizeH="0" baseline="0" dirty="0" smtClean="0">
                        <a:ln>
                          <a:noFill/>
                        </a:ln>
                        <a:solidFill>
                          <a:srgbClr val="FF5900"/>
                        </a:solidFill>
                        <a:effectLst/>
                        <a:latin typeface="Arial" pitchFamily="34" charset="0"/>
                        <a:ea typeface="LF_Kai"/>
                        <a:cs typeface="Mangal" pitchFamily="2"/>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6D7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200" b="1" i="0" u="none" strike="noStrike" cap="none" normalizeH="0" baseline="0" dirty="0" smtClean="0">
                          <a:ln>
                            <a:noFill/>
                          </a:ln>
                          <a:solidFill>
                            <a:srgbClr val="FF5900"/>
                          </a:solidFill>
                          <a:effectLst/>
                          <a:latin typeface="Arial" pitchFamily="34" charset="0"/>
                          <a:ea typeface="LF_Kai"/>
                          <a:cs typeface="Mangal" pitchFamily="2"/>
                        </a:rPr>
                        <a:t>9M  FY15</a:t>
                      </a:r>
                    </a:p>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200" b="1" i="0" u="none" strike="noStrike" cap="none" normalizeH="0" baseline="0" dirty="0" smtClean="0">
                          <a:ln>
                            <a:noFill/>
                          </a:ln>
                          <a:solidFill>
                            <a:srgbClr val="FF5900"/>
                          </a:solidFill>
                          <a:effectLst/>
                          <a:latin typeface="Arial" pitchFamily="34" charset="0"/>
                          <a:ea typeface="LF_Kai"/>
                          <a:cs typeface="Mangal" pitchFamily="2"/>
                        </a:rPr>
                        <a:t>(Rs. Billion)</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6D75"/>
                      </a:solidFill>
                      <a:prstDash val="solid"/>
                      <a:round/>
                      <a:headEnd type="none" w="med" len="med"/>
                      <a:tailEnd type="none" w="med" len="med"/>
                    </a:lnB>
                    <a:lnTlToBr>
                      <a:noFill/>
                    </a:lnTlToBr>
                    <a:lnBlToTr>
                      <a:noFill/>
                    </a:lnBlToTr>
                    <a:noFill/>
                  </a:tcPr>
                </a:tc>
              </a:tr>
              <a:tr h="404763">
                <a:tc>
                  <a:txBody>
                    <a:bodyPr/>
                    <a:lstStyle/>
                    <a:p>
                      <a:pPr algn="l" rtl="0" fontAlgn="ctr"/>
                      <a:r>
                        <a:rPr lang="en-IN" sz="1200" b="0" i="0" u="none" strike="noStrike" dirty="0">
                          <a:solidFill>
                            <a:srgbClr val="000000"/>
                          </a:solidFill>
                          <a:latin typeface="Arial"/>
                        </a:rPr>
                        <a:t>Advances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6D75"/>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914400" algn="dec"/>
                        </a:tabLst>
                      </a:pPr>
                      <a:r>
                        <a:rPr lang="en-IN" sz="1200" b="0" i="0" u="none" strike="noStrike" kern="1200" dirty="0" smtClean="0">
                          <a:solidFill>
                            <a:srgbClr val="000000"/>
                          </a:solidFill>
                          <a:latin typeface="+mn-lt"/>
                          <a:ea typeface="+mn-ea"/>
                          <a:cs typeface="+mn-cs"/>
                        </a:rPr>
                        <a:t>1,973</a:t>
                      </a:r>
                      <a:endParaRPr lang="en-IN" sz="1200" b="0" i="0" u="none" strike="noStrike" kern="1200" dirty="0">
                        <a:solidFill>
                          <a:srgbClr val="000000"/>
                        </a:solidFill>
                        <a:latin typeface="Arial"/>
                        <a:ea typeface="+mn-ea"/>
                        <a:cs typeface="+mn-cs"/>
                      </a:endParaRPr>
                    </a:p>
                  </a:txBody>
                  <a:tcPr marL="0" marR="8229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6D75"/>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04763">
                <a:tc>
                  <a:txBody>
                    <a:bodyPr/>
                    <a:lstStyle/>
                    <a:p>
                      <a:pPr algn="l" rtl="0" fontAlgn="ctr"/>
                      <a:r>
                        <a:rPr lang="en-IN" sz="1200" b="0" i="0" u="none" strike="noStrike" dirty="0">
                          <a:solidFill>
                            <a:srgbClr val="000000"/>
                          </a:solidFill>
                          <a:latin typeface="Arial"/>
                        </a:rPr>
                        <a:t>Deposits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914400" algn="dec"/>
                        </a:tabLst>
                      </a:pPr>
                      <a:r>
                        <a:rPr lang="en-US" sz="1200" b="0" i="0" u="none" strike="noStrike" kern="1200" dirty="0" smtClean="0">
                          <a:solidFill>
                            <a:srgbClr val="000000"/>
                          </a:solidFill>
                          <a:latin typeface="+mn-lt"/>
                          <a:ea typeface="+mn-ea"/>
                          <a:cs typeface="+mn-cs"/>
                        </a:rPr>
                        <a:t>2,332</a:t>
                      </a:r>
                      <a:endParaRPr lang="en-IN" sz="1200" b="0" i="0" u="none" strike="noStrike" kern="1200" dirty="0">
                        <a:solidFill>
                          <a:srgbClr val="000000"/>
                        </a:solidFill>
                        <a:latin typeface="Arial"/>
                        <a:ea typeface="+mn-ea"/>
                        <a:cs typeface="+mn-cs"/>
                      </a:endParaRPr>
                    </a:p>
                  </a:txBody>
                  <a:tcPr marL="0" marR="8229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04763">
                <a:tc>
                  <a:txBody>
                    <a:bodyPr/>
                    <a:lstStyle/>
                    <a:p>
                      <a:pPr algn="l" rtl="0" fontAlgn="ctr"/>
                      <a:r>
                        <a:rPr lang="en-IN" sz="1200" b="0" i="0" u="none" strike="noStrike" dirty="0" smtClean="0">
                          <a:solidFill>
                            <a:srgbClr val="000000"/>
                          </a:solidFill>
                          <a:latin typeface="Arial"/>
                        </a:rPr>
                        <a:t>Borrowings</a:t>
                      </a:r>
                      <a:endParaRPr lang="en-IN" sz="1200" b="0" i="0" u="none" strike="noStrike" dirty="0">
                        <a:solidFill>
                          <a:srgbClr val="000000"/>
                        </a:solidFill>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914400" algn="dec"/>
                        </a:tabLst>
                      </a:pPr>
                      <a:r>
                        <a:rPr lang="en-IN" sz="1200" b="0" i="0" u="none" strike="noStrike" kern="1200" dirty="0" smtClean="0">
                          <a:solidFill>
                            <a:srgbClr val="000000"/>
                          </a:solidFill>
                          <a:latin typeface="+mn-lt"/>
                          <a:ea typeface="+mn-ea"/>
                          <a:cs typeface="+mn-cs"/>
                        </a:rPr>
                        <a:t>645</a:t>
                      </a:r>
                      <a:endParaRPr lang="en-IN" sz="1200" b="0" i="0" u="none" strike="noStrike" kern="1200" dirty="0">
                        <a:solidFill>
                          <a:srgbClr val="000000"/>
                        </a:solidFill>
                        <a:latin typeface="Arial"/>
                        <a:ea typeface="+mn-ea"/>
                        <a:cs typeface="+mn-cs"/>
                      </a:endParaRPr>
                    </a:p>
                  </a:txBody>
                  <a:tcPr marL="0" marR="8229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04763">
                <a:tc>
                  <a:txBody>
                    <a:bodyPr/>
                    <a:lstStyle/>
                    <a:p>
                      <a:pPr algn="l" rtl="0" fontAlgn="ctr"/>
                      <a:r>
                        <a:rPr lang="en-IN" sz="1200" b="0" i="0" u="none" strike="noStrike" dirty="0">
                          <a:solidFill>
                            <a:srgbClr val="000000"/>
                          </a:solidFill>
                          <a:latin typeface="Arial"/>
                        </a:rPr>
                        <a:t>Total Assets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D75"/>
                      </a:solid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914400" algn="dec"/>
                        </a:tabLst>
                      </a:pPr>
                      <a:r>
                        <a:rPr lang="en-IN" sz="1200" b="0" i="0" u="none" strike="noStrike" kern="1200" dirty="0" smtClean="0">
                          <a:solidFill>
                            <a:srgbClr val="000000"/>
                          </a:solidFill>
                          <a:latin typeface="+mn-lt"/>
                          <a:ea typeface="+mn-ea"/>
                          <a:cs typeface="+mn-cs"/>
                        </a:rPr>
                        <a:t>3,314</a:t>
                      </a:r>
                      <a:endParaRPr lang="en-IN" sz="1200" b="0" i="0" u="none" strike="noStrike" kern="1200" dirty="0">
                        <a:solidFill>
                          <a:srgbClr val="000000"/>
                        </a:solidFill>
                        <a:latin typeface="Arial"/>
                        <a:ea typeface="+mn-ea"/>
                        <a:cs typeface="+mn-cs"/>
                      </a:endParaRPr>
                    </a:p>
                  </a:txBody>
                  <a:tcPr marL="0" marR="8229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D75"/>
                      </a:solidFill>
                      <a:prstDash val="solid"/>
                      <a:round/>
                      <a:headEnd type="none" w="med" len="med"/>
                      <a:tailEnd type="none" w="med" len="med"/>
                    </a:lnB>
                    <a:lnTlToBr>
                      <a:noFill/>
                    </a:lnTlToBr>
                    <a:lnBlToTr>
                      <a:noFill/>
                    </a:lnBlToTr>
                    <a:noFill/>
                  </a:tcPr>
                </a:tc>
              </a:tr>
              <a:tr h="404763">
                <a:tc>
                  <a:txBody>
                    <a:bodyPr/>
                    <a:lstStyle/>
                    <a:p>
                      <a:pPr algn="l" rtl="0" fontAlgn="ctr"/>
                      <a:r>
                        <a:rPr lang="en-IN" sz="1200" b="0" i="0" u="none" strike="noStrike" dirty="0">
                          <a:solidFill>
                            <a:srgbClr val="000000"/>
                          </a:solidFill>
                          <a:latin typeface="Arial"/>
                        </a:rPr>
                        <a:t>Net Profit</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D75"/>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682625" algn="dec"/>
                        </a:tabLst>
                      </a:pPr>
                      <a:r>
                        <a:rPr lang="en-IN" sz="1200" b="0" i="0" u="none" strike="noStrike" kern="1200" dirty="0" smtClean="0">
                          <a:solidFill>
                            <a:srgbClr val="000000"/>
                          </a:solidFill>
                          <a:latin typeface="Arial"/>
                          <a:ea typeface="+mn-ea"/>
                          <a:cs typeface="+mn-cs"/>
                        </a:rPr>
                        <a:t>3.3</a:t>
                      </a:r>
                      <a:endParaRPr lang="en-IN" sz="1200" b="0" i="0" u="none" strike="noStrike" kern="1200" dirty="0">
                        <a:solidFill>
                          <a:srgbClr val="000000"/>
                        </a:solidFill>
                        <a:latin typeface="Arial"/>
                        <a:ea typeface="+mn-ea"/>
                        <a:cs typeface="+mn-cs"/>
                      </a:endParaRPr>
                    </a:p>
                  </a:txBody>
                  <a:tcPr marL="0" marR="8229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D75"/>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04763">
                <a:tc>
                  <a:txBody>
                    <a:bodyPr/>
                    <a:lstStyle/>
                    <a:p>
                      <a:pPr algn="l" rtl="0" fontAlgn="ctr"/>
                      <a:r>
                        <a:rPr lang="en-IN" sz="1200" b="0" i="0" u="none" strike="noStrike" dirty="0">
                          <a:solidFill>
                            <a:srgbClr val="000000"/>
                          </a:solidFill>
                          <a:latin typeface="Arial"/>
                        </a:rPr>
                        <a:t>Net Interest </a:t>
                      </a:r>
                      <a:r>
                        <a:rPr lang="en-IN" sz="1200" b="0" i="0" u="none" strike="noStrike" dirty="0" smtClean="0">
                          <a:solidFill>
                            <a:srgbClr val="000000"/>
                          </a:solidFill>
                          <a:latin typeface="Arial"/>
                        </a:rPr>
                        <a:t>Margin</a:t>
                      </a:r>
                      <a:endParaRPr lang="en-IN" sz="1200" b="0" i="0" u="none" strike="noStrike" dirty="0">
                        <a:solidFill>
                          <a:srgbClr val="000000"/>
                        </a:solidFill>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D75"/>
                      </a:solid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463550" algn="dec"/>
                        </a:tabLst>
                      </a:pPr>
                      <a:r>
                        <a:rPr lang="en-IN" sz="1200" b="0" i="0" u="none" strike="noStrike" kern="1200" dirty="0" smtClean="0">
                          <a:solidFill>
                            <a:schemeClr val="tx1"/>
                          </a:solidFill>
                          <a:latin typeface="Arial"/>
                          <a:ea typeface="+mn-ea"/>
                          <a:cs typeface="+mn-cs"/>
                        </a:rPr>
                        <a:t>1.8%</a:t>
                      </a:r>
                      <a:endParaRPr lang="en-IN" sz="1200" b="0" i="0" u="none" strike="noStrike" kern="1200" dirty="0">
                        <a:solidFill>
                          <a:schemeClr val="tx1"/>
                        </a:solidFill>
                        <a:latin typeface="Arial"/>
                        <a:ea typeface="+mn-ea"/>
                        <a:cs typeface="+mn-cs"/>
                      </a:endParaRPr>
                    </a:p>
                  </a:txBody>
                  <a:tcPr marL="0" marR="8229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D75"/>
                      </a:solidFill>
                      <a:prstDash val="solid"/>
                      <a:round/>
                      <a:headEnd type="none" w="med" len="med"/>
                      <a:tailEnd type="none" w="med" len="med"/>
                    </a:lnB>
                    <a:lnTlToBr>
                      <a:noFill/>
                    </a:lnTlToBr>
                    <a:lnBlToTr>
                      <a:noFill/>
                    </a:lnBlToTr>
                    <a:noFill/>
                  </a:tcPr>
                </a:tc>
              </a:tr>
              <a:tr h="404763">
                <a:tc>
                  <a:txBody>
                    <a:bodyPr/>
                    <a:lstStyle/>
                    <a:p>
                      <a:pPr algn="l" rtl="0" fontAlgn="ctr"/>
                      <a:r>
                        <a:rPr lang="en-IN" sz="1200" b="0" i="0" u="none" strike="noStrike" dirty="0" smtClean="0">
                          <a:solidFill>
                            <a:srgbClr val="000000"/>
                          </a:solidFill>
                          <a:latin typeface="Arial"/>
                        </a:rPr>
                        <a:t>Cost to Net Income Ratio</a:t>
                      </a:r>
                      <a:endParaRPr lang="en-IN" sz="1200" b="0" i="0" u="none" strike="noStrike" dirty="0">
                        <a:solidFill>
                          <a:srgbClr val="000000"/>
                        </a:solidFill>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D75"/>
                      </a:solidFill>
                      <a:prstDash val="solid"/>
                      <a:round/>
                      <a:headEnd type="none" w="med" len="med"/>
                      <a:tailEnd type="none" w="med" len="med"/>
                    </a:lnT>
                    <a:lnB w="12700" cap="flat" cmpd="sng" algn="ctr">
                      <a:solidFill>
                        <a:srgbClr val="006D75"/>
                      </a:solid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463550" algn="dec"/>
                        </a:tabLst>
                      </a:pPr>
                      <a:r>
                        <a:rPr lang="en-IN" sz="1200" b="0" i="0" u="none" strike="noStrike" kern="1200" dirty="0" smtClean="0">
                          <a:solidFill>
                            <a:srgbClr val="000000"/>
                          </a:solidFill>
                          <a:latin typeface="Arial"/>
                          <a:ea typeface="+mn-ea"/>
                          <a:cs typeface="+mn-cs"/>
                        </a:rPr>
                        <a:t>47.12%</a:t>
                      </a:r>
                      <a:endParaRPr lang="en-IN" sz="1200" b="0" i="0" u="none" strike="noStrike" kern="1200" dirty="0">
                        <a:solidFill>
                          <a:srgbClr val="000000"/>
                        </a:solidFill>
                        <a:latin typeface="Arial"/>
                        <a:ea typeface="+mn-ea"/>
                        <a:cs typeface="+mn-cs"/>
                      </a:endParaRPr>
                    </a:p>
                  </a:txBody>
                  <a:tcPr marL="0" marR="8229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D75"/>
                      </a:solidFill>
                      <a:prstDash val="solid"/>
                      <a:round/>
                      <a:headEnd type="none" w="med" len="med"/>
                      <a:tailEnd type="none" w="med" len="med"/>
                    </a:lnT>
                    <a:lnB w="12700" cap="flat" cmpd="sng" algn="ctr">
                      <a:solidFill>
                        <a:srgbClr val="006D75"/>
                      </a:solidFill>
                      <a:prstDash val="solid"/>
                      <a:round/>
                      <a:headEnd type="none" w="med" len="med"/>
                      <a:tailEnd type="none" w="med" len="med"/>
                    </a:lnB>
                    <a:lnTlToBr>
                      <a:noFill/>
                    </a:lnTlToBr>
                    <a:lnBlToTr>
                      <a:noFill/>
                    </a:lnBlToTr>
                    <a:noFill/>
                  </a:tcPr>
                </a:tc>
              </a:tr>
              <a:tr h="404763">
                <a:tc>
                  <a:txBody>
                    <a:bodyPr/>
                    <a:lstStyle/>
                    <a:p>
                      <a:pPr algn="l" rtl="0" fontAlgn="ctr"/>
                      <a:r>
                        <a:rPr lang="en-US" sz="1200" b="0" i="0" u="none" strike="noStrike" dirty="0" smtClean="0">
                          <a:solidFill>
                            <a:srgbClr val="000000"/>
                          </a:solidFill>
                          <a:latin typeface="Arial"/>
                        </a:rPr>
                        <a:t>CASA Ratio</a:t>
                      </a:r>
                      <a:endParaRPr lang="en-IN" sz="1200" b="0" i="0" u="none" strike="noStrike" dirty="0">
                        <a:solidFill>
                          <a:srgbClr val="000000"/>
                        </a:solidFill>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D75"/>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463550" algn="dec"/>
                        </a:tabLst>
                      </a:pPr>
                      <a:r>
                        <a:rPr lang="en-US" sz="1200" b="0" i="0" u="none" strike="noStrike" kern="1200" dirty="0" smtClean="0">
                          <a:solidFill>
                            <a:srgbClr val="000000"/>
                          </a:solidFill>
                          <a:latin typeface="Arial"/>
                          <a:ea typeface="+mn-ea"/>
                          <a:cs typeface="+mn-cs"/>
                        </a:rPr>
                        <a:t>21.9%</a:t>
                      </a:r>
                      <a:endParaRPr lang="en-IN" sz="1200" b="0" i="0" u="none" strike="noStrike" kern="1200" dirty="0">
                        <a:solidFill>
                          <a:srgbClr val="000000"/>
                        </a:solidFill>
                        <a:latin typeface="Arial"/>
                        <a:ea typeface="+mn-ea"/>
                        <a:cs typeface="+mn-cs"/>
                      </a:endParaRPr>
                    </a:p>
                  </a:txBody>
                  <a:tcPr marL="0" marR="8229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D75"/>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04763">
                <a:tc>
                  <a:txBody>
                    <a:bodyPr/>
                    <a:lstStyle/>
                    <a:p>
                      <a:pPr algn="l" rtl="0" fontAlgn="ctr"/>
                      <a:r>
                        <a:rPr lang="en-US" sz="1200" b="0" i="0" u="none" strike="noStrike" dirty="0" smtClean="0">
                          <a:solidFill>
                            <a:srgbClr val="000000"/>
                          </a:solidFill>
                          <a:latin typeface="Arial"/>
                        </a:rPr>
                        <a:t>Gross NPA</a:t>
                      </a:r>
                      <a:r>
                        <a:rPr lang="en-US" sz="1200" b="0" i="0" u="none" strike="noStrike" baseline="0" dirty="0" smtClean="0">
                          <a:solidFill>
                            <a:srgbClr val="000000"/>
                          </a:solidFill>
                          <a:latin typeface="Arial"/>
                        </a:rPr>
                        <a:t> Ratio</a:t>
                      </a:r>
                      <a:endParaRPr lang="en-IN" sz="1200" b="0" i="0" u="none" strike="noStrike" dirty="0">
                        <a:solidFill>
                          <a:srgbClr val="000000"/>
                        </a:solidFill>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463550" algn="dec"/>
                        </a:tabLst>
                      </a:pPr>
                      <a:r>
                        <a:rPr lang="en-US" sz="1200" b="0" i="0" u="none" strike="noStrike" kern="1200" dirty="0" smtClean="0">
                          <a:solidFill>
                            <a:srgbClr val="000000"/>
                          </a:solidFill>
                          <a:latin typeface="Arial"/>
                          <a:ea typeface="+mn-ea"/>
                          <a:cs typeface="+mn-cs"/>
                        </a:rPr>
                        <a:t>5.9%</a:t>
                      </a:r>
                      <a:endParaRPr lang="en-IN" sz="1200" b="0" i="0" u="none" strike="noStrike" kern="1200" dirty="0">
                        <a:solidFill>
                          <a:srgbClr val="000000"/>
                        </a:solidFill>
                        <a:latin typeface="Arial"/>
                        <a:ea typeface="+mn-ea"/>
                        <a:cs typeface="+mn-cs"/>
                      </a:endParaRPr>
                    </a:p>
                  </a:txBody>
                  <a:tcPr marL="0" marR="8229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04763">
                <a:tc>
                  <a:txBody>
                    <a:bodyPr/>
                    <a:lstStyle/>
                    <a:p>
                      <a:pPr algn="l" rtl="0" fontAlgn="ctr"/>
                      <a:r>
                        <a:rPr lang="en-IN" sz="1200" b="0" i="0" u="none" strike="noStrike" dirty="0">
                          <a:solidFill>
                            <a:srgbClr val="000000"/>
                          </a:solidFill>
                          <a:latin typeface="Arial"/>
                        </a:rPr>
                        <a:t>Net NPA </a:t>
                      </a:r>
                      <a:r>
                        <a:rPr lang="en-IN" sz="1200" b="0" i="0" u="none" strike="noStrike" dirty="0" smtClean="0">
                          <a:solidFill>
                            <a:srgbClr val="000000"/>
                          </a:solidFill>
                          <a:latin typeface="Arial"/>
                        </a:rPr>
                        <a:t>Ratio</a:t>
                      </a:r>
                      <a:endParaRPr lang="en-IN" sz="1200" b="0" i="0" u="none" strike="noStrike" dirty="0">
                        <a:solidFill>
                          <a:srgbClr val="000000"/>
                        </a:solidFill>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463550" algn="dec"/>
                        </a:tabLst>
                      </a:pPr>
                      <a:r>
                        <a:rPr lang="en-IN" sz="1200" b="0" i="0" u="none" strike="noStrike" kern="1200" dirty="0" smtClean="0">
                          <a:solidFill>
                            <a:srgbClr val="000000"/>
                          </a:solidFill>
                          <a:latin typeface="Arial"/>
                          <a:ea typeface="+mn-ea"/>
                          <a:cs typeface="+mn-cs"/>
                        </a:rPr>
                        <a:t>3.1%</a:t>
                      </a:r>
                      <a:endParaRPr lang="en-IN" sz="1200" b="0" i="0" u="none" strike="noStrike" kern="1200" dirty="0">
                        <a:solidFill>
                          <a:srgbClr val="000000"/>
                        </a:solidFill>
                        <a:latin typeface="Arial"/>
                        <a:ea typeface="+mn-ea"/>
                        <a:cs typeface="+mn-cs"/>
                      </a:endParaRPr>
                    </a:p>
                  </a:txBody>
                  <a:tcPr marL="0" marR="8229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49056">
                <a:tc>
                  <a:txBody>
                    <a:bodyPr/>
                    <a:lstStyle/>
                    <a:p>
                      <a:pPr algn="l" rtl="0" fontAlgn="ctr"/>
                      <a:r>
                        <a:rPr lang="en-IN" sz="1200" b="0" i="0" u="none" strike="noStrike" dirty="0" smtClean="0">
                          <a:solidFill>
                            <a:schemeClr val="tx1"/>
                          </a:solidFill>
                          <a:latin typeface="Arial"/>
                        </a:rPr>
                        <a:t>CRAR - Tier 1 Capital (</a:t>
                      </a:r>
                      <a:r>
                        <a:rPr lang="en-IN" sz="1200" b="0" i="0" u="none" strike="noStrike" baseline="0" dirty="0" smtClean="0">
                          <a:solidFill>
                            <a:schemeClr val="tx1"/>
                          </a:solidFill>
                          <a:latin typeface="Arial"/>
                        </a:rPr>
                        <a:t>Basel III)</a:t>
                      </a:r>
                      <a:endParaRPr lang="en-IN" sz="1200" b="0" i="0" u="none" strike="noStrike" baseline="30000" dirty="0">
                        <a:solidFill>
                          <a:schemeClr val="tx1"/>
                        </a:solidFill>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463550" algn="dec"/>
                        </a:tabLst>
                      </a:pPr>
                      <a:r>
                        <a:rPr lang="en-IN" sz="1200" b="0" i="0" u="none" strike="noStrike" kern="1200" dirty="0" smtClean="0">
                          <a:solidFill>
                            <a:schemeClr val="tx1"/>
                          </a:solidFill>
                          <a:latin typeface="Arial"/>
                          <a:ea typeface="+mn-ea"/>
                          <a:cs typeface="+mn-cs"/>
                        </a:rPr>
                        <a:t>8.29%</a:t>
                      </a:r>
                      <a:endParaRPr lang="en-IN" sz="1200" b="0" i="0" u="none" strike="noStrike" kern="1200" dirty="0">
                        <a:solidFill>
                          <a:schemeClr val="tx1"/>
                        </a:solidFill>
                        <a:latin typeface="Arial"/>
                        <a:ea typeface="+mn-ea"/>
                        <a:cs typeface="+mn-cs"/>
                      </a:endParaRPr>
                    </a:p>
                  </a:txBody>
                  <a:tcPr marL="0" marR="8229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45397">
                <a:tc>
                  <a:txBody>
                    <a:bodyPr/>
                    <a:lstStyle/>
                    <a:p>
                      <a:pPr algn="l" rtl="0" fontAlgn="ctr"/>
                      <a:r>
                        <a:rPr lang="en-US" sz="1200" b="0" i="0" u="none" strike="noStrike" dirty="0" smtClean="0">
                          <a:solidFill>
                            <a:srgbClr val="000000"/>
                          </a:solidFill>
                          <a:latin typeface="Arial"/>
                        </a:rPr>
                        <a:t>Total CRAR</a:t>
                      </a:r>
                      <a:r>
                        <a:rPr lang="en-US" sz="1200" b="0" i="0" u="none" strike="noStrike" baseline="30000" dirty="0" smtClean="0">
                          <a:solidFill>
                            <a:srgbClr val="000000"/>
                          </a:solidFill>
                          <a:latin typeface="Arial"/>
                        </a:rPr>
                        <a:t> </a:t>
                      </a:r>
                      <a:r>
                        <a:rPr lang="en-IN" sz="1200" b="0" i="0" u="none" strike="noStrike" dirty="0" smtClean="0">
                          <a:solidFill>
                            <a:srgbClr val="000000"/>
                          </a:solidFill>
                          <a:latin typeface="+mn-lt"/>
                        </a:rPr>
                        <a:t>(</a:t>
                      </a:r>
                      <a:r>
                        <a:rPr lang="en-IN" sz="1200" b="0" i="0" u="none" strike="noStrike" baseline="0" dirty="0" smtClean="0">
                          <a:solidFill>
                            <a:srgbClr val="000000"/>
                          </a:solidFill>
                          <a:latin typeface="+mn-lt"/>
                        </a:rPr>
                        <a:t> Basel III)</a:t>
                      </a:r>
                      <a:endParaRPr lang="en-IN" sz="1200" b="0" i="0" u="none" strike="noStrike" baseline="30000" dirty="0">
                        <a:solidFill>
                          <a:srgbClr val="000000"/>
                        </a:solidFill>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463550" algn="dec"/>
                        </a:tabLst>
                      </a:pPr>
                      <a:r>
                        <a:rPr lang="en-US" sz="1200" b="0" i="0" u="none" strike="noStrike" kern="1200" dirty="0" smtClean="0">
                          <a:solidFill>
                            <a:srgbClr val="000000"/>
                          </a:solidFill>
                          <a:latin typeface="Arial"/>
                          <a:ea typeface="+mn-ea"/>
                          <a:cs typeface="+mn-cs"/>
                        </a:rPr>
                        <a:t>12.2%</a:t>
                      </a:r>
                      <a:endParaRPr lang="en-IN" sz="1200" b="0" i="0" u="none" strike="noStrike" kern="1200" dirty="0">
                        <a:solidFill>
                          <a:srgbClr val="000000"/>
                        </a:solidFill>
                        <a:latin typeface="Arial"/>
                        <a:ea typeface="+mn-ea"/>
                        <a:cs typeface="+mn-cs"/>
                      </a:endParaRPr>
                    </a:p>
                  </a:txBody>
                  <a:tcPr marL="0" marR="8229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noFill/>
                  </a:tcPr>
                </a:tc>
              </a:tr>
            </a:tbl>
          </a:graphicData>
        </a:graphic>
      </p:graphicFrame>
      <p:sp>
        <p:nvSpPr>
          <p:cNvPr id="65" name="Rectangle 8"/>
          <p:cNvSpPr>
            <a:spLocks noChangeArrowheads="1"/>
          </p:cNvSpPr>
          <p:nvPr>
            <p:custDataLst>
              <p:tags r:id="rId4"/>
            </p:custDataLst>
          </p:nvPr>
        </p:nvSpPr>
        <p:spPr bwMode="gray">
          <a:xfrm>
            <a:off x="5174952" y="1423960"/>
            <a:ext cx="4727448" cy="311851"/>
          </a:xfrm>
          <a:prstGeom prst="rect">
            <a:avLst/>
          </a:prstGeom>
          <a:solidFill>
            <a:srgbClr val="006D75"/>
          </a:solidFill>
          <a:ln w="6350">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Summary Financials </a:t>
            </a:r>
            <a:endParaRPr lang="en-US" b="1" dirty="0">
              <a:solidFill>
                <a:srgbClr val="FFFFFF"/>
              </a:solidFill>
            </a:endParaRPr>
          </a:p>
        </p:txBody>
      </p:sp>
      <p:sp>
        <p:nvSpPr>
          <p:cNvPr id="67" name="Rectangle 8"/>
          <p:cNvSpPr>
            <a:spLocks noChangeArrowheads="1"/>
          </p:cNvSpPr>
          <p:nvPr>
            <p:custDataLst>
              <p:tags r:id="rId5"/>
            </p:custDataLst>
          </p:nvPr>
        </p:nvSpPr>
        <p:spPr bwMode="gray">
          <a:xfrm>
            <a:off x="144848" y="1422439"/>
            <a:ext cx="4727448" cy="299324"/>
          </a:xfrm>
          <a:prstGeom prst="rect">
            <a:avLst/>
          </a:prstGeom>
          <a:solidFill>
            <a:srgbClr val="006D75"/>
          </a:solidFill>
          <a:ln w="6350">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Advances Mix [9M FY15]</a:t>
            </a:r>
            <a:endParaRPr lang="en-US" b="1" dirty="0">
              <a:solidFill>
                <a:srgbClr val="FFFFFF"/>
              </a:solidFill>
            </a:endParaRPr>
          </a:p>
        </p:txBody>
      </p:sp>
      <p:graphicFrame>
        <p:nvGraphicFramePr>
          <p:cNvPr id="41" name="Chart 40"/>
          <p:cNvGraphicFramePr/>
          <p:nvPr>
            <p:extLst>
              <p:ext uri="{D42A27DB-BD31-4B8C-83A1-F6EECF244321}">
                <p14:modId xmlns:p14="http://schemas.microsoft.com/office/powerpoint/2010/main" xmlns="" val="130465574"/>
              </p:ext>
            </p:extLst>
          </p:nvPr>
        </p:nvGraphicFramePr>
        <p:xfrm>
          <a:off x="273391" y="1882358"/>
          <a:ext cx="4835471" cy="2086242"/>
        </p:xfrm>
        <a:graphic>
          <a:graphicData uri="http://schemas.openxmlformats.org/drawingml/2006/chart">
            <c:chart xmlns:c="http://schemas.openxmlformats.org/drawingml/2006/chart" xmlns:r="http://schemas.openxmlformats.org/officeDocument/2006/relationships" r:id="rId9"/>
          </a:graphicData>
        </a:graphic>
      </p:graphicFrame>
      <p:cxnSp>
        <p:nvCxnSpPr>
          <p:cNvPr id="50" name="Straight Connector 49"/>
          <p:cNvCxnSpPr/>
          <p:nvPr/>
        </p:nvCxnSpPr>
        <p:spPr bwMode="gray">
          <a:xfrm rot="16200000" flipH="1">
            <a:off x="2252681" y="4235184"/>
            <a:ext cx="5539546" cy="10886"/>
          </a:xfrm>
          <a:prstGeom prst="line">
            <a:avLst/>
          </a:prstGeom>
          <a:solidFill>
            <a:schemeClr val="accent1"/>
          </a:solidFill>
          <a:ln w="9525" cap="flat" cmpd="sng" algn="ctr">
            <a:solidFill>
              <a:schemeClr val="accent5"/>
            </a:solidFill>
            <a:prstDash val="sysDot"/>
            <a:round/>
            <a:headEnd type="none" w="med" len="med"/>
            <a:tailEnd type="none" w="med" len="med"/>
          </a:ln>
          <a:effectLst/>
        </p:spPr>
      </p:cxnSp>
      <p:sp>
        <p:nvSpPr>
          <p:cNvPr id="51" name="Rectangle 50"/>
          <p:cNvSpPr/>
          <p:nvPr/>
        </p:nvSpPr>
        <p:spPr bwMode="gray">
          <a:xfrm>
            <a:off x="138716" y="1721447"/>
            <a:ext cx="885829" cy="268305"/>
          </a:xfrm>
          <a:prstGeom prst="rect">
            <a:avLst/>
          </a:prstGeom>
        </p:spPr>
        <p:txBody>
          <a:bodyPr wrap="none" lIns="91408" tIns="45704" rIns="91408" bIns="45704">
            <a:spAutoFit/>
          </a:bodyPr>
          <a:lstStyle/>
          <a:p>
            <a:r>
              <a:rPr lang="en-US" sz="1100" dirty="0" smtClean="0">
                <a:solidFill>
                  <a:schemeClr val="tx1"/>
                </a:solidFill>
              </a:rPr>
              <a:t>[Rs. Billion]</a:t>
            </a:r>
            <a:endParaRPr lang="en-US" sz="1100" dirty="0">
              <a:solidFill>
                <a:schemeClr val="tx1"/>
              </a:solidFill>
            </a:endParaRPr>
          </a:p>
        </p:txBody>
      </p:sp>
      <p:sp>
        <p:nvSpPr>
          <p:cNvPr id="53" name="Rectangle 52"/>
          <p:cNvSpPr/>
          <p:nvPr/>
        </p:nvSpPr>
        <p:spPr bwMode="gray">
          <a:xfrm>
            <a:off x="132292" y="4369339"/>
            <a:ext cx="885829" cy="268305"/>
          </a:xfrm>
          <a:prstGeom prst="rect">
            <a:avLst/>
          </a:prstGeom>
        </p:spPr>
        <p:txBody>
          <a:bodyPr wrap="none" lIns="91408" tIns="45704" rIns="91408" bIns="45704">
            <a:spAutoFit/>
          </a:bodyPr>
          <a:lstStyle/>
          <a:p>
            <a:r>
              <a:rPr lang="en-US" sz="1100" dirty="0" smtClean="0">
                <a:solidFill>
                  <a:schemeClr val="tx1"/>
                </a:solidFill>
              </a:rPr>
              <a:t>[Rs. Billion]</a:t>
            </a:r>
            <a:endParaRPr lang="en-US" sz="1100" dirty="0">
              <a:solidFill>
                <a:schemeClr val="tx1"/>
              </a:solidFill>
            </a:endParaRPr>
          </a:p>
        </p:txBody>
      </p:sp>
      <p:sp>
        <p:nvSpPr>
          <p:cNvPr id="46" name="Rectangle 8"/>
          <p:cNvSpPr>
            <a:spLocks noChangeArrowheads="1"/>
          </p:cNvSpPr>
          <p:nvPr>
            <p:custDataLst>
              <p:tags r:id="rId6"/>
            </p:custDataLst>
          </p:nvPr>
        </p:nvSpPr>
        <p:spPr bwMode="gray">
          <a:xfrm>
            <a:off x="144848" y="4070017"/>
            <a:ext cx="4727448" cy="299324"/>
          </a:xfrm>
          <a:prstGeom prst="rect">
            <a:avLst/>
          </a:prstGeom>
          <a:solidFill>
            <a:srgbClr val="006D75"/>
          </a:solidFill>
          <a:ln w="6350">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Deposits Mix [9M FY15]</a:t>
            </a:r>
            <a:endParaRPr lang="en-US" b="1" dirty="0">
              <a:solidFill>
                <a:srgbClr val="FFFFFF"/>
              </a:solidFill>
            </a:endParaRPr>
          </a:p>
        </p:txBody>
      </p:sp>
      <p:graphicFrame>
        <p:nvGraphicFramePr>
          <p:cNvPr id="16" name="Chart 15"/>
          <p:cNvGraphicFramePr/>
          <p:nvPr>
            <p:extLst>
              <p:ext uri="{D42A27DB-BD31-4B8C-83A1-F6EECF244321}">
                <p14:modId xmlns:p14="http://schemas.microsoft.com/office/powerpoint/2010/main" xmlns="" val="2201997529"/>
              </p:ext>
            </p:extLst>
          </p:nvPr>
        </p:nvGraphicFramePr>
        <p:xfrm>
          <a:off x="157987" y="4652146"/>
          <a:ext cx="4835471" cy="2086242"/>
        </p:xfrm>
        <a:graphic>
          <a:graphicData uri="http://schemas.openxmlformats.org/drawingml/2006/chart">
            <c:chart xmlns:c="http://schemas.openxmlformats.org/drawingml/2006/chart" xmlns:r="http://schemas.openxmlformats.org/officeDocument/2006/relationships" r:id="rId10"/>
          </a:graphicData>
        </a:graphic>
      </p:graphicFrame>
      <p:sp>
        <p:nvSpPr>
          <p:cNvPr id="15" name="TextBox 14"/>
          <p:cNvSpPr txBox="1"/>
          <p:nvPr/>
        </p:nvSpPr>
        <p:spPr>
          <a:xfrm>
            <a:off x="457168" y="6815157"/>
            <a:ext cx="3929090" cy="246211"/>
          </a:xfrm>
          <a:prstGeom prst="rect">
            <a:avLst/>
          </a:prstGeom>
          <a:noFill/>
        </p:spPr>
        <p:txBody>
          <a:bodyPr wrap="square" lIns="91429" tIns="45715" rIns="91429" bIns="45715" rtlCol="0">
            <a:spAutoFit/>
          </a:bodyPr>
          <a:lstStyle/>
          <a:p>
            <a:r>
              <a:rPr lang="en-US" sz="1000" i="1" dirty="0" smtClean="0"/>
              <a:t>[9M FY15: as on December 31 2014]</a:t>
            </a:r>
            <a:endParaRPr lang="en-IN" sz="1000" i="1" dirty="0"/>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15</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Line 2"/>
          <p:cNvSpPr>
            <a:spLocks noChangeShapeType="1"/>
          </p:cNvSpPr>
          <p:nvPr>
            <p:custDataLst>
              <p:tags r:id="rId2"/>
            </p:custDataLst>
          </p:nvPr>
        </p:nvSpPr>
        <p:spPr bwMode="gray">
          <a:xfrm>
            <a:off x="685800" y="3657600"/>
            <a:ext cx="8669338" cy="0"/>
          </a:xfrm>
          <a:prstGeom prst="line">
            <a:avLst/>
          </a:prstGeom>
          <a:noFill/>
          <a:ln w="9525">
            <a:solidFill>
              <a:srgbClr val="006D75"/>
            </a:solidFill>
            <a:round/>
            <a:headEnd/>
            <a:tailEnd/>
          </a:ln>
        </p:spPr>
        <p:txBody>
          <a:bodyPr wrap="none" lIns="91419" tIns="45710" rIns="91419" bIns="45710" anchor="ctr"/>
          <a:lstStyle/>
          <a:p>
            <a:endParaRPr lang="en-IN" dirty="0"/>
          </a:p>
        </p:txBody>
      </p:sp>
      <p:sp>
        <p:nvSpPr>
          <p:cNvPr id="34818" name="Rectangle 3"/>
          <p:cNvSpPr>
            <a:spLocks noChangeArrowheads="1"/>
          </p:cNvSpPr>
          <p:nvPr>
            <p:custDataLst>
              <p:tags r:id="rId3"/>
            </p:custDataLst>
          </p:nvPr>
        </p:nvSpPr>
        <p:spPr bwMode="gray">
          <a:xfrm>
            <a:off x="2190750" y="3624265"/>
            <a:ext cx="7181851" cy="774700"/>
          </a:xfrm>
          <a:prstGeom prst="rect">
            <a:avLst/>
          </a:prstGeom>
          <a:noFill/>
          <a:ln w="9525" algn="ctr">
            <a:noFill/>
            <a:miter lim="800000"/>
            <a:headEnd/>
            <a:tailEnd/>
          </a:ln>
        </p:spPr>
        <p:txBody>
          <a:bodyPr lIns="0" tIns="0" rIns="0" bIns="0">
            <a:scene3d>
              <a:camera prst="orthographicFront"/>
              <a:lightRig rig="threePt" dir="t"/>
            </a:scene3d>
            <a:sp3d extrusionH="57150">
              <a:bevelT w="38100" h="38100"/>
            </a:sp3d>
          </a:bodyPr>
          <a:lstStyle/>
          <a:p>
            <a:pPr algn="r" defTabSz="1018944">
              <a:lnSpc>
                <a:spcPct val="150000"/>
              </a:lnSpc>
              <a:spcBef>
                <a:spcPts val="1200"/>
              </a:spcBef>
            </a:pPr>
            <a:r>
              <a:rPr lang="en-US" sz="2500" b="1" dirty="0">
                <a:solidFill>
                  <a:srgbClr val="006D75"/>
                </a:solidFill>
                <a:cs typeface="Times New Roman" pitchFamily="18" charset="0"/>
              </a:rPr>
              <a:t>IDBI </a:t>
            </a:r>
            <a:r>
              <a:rPr lang="en-US" sz="2500" b="1" dirty="0" smtClean="0">
                <a:solidFill>
                  <a:srgbClr val="006D75"/>
                </a:solidFill>
                <a:cs typeface="Times New Roman" pitchFamily="18" charset="0"/>
              </a:rPr>
              <a:t>Bank—Key </a:t>
            </a:r>
            <a:r>
              <a:rPr lang="en-US" sz="2500" b="1" dirty="0">
                <a:solidFill>
                  <a:srgbClr val="006D75"/>
                </a:solidFill>
                <a:cs typeface="Times New Roman" pitchFamily="18" charset="0"/>
              </a:rPr>
              <a:t>Investment Highlights</a:t>
            </a:r>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16</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2"/>
          <p:cNvSpPr>
            <a:spLocks noChangeArrowheads="1"/>
          </p:cNvSpPr>
          <p:nvPr>
            <p:custDataLst>
              <p:tags r:id="rId2"/>
            </p:custDataLst>
          </p:nvPr>
        </p:nvSpPr>
        <p:spPr bwMode="gray">
          <a:xfrm>
            <a:off x="1331604" y="2186958"/>
            <a:ext cx="7207250" cy="3968750"/>
          </a:xfrm>
          <a:prstGeom prst="ellipse">
            <a:avLst/>
          </a:prstGeom>
          <a:noFill/>
          <a:ln w="38100">
            <a:solidFill>
              <a:srgbClr val="F36E20"/>
            </a:solidFill>
            <a:round/>
            <a:headEnd/>
            <a:tailEnd/>
          </a:ln>
        </p:spPr>
        <p:txBody>
          <a:bodyPr lIns="91418" tIns="45710" rIns="91418" bIns="45710" anchor="ctr"/>
          <a:lstStyle/>
          <a:p>
            <a:pPr algn="ctr"/>
            <a:endParaRPr lang="en-US" dirty="0"/>
          </a:p>
        </p:txBody>
      </p:sp>
      <p:pic>
        <p:nvPicPr>
          <p:cNvPr id="22532" name="Picture 45"/>
          <p:cNvPicPr>
            <a:picLocks noChangeAspect="1" noChangeArrowheads="1"/>
          </p:cNvPicPr>
          <p:nvPr/>
        </p:nvPicPr>
        <p:blipFill>
          <a:blip r:embed="rId5" cstate="print"/>
          <a:srcRect/>
          <a:stretch>
            <a:fillRect/>
          </a:stretch>
        </p:blipFill>
        <p:spPr bwMode="gray">
          <a:xfrm>
            <a:off x="3865254" y="3985598"/>
            <a:ext cx="2120900" cy="439737"/>
          </a:xfrm>
          <a:prstGeom prst="rect">
            <a:avLst/>
          </a:prstGeom>
          <a:noFill/>
          <a:ln w="38100" cmpd="dbl">
            <a:noFill/>
            <a:miter lim="800000"/>
            <a:headEnd/>
            <a:tailEnd/>
          </a:ln>
          <a:scene3d>
            <a:camera prst="orthographicFront"/>
            <a:lightRig rig="threePt" dir="t"/>
          </a:scene3d>
          <a:sp3d>
            <a:bevelT/>
          </a:sp3d>
        </p:spPr>
      </p:pic>
      <p:sp>
        <p:nvSpPr>
          <p:cNvPr id="22533" name="Oval 40"/>
          <p:cNvSpPr>
            <a:spLocks noChangeArrowheads="1"/>
          </p:cNvSpPr>
          <p:nvPr/>
        </p:nvSpPr>
        <p:spPr bwMode="gray">
          <a:xfrm>
            <a:off x="1752294" y="1422423"/>
            <a:ext cx="2962275" cy="1695450"/>
          </a:xfrm>
          <a:prstGeom prst="roundRect">
            <a:avLst>
              <a:gd name="adj" fmla="val 16667"/>
            </a:avLst>
          </a:prstGeom>
          <a:solidFill>
            <a:srgbClr val="F36E20"/>
          </a:solidFill>
          <a:ln w="9525">
            <a:noFill/>
            <a:round/>
            <a:headEnd/>
            <a:tailEnd/>
          </a:ln>
          <a:scene3d>
            <a:camera prst="orthographicFront"/>
            <a:lightRig rig="threePt" dir="t"/>
          </a:scene3d>
          <a:sp3d>
            <a:bevelT/>
          </a:sp3d>
        </p:spPr>
        <p:txBody>
          <a:bodyPr wrap="none" lIns="0" tIns="0" rIns="18284" bIns="18284" anchor="ctr"/>
          <a:lstStyle/>
          <a:p>
            <a:pPr>
              <a:lnSpc>
                <a:spcPct val="105000"/>
              </a:lnSpc>
            </a:pPr>
            <a:endParaRPr lang="en-US" sz="1100" dirty="0"/>
          </a:p>
        </p:txBody>
      </p:sp>
      <p:sp>
        <p:nvSpPr>
          <p:cNvPr id="22534" name="Line 41"/>
          <p:cNvSpPr>
            <a:spLocks noChangeShapeType="1"/>
          </p:cNvSpPr>
          <p:nvPr/>
        </p:nvSpPr>
        <p:spPr bwMode="gray">
          <a:xfrm>
            <a:off x="2168219" y="1744048"/>
            <a:ext cx="2130425" cy="1587"/>
          </a:xfrm>
          <a:prstGeom prst="line">
            <a:avLst/>
          </a:prstGeom>
          <a:noFill/>
          <a:ln w="19050">
            <a:solidFill>
              <a:srgbClr val="FFFFFF"/>
            </a:solidFill>
            <a:round/>
            <a:headEnd/>
            <a:tailEnd/>
          </a:ln>
        </p:spPr>
        <p:txBody>
          <a:bodyPr wrap="none" lIns="0" tIns="0" rIns="18284" bIns="18284" anchor="ctr"/>
          <a:lstStyle/>
          <a:p>
            <a:endParaRPr lang="en-US" dirty="0"/>
          </a:p>
        </p:txBody>
      </p:sp>
      <p:sp>
        <p:nvSpPr>
          <p:cNvPr id="22535" name="Text Box 42"/>
          <p:cNvSpPr txBox="1">
            <a:spLocks noChangeArrowheads="1"/>
          </p:cNvSpPr>
          <p:nvPr/>
        </p:nvSpPr>
        <p:spPr bwMode="gray">
          <a:xfrm>
            <a:off x="2276475" y="1541463"/>
            <a:ext cx="1936750" cy="196204"/>
          </a:xfrm>
          <a:prstGeom prst="rect">
            <a:avLst/>
          </a:prstGeom>
          <a:noFill/>
          <a:ln w="9525" algn="ctr">
            <a:noFill/>
            <a:miter lim="800000"/>
            <a:headEnd/>
            <a:tailEnd/>
          </a:ln>
        </p:spPr>
        <p:txBody>
          <a:bodyPr lIns="0" tIns="0" rIns="0" bIns="18284" anchor="b">
            <a:spAutoFit/>
          </a:bodyPr>
          <a:lstStyle/>
          <a:p>
            <a:pPr algn="ctr">
              <a:lnSpc>
                <a:spcPct val="105000"/>
              </a:lnSpc>
            </a:pPr>
            <a:r>
              <a:rPr lang="en-US" sz="1100" b="1" dirty="0">
                <a:solidFill>
                  <a:srgbClr val="FFFFFF"/>
                </a:solidFill>
              </a:rPr>
              <a:t>Evolution </a:t>
            </a:r>
          </a:p>
        </p:txBody>
      </p:sp>
      <p:sp>
        <p:nvSpPr>
          <p:cNvPr id="22536" name="Text Box 43"/>
          <p:cNvSpPr txBox="1">
            <a:spLocks noChangeArrowheads="1"/>
          </p:cNvSpPr>
          <p:nvPr/>
        </p:nvSpPr>
        <p:spPr bwMode="gray">
          <a:xfrm>
            <a:off x="1911042" y="1813587"/>
            <a:ext cx="2759075" cy="1270000"/>
          </a:xfrm>
          <a:prstGeom prst="rect">
            <a:avLst/>
          </a:prstGeom>
          <a:noFill/>
          <a:ln w="9525" algn="ctr">
            <a:noFill/>
            <a:miter lim="800000"/>
            <a:headEnd/>
            <a:tailEnd/>
          </a:ln>
        </p:spPr>
        <p:txBody>
          <a:bodyPr lIns="0" tIns="0" rIns="18284" bIns="18284"/>
          <a:lstStyle/>
          <a:p>
            <a:pPr marL="111099" indent="-111099" defTabSz="1018937">
              <a:lnSpc>
                <a:spcPct val="105000"/>
              </a:lnSpc>
              <a:buClr>
                <a:schemeClr val="bg1"/>
              </a:buClr>
              <a:buSzPct val="95000"/>
              <a:buFont typeface="Wingdings 2" pitchFamily="18" charset="2"/>
              <a:buChar char="¡"/>
            </a:pPr>
            <a:r>
              <a:rPr lang="en-US" sz="1100" dirty="0">
                <a:solidFill>
                  <a:srgbClr val="FFFFFF"/>
                </a:solidFill>
              </a:rPr>
              <a:t>Created and granted banking license in Sep 2004 under the IDBI Repeal Act</a:t>
            </a:r>
          </a:p>
          <a:p>
            <a:pPr marL="355517" lvl="1" indent="-177759" defTabSz="1018937">
              <a:lnSpc>
                <a:spcPct val="105000"/>
              </a:lnSpc>
              <a:buClr>
                <a:schemeClr val="bg1"/>
              </a:buClr>
              <a:buSzPct val="95000"/>
              <a:buFont typeface="Wingdings 2" pitchFamily="18" charset="2"/>
              <a:buChar char="¡"/>
            </a:pPr>
            <a:r>
              <a:rPr lang="en-US" sz="1100" dirty="0">
                <a:solidFill>
                  <a:srgbClr val="FFFFFF"/>
                </a:solidFill>
              </a:rPr>
              <a:t>Other public sector </a:t>
            </a:r>
            <a:r>
              <a:rPr lang="en-US" sz="1100" dirty="0" smtClean="0">
                <a:solidFill>
                  <a:srgbClr val="FFFFFF"/>
                </a:solidFill>
              </a:rPr>
              <a:t>banks nationalized </a:t>
            </a:r>
            <a:r>
              <a:rPr lang="en-US" sz="1100" dirty="0">
                <a:solidFill>
                  <a:srgbClr val="FFFFFF"/>
                </a:solidFill>
              </a:rPr>
              <a:t>in 1969 and 1980</a:t>
            </a:r>
          </a:p>
          <a:p>
            <a:pPr marL="111099" indent="-111099" defTabSz="1018937">
              <a:lnSpc>
                <a:spcPct val="105000"/>
              </a:lnSpc>
              <a:buClr>
                <a:schemeClr val="bg1"/>
              </a:buClr>
              <a:buSzPct val="95000"/>
              <a:buFont typeface="Wingdings 2" pitchFamily="18" charset="2"/>
              <a:buChar char="¡"/>
            </a:pPr>
            <a:r>
              <a:rPr lang="en-US" sz="1100" dirty="0">
                <a:solidFill>
                  <a:srgbClr val="FFFFFF"/>
                </a:solidFill>
              </a:rPr>
              <a:t>Only bank to be classified as “Other Public Sector Bank”</a:t>
            </a:r>
          </a:p>
          <a:p>
            <a:pPr marL="111099" indent="-111099" defTabSz="1018937">
              <a:lnSpc>
                <a:spcPct val="105000"/>
              </a:lnSpc>
              <a:buClr>
                <a:schemeClr val="bg1"/>
              </a:buClr>
              <a:buSzPct val="95000"/>
              <a:buFont typeface="Wingdings 2" pitchFamily="18" charset="2"/>
              <a:buChar char="¡"/>
            </a:pPr>
            <a:r>
              <a:rPr lang="en-US" sz="1100" dirty="0" smtClean="0">
                <a:solidFill>
                  <a:srgbClr val="FFFFFF"/>
                </a:solidFill>
              </a:rPr>
              <a:t>The first </a:t>
            </a:r>
            <a:r>
              <a:rPr lang="en-US" sz="1100" dirty="0">
                <a:solidFill>
                  <a:srgbClr val="FFFFFF"/>
                </a:solidFill>
              </a:rPr>
              <a:t>PSU bank under Companies Act</a:t>
            </a:r>
          </a:p>
        </p:txBody>
      </p:sp>
      <p:sp>
        <p:nvSpPr>
          <p:cNvPr id="22537" name="Oval 22"/>
          <p:cNvSpPr>
            <a:spLocks noChangeArrowheads="1"/>
          </p:cNvSpPr>
          <p:nvPr/>
        </p:nvSpPr>
        <p:spPr bwMode="gray">
          <a:xfrm>
            <a:off x="5392431" y="1406548"/>
            <a:ext cx="2917825" cy="1706562"/>
          </a:xfrm>
          <a:prstGeom prst="roundRect">
            <a:avLst>
              <a:gd name="adj" fmla="val 16667"/>
            </a:avLst>
          </a:prstGeom>
          <a:solidFill>
            <a:srgbClr val="C0C0C0"/>
          </a:solidFill>
          <a:ln w="9525">
            <a:noFill/>
            <a:round/>
            <a:headEnd/>
            <a:tailEnd/>
          </a:ln>
          <a:scene3d>
            <a:camera prst="orthographicFront"/>
            <a:lightRig rig="threePt" dir="t"/>
          </a:scene3d>
          <a:sp3d>
            <a:bevelT/>
          </a:sp3d>
        </p:spPr>
        <p:txBody>
          <a:bodyPr wrap="none" lIns="0" tIns="0" rIns="18284" bIns="18284" anchor="ctr"/>
          <a:lstStyle/>
          <a:p>
            <a:pPr algn="ctr">
              <a:lnSpc>
                <a:spcPct val="105000"/>
              </a:lnSpc>
            </a:pPr>
            <a:endParaRPr lang="en-US" sz="1100" dirty="0">
              <a:solidFill>
                <a:schemeClr val="tx1"/>
              </a:solidFill>
            </a:endParaRPr>
          </a:p>
        </p:txBody>
      </p:sp>
      <p:sp>
        <p:nvSpPr>
          <p:cNvPr id="22538" name="Line 23"/>
          <p:cNvSpPr>
            <a:spLocks noChangeShapeType="1"/>
          </p:cNvSpPr>
          <p:nvPr/>
        </p:nvSpPr>
        <p:spPr bwMode="gray">
          <a:xfrm>
            <a:off x="5722632" y="1744048"/>
            <a:ext cx="2314575" cy="1587"/>
          </a:xfrm>
          <a:prstGeom prst="line">
            <a:avLst/>
          </a:prstGeom>
          <a:noFill/>
          <a:ln w="19050">
            <a:solidFill>
              <a:srgbClr val="FFFFFF"/>
            </a:solidFill>
            <a:round/>
            <a:headEnd/>
            <a:tailEnd/>
          </a:ln>
        </p:spPr>
        <p:txBody>
          <a:bodyPr wrap="none" lIns="0" tIns="0" rIns="18284" bIns="18284" anchor="ctr"/>
          <a:lstStyle/>
          <a:p>
            <a:endParaRPr lang="en-US" dirty="0"/>
          </a:p>
        </p:txBody>
      </p:sp>
      <p:sp>
        <p:nvSpPr>
          <p:cNvPr id="22539" name="Text Box 24"/>
          <p:cNvSpPr txBox="1">
            <a:spLocks noChangeArrowheads="1"/>
          </p:cNvSpPr>
          <p:nvPr/>
        </p:nvSpPr>
        <p:spPr bwMode="gray">
          <a:xfrm>
            <a:off x="5984877" y="1541463"/>
            <a:ext cx="1868488" cy="196204"/>
          </a:xfrm>
          <a:prstGeom prst="rect">
            <a:avLst/>
          </a:prstGeom>
          <a:noFill/>
          <a:ln w="9525" algn="ctr">
            <a:noFill/>
            <a:miter lim="800000"/>
            <a:headEnd/>
            <a:tailEnd/>
          </a:ln>
        </p:spPr>
        <p:txBody>
          <a:bodyPr lIns="0" tIns="0" rIns="18284" bIns="18284" anchor="b">
            <a:spAutoFit/>
          </a:bodyPr>
          <a:lstStyle/>
          <a:p>
            <a:pPr algn="ctr">
              <a:lnSpc>
                <a:spcPct val="105000"/>
              </a:lnSpc>
            </a:pPr>
            <a:r>
              <a:rPr lang="en-US" sz="1100" b="1" dirty="0">
                <a:solidFill>
                  <a:schemeClr val="tx2"/>
                </a:solidFill>
              </a:rPr>
              <a:t>Superior IT </a:t>
            </a:r>
            <a:r>
              <a:rPr lang="en-US" sz="1100" b="1" dirty="0">
                <a:solidFill>
                  <a:schemeClr val="tx1"/>
                </a:solidFill>
              </a:rPr>
              <a:t>Infrastructure</a:t>
            </a:r>
          </a:p>
        </p:txBody>
      </p:sp>
      <p:sp>
        <p:nvSpPr>
          <p:cNvPr id="22540" name="Text Box 25"/>
          <p:cNvSpPr txBox="1">
            <a:spLocks noChangeArrowheads="1"/>
          </p:cNvSpPr>
          <p:nvPr/>
        </p:nvSpPr>
        <p:spPr bwMode="gray">
          <a:xfrm>
            <a:off x="5792481" y="1913907"/>
            <a:ext cx="2208213" cy="914401"/>
          </a:xfrm>
          <a:prstGeom prst="rect">
            <a:avLst/>
          </a:prstGeom>
          <a:noFill/>
          <a:ln w="9525" algn="ctr">
            <a:noFill/>
            <a:miter lim="800000"/>
            <a:headEnd/>
            <a:tailEnd/>
          </a:ln>
        </p:spPr>
        <p:txBody>
          <a:bodyPr lIns="0" tIns="0" rIns="18284" bIns="18284"/>
          <a:lstStyle/>
          <a:p>
            <a:pPr marL="111099" indent="-111099" defTabSz="1018937">
              <a:lnSpc>
                <a:spcPct val="105000"/>
              </a:lnSpc>
              <a:buClr>
                <a:schemeClr val="tx1"/>
              </a:buClr>
              <a:buSzPct val="95000"/>
              <a:buFont typeface="Wingdings 2" pitchFamily="18" charset="2"/>
              <a:buChar char="¡"/>
            </a:pPr>
            <a:r>
              <a:rPr lang="en-US" sz="1100" dirty="0" smtClean="0">
                <a:solidFill>
                  <a:schemeClr val="tx1"/>
                </a:solidFill>
              </a:rPr>
              <a:t>Superior IT </a:t>
            </a:r>
            <a:r>
              <a:rPr lang="en-US" sz="1100" dirty="0">
                <a:solidFill>
                  <a:schemeClr val="tx1"/>
                </a:solidFill>
              </a:rPr>
              <a:t>infrastructure</a:t>
            </a:r>
          </a:p>
          <a:p>
            <a:pPr marL="111099" indent="-111099" defTabSz="1018937">
              <a:lnSpc>
                <a:spcPct val="105000"/>
              </a:lnSpc>
              <a:buClr>
                <a:schemeClr val="tx1"/>
              </a:buClr>
              <a:buSzPct val="95000"/>
              <a:buFont typeface="Wingdings 2" pitchFamily="18" charset="2"/>
              <a:buChar char="¡"/>
            </a:pPr>
            <a:r>
              <a:rPr lang="en-US" sz="1100" dirty="0">
                <a:solidFill>
                  <a:schemeClr val="tx1"/>
                </a:solidFill>
              </a:rPr>
              <a:t>Fully integrated core banking solutions</a:t>
            </a:r>
          </a:p>
          <a:p>
            <a:pPr marL="111099" indent="-111099" defTabSz="1018937">
              <a:lnSpc>
                <a:spcPct val="105000"/>
              </a:lnSpc>
              <a:buClr>
                <a:schemeClr val="tx1"/>
              </a:buClr>
              <a:buSzPct val="95000"/>
              <a:buFont typeface="Wingdings 2" pitchFamily="18" charset="2"/>
              <a:buChar char="¡"/>
            </a:pPr>
            <a:r>
              <a:rPr lang="en-US" sz="1100" dirty="0">
                <a:solidFill>
                  <a:schemeClr val="tx1"/>
                </a:solidFill>
              </a:rPr>
              <a:t>Consistently won awards for its superior IT infrastructure</a:t>
            </a:r>
          </a:p>
        </p:txBody>
      </p:sp>
      <p:sp>
        <p:nvSpPr>
          <p:cNvPr id="22541" name="Oval 32"/>
          <p:cNvSpPr>
            <a:spLocks noChangeArrowheads="1"/>
          </p:cNvSpPr>
          <p:nvPr/>
        </p:nvSpPr>
        <p:spPr bwMode="gray">
          <a:xfrm>
            <a:off x="1752292" y="5384185"/>
            <a:ext cx="2917825" cy="1600200"/>
          </a:xfrm>
          <a:prstGeom prst="roundRect">
            <a:avLst>
              <a:gd name="adj" fmla="val 16667"/>
            </a:avLst>
          </a:prstGeom>
          <a:solidFill>
            <a:srgbClr val="7FA9CF"/>
          </a:solidFill>
          <a:ln w="9525">
            <a:noFill/>
            <a:round/>
            <a:headEnd/>
            <a:tailEnd/>
          </a:ln>
          <a:scene3d>
            <a:camera prst="orthographicFront"/>
            <a:lightRig rig="threePt" dir="t"/>
          </a:scene3d>
          <a:sp3d>
            <a:bevelT/>
          </a:sp3d>
        </p:spPr>
        <p:txBody>
          <a:bodyPr wrap="none" lIns="0" tIns="0" rIns="18284" bIns="18284" anchor="ctr"/>
          <a:lstStyle/>
          <a:p>
            <a:pPr algn="ctr">
              <a:lnSpc>
                <a:spcPct val="105000"/>
              </a:lnSpc>
            </a:pPr>
            <a:endParaRPr lang="en-US" sz="1100" dirty="0">
              <a:solidFill>
                <a:schemeClr val="tx1"/>
              </a:solidFill>
            </a:endParaRPr>
          </a:p>
        </p:txBody>
      </p:sp>
      <p:sp>
        <p:nvSpPr>
          <p:cNvPr id="22542" name="Line 33"/>
          <p:cNvSpPr>
            <a:spLocks noChangeShapeType="1"/>
          </p:cNvSpPr>
          <p:nvPr/>
        </p:nvSpPr>
        <p:spPr bwMode="gray">
          <a:xfrm>
            <a:off x="2036456" y="5787409"/>
            <a:ext cx="2314575" cy="1588"/>
          </a:xfrm>
          <a:prstGeom prst="line">
            <a:avLst/>
          </a:prstGeom>
          <a:noFill/>
          <a:ln w="19050">
            <a:solidFill>
              <a:srgbClr val="FFFFFF"/>
            </a:solidFill>
            <a:round/>
            <a:headEnd/>
            <a:tailEnd/>
          </a:ln>
        </p:spPr>
        <p:txBody>
          <a:bodyPr wrap="none" lIns="0" tIns="0" rIns="18284" bIns="18284" anchor="ctr"/>
          <a:lstStyle/>
          <a:p>
            <a:endParaRPr lang="en-US" dirty="0"/>
          </a:p>
        </p:txBody>
      </p:sp>
      <p:sp>
        <p:nvSpPr>
          <p:cNvPr id="22543" name="Text Box 34"/>
          <p:cNvSpPr txBox="1">
            <a:spLocks noChangeArrowheads="1"/>
          </p:cNvSpPr>
          <p:nvPr/>
        </p:nvSpPr>
        <p:spPr bwMode="gray">
          <a:xfrm>
            <a:off x="2276169" y="5512773"/>
            <a:ext cx="1892300" cy="196204"/>
          </a:xfrm>
          <a:prstGeom prst="rect">
            <a:avLst/>
          </a:prstGeom>
          <a:noFill/>
          <a:ln w="9525" algn="ctr">
            <a:noFill/>
            <a:miter lim="800000"/>
            <a:headEnd/>
            <a:tailEnd/>
          </a:ln>
        </p:spPr>
        <p:txBody>
          <a:bodyPr lIns="0" tIns="0" rIns="18284" bIns="18284" anchor="b">
            <a:spAutoFit/>
          </a:bodyPr>
          <a:lstStyle/>
          <a:p>
            <a:pPr algn="ctr">
              <a:lnSpc>
                <a:spcPct val="105000"/>
              </a:lnSpc>
            </a:pPr>
            <a:r>
              <a:rPr lang="en-US" sz="1100" b="1" dirty="0">
                <a:solidFill>
                  <a:schemeClr val="tx1"/>
                </a:solidFill>
              </a:rPr>
              <a:t>Developmental Role</a:t>
            </a:r>
          </a:p>
        </p:txBody>
      </p:sp>
      <p:sp>
        <p:nvSpPr>
          <p:cNvPr id="22544" name="Text Box 35"/>
          <p:cNvSpPr txBox="1">
            <a:spLocks noChangeArrowheads="1"/>
          </p:cNvSpPr>
          <p:nvPr/>
        </p:nvSpPr>
        <p:spPr bwMode="gray">
          <a:xfrm>
            <a:off x="1960254" y="5922345"/>
            <a:ext cx="2536826" cy="914401"/>
          </a:xfrm>
          <a:prstGeom prst="rect">
            <a:avLst/>
          </a:prstGeom>
          <a:noFill/>
          <a:ln w="9525" algn="ctr">
            <a:noFill/>
            <a:miter lim="800000"/>
            <a:headEnd/>
            <a:tailEnd/>
          </a:ln>
        </p:spPr>
        <p:txBody>
          <a:bodyPr lIns="0" tIns="0" rIns="18284" bIns="18284"/>
          <a:lstStyle/>
          <a:p>
            <a:pPr marL="111099" indent="-111099" defTabSz="1018937">
              <a:lnSpc>
                <a:spcPct val="105000"/>
              </a:lnSpc>
              <a:buClr>
                <a:schemeClr val="tx1"/>
              </a:buClr>
              <a:buSzPct val="95000"/>
              <a:buFont typeface="Wingdings 2" pitchFamily="18" charset="2"/>
              <a:buChar char="¡"/>
            </a:pPr>
            <a:r>
              <a:rPr lang="en-US" sz="1100" dirty="0">
                <a:solidFill>
                  <a:schemeClr val="tx1"/>
                </a:solidFill>
              </a:rPr>
              <a:t>IDBI continues to have mandated developmental role </a:t>
            </a:r>
          </a:p>
          <a:p>
            <a:pPr marL="111099" indent="-111099" defTabSz="1018937">
              <a:lnSpc>
                <a:spcPct val="105000"/>
              </a:lnSpc>
              <a:buClr>
                <a:schemeClr val="tx1"/>
              </a:buClr>
              <a:buSzPct val="95000"/>
              <a:buFont typeface="Wingdings 2" pitchFamily="18" charset="2"/>
              <a:buChar char="¡"/>
            </a:pPr>
            <a:r>
              <a:rPr lang="en-US" sz="1100" dirty="0">
                <a:solidFill>
                  <a:schemeClr val="tx1"/>
                </a:solidFill>
              </a:rPr>
              <a:t>Government seeks IDBI’s views on infrastructure</a:t>
            </a:r>
          </a:p>
          <a:p>
            <a:pPr marL="111099" indent="-111099" defTabSz="1018937">
              <a:lnSpc>
                <a:spcPct val="105000"/>
              </a:lnSpc>
              <a:buClr>
                <a:schemeClr val="tx1"/>
              </a:buClr>
              <a:buSzPct val="95000"/>
              <a:buFont typeface="Wingdings 2" pitchFamily="18" charset="2"/>
              <a:buChar char="¡"/>
            </a:pPr>
            <a:r>
              <a:rPr lang="en-US" sz="1100" dirty="0">
                <a:solidFill>
                  <a:schemeClr val="tx1"/>
                </a:solidFill>
              </a:rPr>
              <a:t>Resultant positioning as a Policy Bank</a:t>
            </a:r>
          </a:p>
        </p:txBody>
      </p:sp>
      <p:sp>
        <p:nvSpPr>
          <p:cNvPr id="22545" name="Oval 12"/>
          <p:cNvSpPr>
            <a:spLocks noChangeArrowheads="1"/>
          </p:cNvSpPr>
          <p:nvPr/>
        </p:nvSpPr>
        <p:spPr bwMode="gray">
          <a:xfrm>
            <a:off x="371167" y="3406159"/>
            <a:ext cx="2917825" cy="1600200"/>
          </a:xfrm>
          <a:prstGeom prst="roundRect">
            <a:avLst>
              <a:gd name="adj" fmla="val 16667"/>
            </a:avLst>
          </a:prstGeom>
          <a:solidFill>
            <a:srgbClr val="006D75"/>
          </a:solidFill>
          <a:ln w="9525">
            <a:noFill/>
            <a:round/>
            <a:headEnd/>
            <a:tailEnd/>
          </a:ln>
          <a:scene3d>
            <a:camera prst="orthographicFront"/>
            <a:lightRig rig="threePt" dir="t"/>
          </a:scene3d>
          <a:sp3d>
            <a:bevelT/>
          </a:sp3d>
        </p:spPr>
        <p:txBody>
          <a:bodyPr wrap="none" lIns="0" tIns="0" rIns="18284" bIns="18284" anchor="ctr"/>
          <a:lstStyle/>
          <a:p>
            <a:pPr algn="ctr">
              <a:lnSpc>
                <a:spcPct val="105000"/>
              </a:lnSpc>
            </a:pPr>
            <a:endParaRPr lang="en-US" sz="1100" dirty="0"/>
          </a:p>
        </p:txBody>
      </p:sp>
      <p:sp>
        <p:nvSpPr>
          <p:cNvPr id="22546" name="Line 13"/>
          <p:cNvSpPr>
            <a:spLocks noChangeShapeType="1"/>
          </p:cNvSpPr>
          <p:nvPr/>
        </p:nvSpPr>
        <p:spPr bwMode="gray">
          <a:xfrm>
            <a:off x="677557" y="3796684"/>
            <a:ext cx="2314575" cy="1588"/>
          </a:xfrm>
          <a:prstGeom prst="line">
            <a:avLst/>
          </a:prstGeom>
          <a:noFill/>
          <a:ln w="19050">
            <a:solidFill>
              <a:schemeClr val="bg1"/>
            </a:solidFill>
            <a:round/>
            <a:headEnd/>
            <a:tailEnd/>
          </a:ln>
        </p:spPr>
        <p:txBody>
          <a:bodyPr wrap="none" lIns="0" tIns="0" rIns="18284" bIns="18284" anchor="ctr"/>
          <a:lstStyle/>
          <a:p>
            <a:endParaRPr lang="en-US" dirty="0"/>
          </a:p>
        </p:txBody>
      </p:sp>
      <p:sp>
        <p:nvSpPr>
          <p:cNvPr id="22547" name="Text Box 14"/>
          <p:cNvSpPr txBox="1">
            <a:spLocks noChangeArrowheads="1"/>
          </p:cNvSpPr>
          <p:nvPr/>
        </p:nvSpPr>
        <p:spPr bwMode="gray">
          <a:xfrm>
            <a:off x="941079" y="3566496"/>
            <a:ext cx="1785938" cy="196204"/>
          </a:xfrm>
          <a:prstGeom prst="rect">
            <a:avLst/>
          </a:prstGeom>
          <a:noFill/>
          <a:ln w="9525" algn="ctr">
            <a:noFill/>
            <a:miter lim="800000"/>
            <a:headEnd/>
            <a:tailEnd/>
          </a:ln>
        </p:spPr>
        <p:txBody>
          <a:bodyPr lIns="0" tIns="0" rIns="18284" bIns="18284" anchor="b">
            <a:spAutoFit/>
          </a:bodyPr>
          <a:lstStyle/>
          <a:p>
            <a:pPr algn="ctr">
              <a:lnSpc>
                <a:spcPct val="105000"/>
              </a:lnSpc>
            </a:pPr>
            <a:r>
              <a:rPr lang="en-US" sz="1100" b="1" dirty="0" smtClean="0">
                <a:solidFill>
                  <a:schemeClr val="bg2"/>
                </a:solidFill>
              </a:rPr>
              <a:t>Organization </a:t>
            </a:r>
            <a:r>
              <a:rPr lang="en-US" sz="1100" b="1" dirty="0">
                <a:solidFill>
                  <a:schemeClr val="bg2"/>
                </a:solidFill>
              </a:rPr>
              <a:t>Structure</a:t>
            </a:r>
          </a:p>
        </p:txBody>
      </p:sp>
      <p:sp>
        <p:nvSpPr>
          <p:cNvPr id="22548" name="Text Box 15"/>
          <p:cNvSpPr txBox="1">
            <a:spLocks noChangeArrowheads="1"/>
          </p:cNvSpPr>
          <p:nvPr/>
        </p:nvSpPr>
        <p:spPr bwMode="gray">
          <a:xfrm>
            <a:off x="647394" y="3925270"/>
            <a:ext cx="2344737" cy="914401"/>
          </a:xfrm>
          <a:prstGeom prst="rect">
            <a:avLst/>
          </a:prstGeom>
          <a:noFill/>
          <a:ln w="9525" algn="ctr">
            <a:noFill/>
            <a:miter lim="800000"/>
            <a:headEnd/>
            <a:tailEnd/>
          </a:ln>
        </p:spPr>
        <p:txBody>
          <a:bodyPr lIns="0" tIns="0" rIns="18284" bIns="18284"/>
          <a:lstStyle/>
          <a:p>
            <a:pPr marL="111099" indent="-111099" defTabSz="1018937">
              <a:lnSpc>
                <a:spcPct val="105000"/>
              </a:lnSpc>
              <a:buClr>
                <a:schemeClr val="bg1"/>
              </a:buClr>
              <a:buSzPct val="95000"/>
              <a:buFont typeface="Wingdings 2" pitchFamily="18" charset="2"/>
              <a:buChar char="¡"/>
            </a:pPr>
            <a:r>
              <a:rPr lang="en-US" sz="1100" dirty="0">
                <a:solidFill>
                  <a:schemeClr val="bg2"/>
                </a:solidFill>
              </a:rPr>
              <a:t>Customer-centric vertical </a:t>
            </a:r>
            <a:r>
              <a:rPr lang="en-US" sz="1100" dirty="0" smtClean="0">
                <a:solidFill>
                  <a:schemeClr val="bg2"/>
                </a:solidFill>
              </a:rPr>
              <a:t>organization </a:t>
            </a:r>
            <a:r>
              <a:rPr lang="en-US" sz="1100" dirty="0">
                <a:solidFill>
                  <a:schemeClr val="bg2"/>
                </a:solidFill>
              </a:rPr>
              <a:t>structure for efficient credit delivery</a:t>
            </a:r>
          </a:p>
        </p:txBody>
      </p:sp>
      <p:sp>
        <p:nvSpPr>
          <p:cNvPr id="22550" name="Oval 27"/>
          <p:cNvSpPr>
            <a:spLocks noChangeArrowheads="1"/>
          </p:cNvSpPr>
          <p:nvPr/>
        </p:nvSpPr>
        <p:spPr bwMode="gray">
          <a:xfrm>
            <a:off x="6573531" y="3406159"/>
            <a:ext cx="2917825" cy="1600200"/>
          </a:xfrm>
          <a:prstGeom prst="roundRect">
            <a:avLst>
              <a:gd name="adj" fmla="val 16667"/>
            </a:avLst>
          </a:prstGeom>
          <a:solidFill>
            <a:srgbClr val="5B8772"/>
          </a:solidFill>
          <a:ln w="9525">
            <a:noFill/>
            <a:round/>
            <a:headEnd/>
            <a:tailEnd/>
          </a:ln>
          <a:scene3d>
            <a:camera prst="orthographicFront"/>
            <a:lightRig rig="threePt" dir="t"/>
          </a:scene3d>
          <a:sp3d>
            <a:bevelT/>
          </a:sp3d>
        </p:spPr>
        <p:txBody>
          <a:bodyPr wrap="none" lIns="0" tIns="0" rIns="18284" bIns="18284" anchor="ctr"/>
          <a:lstStyle/>
          <a:p>
            <a:pPr algn="ctr">
              <a:lnSpc>
                <a:spcPct val="105000"/>
              </a:lnSpc>
            </a:pPr>
            <a:endParaRPr lang="en-US" sz="1100" dirty="0"/>
          </a:p>
        </p:txBody>
      </p:sp>
      <p:sp>
        <p:nvSpPr>
          <p:cNvPr id="22551" name="Text Box 29"/>
          <p:cNvSpPr txBox="1">
            <a:spLocks noChangeArrowheads="1"/>
          </p:cNvSpPr>
          <p:nvPr/>
        </p:nvSpPr>
        <p:spPr bwMode="gray">
          <a:xfrm>
            <a:off x="7149794" y="3499823"/>
            <a:ext cx="1785937" cy="373944"/>
          </a:xfrm>
          <a:prstGeom prst="rect">
            <a:avLst/>
          </a:prstGeom>
          <a:noFill/>
          <a:ln w="9525" algn="ctr">
            <a:noFill/>
            <a:miter lim="800000"/>
            <a:headEnd/>
            <a:tailEnd/>
          </a:ln>
        </p:spPr>
        <p:txBody>
          <a:bodyPr lIns="0" tIns="0" rIns="18284" bIns="18284" anchor="b">
            <a:spAutoFit/>
          </a:bodyPr>
          <a:lstStyle/>
          <a:p>
            <a:pPr algn="ctr">
              <a:lnSpc>
                <a:spcPct val="105000"/>
              </a:lnSpc>
            </a:pPr>
            <a:r>
              <a:rPr lang="en-US" sz="1100" b="1" dirty="0">
                <a:solidFill>
                  <a:schemeClr val="bg2"/>
                </a:solidFill>
              </a:rPr>
              <a:t>Closer Relationship with Government</a:t>
            </a:r>
          </a:p>
        </p:txBody>
      </p:sp>
      <p:sp>
        <p:nvSpPr>
          <p:cNvPr id="22552" name="Text Box 30"/>
          <p:cNvSpPr txBox="1">
            <a:spLocks noChangeArrowheads="1"/>
          </p:cNvSpPr>
          <p:nvPr/>
        </p:nvSpPr>
        <p:spPr bwMode="gray">
          <a:xfrm>
            <a:off x="6794193" y="3984009"/>
            <a:ext cx="2530475" cy="914401"/>
          </a:xfrm>
          <a:prstGeom prst="rect">
            <a:avLst/>
          </a:prstGeom>
          <a:noFill/>
          <a:ln w="9525" algn="ctr">
            <a:noFill/>
            <a:miter lim="800000"/>
            <a:headEnd/>
            <a:tailEnd/>
          </a:ln>
        </p:spPr>
        <p:txBody>
          <a:bodyPr lIns="0" tIns="0" rIns="18284" bIns="18284"/>
          <a:lstStyle/>
          <a:p>
            <a:pPr marL="111099" indent="-111099" defTabSz="1018937">
              <a:lnSpc>
                <a:spcPct val="105000"/>
              </a:lnSpc>
              <a:buClr>
                <a:schemeClr val="bg1"/>
              </a:buClr>
              <a:buSzPct val="95000"/>
              <a:buFont typeface="Wingdings 2" pitchFamily="18" charset="2"/>
              <a:buChar char="¡"/>
            </a:pPr>
            <a:r>
              <a:rPr lang="en-US" sz="1100" dirty="0" smtClean="0">
                <a:solidFill>
                  <a:schemeClr val="bg2"/>
                </a:solidFill>
              </a:rPr>
              <a:t>Chairman &amp; Managing Director of </a:t>
            </a:r>
            <a:r>
              <a:rPr lang="en-US" sz="1100" dirty="0">
                <a:solidFill>
                  <a:schemeClr val="bg2"/>
                </a:solidFill>
              </a:rPr>
              <a:t>IDBI </a:t>
            </a:r>
            <a:r>
              <a:rPr lang="en-US" sz="1100" dirty="0" smtClean="0">
                <a:solidFill>
                  <a:schemeClr val="bg2"/>
                </a:solidFill>
              </a:rPr>
              <a:t>Bank </a:t>
            </a:r>
            <a:r>
              <a:rPr lang="en-US" sz="1100" dirty="0">
                <a:solidFill>
                  <a:schemeClr val="bg2"/>
                </a:solidFill>
              </a:rPr>
              <a:t>ranked at par with Secretary, Government of India</a:t>
            </a:r>
          </a:p>
          <a:p>
            <a:pPr marL="111099" indent="-111099" defTabSz="1018937">
              <a:lnSpc>
                <a:spcPct val="105000"/>
              </a:lnSpc>
              <a:buClr>
                <a:schemeClr val="bg1"/>
              </a:buClr>
              <a:buSzPct val="95000"/>
              <a:buFont typeface="Wingdings 2" pitchFamily="18" charset="2"/>
              <a:buChar char="¡"/>
            </a:pPr>
            <a:r>
              <a:rPr lang="en-US" sz="1100" dirty="0">
                <a:solidFill>
                  <a:schemeClr val="bg2"/>
                </a:solidFill>
              </a:rPr>
              <a:t>Demonstrated Government support</a:t>
            </a:r>
          </a:p>
        </p:txBody>
      </p:sp>
      <p:sp>
        <p:nvSpPr>
          <p:cNvPr id="22553" name="Line 31"/>
          <p:cNvSpPr>
            <a:spLocks noChangeShapeType="1"/>
          </p:cNvSpPr>
          <p:nvPr/>
        </p:nvSpPr>
        <p:spPr bwMode="gray">
          <a:xfrm>
            <a:off x="6794192" y="3925271"/>
            <a:ext cx="2582862" cy="0"/>
          </a:xfrm>
          <a:prstGeom prst="line">
            <a:avLst/>
          </a:prstGeom>
          <a:noFill/>
          <a:ln w="9525">
            <a:solidFill>
              <a:schemeClr val="bg1"/>
            </a:solidFill>
            <a:round/>
            <a:headEnd/>
            <a:tailEnd/>
          </a:ln>
        </p:spPr>
        <p:txBody>
          <a:bodyPr lIns="91418" tIns="45710" rIns="91418" bIns="45710"/>
          <a:lstStyle/>
          <a:p>
            <a:endParaRPr lang="en-US" dirty="0"/>
          </a:p>
        </p:txBody>
      </p:sp>
      <p:sp>
        <p:nvSpPr>
          <p:cNvPr id="22554" name="Oval 27"/>
          <p:cNvSpPr>
            <a:spLocks noChangeArrowheads="1"/>
          </p:cNvSpPr>
          <p:nvPr/>
        </p:nvSpPr>
        <p:spPr bwMode="gray">
          <a:xfrm>
            <a:off x="5392431" y="5384185"/>
            <a:ext cx="2917825" cy="1600200"/>
          </a:xfrm>
          <a:prstGeom prst="roundRect">
            <a:avLst>
              <a:gd name="adj" fmla="val 16667"/>
            </a:avLst>
          </a:prstGeom>
          <a:solidFill>
            <a:srgbClr val="00386B"/>
          </a:solidFill>
          <a:ln w="9525">
            <a:noFill/>
            <a:round/>
            <a:headEnd/>
            <a:tailEnd/>
          </a:ln>
          <a:scene3d>
            <a:camera prst="orthographicFront"/>
            <a:lightRig rig="threePt" dir="t"/>
          </a:scene3d>
          <a:sp3d>
            <a:bevelT/>
          </a:sp3d>
        </p:spPr>
        <p:txBody>
          <a:bodyPr wrap="none" lIns="0" tIns="0" rIns="18284" bIns="18284" anchor="ctr"/>
          <a:lstStyle/>
          <a:p>
            <a:pPr algn="ctr">
              <a:lnSpc>
                <a:spcPct val="105000"/>
              </a:lnSpc>
            </a:pPr>
            <a:endParaRPr lang="en-US" sz="1100" dirty="0"/>
          </a:p>
        </p:txBody>
      </p:sp>
      <p:sp>
        <p:nvSpPr>
          <p:cNvPr id="22555" name="Text Box 29"/>
          <p:cNvSpPr txBox="1">
            <a:spLocks noChangeArrowheads="1"/>
          </p:cNvSpPr>
          <p:nvPr/>
        </p:nvSpPr>
        <p:spPr bwMode="gray">
          <a:xfrm>
            <a:off x="5730567" y="5425458"/>
            <a:ext cx="2214562" cy="373944"/>
          </a:xfrm>
          <a:prstGeom prst="rect">
            <a:avLst/>
          </a:prstGeom>
          <a:noFill/>
          <a:ln w="9525" algn="ctr">
            <a:noFill/>
            <a:miter lim="800000"/>
            <a:headEnd/>
            <a:tailEnd/>
          </a:ln>
        </p:spPr>
        <p:txBody>
          <a:bodyPr lIns="0" tIns="0" rIns="18284" bIns="18284" anchor="b">
            <a:spAutoFit/>
          </a:bodyPr>
          <a:lstStyle/>
          <a:p>
            <a:pPr algn="ctr">
              <a:lnSpc>
                <a:spcPct val="105000"/>
              </a:lnSpc>
            </a:pPr>
            <a:r>
              <a:rPr lang="en-US" sz="1100" b="1" dirty="0">
                <a:solidFill>
                  <a:schemeClr val="bg2"/>
                </a:solidFill>
              </a:rPr>
              <a:t>Infrastructure and Project Finance Strengths</a:t>
            </a:r>
          </a:p>
        </p:txBody>
      </p:sp>
      <p:sp>
        <p:nvSpPr>
          <p:cNvPr id="22556" name="Text Box 30"/>
          <p:cNvSpPr txBox="1">
            <a:spLocks noChangeArrowheads="1"/>
          </p:cNvSpPr>
          <p:nvPr/>
        </p:nvSpPr>
        <p:spPr bwMode="gray">
          <a:xfrm>
            <a:off x="5633729" y="5922346"/>
            <a:ext cx="2446338" cy="749936"/>
          </a:xfrm>
          <a:prstGeom prst="rect">
            <a:avLst/>
          </a:prstGeom>
          <a:noFill/>
          <a:ln w="9525" algn="ctr">
            <a:noFill/>
            <a:miter lim="800000"/>
            <a:headEnd/>
            <a:tailEnd/>
          </a:ln>
        </p:spPr>
        <p:txBody>
          <a:bodyPr lIns="0" tIns="0" rIns="18284" bIns="18284"/>
          <a:lstStyle/>
          <a:p>
            <a:pPr marL="111099" indent="-111099" defTabSz="1018937">
              <a:lnSpc>
                <a:spcPct val="105000"/>
              </a:lnSpc>
              <a:buClr>
                <a:schemeClr val="bg1"/>
              </a:buClr>
              <a:buSzPct val="95000"/>
              <a:buFont typeface="Wingdings 2" pitchFamily="18" charset="2"/>
              <a:buChar char="¡"/>
            </a:pPr>
            <a:r>
              <a:rPr lang="en-US" sz="1100" dirty="0">
                <a:solidFill>
                  <a:schemeClr val="bg2"/>
                </a:solidFill>
              </a:rPr>
              <a:t>Core competencies in project financing, structuring, syndication and advisory</a:t>
            </a:r>
          </a:p>
          <a:p>
            <a:pPr marL="111099" indent="-111099" defTabSz="1018937">
              <a:lnSpc>
                <a:spcPct val="105000"/>
              </a:lnSpc>
              <a:buClr>
                <a:schemeClr val="bg1"/>
              </a:buClr>
              <a:buSzPct val="95000"/>
              <a:buFont typeface="Wingdings 2" pitchFamily="18" charset="2"/>
              <a:buChar char="¡"/>
            </a:pPr>
            <a:r>
              <a:rPr lang="en-US" sz="1100" dirty="0">
                <a:solidFill>
                  <a:schemeClr val="bg2"/>
                </a:solidFill>
              </a:rPr>
              <a:t>Pioneer in infrastructure financing</a:t>
            </a:r>
          </a:p>
        </p:txBody>
      </p:sp>
      <p:sp>
        <p:nvSpPr>
          <p:cNvPr id="22557" name="Line 31"/>
          <p:cNvSpPr>
            <a:spLocks noChangeShapeType="1"/>
          </p:cNvSpPr>
          <p:nvPr/>
        </p:nvSpPr>
        <p:spPr bwMode="gray">
          <a:xfrm>
            <a:off x="5567056" y="5787407"/>
            <a:ext cx="2582863" cy="0"/>
          </a:xfrm>
          <a:prstGeom prst="line">
            <a:avLst/>
          </a:prstGeom>
          <a:noFill/>
          <a:ln w="9525">
            <a:solidFill>
              <a:schemeClr val="bg1"/>
            </a:solidFill>
            <a:round/>
            <a:headEnd/>
            <a:tailEnd/>
          </a:ln>
        </p:spPr>
        <p:txBody>
          <a:bodyPr lIns="91418" tIns="45710" rIns="91418" bIns="45710"/>
          <a:lstStyle/>
          <a:p>
            <a:endParaRPr lang="en-US" dirty="0"/>
          </a:p>
        </p:txBody>
      </p:sp>
      <p:sp>
        <p:nvSpPr>
          <p:cNvPr id="32" name="Title 6"/>
          <p:cNvSpPr txBox="1">
            <a:spLocks/>
          </p:cNvSpPr>
          <p:nvPr/>
        </p:nvSpPr>
        <p:spPr bwMode="gray">
          <a:xfrm>
            <a:off x="171416" y="238929"/>
            <a:ext cx="8964000"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lvl1pPr algn="l" defTabSz="1019063" rtl="0" eaLnBrk="0" fontAlgn="base" hangingPunct="0">
              <a:lnSpc>
                <a:spcPct val="80000"/>
              </a:lnSpc>
              <a:spcBef>
                <a:spcPct val="0"/>
              </a:spcBef>
              <a:spcAft>
                <a:spcPct val="0"/>
              </a:spcAft>
              <a:defRPr sz="2800">
                <a:solidFill>
                  <a:schemeClr val="bg1"/>
                </a:solidFill>
                <a:latin typeface="+mj-lt"/>
                <a:ea typeface="+mj-ea"/>
                <a:cs typeface="+mj-cs"/>
              </a:defRPr>
            </a:lvl1pPr>
            <a:lvl2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2pPr>
            <a:lvl3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3pPr>
            <a:lvl4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4pPr>
            <a:lvl5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5pPr>
            <a:lvl6pPr marL="457150" algn="l" defTabSz="1019063" rtl="0" fontAlgn="base">
              <a:lnSpc>
                <a:spcPct val="80000"/>
              </a:lnSpc>
              <a:spcBef>
                <a:spcPct val="0"/>
              </a:spcBef>
              <a:spcAft>
                <a:spcPct val="0"/>
              </a:spcAft>
              <a:defRPr sz="2800">
                <a:solidFill>
                  <a:schemeClr val="bg1"/>
                </a:solidFill>
                <a:latin typeface="Arial" charset="0"/>
                <a:cs typeface="Arial" charset="0"/>
              </a:defRPr>
            </a:lvl6pPr>
            <a:lvl7pPr marL="914299" algn="l" defTabSz="1019063" rtl="0" fontAlgn="base">
              <a:lnSpc>
                <a:spcPct val="80000"/>
              </a:lnSpc>
              <a:spcBef>
                <a:spcPct val="0"/>
              </a:spcBef>
              <a:spcAft>
                <a:spcPct val="0"/>
              </a:spcAft>
              <a:defRPr sz="2800">
                <a:solidFill>
                  <a:schemeClr val="bg1"/>
                </a:solidFill>
                <a:latin typeface="Arial" charset="0"/>
                <a:cs typeface="Arial" charset="0"/>
              </a:defRPr>
            </a:lvl7pPr>
            <a:lvl8pPr marL="1371449" algn="l" defTabSz="1019063" rtl="0" fontAlgn="base">
              <a:lnSpc>
                <a:spcPct val="80000"/>
              </a:lnSpc>
              <a:spcBef>
                <a:spcPct val="0"/>
              </a:spcBef>
              <a:spcAft>
                <a:spcPct val="0"/>
              </a:spcAft>
              <a:defRPr sz="2800">
                <a:solidFill>
                  <a:schemeClr val="bg1"/>
                </a:solidFill>
                <a:latin typeface="Arial" charset="0"/>
                <a:cs typeface="Arial" charset="0"/>
              </a:defRPr>
            </a:lvl8pPr>
            <a:lvl9pPr marL="1828600" algn="l" defTabSz="1019063" rtl="0" fontAlgn="base">
              <a:lnSpc>
                <a:spcPct val="80000"/>
              </a:lnSpc>
              <a:spcBef>
                <a:spcPct val="0"/>
              </a:spcBef>
              <a:spcAft>
                <a:spcPct val="0"/>
              </a:spcAft>
              <a:defRPr sz="2800">
                <a:solidFill>
                  <a:schemeClr val="bg1"/>
                </a:solidFill>
                <a:latin typeface="Arial" charset="0"/>
                <a:cs typeface="Arial" charset="0"/>
              </a:defRPr>
            </a:lvl9pPr>
          </a:lstStyle>
          <a:p>
            <a:pPr eaLnBrk="1" hangingPunct="1"/>
            <a:r>
              <a:rPr lang="en-US" b="1" spc="150" dirty="0" smtClean="0">
                <a:ln w="11430"/>
                <a:solidFill>
                  <a:srgbClr val="F8F8F8"/>
                </a:solidFill>
                <a:effectLst>
                  <a:outerShdw blurRad="25400" algn="tl" rotWithShape="0">
                    <a:srgbClr val="000000">
                      <a:alpha val="43000"/>
                    </a:srgbClr>
                  </a:outerShdw>
                </a:effectLst>
              </a:rPr>
              <a:t>Unique Characteristics of IDBI Bank</a:t>
            </a:r>
            <a:endParaRPr lang="en-US" b="1" spc="150" dirty="0">
              <a:ln w="11430"/>
              <a:solidFill>
                <a:srgbClr val="F8F8F8"/>
              </a:solidFill>
              <a:effectLst>
                <a:outerShdw blurRad="25400" algn="tl" rotWithShape="0">
                  <a:srgbClr val="000000">
                    <a:alpha val="43000"/>
                  </a:srgbClr>
                </a:outerShdw>
              </a:effectLst>
            </a:endParaRPr>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17</a:t>
            </a:fld>
            <a:endParaRPr lang="en-US" dirty="0"/>
          </a:p>
        </p:txBody>
      </p:sp>
    </p:spTree>
    <p:custDataLst>
      <p:tags r:id="rId1"/>
    </p:custDataLst>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reeform 2"/>
          <p:cNvSpPr>
            <a:spLocks/>
          </p:cNvSpPr>
          <p:nvPr/>
        </p:nvSpPr>
        <p:spPr bwMode="gray">
          <a:xfrm>
            <a:off x="5048252" y="2265364"/>
            <a:ext cx="2700338" cy="2197100"/>
          </a:xfrm>
          <a:custGeom>
            <a:avLst/>
            <a:gdLst>
              <a:gd name="T0" fmla="*/ 2147483647 w 53"/>
              <a:gd name="T1" fmla="*/ 2147483647 h 75"/>
              <a:gd name="T2" fmla="*/ 0 w 53"/>
              <a:gd name="T3" fmla="*/ 0 h 75"/>
              <a:gd name="T4" fmla="*/ 0 w 53"/>
              <a:gd name="T5" fmla="*/ 2147483647 h 75"/>
              <a:gd name="T6" fmla="*/ 2147483647 w 53"/>
              <a:gd name="T7" fmla="*/ 2147483647 h 75"/>
              <a:gd name="T8" fmla="*/ 0 60000 65536"/>
              <a:gd name="T9" fmla="*/ 0 60000 65536"/>
              <a:gd name="T10" fmla="*/ 0 60000 65536"/>
              <a:gd name="T11" fmla="*/ 0 60000 65536"/>
              <a:gd name="T12" fmla="*/ 0 w 53"/>
              <a:gd name="T13" fmla="*/ 0 h 75"/>
              <a:gd name="T14" fmla="*/ 53 w 53"/>
              <a:gd name="T15" fmla="*/ 75 h 75"/>
            </a:gdLst>
            <a:ahLst/>
            <a:cxnLst>
              <a:cxn ang="T8">
                <a:pos x="T0" y="T1"/>
              </a:cxn>
              <a:cxn ang="T9">
                <a:pos x="T2" y="T3"/>
              </a:cxn>
              <a:cxn ang="T10">
                <a:pos x="T4" y="T5"/>
              </a:cxn>
              <a:cxn ang="T11">
                <a:pos x="T6" y="T7"/>
              </a:cxn>
            </a:cxnLst>
            <a:rect l="T12" t="T13" r="T14" b="T15"/>
            <a:pathLst>
              <a:path w="53" h="75">
                <a:moveTo>
                  <a:pt x="53" y="21"/>
                </a:moveTo>
                <a:cubicBezTo>
                  <a:pt x="38" y="7"/>
                  <a:pt x="19" y="0"/>
                  <a:pt x="0" y="0"/>
                </a:cubicBezTo>
                <a:lnTo>
                  <a:pt x="0" y="75"/>
                </a:lnTo>
                <a:lnTo>
                  <a:pt x="53" y="21"/>
                </a:lnTo>
                <a:close/>
              </a:path>
            </a:pathLst>
          </a:custGeom>
          <a:solidFill>
            <a:srgbClr val="C0C0C0"/>
          </a:solidFill>
          <a:ln w="31750">
            <a:solidFill>
              <a:srgbClr val="FFFFFF"/>
            </a:solidFill>
            <a:round/>
            <a:headEnd/>
            <a:tailEnd/>
          </a:ln>
        </p:spPr>
        <p:txBody>
          <a:bodyPr lIns="91418" tIns="45710" rIns="91418" bIns="45710"/>
          <a:lstStyle/>
          <a:p>
            <a:endParaRPr lang="en-US" dirty="0"/>
          </a:p>
        </p:txBody>
      </p:sp>
      <p:sp>
        <p:nvSpPr>
          <p:cNvPr id="23555" name="Text Box 3"/>
          <p:cNvSpPr txBox="1">
            <a:spLocks noChangeArrowheads="1"/>
          </p:cNvSpPr>
          <p:nvPr/>
        </p:nvSpPr>
        <p:spPr bwMode="gray">
          <a:xfrm>
            <a:off x="5243515" y="2566991"/>
            <a:ext cx="1522412" cy="664793"/>
          </a:xfrm>
          <a:prstGeom prst="rect">
            <a:avLst/>
          </a:prstGeom>
          <a:noFill/>
          <a:ln w="9525">
            <a:noFill/>
            <a:miter lim="800000"/>
            <a:headEnd/>
            <a:tailEnd/>
          </a:ln>
        </p:spPr>
        <p:txBody>
          <a:bodyPr lIns="0" tIns="0" rIns="18284" bIns="18284">
            <a:spAutoFit/>
          </a:bodyPr>
          <a:lstStyle/>
          <a:p>
            <a:pPr algn="ctr">
              <a:spcBef>
                <a:spcPct val="50000"/>
              </a:spcBef>
            </a:pPr>
            <a:r>
              <a:rPr lang="en-US" b="1" dirty="0"/>
              <a:t>Strong Government </a:t>
            </a:r>
            <a:r>
              <a:rPr lang="en-US" b="1" dirty="0" smtClean="0"/>
              <a:t>Support</a:t>
            </a:r>
            <a:endParaRPr lang="en-US" b="1" dirty="0"/>
          </a:p>
        </p:txBody>
      </p:sp>
      <p:sp>
        <p:nvSpPr>
          <p:cNvPr id="23556" name="Freeform 4"/>
          <p:cNvSpPr>
            <a:spLocks/>
          </p:cNvSpPr>
          <p:nvPr/>
        </p:nvSpPr>
        <p:spPr bwMode="gray">
          <a:xfrm>
            <a:off x="5048253" y="2881313"/>
            <a:ext cx="3821113" cy="1581150"/>
          </a:xfrm>
          <a:custGeom>
            <a:avLst/>
            <a:gdLst>
              <a:gd name="T0" fmla="*/ 2147483647 w 75"/>
              <a:gd name="T1" fmla="*/ 2147483647 h 54"/>
              <a:gd name="T2" fmla="*/ 2147483647 w 75"/>
              <a:gd name="T3" fmla="*/ 0 h 54"/>
              <a:gd name="T4" fmla="*/ 0 w 75"/>
              <a:gd name="T5" fmla="*/ 2147483647 h 54"/>
              <a:gd name="T6" fmla="*/ 2147483647 w 75"/>
              <a:gd name="T7" fmla="*/ 2147483647 h 54"/>
              <a:gd name="T8" fmla="*/ 0 60000 65536"/>
              <a:gd name="T9" fmla="*/ 0 60000 65536"/>
              <a:gd name="T10" fmla="*/ 0 60000 65536"/>
              <a:gd name="T11" fmla="*/ 0 60000 65536"/>
              <a:gd name="T12" fmla="*/ 0 w 75"/>
              <a:gd name="T13" fmla="*/ 0 h 54"/>
              <a:gd name="T14" fmla="*/ 75 w 75"/>
              <a:gd name="T15" fmla="*/ 54 h 54"/>
            </a:gdLst>
            <a:ahLst/>
            <a:cxnLst>
              <a:cxn ang="T8">
                <a:pos x="T0" y="T1"/>
              </a:cxn>
              <a:cxn ang="T9">
                <a:pos x="T2" y="T3"/>
              </a:cxn>
              <a:cxn ang="T10">
                <a:pos x="T4" y="T5"/>
              </a:cxn>
              <a:cxn ang="T11">
                <a:pos x="T6" y="T7"/>
              </a:cxn>
            </a:cxnLst>
            <a:rect l="T12" t="T13" r="T14" b="T15"/>
            <a:pathLst>
              <a:path w="75" h="54">
                <a:moveTo>
                  <a:pt x="75" y="54"/>
                </a:moveTo>
                <a:cubicBezTo>
                  <a:pt x="75" y="34"/>
                  <a:pt x="67" y="15"/>
                  <a:pt x="53" y="0"/>
                </a:cubicBezTo>
                <a:lnTo>
                  <a:pt x="0" y="54"/>
                </a:lnTo>
                <a:lnTo>
                  <a:pt x="75" y="54"/>
                </a:lnTo>
                <a:close/>
              </a:path>
            </a:pathLst>
          </a:custGeom>
          <a:solidFill>
            <a:srgbClr val="C0C0C0">
              <a:alpha val="98822"/>
            </a:srgbClr>
          </a:solidFill>
          <a:ln w="31750">
            <a:solidFill>
              <a:srgbClr val="FFFFFF"/>
            </a:solidFill>
            <a:round/>
            <a:headEnd/>
            <a:tailEnd/>
          </a:ln>
        </p:spPr>
        <p:txBody>
          <a:bodyPr lIns="91418" tIns="45710" rIns="91418" bIns="45710"/>
          <a:lstStyle/>
          <a:p>
            <a:endParaRPr lang="en-US" dirty="0"/>
          </a:p>
        </p:txBody>
      </p:sp>
      <p:sp>
        <p:nvSpPr>
          <p:cNvPr id="23557" name="Text Box 5"/>
          <p:cNvSpPr txBox="1">
            <a:spLocks noChangeArrowheads="1"/>
          </p:cNvSpPr>
          <p:nvPr/>
        </p:nvSpPr>
        <p:spPr bwMode="gray">
          <a:xfrm>
            <a:off x="7106446" y="3221734"/>
            <a:ext cx="1246187" cy="1095681"/>
          </a:xfrm>
          <a:prstGeom prst="rect">
            <a:avLst/>
          </a:prstGeom>
          <a:noFill/>
          <a:ln w="9525">
            <a:noFill/>
            <a:miter lim="800000"/>
            <a:headEnd/>
            <a:tailEnd/>
          </a:ln>
        </p:spPr>
        <p:txBody>
          <a:bodyPr lIns="0" tIns="0" rIns="18284" bIns="18284">
            <a:spAutoFit/>
          </a:bodyPr>
          <a:lstStyle/>
          <a:p>
            <a:pPr algn="ctr">
              <a:spcBef>
                <a:spcPct val="50000"/>
              </a:spcBef>
            </a:pPr>
            <a:r>
              <a:rPr lang="en-GB" b="1" dirty="0" smtClean="0"/>
              <a:t>Comfortable Capital Ratios in Excess of Regulatory Requirements</a:t>
            </a:r>
            <a:endParaRPr lang="en-GB" b="1" dirty="0"/>
          </a:p>
        </p:txBody>
      </p:sp>
      <p:sp>
        <p:nvSpPr>
          <p:cNvPr id="23558" name="Freeform 6"/>
          <p:cNvSpPr>
            <a:spLocks/>
          </p:cNvSpPr>
          <p:nvPr/>
        </p:nvSpPr>
        <p:spPr bwMode="gray">
          <a:xfrm>
            <a:off x="5048253" y="4462464"/>
            <a:ext cx="3821113" cy="1554162"/>
          </a:xfrm>
          <a:custGeom>
            <a:avLst/>
            <a:gdLst>
              <a:gd name="T0" fmla="*/ 2147483647 w 75"/>
              <a:gd name="T1" fmla="*/ 2147483647 h 53"/>
              <a:gd name="T2" fmla="*/ 2147483647 w 75"/>
              <a:gd name="T3" fmla="*/ 0 h 53"/>
              <a:gd name="T4" fmla="*/ 0 w 75"/>
              <a:gd name="T5" fmla="*/ 0 h 53"/>
              <a:gd name="T6" fmla="*/ 2147483647 w 75"/>
              <a:gd name="T7" fmla="*/ 2147483647 h 53"/>
              <a:gd name="T8" fmla="*/ 0 60000 65536"/>
              <a:gd name="T9" fmla="*/ 0 60000 65536"/>
              <a:gd name="T10" fmla="*/ 0 60000 65536"/>
              <a:gd name="T11" fmla="*/ 0 60000 65536"/>
              <a:gd name="T12" fmla="*/ 0 w 75"/>
              <a:gd name="T13" fmla="*/ 0 h 53"/>
              <a:gd name="T14" fmla="*/ 75 w 75"/>
              <a:gd name="T15" fmla="*/ 53 h 53"/>
            </a:gdLst>
            <a:ahLst/>
            <a:cxnLst>
              <a:cxn ang="T8">
                <a:pos x="T0" y="T1"/>
              </a:cxn>
              <a:cxn ang="T9">
                <a:pos x="T2" y="T3"/>
              </a:cxn>
              <a:cxn ang="T10">
                <a:pos x="T4" y="T5"/>
              </a:cxn>
              <a:cxn ang="T11">
                <a:pos x="T6" y="T7"/>
              </a:cxn>
            </a:cxnLst>
            <a:rect l="T12" t="T13" r="T14" b="T15"/>
            <a:pathLst>
              <a:path w="75" h="53">
                <a:moveTo>
                  <a:pt x="53" y="53"/>
                </a:moveTo>
                <a:cubicBezTo>
                  <a:pt x="67" y="38"/>
                  <a:pt x="75" y="19"/>
                  <a:pt x="75" y="0"/>
                </a:cubicBezTo>
                <a:lnTo>
                  <a:pt x="0" y="0"/>
                </a:lnTo>
                <a:lnTo>
                  <a:pt x="53" y="53"/>
                </a:lnTo>
                <a:close/>
              </a:path>
            </a:pathLst>
          </a:custGeom>
          <a:solidFill>
            <a:srgbClr val="F36E20"/>
          </a:solidFill>
          <a:ln w="31750">
            <a:solidFill>
              <a:srgbClr val="FFFFFF"/>
            </a:solidFill>
            <a:round/>
            <a:headEnd/>
            <a:tailEnd/>
          </a:ln>
        </p:spPr>
        <p:txBody>
          <a:bodyPr lIns="91418" tIns="45710" rIns="91418" bIns="45710"/>
          <a:lstStyle/>
          <a:p>
            <a:endParaRPr lang="en-US" dirty="0"/>
          </a:p>
        </p:txBody>
      </p:sp>
      <p:sp>
        <p:nvSpPr>
          <p:cNvPr id="23560" name="Freeform 8"/>
          <p:cNvSpPr>
            <a:spLocks/>
          </p:cNvSpPr>
          <p:nvPr/>
        </p:nvSpPr>
        <p:spPr bwMode="gray">
          <a:xfrm>
            <a:off x="5048252" y="4462465"/>
            <a:ext cx="2700338" cy="2168525"/>
          </a:xfrm>
          <a:custGeom>
            <a:avLst/>
            <a:gdLst>
              <a:gd name="T0" fmla="*/ 0 w 53"/>
              <a:gd name="T1" fmla="*/ 2147483647 h 74"/>
              <a:gd name="T2" fmla="*/ 2147483647 w 53"/>
              <a:gd name="T3" fmla="*/ 2147483647 h 74"/>
              <a:gd name="T4" fmla="*/ 0 w 53"/>
              <a:gd name="T5" fmla="*/ 0 h 74"/>
              <a:gd name="T6" fmla="*/ 0 w 53"/>
              <a:gd name="T7" fmla="*/ 2147483647 h 74"/>
              <a:gd name="T8" fmla="*/ 0 60000 65536"/>
              <a:gd name="T9" fmla="*/ 0 60000 65536"/>
              <a:gd name="T10" fmla="*/ 0 60000 65536"/>
              <a:gd name="T11" fmla="*/ 0 60000 65536"/>
              <a:gd name="T12" fmla="*/ 0 w 53"/>
              <a:gd name="T13" fmla="*/ 0 h 74"/>
              <a:gd name="T14" fmla="*/ 53 w 53"/>
              <a:gd name="T15" fmla="*/ 74 h 74"/>
            </a:gdLst>
            <a:ahLst/>
            <a:cxnLst>
              <a:cxn ang="T8">
                <a:pos x="T0" y="T1"/>
              </a:cxn>
              <a:cxn ang="T9">
                <a:pos x="T2" y="T3"/>
              </a:cxn>
              <a:cxn ang="T10">
                <a:pos x="T4" y="T5"/>
              </a:cxn>
              <a:cxn ang="T11">
                <a:pos x="T6" y="T7"/>
              </a:cxn>
            </a:cxnLst>
            <a:rect l="T12" t="T13" r="T14" b="T15"/>
            <a:pathLst>
              <a:path w="53" h="74">
                <a:moveTo>
                  <a:pt x="0" y="74"/>
                </a:moveTo>
                <a:cubicBezTo>
                  <a:pt x="19" y="74"/>
                  <a:pt x="38" y="67"/>
                  <a:pt x="53" y="53"/>
                </a:cubicBezTo>
                <a:lnTo>
                  <a:pt x="0" y="0"/>
                </a:lnTo>
                <a:lnTo>
                  <a:pt x="0" y="74"/>
                </a:lnTo>
                <a:close/>
              </a:path>
            </a:pathLst>
          </a:custGeom>
          <a:solidFill>
            <a:srgbClr val="F36E20"/>
          </a:solidFill>
          <a:ln w="31750">
            <a:solidFill>
              <a:srgbClr val="FFFFFF"/>
            </a:solidFill>
            <a:round/>
            <a:headEnd/>
            <a:tailEnd/>
          </a:ln>
        </p:spPr>
        <p:txBody>
          <a:bodyPr lIns="91418" tIns="45710" rIns="91418" bIns="45710"/>
          <a:lstStyle/>
          <a:p>
            <a:endParaRPr lang="en-US" dirty="0"/>
          </a:p>
        </p:txBody>
      </p:sp>
      <p:sp>
        <p:nvSpPr>
          <p:cNvPr id="23561" name="Freeform 10"/>
          <p:cNvSpPr>
            <a:spLocks/>
          </p:cNvSpPr>
          <p:nvPr/>
        </p:nvSpPr>
        <p:spPr bwMode="gray">
          <a:xfrm>
            <a:off x="2308227" y="4435167"/>
            <a:ext cx="2740025" cy="2168525"/>
          </a:xfrm>
          <a:custGeom>
            <a:avLst/>
            <a:gdLst>
              <a:gd name="T0" fmla="*/ 0 w 54"/>
              <a:gd name="T1" fmla="*/ 2147483647 h 74"/>
              <a:gd name="T2" fmla="*/ 2147483647 w 54"/>
              <a:gd name="T3" fmla="*/ 2147483647 h 74"/>
              <a:gd name="T4" fmla="*/ 2147483647 w 54"/>
              <a:gd name="T5" fmla="*/ 0 h 74"/>
              <a:gd name="T6" fmla="*/ 0 w 54"/>
              <a:gd name="T7" fmla="*/ 2147483647 h 74"/>
              <a:gd name="T8" fmla="*/ 0 60000 65536"/>
              <a:gd name="T9" fmla="*/ 0 60000 65536"/>
              <a:gd name="T10" fmla="*/ 0 60000 65536"/>
              <a:gd name="T11" fmla="*/ 0 60000 65536"/>
              <a:gd name="T12" fmla="*/ 0 w 54"/>
              <a:gd name="T13" fmla="*/ 0 h 74"/>
              <a:gd name="T14" fmla="*/ 54 w 54"/>
              <a:gd name="T15" fmla="*/ 74 h 74"/>
            </a:gdLst>
            <a:ahLst/>
            <a:cxnLst>
              <a:cxn ang="T8">
                <a:pos x="T0" y="T1"/>
              </a:cxn>
              <a:cxn ang="T9">
                <a:pos x="T2" y="T3"/>
              </a:cxn>
              <a:cxn ang="T10">
                <a:pos x="T4" y="T5"/>
              </a:cxn>
              <a:cxn ang="T11">
                <a:pos x="T6" y="T7"/>
              </a:cxn>
            </a:cxnLst>
            <a:rect l="T12" t="T13" r="T14" b="T15"/>
            <a:pathLst>
              <a:path w="54" h="74">
                <a:moveTo>
                  <a:pt x="0" y="53"/>
                </a:moveTo>
                <a:cubicBezTo>
                  <a:pt x="15" y="67"/>
                  <a:pt x="34" y="74"/>
                  <a:pt x="54" y="74"/>
                </a:cubicBezTo>
                <a:lnTo>
                  <a:pt x="54" y="0"/>
                </a:lnTo>
                <a:lnTo>
                  <a:pt x="0" y="53"/>
                </a:lnTo>
                <a:close/>
              </a:path>
            </a:pathLst>
          </a:custGeom>
          <a:solidFill>
            <a:srgbClr val="5B8772"/>
          </a:solidFill>
          <a:ln w="31750">
            <a:solidFill>
              <a:srgbClr val="FFFFFF"/>
            </a:solidFill>
            <a:round/>
            <a:headEnd/>
            <a:tailEnd/>
          </a:ln>
          <a:effectLst>
            <a:outerShdw blurRad="50800" dist="50800" dir="5400000" algn="ctr" rotWithShape="0">
              <a:srgbClr val="000000"/>
            </a:outerShdw>
          </a:effectLst>
        </p:spPr>
        <p:txBody>
          <a:bodyPr lIns="91418" tIns="45710" rIns="91418" bIns="45710"/>
          <a:lstStyle/>
          <a:p>
            <a:endParaRPr lang="en-US" dirty="0"/>
          </a:p>
        </p:txBody>
      </p:sp>
      <p:sp>
        <p:nvSpPr>
          <p:cNvPr id="23562" name="Text Box 11"/>
          <p:cNvSpPr txBox="1">
            <a:spLocks noChangeArrowheads="1"/>
          </p:cNvSpPr>
          <p:nvPr/>
        </p:nvSpPr>
        <p:spPr bwMode="gray">
          <a:xfrm>
            <a:off x="1725616" y="4695828"/>
            <a:ext cx="1246187" cy="880237"/>
          </a:xfrm>
          <a:prstGeom prst="rect">
            <a:avLst/>
          </a:prstGeom>
          <a:solidFill>
            <a:srgbClr val="FCCC93"/>
          </a:solidFill>
          <a:ln w="9525">
            <a:noFill/>
            <a:miter lim="800000"/>
            <a:headEnd/>
            <a:tailEnd/>
          </a:ln>
        </p:spPr>
        <p:txBody>
          <a:bodyPr lIns="0" tIns="0" rIns="18284" bIns="18284">
            <a:spAutoFit/>
          </a:bodyPr>
          <a:lstStyle/>
          <a:p>
            <a:pPr algn="ctr">
              <a:spcBef>
                <a:spcPct val="50000"/>
              </a:spcBef>
            </a:pPr>
            <a:r>
              <a:rPr lang="en-US" b="1" dirty="0"/>
              <a:t>Strong fee income from diversified sources </a:t>
            </a:r>
          </a:p>
        </p:txBody>
      </p:sp>
      <p:sp>
        <p:nvSpPr>
          <p:cNvPr id="23563" name="Freeform 12"/>
          <p:cNvSpPr>
            <a:spLocks/>
          </p:cNvSpPr>
          <p:nvPr/>
        </p:nvSpPr>
        <p:spPr bwMode="gray">
          <a:xfrm>
            <a:off x="1235077" y="4440238"/>
            <a:ext cx="3813175" cy="1576387"/>
          </a:xfrm>
          <a:custGeom>
            <a:avLst/>
            <a:gdLst>
              <a:gd name="T0" fmla="*/ 0 w 75"/>
              <a:gd name="T1" fmla="*/ 0 h 53"/>
              <a:gd name="T2" fmla="*/ 2147483647 w 75"/>
              <a:gd name="T3" fmla="*/ 2147483647 h 53"/>
              <a:gd name="T4" fmla="*/ 2147483647 w 75"/>
              <a:gd name="T5" fmla="*/ 0 h 53"/>
              <a:gd name="T6" fmla="*/ 0 w 75"/>
              <a:gd name="T7" fmla="*/ 0 h 53"/>
              <a:gd name="T8" fmla="*/ 0 60000 65536"/>
              <a:gd name="T9" fmla="*/ 0 60000 65536"/>
              <a:gd name="T10" fmla="*/ 0 60000 65536"/>
              <a:gd name="T11" fmla="*/ 0 60000 65536"/>
              <a:gd name="T12" fmla="*/ 0 w 75"/>
              <a:gd name="T13" fmla="*/ 0 h 53"/>
              <a:gd name="T14" fmla="*/ 75 w 75"/>
              <a:gd name="T15" fmla="*/ 53 h 53"/>
            </a:gdLst>
            <a:ahLst/>
            <a:cxnLst>
              <a:cxn ang="T8">
                <a:pos x="T0" y="T1"/>
              </a:cxn>
              <a:cxn ang="T9">
                <a:pos x="T2" y="T3"/>
              </a:cxn>
              <a:cxn ang="T10">
                <a:pos x="T4" y="T5"/>
              </a:cxn>
              <a:cxn ang="T11">
                <a:pos x="T6" y="T7"/>
              </a:cxn>
            </a:cxnLst>
            <a:rect l="T12" t="T13" r="T14" b="T15"/>
            <a:pathLst>
              <a:path w="75" h="53">
                <a:moveTo>
                  <a:pt x="0" y="0"/>
                </a:moveTo>
                <a:cubicBezTo>
                  <a:pt x="0" y="19"/>
                  <a:pt x="7" y="38"/>
                  <a:pt x="21" y="53"/>
                </a:cubicBezTo>
                <a:lnTo>
                  <a:pt x="75" y="0"/>
                </a:lnTo>
                <a:lnTo>
                  <a:pt x="0" y="0"/>
                </a:lnTo>
                <a:close/>
              </a:path>
            </a:pathLst>
          </a:custGeom>
          <a:solidFill>
            <a:srgbClr val="5B8772"/>
          </a:solidFill>
          <a:ln w="31750">
            <a:solidFill>
              <a:srgbClr val="FFFFFF"/>
            </a:solidFill>
            <a:round/>
            <a:headEnd/>
            <a:tailEnd/>
          </a:ln>
        </p:spPr>
        <p:txBody>
          <a:bodyPr lIns="91418" tIns="45710" rIns="91418" bIns="45710"/>
          <a:lstStyle/>
          <a:p>
            <a:endParaRPr lang="en-US" dirty="0"/>
          </a:p>
        </p:txBody>
      </p:sp>
      <p:sp>
        <p:nvSpPr>
          <p:cNvPr id="23565" name="Freeform 14"/>
          <p:cNvSpPr>
            <a:spLocks/>
          </p:cNvSpPr>
          <p:nvPr/>
        </p:nvSpPr>
        <p:spPr bwMode="gray">
          <a:xfrm>
            <a:off x="1235077" y="2881313"/>
            <a:ext cx="3813175" cy="1581150"/>
          </a:xfrm>
          <a:custGeom>
            <a:avLst/>
            <a:gdLst>
              <a:gd name="T0" fmla="*/ 2147483647 w 75"/>
              <a:gd name="T1" fmla="*/ 0 h 54"/>
              <a:gd name="T2" fmla="*/ 0 w 75"/>
              <a:gd name="T3" fmla="*/ 2147483647 h 54"/>
              <a:gd name="T4" fmla="*/ 2147483647 w 75"/>
              <a:gd name="T5" fmla="*/ 2147483647 h 54"/>
              <a:gd name="T6" fmla="*/ 2147483647 w 75"/>
              <a:gd name="T7" fmla="*/ 0 h 54"/>
              <a:gd name="T8" fmla="*/ 0 60000 65536"/>
              <a:gd name="T9" fmla="*/ 0 60000 65536"/>
              <a:gd name="T10" fmla="*/ 0 60000 65536"/>
              <a:gd name="T11" fmla="*/ 0 60000 65536"/>
              <a:gd name="T12" fmla="*/ 0 w 75"/>
              <a:gd name="T13" fmla="*/ 0 h 54"/>
              <a:gd name="T14" fmla="*/ 75 w 75"/>
              <a:gd name="T15" fmla="*/ 54 h 54"/>
            </a:gdLst>
            <a:ahLst/>
            <a:cxnLst>
              <a:cxn ang="T8">
                <a:pos x="T0" y="T1"/>
              </a:cxn>
              <a:cxn ang="T9">
                <a:pos x="T2" y="T3"/>
              </a:cxn>
              <a:cxn ang="T10">
                <a:pos x="T4" y="T5"/>
              </a:cxn>
              <a:cxn ang="T11">
                <a:pos x="T6" y="T7"/>
              </a:cxn>
            </a:cxnLst>
            <a:rect l="T12" t="T13" r="T14" b="T15"/>
            <a:pathLst>
              <a:path w="75" h="54">
                <a:moveTo>
                  <a:pt x="21" y="0"/>
                </a:moveTo>
                <a:cubicBezTo>
                  <a:pt x="7" y="15"/>
                  <a:pt x="0" y="34"/>
                  <a:pt x="0" y="53"/>
                </a:cubicBezTo>
                <a:lnTo>
                  <a:pt x="75" y="54"/>
                </a:lnTo>
                <a:lnTo>
                  <a:pt x="21" y="0"/>
                </a:lnTo>
                <a:close/>
              </a:path>
            </a:pathLst>
          </a:custGeom>
          <a:solidFill>
            <a:srgbClr val="0070C0"/>
          </a:solidFill>
          <a:ln w="31750">
            <a:solidFill>
              <a:srgbClr val="FFFFFF"/>
            </a:solidFill>
            <a:round/>
            <a:headEnd/>
            <a:tailEnd/>
          </a:ln>
        </p:spPr>
        <p:txBody>
          <a:bodyPr lIns="91418" tIns="45710" rIns="91418" bIns="45710"/>
          <a:lstStyle/>
          <a:p>
            <a:endParaRPr lang="en-US" dirty="0"/>
          </a:p>
        </p:txBody>
      </p:sp>
      <p:sp>
        <p:nvSpPr>
          <p:cNvPr id="23566" name="Text Box 15"/>
          <p:cNvSpPr txBox="1">
            <a:spLocks noChangeArrowheads="1"/>
          </p:cNvSpPr>
          <p:nvPr/>
        </p:nvSpPr>
        <p:spPr bwMode="gray">
          <a:xfrm>
            <a:off x="3425827" y="5398368"/>
            <a:ext cx="1450975" cy="1095681"/>
          </a:xfrm>
          <a:prstGeom prst="rect">
            <a:avLst/>
          </a:prstGeom>
          <a:noFill/>
          <a:ln w="9525">
            <a:noFill/>
            <a:miter lim="800000"/>
            <a:headEnd/>
            <a:tailEnd/>
          </a:ln>
        </p:spPr>
        <p:txBody>
          <a:bodyPr lIns="0" tIns="0" rIns="18284" bIns="18284">
            <a:spAutoFit/>
          </a:bodyPr>
          <a:lstStyle/>
          <a:p>
            <a:pPr algn="ctr">
              <a:spcBef>
                <a:spcPct val="50000"/>
              </a:spcBef>
            </a:pPr>
            <a:r>
              <a:rPr lang="en-US" b="1" dirty="0">
                <a:solidFill>
                  <a:schemeClr val="bg1"/>
                </a:solidFill>
              </a:rPr>
              <a:t>Lean Organization with modern technology platform </a:t>
            </a:r>
          </a:p>
        </p:txBody>
      </p:sp>
      <p:sp>
        <p:nvSpPr>
          <p:cNvPr id="23567" name="Freeform 16"/>
          <p:cNvSpPr>
            <a:spLocks/>
          </p:cNvSpPr>
          <p:nvPr/>
        </p:nvSpPr>
        <p:spPr bwMode="gray">
          <a:xfrm>
            <a:off x="2308225" y="2265364"/>
            <a:ext cx="2789238" cy="2197100"/>
          </a:xfrm>
          <a:custGeom>
            <a:avLst/>
            <a:gdLst>
              <a:gd name="T0" fmla="*/ 2147483647 w 54"/>
              <a:gd name="T1" fmla="*/ 0 h 75"/>
              <a:gd name="T2" fmla="*/ 0 w 54"/>
              <a:gd name="T3" fmla="*/ 2147483647 h 75"/>
              <a:gd name="T4" fmla="*/ 2147483647 w 54"/>
              <a:gd name="T5" fmla="*/ 2147483647 h 75"/>
              <a:gd name="T6" fmla="*/ 2147483647 w 54"/>
              <a:gd name="T7" fmla="*/ 0 h 75"/>
              <a:gd name="T8" fmla="*/ 0 60000 65536"/>
              <a:gd name="T9" fmla="*/ 0 60000 65536"/>
              <a:gd name="T10" fmla="*/ 0 60000 65536"/>
              <a:gd name="T11" fmla="*/ 0 60000 65536"/>
              <a:gd name="T12" fmla="*/ 0 w 54"/>
              <a:gd name="T13" fmla="*/ 0 h 75"/>
              <a:gd name="T14" fmla="*/ 54 w 54"/>
              <a:gd name="T15" fmla="*/ 75 h 75"/>
            </a:gdLst>
            <a:ahLst/>
            <a:cxnLst>
              <a:cxn ang="T8">
                <a:pos x="T0" y="T1"/>
              </a:cxn>
              <a:cxn ang="T9">
                <a:pos x="T2" y="T3"/>
              </a:cxn>
              <a:cxn ang="T10">
                <a:pos x="T4" y="T5"/>
              </a:cxn>
              <a:cxn ang="T11">
                <a:pos x="T6" y="T7"/>
              </a:cxn>
            </a:cxnLst>
            <a:rect l="T12" t="T13" r="T14" b="T15"/>
            <a:pathLst>
              <a:path w="54" h="75">
                <a:moveTo>
                  <a:pt x="53" y="0"/>
                </a:moveTo>
                <a:cubicBezTo>
                  <a:pt x="34" y="0"/>
                  <a:pt x="15" y="7"/>
                  <a:pt x="0" y="21"/>
                </a:cubicBezTo>
                <a:lnTo>
                  <a:pt x="54" y="75"/>
                </a:lnTo>
                <a:lnTo>
                  <a:pt x="53" y="0"/>
                </a:lnTo>
                <a:close/>
              </a:path>
            </a:pathLst>
          </a:custGeom>
          <a:solidFill>
            <a:srgbClr val="0070C0"/>
          </a:solidFill>
          <a:ln w="31750">
            <a:solidFill>
              <a:srgbClr val="FFFFFF"/>
            </a:solidFill>
            <a:round/>
            <a:headEnd/>
            <a:tailEnd/>
          </a:ln>
        </p:spPr>
        <p:txBody>
          <a:bodyPr lIns="91418" tIns="45710" rIns="91418" bIns="45710"/>
          <a:lstStyle/>
          <a:p>
            <a:endParaRPr lang="en-US" dirty="0"/>
          </a:p>
        </p:txBody>
      </p:sp>
      <p:sp>
        <p:nvSpPr>
          <p:cNvPr id="23568" name="Text Box 17"/>
          <p:cNvSpPr txBox="1">
            <a:spLocks noChangeArrowheads="1"/>
          </p:cNvSpPr>
          <p:nvPr/>
        </p:nvSpPr>
        <p:spPr bwMode="gray">
          <a:xfrm>
            <a:off x="1789115" y="4708526"/>
            <a:ext cx="1247775" cy="880237"/>
          </a:xfrm>
          <a:prstGeom prst="rect">
            <a:avLst/>
          </a:prstGeom>
          <a:solidFill>
            <a:srgbClr val="5B8772"/>
          </a:solidFill>
          <a:ln w="9525">
            <a:noFill/>
            <a:miter lim="800000"/>
            <a:headEnd/>
            <a:tailEnd/>
          </a:ln>
        </p:spPr>
        <p:txBody>
          <a:bodyPr lIns="0" tIns="0" rIns="18284" bIns="18284">
            <a:spAutoFit/>
          </a:bodyPr>
          <a:lstStyle/>
          <a:p>
            <a:pPr algn="ctr">
              <a:spcBef>
                <a:spcPct val="50000"/>
              </a:spcBef>
            </a:pPr>
            <a:r>
              <a:rPr lang="en-US" b="1" dirty="0" smtClean="0">
                <a:solidFill>
                  <a:schemeClr val="bg2"/>
                </a:solidFill>
              </a:rPr>
              <a:t>Strong Risk Management and Corporate Governance</a:t>
            </a:r>
            <a:endParaRPr lang="en-GB" b="1" dirty="0">
              <a:solidFill>
                <a:schemeClr val="bg2"/>
              </a:solidFill>
            </a:endParaRPr>
          </a:p>
        </p:txBody>
      </p:sp>
      <p:sp>
        <p:nvSpPr>
          <p:cNvPr id="23569" name="Arc 18"/>
          <p:cNvSpPr>
            <a:spLocks/>
          </p:cNvSpPr>
          <p:nvPr/>
        </p:nvSpPr>
        <p:spPr bwMode="gray">
          <a:xfrm rot="-5400000" flipH="1" flipV="1">
            <a:off x="6153946" y="1753394"/>
            <a:ext cx="1576388" cy="3803650"/>
          </a:xfrm>
          <a:custGeom>
            <a:avLst/>
            <a:gdLst>
              <a:gd name="T0" fmla="*/ 0 w 15589"/>
              <a:gd name="T1" fmla="*/ 2147483647 h 21600"/>
              <a:gd name="T2" fmla="*/ 2147483647 w 15589"/>
              <a:gd name="T3" fmla="*/ 2147483647 h 21600"/>
              <a:gd name="T4" fmla="*/ 2147483647 w 15589"/>
              <a:gd name="T5" fmla="*/ 2147483647 h 21600"/>
              <a:gd name="T6" fmla="*/ 0 60000 65536"/>
              <a:gd name="T7" fmla="*/ 0 60000 65536"/>
              <a:gd name="T8" fmla="*/ 0 60000 65536"/>
              <a:gd name="T9" fmla="*/ 0 w 15589"/>
              <a:gd name="T10" fmla="*/ 0 h 21600"/>
              <a:gd name="T11" fmla="*/ 15589 w 15589"/>
              <a:gd name="T12" fmla="*/ 21600 h 21600"/>
            </a:gdLst>
            <a:ahLst/>
            <a:cxnLst>
              <a:cxn ang="T6">
                <a:pos x="T0" y="T1"/>
              </a:cxn>
              <a:cxn ang="T7">
                <a:pos x="T2" y="T3"/>
              </a:cxn>
              <a:cxn ang="T8">
                <a:pos x="T4" y="T5"/>
              </a:cxn>
            </a:cxnLst>
            <a:rect l="T9" t="T10" r="T11" b="T12"/>
            <a:pathLst>
              <a:path w="15589" h="21600" fill="none" extrusionOk="0">
                <a:moveTo>
                  <a:pt x="0" y="6216"/>
                </a:moveTo>
                <a:cubicBezTo>
                  <a:pt x="4041" y="2233"/>
                  <a:pt x="9488" y="-1"/>
                  <a:pt x="15163" y="0"/>
                </a:cubicBezTo>
                <a:cubicBezTo>
                  <a:pt x="15305" y="0"/>
                  <a:pt x="15447" y="1"/>
                  <a:pt x="15588" y="4"/>
                </a:cubicBezTo>
              </a:path>
              <a:path w="15589" h="21600" stroke="0" extrusionOk="0">
                <a:moveTo>
                  <a:pt x="0" y="6216"/>
                </a:moveTo>
                <a:cubicBezTo>
                  <a:pt x="4041" y="2233"/>
                  <a:pt x="9488" y="-1"/>
                  <a:pt x="15163" y="0"/>
                </a:cubicBezTo>
                <a:cubicBezTo>
                  <a:pt x="15305" y="0"/>
                  <a:pt x="15447" y="1"/>
                  <a:pt x="15588" y="4"/>
                </a:cubicBezTo>
                <a:lnTo>
                  <a:pt x="15163" y="21600"/>
                </a:lnTo>
                <a:close/>
              </a:path>
            </a:pathLst>
          </a:custGeom>
          <a:noFill/>
          <a:ln w="60325">
            <a:solidFill>
              <a:srgbClr val="969696"/>
            </a:solidFill>
            <a:round/>
            <a:headEnd/>
            <a:tailEnd type="triangle" w="lg" len="med"/>
          </a:ln>
        </p:spPr>
        <p:txBody>
          <a:bodyPr wrap="none" lIns="0" tIns="0" rIns="18284" bIns="18284" anchor="ctr"/>
          <a:lstStyle/>
          <a:p>
            <a:endParaRPr lang="en-US" dirty="0"/>
          </a:p>
        </p:txBody>
      </p:sp>
      <p:sp>
        <p:nvSpPr>
          <p:cNvPr id="23570" name="Arc 20"/>
          <p:cNvSpPr>
            <a:spLocks/>
          </p:cNvSpPr>
          <p:nvPr/>
        </p:nvSpPr>
        <p:spPr bwMode="gray">
          <a:xfrm rot="-5400000" flipH="1" flipV="1">
            <a:off x="2347122" y="1791494"/>
            <a:ext cx="1590675" cy="3805237"/>
          </a:xfrm>
          <a:custGeom>
            <a:avLst/>
            <a:gdLst>
              <a:gd name="T0" fmla="*/ 2147483647 w 14925"/>
              <a:gd name="T1" fmla="*/ 2147483647 h 21593"/>
              <a:gd name="T2" fmla="*/ 0 w 14925"/>
              <a:gd name="T3" fmla="*/ 2147483647 h 21593"/>
              <a:gd name="T4" fmla="*/ 2147483647 w 14925"/>
              <a:gd name="T5" fmla="*/ 0 h 21593"/>
              <a:gd name="T6" fmla="*/ 0 60000 65536"/>
              <a:gd name="T7" fmla="*/ 0 60000 65536"/>
              <a:gd name="T8" fmla="*/ 0 60000 65536"/>
              <a:gd name="T9" fmla="*/ 0 w 14925"/>
              <a:gd name="T10" fmla="*/ 0 h 21593"/>
              <a:gd name="T11" fmla="*/ 14925 w 14925"/>
              <a:gd name="T12" fmla="*/ 21593 h 21593"/>
            </a:gdLst>
            <a:ahLst/>
            <a:cxnLst>
              <a:cxn ang="T6">
                <a:pos x="T0" y="T1"/>
              </a:cxn>
              <a:cxn ang="T7">
                <a:pos x="T2" y="T3"/>
              </a:cxn>
              <a:cxn ang="T8">
                <a:pos x="T4" y="T5"/>
              </a:cxn>
            </a:cxnLst>
            <a:rect l="T9" t="T10" r="T11" b="T12"/>
            <a:pathLst>
              <a:path w="14925" h="21593" fill="none" extrusionOk="0">
                <a:moveTo>
                  <a:pt x="14359" y="21592"/>
                </a:moveTo>
                <a:cubicBezTo>
                  <a:pt x="8996" y="21452"/>
                  <a:pt x="3877" y="19320"/>
                  <a:pt x="-1" y="15614"/>
                </a:cubicBezTo>
              </a:path>
              <a:path w="14925" h="21593" stroke="0" extrusionOk="0">
                <a:moveTo>
                  <a:pt x="14359" y="21592"/>
                </a:moveTo>
                <a:cubicBezTo>
                  <a:pt x="8996" y="21452"/>
                  <a:pt x="3877" y="19320"/>
                  <a:pt x="-1" y="15614"/>
                </a:cubicBezTo>
                <a:lnTo>
                  <a:pt x="14925" y="0"/>
                </a:lnTo>
                <a:close/>
              </a:path>
            </a:pathLst>
          </a:custGeom>
          <a:noFill/>
          <a:ln w="60325">
            <a:solidFill>
              <a:srgbClr val="006D75"/>
            </a:solidFill>
            <a:round/>
            <a:headEnd/>
            <a:tailEnd type="triangle" w="lg" len="med"/>
          </a:ln>
        </p:spPr>
        <p:txBody>
          <a:bodyPr wrap="none" lIns="0" tIns="0" rIns="18284" bIns="18284" anchor="ctr"/>
          <a:lstStyle/>
          <a:p>
            <a:endParaRPr lang="en-US" dirty="0"/>
          </a:p>
        </p:txBody>
      </p:sp>
      <p:sp>
        <p:nvSpPr>
          <p:cNvPr id="23571" name="Arc 19"/>
          <p:cNvSpPr>
            <a:spLocks/>
          </p:cNvSpPr>
          <p:nvPr/>
        </p:nvSpPr>
        <p:spPr bwMode="gray">
          <a:xfrm rot="-5400000" flipH="1" flipV="1">
            <a:off x="6329363" y="3455987"/>
            <a:ext cx="1593850" cy="3495675"/>
          </a:xfrm>
          <a:custGeom>
            <a:avLst/>
            <a:gdLst>
              <a:gd name="T0" fmla="*/ 2147483647 w 15740"/>
              <a:gd name="T1" fmla="*/ 0 h 21590"/>
              <a:gd name="T2" fmla="*/ 2147483647 w 15740"/>
              <a:gd name="T3" fmla="*/ 2147483647 h 21590"/>
              <a:gd name="T4" fmla="*/ 0 w 15740"/>
              <a:gd name="T5" fmla="*/ 2147483647 h 21590"/>
              <a:gd name="T6" fmla="*/ 0 60000 65536"/>
              <a:gd name="T7" fmla="*/ 0 60000 65536"/>
              <a:gd name="T8" fmla="*/ 0 60000 65536"/>
              <a:gd name="T9" fmla="*/ 0 w 15740"/>
              <a:gd name="T10" fmla="*/ 0 h 21590"/>
              <a:gd name="T11" fmla="*/ 15740 w 15740"/>
              <a:gd name="T12" fmla="*/ 21590 h 21590"/>
            </a:gdLst>
            <a:ahLst/>
            <a:cxnLst>
              <a:cxn ang="T6">
                <a:pos x="T0" y="T1"/>
              </a:cxn>
              <a:cxn ang="T7">
                <a:pos x="T2" y="T3"/>
              </a:cxn>
              <a:cxn ang="T8">
                <a:pos x="T4" y="T5"/>
              </a:cxn>
            </a:cxnLst>
            <a:rect l="T9" t="T10" r="T11" b="T12"/>
            <a:pathLst>
              <a:path w="15740" h="21590" fill="none" extrusionOk="0">
                <a:moveTo>
                  <a:pt x="642" y="-1"/>
                </a:moveTo>
                <a:cubicBezTo>
                  <a:pt x="6377" y="170"/>
                  <a:pt x="11810" y="2616"/>
                  <a:pt x="15740" y="6797"/>
                </a:cubicBezTo>
              </a:path>
              <a:path w="15740" h="21590" stroke="0" extrusionOk="0">
                <a:moveTo>
                  <a:pt x="642" y="-1"/>
                </a:moveTo>
                <a:cubicBezTo>
                  <a:pt x="6377" y="170"/>
                  <a:pt x="11810" y="2616"/>
                  <a:pt x="15740" y="6797"/>
                </a:cubicBezTo>
                <a:lnTo>
                  <a:pt x="0" y="21590"/>
                </a:lnTo>
                <a:close/>
              </a:path>
            </a:pathLst>
          </a:custGeom>
          <a:noFill/>
          <a:ln w="60325">
            <a:solidFill>
              <a:srgbClr val="D14414"/>
            </a:solidFill>
            <a:round/>
            <a:headEnd/>
            <a:tailEnd type="triangle" w="lg" len="med"/>
          </a:ln>
        </p:spPr>
        <p:txBody>
          <a:bodyPr wrap="none" lIns="0" tIns="0" rIns="18284" bIns="18284" anchor="ctr"/>
          <a:lstStyle/>
          <a:p>
            <a:endParaRPr lang="en-US" dirty="0"/>
          </a:p>
        </p:txBody>
      </p:sp>
      <p:sp>
        <p:nvSpPr>
          <p:cNvPr id="23572" name="Arc 21"/>
          <p:cNvSpPr>
            <a:spLocks/>
          </p:cNvSpPr>
          <p:nvPr/>
        </p:nvSpPr>
        <p:spPr bwMode="gray">
          <a:xfrm rot="-5400000" flipH="1" flipV="1">
            <a:off x="5405439" y="4274875"/>
            <a:ext cx="2005013" cy="2643188"/>
          </a:xfrm>
          <a:custGeom>
            <a:avLst/>
            <a:gdLst>
              <a:gd name="T0" fmla="*/ 2147483647 w 21600"/>
              <a:gd name="T1" fmla="*/ 0 h 15190"/>
              <a:gd name="T2" fmla="*/ 2147483647 w 21600"/>
              <a:gd name="T3" fmla="*/ 2147483647 h 15190"/>
              <a:gd name="T4" fmla="*/ 0 w 21600"/>
              <a:gd name="T5" fmla="*/ 2147483647 h 15190"/>
              <a:gd name="T6" fmla="*/ 0 60000 65536"/>
              <a:gd name="T7" fmla="*/ 0 60000 65536"/>
              <a:gd name="T8" fmla="*/ 0 60000 65536"/>
              <a:gd name="T9" fmla="*/ 0 w 21600"/>
              <a:gd name="T10" fmla="*/ 0 h 15190"/>
              <a:gd name="T11" fmla="*/ 21600 w 21600"/>
              <a:gd name="T12" fmla="*/ 15190 h 15190"/>
            </a:gdLst>
            <a:ahLst/>
            <a:cxnLst>
              <a:cxn ang="T6">
                <a:pos x="T0" y="T1"/>
              </a:cxn>
              <a:cxn ang="T7">
                <a:pos x="T2" y="T3"/>
              </a:cxn>
              <a:cxn ang="T8">
                <a:pos x="T4" y="T5"/>
              </a:cxn>
            </a:cxnLst>
            <a:rect l="T9" t="T10" r="T11" b="T12"/>
            <a:pathLst>
              <a:path w="21600" h="15190" fill="none" extrusionOk="0">
                <a:moveTo>
                  <a:pt x="15356" y="-1"/>
                </a:moveTo>
                <a:cubicBezTo>
                  <a:pt x="19349" y="4036"/>
                  <a:pt x="21592" y="9482"/>
                  <a:pt x="21599" y="15160"/>
                </a:cubicBezTo>
              </a:path>
              <a:path w="21600" h="15190" stroke="0" extrusionOk="0">
                <a:moveTo>
                  <a:pt x="15356" y="-1"/>
                </a:moveTo>
                <a:cubicBezTo>
                  <a:pt x="19349" y="4036"/>
                  <a:pt x="21592" y="9482"/>
                  <a:pt x="21599" y="15160"/>
                </a:cubicBezTo>
                <a:lnTo>
                  <a:pt x="0" y="15190"/>
                </a:lnTo>
                <a:close/>
              </a:path>
            </a:pathLst>
          </a:custGeom>
          <a:noFill/>
          <a:ln w="60325">
            <a:solidFill>
              <a:srgbClr val="D14414"/>
            </a:solidFill>
            <a:round/>
            <a:headEnd/>
            <a:tailEnd type="triangle" w="lg" len="med"/>
          </a:ln>
        </p:spPr>
        <p:txBody>
          <a:bodyPr wrap="none" lIns="0" tIns="0" rIns="18284" bIns="18284" anchor="ctr"/>
          <a:lstStyle/>
          <a:p>
            <a:endParaRPr lang="en-US" dirty="0"/>
          </a:p>
        </p:txBody>
      </p:sp>
      <p:sp>
        <p:nvSpPr>
          <p:cNvPr id="23573" name="Arc 22"/>
          <p:cNvSpPr>
            <a:spLocks/>
          </p:cNvSpPr>
          <p:nvPr/>
        </p:nvSpPr>
        <p:spPr bwMode="gray">
          <a:xfrm rot="-5400000" flipH="1" flipV="1">
            <a:off x="2587927" y="4137852"/>
            <a:ext cx="2165350" cy="2789766"/>
          </a:xfrm>
          <a:custGeom>
            <a:avLst/>
            <a:gdLst>
              <a:gd name="T0" fmla="*/ 2147483647 w 21599"/>
              <a:gd name="T1" fmla="*/ 2147483647 h 15138"/>
              <a:gd name="T2" fmla="*/ 2147483647 w 21599"/>
              <a:gd name="T3" fmla="*/ 2147483647 h 15138"/>
              <a:gd name="T4" fmla="*/ 0 w 21599"/>
              <a:gd name="T5" fmla="*/ 0 h 15138"/>
              <a:gd name="T6" fmla="*/ 0 60000 65536"/>
              <a:gd name="T7" fmla="*/ 0 60000 65536"/>
              <a:gd name="T8" fmla="*/ 0 60000 65536"/>
              <a:gd name="T9" fmla="*/ 0 w 21599"/>
              <a:gd name="T10" fmla="*/ 0 h 15138"/>
              <a:gd name="T11" fmla="*/ 21599 w 21599"/>
              <a:gd name="T12" fmla="*/ 15138 h 15138"/>
            </a:gdLst>
            <a:ahLst/>
            <a:cxnLst>
              <a:cxn ang="T6">
                <a:pos x="T0" y="T1"/>
              </a:cxn>
              <a:cxn ang="T7">
                <a:pos x="T2" y="T3"/>
              </a:cxn>
              <a:cxn ang="T8">
                <a:pos x="T4" y="T5"/>
              </a:cxn>
            </a:cxnLst>
            <a:rect l="T9" t="T10" r="T11" b="T12"/>
            <a:pathLst>
              <a:path w="21599" h="15138" fill="none" extrusionOk="0">
                <a:moveTo>
                  <a:pt x="21598" y="207"/>
                </a:moveTo>
                <a:cubicBezTo>
                  <a:pt x="21545" y="5798"/>
                  <a:pt x="19325" y="11149"/>
                  <a:pt x="15407" y="15137"/>
                </a:cubicBezTo>
              </a:path>
              <a:path w="21599" h="15138" stroke="0" extrusionOk="0">
                <a:moveTo>
                  <a:pt x="21598" y="207"/>
                </a:moveTo>
                <a:cubicBezTo>
                  <a:pt x="21545" y="5798"/>
                  <a:pt x="19325" y="11149"/>
                  <a:pt x="15407" y="15137"/>
                </a:cubicBezTo>
                <a:lnTo>
                  <a:pt x="0" y="0"/>
                </a:lnTo>
                <a:close/>
              </a:path>
            </a:pathLst>
          </a:custGeom>
          <a:noFill/>
          <a:ln w="60325">
            <a:solidFill>
              <a:srgbClr val="006D75"/>
            </a:solidFill>
            <a:round/>
            <a:headEnd/>
            <a:tailEnd type="triangle" w="lg" len="med"/>
          </a:ln>
        </p:spPr>
        <p:txBody>
          <a:bodyPr wrap="none" lIns="0" tIns="0" rIns="18284" bIns="18284" anchor="ctr"/>
          <a:lstStyle/>
          <a:p>
            <a:endParaRPr lang="en-US" dirty="0"/>
          </a:p>
        </p:txBody>
      </p:sp>
      <p:sp>
        <p:nvSpPr>
          <p:cNvPr id="23574" name="Arc 23"/>
          <p:cNvSpPr>
            <a:spLocks/>
          </p:cNvSpPr>
          <p:nvPr/>
        </p:nvSpPr>
        <p:spPr bwMode="gray">
          <a:xfrm rot="-5400000" flipH="1" flipV="1">
            <a:off x="2204244" y="3448844"/>
            <a:ext cx="1549400" cy="3490912"/>
          </a:xfrm>
          <a:custGeom>
            <a:avLst/>
            <a:gdLst>
              <a:gd name="T0" fmla="*/ 2147483647 w 15316"/>
              <a:gd name="T1" fmla="*/ 2147483647 h 21596"/>
              <a:gd name="T2" fmla="*/ 2147483647 w 15316"/>
              <a:gd name="T3" fmla="*/ 2147483647 h 21596"/>
              <a:gd name="T4" fmla="*/ 0 w 15316"/>
              <a:gd name="T5" fmla="*/ 0 h 21596"/>
              <a:gd name="T6" fmla="*/ 0 60000 65536"/>
              <a:gd name="T7" fmla="*/ 0 60000 65536"/>
              <a:gd name="T8" fmla="*/ 0 60000 65536"/>
              <a:gd name="T9" fmla="*/ 0 w 15316"/>
              <a:gd name="T10" fmla="*/ 0 h 21596"/>
              <a:gd name="T11" fmla="*/ 15316 w 15316"/>
              <a:gd name="T12" fmla="*/ 21596 h 21596"/>
            </a:gdLst>
            <a:ahLst/>
            <a:cxnLst>
              <a:cxn ang="T6">
                <a:pos x="T0" y="T1"/>
              </a:cxn>
              <a:cxn ang="T7">
                <a:pos x="T2" y="T3"/>
              </a:cxn>
              <a:cxn ang="T8">
                <a:pos x="T4" y="T5"/>
              </a:cxn>
            </a:cxnLst>
            <a:rect l="T9" t="T10" r="T11" b="T12"/>
            <a:pathLst>
              <a:path w="15316" h="21596" fill="none" extrusionOk="0">
                <a:moveTo>
                  <a:pt x="15315" y="15230"/>
                </a:moveTo>
                <a:cubicBezTo>
                  <a:pt x="11366" y="19202"/>
                  <a:pt x="6027" y="21485"/>
                  <a:pt x="426" y="21595"/>
                </a:cubicBezTo>
              </a:path>
              <a:path w="15316" h="21596" stroke="0" extrusionOk="0">
                <a:moveTo>
                  <a:pt x="15315" y="15230"/>
                </a:moveTo>
                <a:cubicBezTo>
                  <a:pt x="11366" y="19202"/>
                  <a:pt x="6027" y="21485"/>
                  <a:pt x="426" y="21595"/>
                </a:cubicBezTo>
                <a:lnTo>
                  <a:pt x="0" y="0"/>
                </a:lnTo>
                <a:close/>
              </a:path>
            </a:pathLst>
          </a:custGeom>
          <a:noFill/>
          <a:ln w="60325">
            <a:solidFill>
              <a:srgbClr val="006D75"/>
            </a:solidFill>
            <a:round/>
            <a:headEnd/>
            <a:tailEnd type="triangle" w="lg" len="med"/>
          </a:ln>
        </p:spPr>
        <p:txBody>
          <a:bodyPr wrap="none" lIns="0" tIns="0" rIns="18284" bIns="18284" anchor="ctr"/>
          <a:lstStyle/>
          <a:p>
            <a:endParaRPr lang="en-US" dirty="0"/>
          </a:p>
        </p:txBody>
      </p:sp>
      <p:sp>
        <p:nvSpPr>
          <p:cNvPr id="23575" name="Arc 24"/>
          <p:cNvSpPr>
            <a:spLocks/>
          </p:cNvSpPr>
          <p:nvPr/>
        </p:nvSpPr>
        <p:spPr bwMode="gray">
          <a:xfrm rot="-5400000" flipH="1" flipV="1">
            <a:off x="5317334" y="2021684"/>
            <a:ext cx="2162174" cy="2668588"/>
          </a:xfrm>
          <a:custGeom>
            <a:avLst/>
            <a:gdLst>
              <a:gd name="T0" fmla="*/ 0 w 21600"/>
              <a:gd name="T1" fmla="*/ 2147483647 h 14680"/>
              <a:gd name="T2" fmla="*/ 2147483647 w 21600"/>
              <a:gd name="T3" fmla="*/ 0 h 14680"/>
              <a:gd name="T4" fmla="*/ 2147483647 w 21600"/>
              <a:gd name="T5" fmla="*/ 2147483647 h 14680"/>
              <a:gd name="T6" fmla="*/ 0 60000 65536"/>
              <a:gd name="T7" fmla="*/ 0 60000 65536"/>
              <a:gd name="T8" fmla="*/ 0 60000 65536"/>
              <a:gd name="T9" fmla="*/ 0 w 21600"/>
              <a:gd name="T10" fmla="*/ 0 h 14680"/>
              <a:gd name="T11" fmla="*/ 21600 w 21600"/>
              <a:gd name="T12" fmla="*/ 14680 h 14680"/>
            </a:gdLst>
            <a:ahLst/>
            <a:cxnLst>
              <a:cxn ang="T6">
                <a:pos x="T0" y="T1"/>
              </a:cxn>
              <a:cxn ang="T7">
                <a:pos x="T2" y="T3"/>
              </a:cxn>
              <a:cxn ang="T8">
                <a:pos x="T4" y="T5"/>
              </a:cxn>
            </a:cxnLst>
            <a:rect l="T9" t="T10" r="T11" b="T12"/>
            <a:pathLst>
              <a:path w="21600" h="14680" fill="none" extrusionOk="0">
                <a:moveTo>
                  <a:pt x="0" y="14664"/>
                </a:moveTo>
                <a:cubicBezTo>
                  <a:pt x="4" y="9225"/>
                  <a:pt x="2059" y="3989"/>
                  <a:pt x="5755" y="0"/>
                </a:cubicBezTo>
              </a:path>
              <a:path w="21600" h="14680" stroke="0" extrusionOk="0">
                <a:moveTo>
                  <a:pt x="0" y="14664"/>
                </a:moveTo>
                <a:cubicBezTo>
                  <a:pt x="4" y="9225"/>
                  <a:pt x="2059" y="3989"/>
                  <a:pt x="5755" y="0"/>
                </a:cubicBezTo>
                <a:lnTo>
                  <a:pt x="21600" y="14680"/>
                </a:lnTo>
                <a:close/>
              </a:path>
            </a:pathLst>
          </a:custGeom>
          <a:noFill/>
          <a:ln w="60325">
            <a:solidFill>
              <a:srgbClr val="969696"/>
            </a:solidFill>
            <a:round/>
            <a:headEnd/>
            <a:tailEnd type="triangle" w="lg" len="med"/>
          </a:ln>
        </p:spPr>
        <p:txBody>
          <a:bodyPr wrap="none" lIns="0" tIns="0" rIns="18284" bIns="18284" anchor="ctr"/>
          <a:lstStyle/>
          <a:p>
            <a:endParaRPr lang="en-US" dirty="0"/>
          </a:p>
        </p:txBody>
      </p:sp>
      <p:sp>
        <p:nvSpPr>
          <p:cNvPr id="23576" name="Arc 25"/>
          <p:cNvSpPr>
            <a:spLocks/>
          </p:cNvSpPr>
          <p:nvPr/>
        </p:nvSpPr>
        <p:spPr bwMode="gray">
          <a:xfrm rot="-5400000" flipH="1" flipV="1">
            <a:off x="2647950" y="1947863"/>
            <a:ext cx="2154238" cy="2798762"/>
          </a:xfrm>
          <a:custGeom>
            <a:avLst/>
            <a:gdLst>
              <a:gd name="T0" fmla="*/ 2147483647 w 21592"/>
              <a:gd name="T1" fmla="*/ 2147483647 h 14990"/>
              <a:gd name="T2" fmla="*/ 0 w 21592"/>
              <a:gd name="T3" fmla="*/ 2147483647 h 14990"/>
              <a:gd name="T4" fmla="*/ 2147483647 w 21592"/>
              <a:gd name="T5" fmla="*/ 0 h 14990"/>
              <a:gd name="T6" fmla="*/ 0 60000 65536"/>
              <a:gd name="T7" fmla="*/ 0 60000 65536"/>
              <a:gd name="T8" fmla="*/ 0 60000 65536"/>
              <a:gd name="T9" fmla="*/ 0 w 21592"/>
              <a:gd name="T10" fmla="*/ 0 h 14990"/>
              <a:gd name="T11" fmla="*/ 21592 w 21592"/>
              <a:gd name="T12" fmla="*/ 14990 h 14990"/>
            </a:gdLst>
            <a:ahLst/>
            <a:cxnLst>
              <a:cxn ang="T6">
                <a:pos x="T0" y="T1"/>
              </a:cxn>
              <a:cxn ang="T7">
                <a:pos x="T2" y="T3"/>
              </a:cxn>
              <a:cxn ang="T8">
                <a:pos x="T4" y="T5"/>
              </a:cxn>
            </a:cxnLst>
            <a:rect l="T9" t="T10" r="T11" b="T12"/>
            <a:pathLst>
              <a:path w="21592" h="14990" fill="none" extrusionOk="0">
                <a:moveTo>
                  <a:pt x="6040" y="14990"/>
                </a:moveTo>
                <a:cubicBezTo>
                  <a:pt x="2301" y="11111"/>
                  <a:pt x="146" y="5974"/>
                  <a:pt x="0" y="588"/>
                </a:cubicBezTo>
              </a:path>
              <a:path w="21592" h="14990" stroke="0" extrusionOk="0">
                <a:moveTo>
                  <a:pt x="6040" y="14990"/>
                </a:moveTo>
                <a:cubicBezTo>
                  <a:pt x="2301" y="11111"/>
                  <a:pt x="146" y="5974"/>
                  <a:pt x="0" y="588"/>
                </a:cubicBezTo>
                <a:lnTo>
                  <a:pt x="21592" y="0"/>
                </a:lnTo>
                <a:close/>
              </a:path>
            </a:pathLst>
          </a:custGeom>
          <a:noFill/>
          <a:ln w="60325">
            <a:solidFill>
              <a:srgbClr val="006D75"/>
            </a:solidFill>
            <a:round/>
            <a:headEnd/>
            <a:tailEnd type="triangle" w="lg" len="med"/>
          </a:ln>
        </p:spPr>
        <p:txBody>
          <a:bodyPr wrap="none" lIns="0" tIns="0" rIns="18284" bIns="18284" anchor="ctr"/>
          <a:lstStyle/>
          <a:p>
            <a:endParaRPr lang="en-US" dirty="0"/>
          </a:p>
        </p:txBody>
      </p:sp>
      <p:sp>
        <p:nvSpPr>
          <p:cNvPr id="23577" name="Oval 26"/>
          <p:cNvSpPr>
            <a:spLocks noChangeArrowheads="1"/>
          </p:cNvSpPr>
          <p:nvPr/>
        </p:nvSpPr>
        <p:spPr bwMode="gray">
          <a:xfrm>
            <a:off x="3198815" y="3411540"/>
            <a:ext cx="3706812" cy="1958975"/>
          </a:xfrm>
          <a:prstGeom prst="ellipse">
            <a:avLst/>
          </a:prstGeom>
          <a:solidFill>
            <a:srgbClr val="FFFFFF"/>
          </a:solidFill>
          <a:ln w="9525">
            <a:solidFill>
              <a:srgbClr val="FFFFFF"/>
            </a:solidFill>
            <a:round/>
            <a:headEnd/>
            <a:tailEnd/>
          </a:ln>
        </p:spPr>
        <p:txBody>
          <a:bodyPr wrap="none" lIns="0" tIns="0" rIns="18284" bIns="18284" anchor="ctr"/>
          <a:lstStyle/>
          <a:p>
            <a:pPr algn="ctr"/>
            <a:endParaRPr lang="en-US" dirty="0"/>
          </a:p>
        </p:txBody>
      </p:sp>
      <p:pic>
        <p:nvPicPr>
          <p:cNvPr id="23579" name="Picture 30"/>
          <p:cNvPicPr>
            <a:picLocks noChangeAspect="1" noChangeArrowheads="1"/>
          </p:cNvPicPr>
          <p:nvPr/>
        </p:nvPicPr>
        <p:blipFill>
          <a:blip r:embed="rId5" cstate="print"/>
          <a:srcRect/>
          <a:stretch>
            <a:fillRect/>
          </a:stretch>
        </p:blipFill>
        <p:spPr bwMode="gray">
          <a:xfrm>
            <a:off x="3694113" y="4125913"/>
            <a:ext cx="2665412" cy="552450"/>
          </a:xfrm>
          <a:prstGeom prst="rect">
            <a:avLst/>
          </a:prstGeom>
          <a:noFill/>
          <a:ln w="38100" cmpd="dbl">
            <a:noFill/>
            <a:miter lim="800000"/>
            <a:headEnd/>
            <a:tailEnd/>
          </a:ln>
        </p:spPr>
      </p:pic>
      <p:sp>
        <p:nvSpPr>
          <p:cNvPr id="23580" name="Text Box 31"/>
          <p:cNvSpPr txBox="1">
            <a:spLocks noChangeArrowheads="1"/>
          </p:cNvSpPr>
          <p:nvPr>
            <p:custDataLst>
              <p:tags r:id="rId2"/>
            </p:custDataLst>
          </p:nvPr>
        </p:nvSpPr>
        <p:spPr bwMode="gray">
          <a:xfrm>
            <a:off x="141288" y="1421527"/>
            <a:ext cx="9770808" cy="590551"/>
          </a:xfrm>
          <a:prstGeom prst="rect">
            <a:avLst/>
          </a:prstGeom>
          <a:noFill/>
          <a:ln w="9525">
            <a:noFill/>
            <a:miter lim="800000"/>
            <a:headEnd/>
            <a:tailEnd/>
          </a:ln>
        </p:spPr>
        <p:txBody>
          <a:bodyPr lIns="0" tIns="0" rIns="100560" bIns="18284"/>
          <a:lstStyle/>
          <a:p>
            <a:r>
              <a:rPr lang="en-US" sz="1600" b="1" dirty="0">
                <a:solidFill>
                  <a:schemeClr val="tx1"/>
                </a:solidFill>
              </a:rPr>
              <a:t>IDBI </a:t>
            </a:r>
            <a:r>
              <a:rPr lang="en-US" sz="1600" b="1" dirty="0" smtClean="0">
                <a:solidFill>
                  <a:schemeClr val="tx1"/>
                </a:solidFill>
              </a:rPr>
              <a:t>Bank </a:t>
            </a:r>
            <a:r>
              <a:rPr lang="en-US" sz="1600" b="1" dirty="0">
                <a:solidFill>
                  <a:schemeClr val="tx1"/>
                </a:solidFill>
              </a:rPr>
              <a:t>is a Top Tier Bank in India, Driven by its Continued Focus on Profitable Growth</a:t>
            </a:r>
          </a:p>
        </p:txBody>
      </p:sp>
      <p:sp>
        <p:nvSpPr>
          <p:cNvPr id="23581" name="Text Box 7"/>
          <p:cNvSpPr txBox="1">
            <a:spLocks noChangeArrowheads="1"/>
          </p:cNvSpPr>
          <p:nvPr/>
        </p:nvSpPr>
        <p:spPr bwMode="gray">
          <a:xfrm>
            <a:off x="1882777" y="3382146"/>
            <a:ext cx="1247775" cy="880237"/>
          </a:xfrm>
          <a:prstGeom prst="rect">
            <a:avLst/>
          </a:prstGeom>
          <a:noFill/>
          <a:ln w="9525">
            <a:noFill/>
            <a:miter lim="800000"/>
            <a:headEnd/>
            <a:tailEnd/>
          </a:ln>
        </p:spPr>
        <p:txBody>
          <a:bodyPr lIns="0" tIns="0" rIns="18284" bIns="18284">
            <a:spAutoFit/>
          </a:bodyPr>
          <a:lstStyle/>
          <a:p>
            <a:pPr algn="ctr">
              <a:spcBef>
                <a:spcPct val="50000"/>
              </a:spcBef>
            </a:pPr>
            <a:r>
              <a:rPr lang="en-GB" b="1" dirty="0" smtClean="0">
                <a:solidFill>
                  <a:schemeClr val="bg2"/>
                </a:solidFill>
              </a:rPr>
              <a:t>Strong Growth in Overall Business</a:t>
            </a:r>
            <a:endParaRPr lang="en-GB" b="1" dirty="0">
              <a:solidFill>
                <a:schemeClr val="bg2"/>
              </a:solidFill>
            </a:endParaRPr>
          </a:p>
        </p:txBody>
      </p:sp>
      <p:sp>
        <p:nvSpPr>
          <p:cNvPr id="23582" name="Text Box 7"/>
          <p:cNvSpPr txBox="1">
            <a:spLocks noChangeArrowheads="1"/>
          </p:cNvSpPr>
          <p:nvPr/>
        </p:nvSpPr>
        <p:spPr bwMode="gray">
          <a:xfrm>
            <a:off x="3465515" y="2536828"/>
            <a:ext cx="1247775" cy="880237"/>
          </a:xfrm>
          <a:prstGeom prst="rect">
            <a:avLst/>
          </a:prstGeom>
          <a:noFill/>
          <a:ln w="9525">
            <a:noFill/>
            <a:miter lim="800000"/>
            <a:headEnd/>
            <a:tailEnd/>
          </a:ln>
        </p:spPr>
        <p:txBody>
          <a:bodyPr lIns="0" tIns="0" rIns="18284" bIns="18284">
            <a:spAutoFit/>
          </a:bodyPr>
          <a:lstStyle/>
          <a:p>
            <a:pPr algn="ctr">
              <a:spcBef>
                <a:spcPct val="50000"/>
              </a:spcBef>
            </a:pPr>
            <a:r>
              <a:rPr lang="en-GB" b="1" dirty="0">
                <a:solidFill>
                  <a:schemeClr val="bg2"/>
                </a:solidFill>
              </a:rPr>
              <a:t>Strong </a:t>
            </a:r>
            <a:r>
              <a:rPr lang="en-GB" b="1" dirty="0" smtClean="0">
                <a:solidFill>
                  <a:schemeClr val="bg2"/>
                </a:solidFill>
              </a:rPr>
              <a:t>Fee Income from Diversified Sources</a:t>
            </a:r>
            <a:endParaRPr lang="en-GB" b="1" dirty="0">
              <a:solidFill>
                <a:schemeClr val="bg2"/>
              </a:solidFill>
            </a:endParaRPr>
          </a:p>
        </p:txBody>
      </p:sp>
      <p:sp>
        <p:nvSpPr>
          <p:cNvPr id="33" name="Title 6"/>
          <p:cNvSpPr txBox="1">
            <a:spLocks/>
          </p:cNvSpPr>
          <p:nvPr/>
        </p:nvSpPr>
        <p:spPr bwMode="gray">
          <a:xfrm>
            <a:off x="694970" y="402774"/>
            <a:ext cx="8786261"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lvl1pPr algn="l" defTabSz="1019063" rtl="0" eaLnBrk="0" fontAlgn="base" hangingPunct="0">
              <a:lnSpc>
                <a:spcPct val="80000"/>
              </a:lnSpc>
              <a:spcBef>
                <a:spcPct val="0"/>
              </a:spcBef>
              <a:spcAft>
                <a:spcPct val="0"/>
              </a:spcAft>
              <a:defRPr sz="2800">
                <a:solidFill>
                  <a:schemeClr val="bg1"/>
                </a:solidFill>
                <a:latin typeface="+mj-lt"/>
                <a:ea typeface="+mj-ea"/>
                <a:cs typeface="+mj-cs"/>
              </a:defRPr>
            </a:lvl1pPr>
            <a:lvl2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2pPr>
            <a:lvl3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3pPr>
            <a:lvl4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4pPr>
            <a:lvl5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5pPr>
            <a:lvl6pPr marL="457150" algn="l" defTabSz="1019063" rtl="0" fontAlgn="base">
              <a:lnSpc>
                <a:spcPct val="80000"/>
              </a:lnSpc>
              <a:spcBef>
                <a:spcPct val="0"/>
              </a:spcBef>
              <a:spcAft>
                <a:spcPct val="0"/>
              </a:spcAft>
              <a:defRPr sz="2800">
                <a:solidFill>
                  <a:schemeClr val="bg1"/>
                </a:solidFill>
                <a:latin typeface="Arial" charset="0"/>
                <a:cs typeface="Arial" charset="0"/>
              </a:defRPr>
            </a:lvl6pPr>
            <a:lvl7pPr marL="914299" algn="l" defTabSz="1019063" rtl="0" fontAlgn="base">
              <a:lnSpc>
                <a:spcPct val="80000"/>
              </a:lnSpc>
              <a:spcBef>
                <a:spcPct val="0"/>
              </a:spcBef>
              <a:spcAft>
                <a:spcPct val="0"/>
              </a:spcAft>
              <a:defRPr sz="2800">
                <a:solidFill>
                  <a:schemeClr val="bg1"/>
                </a:solidFill>
                <a:latin typeface="Arial" charset="0"/>
                <a:cs typeface="Arial" charset="0"/>
              </a:defRPr>
            </a:lvl7pPr>
            <a:lvl8pPr marL="1371449" algn="l" defTabSz="1019063" rtl="0" fontAlgn="base">
              <a:lnSpc>
                <a:spcPct val="80000"/>
              </a:lnSpc>
              <a:spcBef>
                <a:spcPct val="0"/>
              </a:spcBef>
              <a:spcAft>
                <a:spcPct val="0"/>
              </a:spcAft>
              <a:defRPr sz="2800">
                <a:solidFill>
                  <a:schemeClr val="bg1"/>
                </a:solidFill>
                <a:latin typeface="Arial" charset="0"/>
                <a:cs typeface="Arial" charset="0"/>
              </a:defRPr>
            </a:lvl8pPr>
            <a:lvl9pPr marL="1828600" algn="l" defTabSz="1019063" rtl="0" fontAlgn="base">
              <a:lnSpc>
                <a:spcPct val="80000"/>
              </a:lnSpc>
              <a:spcBef>
                <a:spcPct val="0"/>
              </a:spcBef>
              <a:spcAft>
                <a:spcPct val="0"/>
              </a:spcAft>
              <a:defRPr sz="2800">
                <a:solidFill>
                  <a:schemeClr val="bg1"/>
                </a:solidFill>
                <a:latin typeface="Arial" charset="0"/>
                <a:cs typeface="Arial" charset="0"/>
              </a:defRPr>
            </a:lvl9pPr>
          </a:lstStyle>
          <a:p>
            <a:pPr eaLnBrk="1" hangingPunct="1"/>
            <a:r>
              <a:rPr lang="en-US" b="1" spc="150" dirty="0" smtClean="0">
                <a:ln w="11430"/>
                <a:solidFill>
                  <a:srgbClr val="F8F8F8"/>
                </a:solidFill>
                <a:effectLst>
                  <a:outerShdw blurRad="25400" algn="tl" rotWithShape="0">
                    <a:srgbClr val="000000">
                      <a:alpha val="43000"/>
                    </a:srgbClr>
                  </a:outerShdw>
                </a:effectLst>
              </a:rPr>
              <a:t>Key </a:t>
            </a:r>
            <a:r>
              <a:rPr lang="en-US" b="1" spc="150" dirty="0">
                <a:ln w="11430"/>
                <a:solidFill>
                  <a:srgbClr val="F8F8F8"/>
                </a:solidFill>
                <a:effectLst>
                  <a:outerShdw blurRad="25400" algn="tl" rotWithShape="0">
                    <a:srgbClr val="000000">
                      <a:alpha val="43000"/>
                    </a:srgbClr>
                  </a:outerShdw>
                </a:effectLst>
              </a:rPr>
              <a:t>Considerations</a:t>
            </a:r>
          </a:p>
        </p:txBody>
      </p:sp>
      <p:sp>
        <p:nvSpPr>
          <p:cNvPr id="2" name="TextBox 1"/>
          <p:cNvSpPr txBox="1"/>
          <p:nvPr/>
        </p:nvSpPr>
        <p:spPr>
          <a:xfrm>
            <a:off x="5378450" y="5470861"/>
            <a:ext cx="1735138" cy="954087"/>
          </a:xfrm>
          <a:prstGeom prst="rect">
            <a:avLst/>
          </a:prstGeom>
          <a:noFill/>
        </p:spPr>
        <p:txBody>
          <a:bodyPr wrap="square" lIns="91418" tIns="45710" rIns="91418" bIns="45710" rtlCol="0">
            <a:spAutoFit/>
          </a:bodyPr>
          <a:lstStyle/>
          <a:p>
            <a:r>
              <a:rPr lang="en-US" b="1" dirty="0" smtClean="0"/>
              <a:t>Pioneer in Infrastructure and Project Finance</a:t>
            </a:r>
          </a:p>
          <a:p>
            <a:endParaRPr lang="en-US" dirty="0"/>
          </a:p>
        </p:txBody>
      </p:sp>
      <p:sp>
        <p:nvSpPr>
          <p:cNvPr id="3" name="TextBox 2"/>
          <p:cNvSpPr txBox="1"/>
          <p:nvPr/>
        </p:nvSpPr>
        <p:spPr>
          <a:xfrm>
            <a:off x="6958806" y="4593962"/>
            <a:ext cx="1737518" cy="954087"/>
          </a:xfrm>
          <a:prstGeom prst="rect">
            <a:avLst/>
          </a:prstGeom>
          <a:noFill/>
        </p:spPr>
        <p:txBody>
          <a:bodyPr wrap="square" lIns="91418" tIns="45710" rIns="91418" bIns="45710" rtlCol="0">
            <a:spAutoFit/>
          </a:bodyPr>
          <a:lstStyle/>
          <a:p>
            <a:r>
              <a:rPr lang="en-US" b="1" dirty="0" smtClean="0"/>
              <a:t>Pan India Presence and Growing Branch Network</a:t>
            </a:r>
            <a:endParaRPr lang="en-US" b="1" dirty="0"/>
          </a:p>
        </p:txBody>
      </p:sp>
      <p:sp>
        <p:nvSpPr>
          <p:cNvPr id="4" name="Slide Number Placeholder 3"/>
          <p:cNvSpPr>
            <a:spLocks noGrp="1"/>
          </p:cNvSpPr>
          <p:nvPr>
            <p:ph type="sldNum" sz="quarter" idx="10"/>
          </p:nvPr>
        </p:nvSpPr>
        <p:spPr/>
        <p:txBody>
          <a:bodyPr/>
          <a:lstStyle/>
          <a:p>
            <a:pPr>
              <a:defRPr/>
            </a:pPr>
            <a:fld id="{CC8109F0-BC61-4B97-8F29-860C93D171C9}" type="slidenum">
              <a:rPr lang="en-US" smtClean="0"/>
              <a:pPr>
                <a:defRPr/>
              </a:pPr>
              <a:t>18</a:t>
            </a:fld>
            <a:endParaRPr lang="en-US" dirty="0"/>
          </a:p>
        </p:txBody>
      </p:sp>
    </p:spTree>
    <p:custDataLst>
      <p:tags r:id="rId1"/>
    </p:custDataLst>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bwMode="gray">
          <a:xfrm>
            <a:off x="5448549" y="2276627"/>
            <a:ext cx="4152652" cy="3031976"/>
          </a:xfrm>
          <a:prstGeom prst="ellipse">
            <a:avLst/>
          </a:prstGeom>
          <a:noFill/>
          <a:ln w="9525" cap="flat" cmpd="sng" algn="ctr">
            <a:solidFill>
              <a:srgbClr val="C00000"/>
            </a:solidFill>
            <a:prstDash val="dash"/>
            <a:round/>
            <a:headEnd type="none" w="med" len="med"/>
            <a:tailEnd type="none" w="med" len="med"/>
          </a:ln>
          <a:effectLst>
            <a:outerShdw blurRad="76200" dir="18900000" sy="23000" kx="-1200000" algn="bl" rotWithShape="0">
              <a:prstClr val="black">
                <a:alpha val="20000"/>
              </a:prstClr>
            </a:outerShdw>
          </a:effectLst>
        </p:spPr>
        <p:txBody>
          <a:bodyPr vert="horz" wrap="square" lIns="91408" tIns="45704" rIns="91408" bIns="45704" numCol="1" rtlCol="0" anchor="t" anchorCtr="0" compatLnSpc="1">
            <a:prstTxWarp prst="textNoShape">
              <a:avLst/>
            </a:prstTxWarp>
          </a:bodyPr>
          <a:lstStyle/>
          <a:p>
            <a:pPr defTabSz="914085"/>
            <a:endParaRPr lang="en-US" dirty="0">
              <a:latin typeface="Arial" charset="0"/>
              <a:cs typeface="Arial" charset="0"/>
            </a:endParaRPr>
          </a:p>
        </p:txBody>
      </p:sp>
      <p:sp>
        <p:nvSpPr>
          <p:cNvPr id="14" name="Freeform 13"/>
          <p:cNvSpPr/>
          <p:nvPr/>
        </p:nvSpPr>
        <p:spPr bwMode="gray">
          <a:xfrm>
            <a:off x="5130801" y="2019300"/>
            <a:ext cx="2590800" cy="1917700"/>
          </a:xfrm>
          <a:custGeom>
            <a:avLst/>
            <a:gdLst>
              <a:gd name="connsiteX0" fmla="*/ 2413000 w 2425700"/>
              <a:gd name="connsiteY0" fmla="*/ 0 h 1917700"/>
              <a:gd name="connsiteX1" fmla="*/ 2425700 w 2425700"/>
              <a:gd name="connsiteY1" fmla="*/ 1524000 h 1917700"/>
              <a:gd name="connsiteX2" fmla="*/ 127000 w 2425700"/>
              <a:gd name="connsiteY2" fmla="*/ 1917700 h 1917700"/>
              <a:gd name="connsiteX3" fmla="*/ 0 w 2425700"/>
              <a:gd name="connsiteY3" fmla="*/ 215900 h 1917700"/>
              <a:gd name="connsiteX4" fmla="*/ 2413000 w 24257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700" h="1917700">
                <a:moveTo>
                  <a:pt x="2413000" y="0"/>
                </a:moveTo>
                <a:lnTo>
                  <a:pt x="2425700" y="1524000"/>
                </a:lnTo>
                <a:lnTo>
                  <a:pt x="127000" y="1917700"/>
                </a:lnTo>
                <a:lnTo>
                  <a:pt x="0" y="215900"/>
                </a:lnTo>
                <a:lnTo>
                  <a:pt x="2413000" y="0"/>
                </a:lnTo>
                <a:close/>
              </a:path>
            </a:pathLst>
          </a:custGeom>
          <a:solidFill>
            <a:schemeClr val="bg1"/>
          </a:solidFill>
          <a:ln w="9525" cap="flat" cmpd="sng" algn="ctr">
            <a:noFill/>
            <a:prstDash val="solid"/>
            <a:round/>
            <a:headEnd type="none" w="med" len="med"/>
            <a:tailEnd type="none" w="med" len="med"/>
          </a:ln>
          <a:effectLst/>
        </p:spPr>
        <p:txBody>
          <a:bodyPr vert="horz" wrap="square" lIns="91408" tIns="45704" rIns="91408" bIns="45704" numCol="1" rtlCol="0" anchor="t" anchorCtr="0" compatLnSpc="1">
            <a:prstTxWarp prst="textNoShape">
              <a:avLst/>
            </a:prstTxWarp>
          </a:bodyPr>
          <a:lstStyle/>
          <a:p>
            <a:pPr defTabSz="914085"/>
            <a:endParaRPr lang="en-US" dirty="0">
              <a:latin typeface="Arial" charset="0"/>
              <a:cs typeface="Arial" charset="0"/>
            </a:endParaRPr>
          </a:p>
        </p:txBody>
      </p:sp>
      <p:graphicFrame>
        <p:nvGraphicFramePr>
          <p:cNvPr id="28" name="Chart 27"/>
          <p:cNvGraphicFramePr/>
          <p:nvPr>
            <p:extLst>
              <p:ext uri="{D42A27DB-BD31-4B8C-83A1-F6EECF244321}">
                <p14:modId xmlns:p14="http://schemas.microsoft.com/office/powerpoint/2010/main" xmlns="" val="3427425653"/>
              </p:ext>
            </p:extLst>
          </p:nvPr>
        </p:nvGraphicFramePr>
        <p:xfrm>
          <a:off x="5189541" y="1879600"/>
          <a:ext cx="4727575" cy="4574988"/>
        </p:xfrm>
        <a:graphic>
          <a:graphicData uri="http://schemas.openxmlformats.org/drawingml/2006/chart">
            <c:chart xmlns:c="http://schemas.openxmlformats.org/drawingml/2006/chart" xmlns:r="http://schemas.openxmlformats.org/officeDocument/2006/relationships" r:id="rId6"/>
          </a:graphicData>
        </a:graphic>
      </p:graphicFrame>
      <p:sp>
        <p:nvSpPr>
          <p:cNvPr id="53249" name="Rectangle 4"/>
          <p:cNvSpPr>
            <a:spLocks noGrp="1" noChangeArrowheads="1"/>
          </p:cNvSpPr>
          <p:nvPr>
            <p:ph type="body" idx="4294967295"/>
            <p:custDataLst>
              <p:tags r:id="rId2"/>
            </p:custDataLst>
          </p:nvPr>
        </p:nvSpPr>
        <p:spPr bwMode="gray">
          <a:xfrm>
            <a:off x="141290" y="1396508"/>
            <a:ext cx="4724400" cy="5164641"/>
          </a:xfrm>
        </p:spPr>
        <p:txBody>
          <a:bodyPr tIns="0" bIns="18282" anchor="ctr"/>
          <a:lstStyle/>
          <a:p>
            <a:pPr marL="174565" indent="-174565" defTabSz="1082305" eaLnBrk="1" hangingPunct="1">
              <a:lnSpc>
                <a:spcPct val="114000"/>
              </a:lnSpc>
              <a:spcBef>
                <a:spcPts val="0"/>
              </a:spcBef>
              <a:spcAft>
                <a:spcPts val="599"/>
              </a:spcAft>
            </a:pPr>
            <a:r>
              <a:rPr lang="en-US" b="1" dirty="0" smtClean="0">
                <a:solidFill>
                  <a:srgbClr val="FF5900"/>
                </a:solidFill>
                <a:latin typeface="Arial" pitchFamily="34" charset="0"/>
                <a:cs typeface="Arial" pitchFamily="34" charset="0"/>
              </a:rPr>
              <a:t>Majority Government ownership </a:t>
            </a:r>
          </a:p>
          <a:p>
            <a:pPr marL="349130" lvl="1" indent="-174565" algn="just" defTabSz="1082305" eaLnBrk="1" hangingPunct="1">
              <a:lnSpc>
                <a:spcPct val="114000"/>
              </a:lnSpc>
              <a:spcBef>
                <a:spcPts val="0"/>
              </a:spcBef>
              <a:spcAft>
                <a:spcPts val="599"/>
              </a:spcAft>
            </a:pPr>
            <a:r>
              <a:rPr lang="en-US" dirty="0" smtClean="0">
                <a:solidFill>
                  <a:schemeClr val="hlink"/>
                </a:solidFill>
                <a:latin typeface="Arial" pitchFamily="34" charset="0"/>
                <a:cs typeface="Arial" pitchFamily="34" charset="0"/>
              </a:rPr>
              <a:t>Government of India holding currently at 76.5%</a:t>
            </a:r>
          </a:p>
          <a:p>
            <a:pPr marL="349130" lvl="1" indent="-174565" algn="just" defTabSz="1082305" eaLnBrk="1" hangingPunct="1">
              <a:lnSpc>
                <a:spcPct val="114000"/>
              </a:lnSpc>
              <a:spcBef>
                <a:spcPts val="0"/>
              </a:spcBef>
              <a:spcAft>
                <a:spcPts val="599"/>
              </a:spcAft>
            </a:pPr>
            <a:r>
              <a:rPr lang="en-US" dirty="0" smtClean="0">
                <a:solidFill>
                  <a:schemeClr val="hlink"/>
                </a:solidFill>
                <a:latin typeface="Arial" pitchFamily="34" charset="0"/>
                <a:cs typeface="Arial" pitchFamily="34" charset="0"/>
              </a:rPr>
              <a:t>Minimum Government shareholding at 51.0% [Memorandum and Articles of Association]</a:t>
            </a:r>
          </a:p>
          <a:p>
            <a:pPr marL="174565" indent="-174565" defTabSz="1082305" eaLnBrk="1" hangingPunct="1">
              <a:lnSpc>
                <a:spcPct val="114000"/>
              </a:lnSpc>
              <a:spcBef>
                <a:spcPts val="1798"/>
              </a:spcBef>
              <a:spcAft>
                <a:spcPts val="599"/>
              </a:spcAft>
            </a:pPr>
            <a:r>
              <a:rPr lang="en-US" b="1" dirty="0" smtClean="0">
                <a:solidFill>
                  <a:srgbClr val="FF5900"/>
                </a:solidFill>
                <a:latin typeface="Arial" pitchFamily="34" charset="0"/>
                <a:cs typeface="Arial" pitchFamily="34" charset="0"/>
              </a:rPr>
              <a:t>Demonstrated Government support</a:t>
            </a:r>
          </a:p>
          <a:p>
            <a:pPr marL="349130" lvl="1" indent="-174565" algn="just" defTabSz="1082305" eaLnBrk="1" hangingPunct="1">
              <a:lnSpc>
                <a:spcPct val="114000"/>
              </a:lnSpc>
              <a:spcBef>
                <a:spcPts val="0"/>
              </a:spcBef>
              <a:spcAft>
                <a:spcPts val="599"/>
              </a:spcAft>
            </a:pPr>
            <a:r>
              <a:rPr lang="en-IN" dirty="0" smtClean="0">
                <a:solidFill>
                  <a:schemeClr val="tx1"/>
                </a:solidFill>
                <a:latin typeface="Arial" pitchFamily="34" charset="0"/>
                <a:cs typeface="Arial" pitchFamily="34" charset="0"/>
              </a:rPr>
              <a:t>Govt stake increased from 65.14% in July 2010 to 76.5% in December 2013 by total equity infusion amounting to Rs.53 billion. </a:t>
            </a:r>
          </a:p>
          <a:p>
            <a:pPr marL="174565" indent="-174565" defTabSz="1082305" eaLnBrk="1" hangingPunct="1">
              <a:lnSpc>
                <a:spcPct val="100000"/>
              </a:lnSpc>
              <a:spcBef>
                <a:spcPts val="1798"/>
              </a:spcBef>
              <a:spcAft>
                <a:spcPts val="599"/>
              </a:spcAft>
            </a:pPr>
            <a:r>
              <a:rPr lang="en-US" b="1" dirty="0" smtClean="0">
                <a:solidFill>
                  <a:srgbClr val="FF5900"/>
                </a:solidFill>
                <a:latin typeface="Arial" pitchFamily="34" charset="0"/>
                <a:cs typeface="Arial" pitchFamily="34" charset="0"/>
              </a:rPr>
              <a:t>Board of Directors comprises eminent personalities from diverse fields</a:t>
            </a:r>
          </a:p>
          <a:p>
            <a:pPr marL="349130" lvl="1" indent="-174565" algn="just" defTabSz="1082305" eaLnBrk="1" hangingPunct="1">
              <a:lnSpc>
                <a:spcPct val="100000"/>
              </a:lnSpc>
              <a:spcBef>
                <a:spcPts val="0"/>
              </a:spcBef>
              <a:spcAft>
                <a:spcPts val="1200"/>
              </a:spcAft>
            </a:pPr>
            <a:r>
              <a:rPr lang="en-US" dirty="0" smtClean="0">
                <a:solidFill>
                  <a:schemeClr val="hlink"/>
                </a:solidFill>
                <a:latin typeface="Arial" pitchFamily="34" charset="0"/>
                <a:cs typeface="Arial" pitchFamily="34" charset="0"/>
              </a:rPr>
              <a:t>Three full time directors appointed by GoI</a:t>
            </a:r>
            <a:br>
              <a:rPr lang="en-US" dirty="0" smtClean="0">
                <a:solidFill>
                  <a:schemeClr val="hlink"/>
                </a:solidFill>
                <a:latin typeface="Arial" pitchFamily="34" charset="0"/>
                <a:cs typeface="Arial" pitchFamily="34" charset="0"/>
              </a:rPr>
            </a:br>
            <a:r>
              <a:rPr lang="en-US" dirty="0" smtClean="0">
                <a:solidFill>
                  <a:schemeClr val="hlink"/>
                </a:solidFill>
                <a:latin typeface="Arial" pitchFamily="34" charset="0"/>
                <a:cs typeface="Arial" pitchFamily="34" charset="0"/>
              </a:rPr>
              <a:t>(Chairman and Managing Director and two Deputy Managing Directors)</a:t>
            </a:r>
          </a:p>
          <a:p>
            <a:pPr marL="349130" lvl="1" indent="-174565" algn="just" defTabSz="1082305" eaLnBrk="1" hangingPunct="1">
              <a:lnSpc>
                <a:spcPct val="100000"/>
              </a:lnSpc>
              <a:spcBef>
                <a:spcPts val="0"/>
              </a:spcBef>
              <a:spcAft>
                <a:spcPts val="1200"/>
              </a:spcAft>
            </a:pPr>
            <a:r>
              <a:rPr lang="en-US" dirty="0" smtClean="0">
                <a:solidFill>
                  <a:schemeClr val="tx1"/>
                </a:solidFill>
                <a:latin typeface="Arial" pitchFamily="34" charset="0"/>
                <a:cs typeface="Arial" pitchFamily="34" charset="0"/>
              </a:rPr>
              <a:t>One </a:t>
            </a:r>
            <a:r>
              <a:rPr lang="en-US" dirty="0" smtClean="0">
                <a:solidFill>
                  <a:schemeClr val="hlink"/>
                </a:solidFill>
                <a:latin typeface="Arial" pitchFamily="34" charset="0"/>
                <a:cs typeface="Arial" pitchFamily="34" charset="0"/>
              </a:rPr>
              <a:t>key Government official from Finance Ministry and four independent directors</a:t>
            </a:r>
          </a:p>
        </p:txBody>
      </p:sp>
      <p:sp>
        <p:nvSpPr>
          <p:cNvPr id="53251" name="Text Box 10"/>
          <p:cNvSpPr txBox="1">
            <a:spLocks noChangeArrowheads="1"/>
          </p:cNvSpPr>
          <p:nvPr/>
        </p:nvSpPr>
        <p:spPr bwMode="gray">
          <a:xfrm>
            <a:off x="276674" y="6478488"/>
            <a:ext cx="9204559" cy="473203"/>
          </a:xfrm>
          <a:prstGeom prst="rect">
            <a:avLst/>
          </a:prstGeom>
          <a:noFill/>
          <a:ln w="9525" cmpd="dbl">
            <a:solidFill>
              <a:srgbClr val="F36E20"/>
            </a:solidFill>
            <a:miter lim="800000"/>
            <a:headEnd/>
            <a:tailEnd/>
          </a:ln>
          <a:effectLst/>
        </p:spPr>
        <p:txBody>
          <a:bodyPr lIns="91408" tIns="45704" rIns="91408" bIns="45704" anchor="ctr"/>
          <a:lstStyle/>
          <a:p>
            <a:pPr eaLnBrk="0" hangingPunct="0">
              <a:lnSpc>
                <a:spcPct val="90000"/>
              </a:lnSpc>
              <a:spcBef>
                <a:spcPct val="50000"/>
              </a:spcBef>
            </a:pPr>
            <a:r>
              <a:rPr lang="en-US" b="1" dirty="0" smtClean="0">
                <a:solidFill>
                  <a:srgbClr val="FF5900"/>
                </a:solidFill>
              </a:rPr>
              <a:t>Current shareholding pattern provides significant room for dilution and raising funds from market    </a:t>
            </a:r>
            <a:endParaRPr lang="en-US" b="1" dirty="0">
              <a:solidFill>
                <a:srgbClr val="FF5900"/>
              </a:solidFill>
            </a:endParaRPr>
          </a:p>
        </p:txBody>
      </p:sp>
      <p:sp>
        <p:nvSpPr>
          <p:cNvPr id="53253" name="Rectangle 51"/>
          <p:cNvSpPr>
            <a:spLocks noChangeArrowheads="1"/>
          </p:cNvSpPr>
          <p:nvPr>
            <p:custDataLst>
              <p:tags r:id="rId3"/>
            </p:custDataLst>
          </p:nvPr>
        </p:nvSpPr>
        <p:spPr bwMode="gray">
          <a:xfrm>
            <a:off x="5173216" y="1365920"/>
            <a:ext cx="4727448" cy="374526"/>
          </a:xfrm>
          <a:prstGeom prst="rect">
            <a:avLst/>
          </a:prstGeom>
          <a:solidFill>
            <a:srgbClr val="006D75"/>
          </a:solidFill>
          <a:ln w="6350" algn="ctr">
            <a:solidFill>
              <a:srgbClr val="006D75"/>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lIns="0" tIns="18282" rIns="0" bIns="18282" anchor="ctr"/>
          <a:lstStyle/>
          <a:p>
            <a:pPr algn="ctr" defTabSz="761737" eaLnBrk="0" hangingPunct="0"/>
            <a:r>
              <a:rPr lang="en-US" b="1" dirty="0">
                <a:solidFill>
                  <a:schemeClr val="bg1"/>
                </a:solidFill>
              </a:rPr>
              <a:t>Shareholding </a:t>
            </a:r>
            <a:r>
              <a:rPr lang="en-US" b="1" dirty="0" smtClean="0">
                <a:solidFill>
                  <a:schemeClr val="bg1"/>
                </a:solidFill>
              </a:rPr>
              <a:t>as on December 31 , 2014</a:t>
            </a:r>
            <a:endParaRPr lang="en-US" b="1" dirty="0">
              <a:solidFill>
                <a:schemeClr val="bg1"/>
              </a:solidFill>
            </a:endParaRPr>
          </a:p>
        </p:txBody>
      </p:sp>
      <p:sp>
        <p:nvSpPr>
          <p:cNvPr id="11" name="Title 6"/>
          <p:cNvSpPr txBox="1">
            <a:spLocks/>
          </p:cNvSpPr>
          <p:nvPr/>
        </p:nvSpPr>
        <p:spPr bwMode="gray">
          <a:xfrm>
            <a:off x="694970" y="402774"/>
            <a:ext cx="8786261"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lvl1pPr algn="l" defTabSz="1019063" rtl="0" eaLnBrk="0" fontAlgn="base" hangingPunct="0">
              <a:lnSpc>
                <a:spcPct val="80000"/>
              </a:lnSpc>
              <a:spcBef>
                <a:spcPct val="0"/>
              </a:spcBef>
              <a:spcAft>
                <a:spcPct val="0"/>
              </a:spcAft>
              <a:defRPr sz="2800">
                <a:solidFill>
                  <a:schemeClr val="bg1"/>
                </a:solidFill>
                <a:latin typeface="+mj-lt"/>
                <a:ea typeface="+mj-ea"/>
                <a:cs typeface="+mj-cs"/>
              </a:defRPr>
            </a:lvl1pPr>
            <a:lvl2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2pPr>
            <a:lvl3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3pPr>
            <a:lvl4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4pPr>
            <a:lvl5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5pPr>
            <a:lvl6pPr marL="457150" algn="l" defTabSz="1019063" rtl="0" fontAlgn="base">
              <a:lnSpc>
                <a:spcPct val="80000"/>
              </a:lnSpc>
              <a:spcBef>
                <a:spcPct val="0"/>
              </a:spcBef>
              <a:spcAft>
                <a:spcPct val="0"/>
              </a:spcAft>
              <a:defRPr sz="2800">
                <a:solidFill>
                  <a:schemeClr val="bg1"/>
                </a:solidFill>
                <a:latin typeface="Arial" charset="0"/>
                <a:cs typeface="Arial" charset="0"/>
              </a:defRPr>
            </a:lvl6pPr>
            <a:lvl7pPr marL="914299" algn="l" defTabSz="1019063" rtl="0" fontAlgn="base">
              <a:lnSpc>
                <a:spcPct val="80000"/>
              </a:lnSpc>
              <a:spcBef>
                <a:spcPct val="0"/>
              </a:spcBef>
              <a:spcAft>
                <a:spcPct val="0"/>
              </a:spcAft>
              <a:defRPr sz="2800">
                <a:solidFill>
                  <a:schemeClr val="bg1"/>
                </a:solidFill>
                <a:latin typeface="Arial" charset="0"/>
                <a:cs typeface="Arial" charset="0"/>
              </a:defRPr>
            </a:lvl7pPr>
            <a:lvl8pPr marL="1371449" algn="l" defTabSz="1019063" rtl="0" fontAlgn="base">
              <a:lnSpc>
                <a:spcPct val="80000"/>
              </a:lnSpc>
              <a:spcBef>
                <a:spcPct val="0"/>
              </a:spcBef>
              <a:spcAft>
                <a:spcPct val="0"/>
              </a:spcAft>
              <a:defRPr sz="2800">
                <a:solidFill>
                  <a:schemeClr val="bg1"/>
                </a:solidFill>
                <a:latin typeface="Arial" charset="0"/>
                <a:cs typeface="Arial" charset="0"/>
              </a:defRPr>
            </a:lvl8pPr>
            <a:lvl9pPr marL="1828600" algn="l" defTabSz="1019063" rtl="0" fontAlgn="base">
              <a:lnSpc>
                <a:spcPct val="80000"/>
              </a:lnSpc>
              <a:spcBef>
                <a:spcPct val="0"/>
              </a:spcBef>
              <a:spcAft>
                <a:spcPct val="0"/>
              </a:spcAft>
              <a:defRPr sz="2800">
                <a:solidFill>
                  <a:schemeClr val="bg1"/>
                </a:solidFill>
                <a:latin typeface="Arial" charset="0"/>
                <a:cs typeface="Arial" charset="0"/>
              </a:defRPr>
            </a:lvl9pPr>
          </a:lstStyle>
          <a:p>
            <a:pPr eaLnBrk="1" hangingPunct="1"/>
            <a:r>
              <a:rPr lang="en-US" b="1" spc="150" dirty="0">
                <a:ln w="11430"/>
                <a:effectLst>
                  <a:outerShdw blurRad="25400" algn="tl" rotWithShape="0">
                    <a:srgbClr val="000000">
                      <a:alpha val="43000"/>
                    </a:srgbClr>
                  </a:outerShdw>
                </a:effectLst>
              </a:rPr>
              <a:t>Strong Government Support</a:t>
            </a:r>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19</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bwMode="gray">
          <a:xfrm>
            <a:off x="685801" y="533400"/>
            <a:ext cx="8686800" cy="533400"/>
          </a:xfrm>
          <a:noFill/>
          <a:ln w="9525">
            <a:noFill/>
            <a:miter lim="800000"/>
            <a:headEnd/>
            <a:tailEnd/>
          </a:ln>
        </p:spPr>
        <p:txBody>
          <a:bodyPr vert="horz" wrap="square" lIns="0" tIns="50930" rIns="0" bIns="50930"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eaLnBrk="1" hangingPunct="1"/>
            <a:r>
              <a:rPr lang="en-US" b="1" spc="150" dirty="0" smtClean="0">
                <a:ln w="11430"/>
                <a:solidFill>
                  <a:srgbClr val="F8F8F8"/>
                </a:solidFill>
                <a:effectLst>
                  <a:outerShdw blurRad="25400" algn="tl" rotWithShape="0">
                    <a:srgbClr val="000000">
                      <a:alpha val="43000"/>
                    </a:srgbClr>
                  </a:outerShdw>
                </a:effectLst>
              </a:rPr>
              <a:t>Disclaimer</a:t>
            </a:r>
            <a:endParaRPr lang="en-IN" b="1" spc="150" dirty="0">
              <a:ln w="11430"/>
              <a:solidFill>
                <a:srgbClr val="F8F8F8"/>
              </a:solidFill>
              <a:effectLst>
                <a:outerShdw blurRad="25400" algn="tl" rotWithShape="0">
                  <a:srgbClr val="000000">
                    <a:alpha val="43000"/>
                  </a:srgbClr>
                </a:outerShdw>
              </a:effectLst>
            </a:endParaRPr>
          </a:p>
        </p:txBody>
      </p:sp>
      <p:sp>
        <p:nvSpPr>
          <p:cNvPr id="5" name="Text Box 7"/>
          <p:cNvSpPr txBox="1">
            <a:spLocks noChangeArrowheads="1"/>
          </p:cNvSpPr>
          <p:nvPr/>
        </p:nvSpPr>
        <p:spPr bwMode="gray">
          <a:xfrm>
            <a:off x="0" y="1240970"/>
            <a:ext cx="9925744" cy="5724624"/>
          </a:xfrm>
          <a:prstGeom prst="rect">
            <a:avLst/>
          </a:prstGeom>
          <a:noFill/>
          <a:ln w="9525">
            <a:noFill/>
            <a:miter lim="800000"/>
            <a:headEnd/>
            <a:tailEnd/>
          </a:ln>
        </p:spPr>
        <p:txBody>
          <a:bodyPr wrap="square" lIns="91419" tIns="45710" rIns="91419" bIns="45710">
            <a:spAutoFit/>
          </a:bodyPr>
          <a:lstStyle/>
          <a:p>
            <a:pPr algn="just">
              <a:spcBef>
                <a:spcPts val="0"/>
              </a:spcBef>
              <a:spcAft>
                <a:spcPts val="600"/>
              </a:spcAft>
            </a:pPr>
            <a:r>
              <a:rPr lang="en-GB" sz="700" dirty="0" smtClean="0">
                <a:solidFill>
                  <a:schemeClr val="tx1"/>
                </a:solidFill>
              </a:rPr>
              <a:t>This document has been prepared by IDBI Bank Limited (“</a:t>
            </a:r>
            <a:r>
              <a:rPr lang="en-GB" sz="700" b="1" dirty="0" smtClean="0">
                <a:solidFill>
                  <a:schemeClr val="tx1"/>
                </a:solidFill>
              </a:rPr>
              <a:t>Company</a:t>
            </a:r>
            <a:r>
              <a:rPr lang="en-GB" sz="700" dirty="0" smtClean="0">
                <a:solidFill>
                  <a:schemeClr val="tx1"/>
                </a:solidFill>
              </a:rPr>
              <a:t>”/ “</a:t>
            </a:r>
            <a:r>
              <a:rPr lang="en-GB" sz="700" b="1" dirty="0" smtClean="0">
                <a:solidFill>
                  <a:schemeClr val="tx1"/>
                </a:solidFill>
              </a:rPr>
              <a:t>Issuer</a:t>
            </a:r>
            <a:r>
              <a:rPr lang="en-GB" sz="700" dirty="0" smtClean="0">
                <a:solidFill>
                  <a:schemeClr val="tx1"/>
                </a:solidFill>
              </a:rPr>
              <a:t>”). </a:t>
            </a:r>
            <a:endParaRPr lang="en-US" sz="700" dirty="0" smtClean="0">
              <a:solidFill>
                <a:schemeClr val="tx1"/>
              </a:solidFill>
            </a:endParaRPr>
          </a:p>
          <a:p>
            <a:pPr algn="just">
              <a:spcBef>
                <a:spcPts val="0"/>
              </a:spcBef>
              <a:spcAft>
                <a:spcPts val="600"/>
              </a:spcAft>
            </a:pPr>
            <a:r>
              <a:rPr lang="en-GB" sz="700" dirty="0" smtClean="0">
                <a:solidFill>
                  <a:schemeClr val="tx1"/>
                </a:solidFill>
              </a:rPr>
              <a:t>The information contained in this document has not been independently verified and no representation or warranty, expressed or implied, is made as to, and no reliance should be placed on the information or opinions contained herein. The information set out herein may be subject to revision and may change materially. The Company is under no obligation to keep current the information contained in this document and any opinions expressed in it are subject to change without notice. None of Company or any of its affiliates, advisers or representatives, or any of their respective members, directors, officers or employees or any other person shall have any liability whatsoever for any loss whatsoever arising from any use of this document or its contents, or otherwise arising in connection with this document (whether direct, indirect, consequential or other). </a:t>
            </a:r>
            <a:endParaRPr lang="en-US" sz="700" dirty="0" smtClean="0">
              <a:solidFill>
                <a:schemeClr val="tx1"/>
              </a:solidFill>
            </a:endParaRPr>
          </a:p>
          <a:p>
            <a:pPr algn="just">
              <a:spcBef>
                <a:spcPts val="0"/>
              </a:spcBef>
              <a:spcAft>
                <a:spcPts val="600"/>
              </a:spcAft>
            </a:pPr>
            <a:r>
              <a:rPr lang="en-GB" sz="700" dirty="0" smtClean="0">
                <a:solidFill>
                  <a:schemeClr val="tx1"/>
                </a:solidFill>
              </a:rPr>
              <a:t>This document is intended for parties to whom it is delivered only and is not intended for distribution to, or use by, retail investors. This document is also not intended for distribution to, or use by, any person or entity in any jurisdiction or country where such distribution or use would be contrary to law or regulations. This document is directed only at relevant persons and any investment or activity to which the document relates is available only to relevant persons. Other persons should not act upon this document or any of its contents. The information in this document is given in confidence. This document should be read in its entirety. This document remains the property of the Company and on request must be returned and any copies destroyed to the satisfaction of the Company/Issuer. </a:t>
            </a:r>
            <a:endParaRPr lang="en-US" sz="700" dirty="0" smtClean="0">
              <a:solidFill>
                <a:schemeClr val="tx1"/>
              </a:solidFill>
            </a:endParaRPr>
          </a:p>
          <a:p>
            <a:pPr algn="just">
              <a:spcBef>
                <a:spcPts val="0"/>
              </a:spcBef>
              <a:spcAft>
                <a:spcPts val="600"/>
              </a:spcAft>
            </a:pPr>
            <a:r>
              <a:rPr lang="en-GB" sz="700" dirty="0" smtClean="0">
                <a:solidFill>
                  <a:schemeClr val="tx1"/>
                </a:solidFill>
              </a:rPr>
              <a:t>This document is for information and convenient reference and does not constitute or form part of, and should not be construed as, any offer for sale or subscription of, or solicitation of any offer to buy or subscribe for, any securities of the Company (an “</a:t>
            </a:r>
            <a:r>
              <a:rPr lang="en-GB" sz="700" b="1" dirty="0" smtClean="0">
                <a:solidFill>
                  <a:schemeClr val="tx1"/>
                </a:solidFill>
              </a:rPr>
              <a:t>Offering</a:t>
            </a:r>
            <a:r>
              <a:rPr lang="en-GB" sz="700" dirty="0" smtClean="0">
                <a:solidFill>
                  <a:schemeClr val="tx1"/>
                </a:solidFill>
              </a:rPr>
              <a:t>”) nor should it or any part of it form the basis of, or be relied on in connection with, any contract or commitment whatsoever. Recipients of the information in this document are being provided with such information on the express condition that they will not rely on such information in any subsequent Offering, and shall rely only upon the offering materials circulated in connection with such Offering. This document does not constitute a recommendation regarding the securities of the Company and should not be treated as giving investment advice. The information in this document is subject to verification, completion and change without notice and the Company is under no obligation to update or keep current the information contained herein. Accordingly, no representation or warranty, express or implied, is made or given by or on behalf of the Company or its advisors, or any of their respective members, directors, officers or employees or any other person as to the accuracy, completeness or fairness of the information or opinions contained in this document. Neither the Company nor its advisors nor any of their respective members, directors, officers or employees nor any other person accepts any liability whatsoever for any loss however arising from any use of this document or its contents or otherwise arising in connection therewith.</a:t>
            </a:r>
            <a:endParaRPr lang="en-US" sz="700" dirty="0" smtClean="0">
              <a:solidFill>
                <a:schemeClr val="tx1"/>
              </a:solidFill>
            </a:endParaRPr>
          </a:p>
          <a:p>
            <a:pPr algn="just">
              <a:spcBef>
                <a:spcPts val="0"/>
              </a:spcBef>
              <a:spcAft>
                <a:spcPts val="600"/>
              </a:spcAft>
            </a:pPr>
            <a:r>
              <a:rPr lang="en-GB" sz="700" dirty="0" smtClean="0">
                <a:solidFill>
                  <a:schemeClr val="tx1"/>
                </a:solidFill>
              </a:rPr>
              <a:t>Certain statements contained in this presentation may be statements of future expectations and other forward-looking statements that are based on third party sources and involve known and unknown risks and uncertainties.  Forward-looking statements contained in this presentation regarding past trends or activities should not be taken as a representation that such trends or activities will continue in the future.  There is no obligation to update or revise any forward-looking statements, whether as a result of new information, future events or otherwise.  You should not place undue reliance on forward-looking statements, which speak only as of the date of this presentation.  Any securities, financial instruments or strategies mentioned herein may not be suitable for all investors.  The recipient of this presentation must make its own independent decision regarding any securities of financial instrument.</a:t>
            </a:r>
            <a:endParaRPr lang="en-US" sz="700" dirty="0" smtClean="0">
              <a:solidFill>
                <a:schemeClr val="tx1"/>
              </a:solidFill>
            </a:endParaRPr>
          </a:p>
          <a:p>
            <a:pPr algn="just">
              <a:spcBef>
                <a:spcPts val="0"/>
              </a:spcBef>
              <a:spcAft>
                <a:spcPts val="600"/>
              </a:spcAft>
            </a:pPr>
            <a:r>
              <a:rPr lang="en-GB" sz="700" dirty="0" smtClean="0">
                <a:solidFill>
                  <a:schemeClr val="tx1"/>
                </a:solidFill>
              </a:rPr>
              <a:t>Recipients should consult their own legal, regulatory, tax, business, investment, financial and accounting advisers to the extent that they deem it necessary, and make their own independent investment, hedging and trading decisions based upon their own judgement and advice from such advisers as they deem necessary and not upon any view expressed in this material. </a:t>
            </a:r>
            <a:endParaRPr lang="en-US" sz="700" dirty="0" smtClean="0">
              <a:solidFill>
                <a:schemeClr val="tx1"/>
              </a:solidFill>
            </a:endParaRPr>
          </a:p>
          <a:p>
            <a:pPr algn="just">
              <a:spcBef>
                <a:spcPts val="0"/>
              </a:spcBef>
              <a:spcAft>
                <a:spcPts val="600"/>
              </a:spcAft>
            </a:pPr>
            <a:r>
              <a:rPr lang="en-GB" sz="700" dirty="0" smtClean="0">
                <a:solidFill>
                  <a:srgbClr val="FF0000"/>
                </a:solidFill>
              </a:rPr>
              <a:t>This presentation is not directed at persons located in the United States. The presentation is being made to you on the basis that you have confirmed your representation to each of Australia and New Zealand Bank Limited, BNP Paribas Hong Kong Branch, Citigroup Global Markets Limited and The Hong Kong and Shanghai Banking Corporation Limited (the </a:t>
            </a:r>
            <a:r>
              <a:rPr lang="en-GB" sz="700" b="1" dirty="0" smtClean="0">
                <a:solidFill>
                  <a:srgbClr val="FF0000"/>
                </a:solidFill>
              </a:rPr>
              <a:t>Joint Lead Managers</a:t>
            </a:r>
            <a:r>
              <a:rPr lang="en-GB" sz="700" dirty="0" smtClean="0">
                <a:solidFill>
                  <a:srgbClr val="FF0000"/>
                </a:solidFill>
              </a:rPr>
              <a:t>) that you are not resident in the United States and, to the extent you purchase the securities described herein you will be doing so pursuant to Regulation S under the U.S. Securities Act. Of 1933 as amended (the “Securities Act”)</a:t>
            </a:r>
            <a:endParaRPr lang="en-US" sz="700" dirty="0" smtClean="0">
              <a:solidFill>
                <a:srgbClr val="FF0000"/>
              </a:solidFill>
            </a:endParaRPr>
          </a:p>
          <a:p>
            <a:pPr algn="just">
              <a:spcBef>
                <a:spcPts val="0"/>
              </a:spcBef>
              <a:spcAft>
                <a:spcPts val="600"/>
              </a:spcAft>
            </a:pPr>
            <a:r>
              <a:rPr lang="en-GB" sz="700" b="1" dirty="0" smtClean="0">
                <a:solidFill>
                  <a:srgbClr val="FF0000"/>
                </a:solidFill>
              </a:rPr>
              <a:t>THE SECURITIES HAVE NOT BEEN, AND WILL NOT BE, REGISTERED UNDER THE SECURITIES ACT, OR THE SECURITIES LAWS OF ANY STATE OF THE UNITED STATES OR OTHER JURISDICTION AND MAY NOT BE OFFERED OR SOLD WITHIN THE UNITED STATES, EXCEPT PURSUANT TO AN EXEMPTION FROM, OR IN A TRANSACTION NOT SUBJECT TO, THE REGISTRATION REQUIREMENTS OF THE SECURITIES ACT AND ANY APPLICABLE STATE OR LOCAL SECURITIES LAWS. THERE WILL BE NO PUBLIC OFFER OF SECURITIES WITHIN THE UNITED STATES.</a:t>
            </a:r>
            <a:endParaRPr lang="en-US" sz="700" dirty="0" smtClean="0">
              <a:solidFill>
                <a:srgbClr val="FF0000"/>
              </a:solidFill>
            </a:endParaRPr>
          </a:p>
          <a:p>
            <a:pPr algn="just">
              <a:spcBef>
                <a:spcPts val="0"/>
              </a:spcBef>
              <a:spcAft>
                <a:spcPts val="600"/>
              </a:spcAft>
            </a:pPr>
            <a:r>
              <a:rPr lang="en-GB" sz="700" b="1" dirty="0" smtClean="0">
                <a:solidFill>
                  <a:srgbClr val="FF0000"/>
                </a:solidFill>
              </a:rPr>
              <a:t>ANY INVESTMENT DECISION SHOULD BE MADE ON THE BASIS OF THE FINAL TERMS AND CONDITIONS OF THE SECURITIES AND THE INFORMATION CONTAINED IN OFFERING CIRCULAR AND/OR OTHER MATERIALS THAT WILL BE DISTRIBUTED TO YOU PRIOR TO THE CLOSING DATE AND NOT ON THE BASIS OF THIS PRESENTATION WHICH DOES NOT CONSTITUTE OR FORM PART OF AN OFFER OR SOLICITATION OF/ INVITATION TO AN OFFER TO PURCHASE OR SUBSCRIBE FOR ANY SECURITIES.</a:t>
            </a:r>
            <a:endParaRPr lang="en-US" sz="700" dirty="0" smtClean="0">
              <a:solidFill>
                <a:srgbClr val="FF0000"/>
              </a:solidFill>
            </a:endParaRPr>
          </a:p>
          <a:p>
            <a:pPr algn="just">
              <a:spcBef>
                <a:spcPts val="0"/>
              </a:spcBef>
              <a:spcAft>
                <a:spcPts val="600"/>
              </a:spcAft>
            </a:pPr>
            <a:r>
              <a:rPr lang="en-GB" sz="700" dirty="0" smtClean="0">
                <a:solidFill>
                  <a:schemeClr val="tx1"/>
                </a:solidFill>
              </a:rPr>
              <a:t>This presentation is absolutely confidential and has been prepared by the Issuer for selected recipients for information purposes only. The Joint Lead Managers do not warrant the completeness or accuracy of the information contained herein, nor have they independently verified such information. The Joint Lead Managers shall not have any responsibility or liability whatsoever for any loss howsoever arising from this presentation or its content or otherwise in connection therewith.  Opinions and estimates constitute the sole judgment of the Issuer as of the date of this presentation and are subject to change without notice.</a:t>
            </a:r>
            <a:endParaRPr lang="en-US" sz="700" dirty="0" smtClean="0">
              <a:solidFill>
                <a:schemeClr val="tx1"/>
              </a:solidFill>
            </a:endParaRPr>
          </a:p>
          <a:p>
            <a:pPr algn="just">
              <a:spcBef>
                <a:spcPts val="0"/>
              </a:spcBef>
              <a:spcAft>
                <a:spcPts val="600"/>
              </a:spcAft>
            </a:pPr>
            <a:r>
              <a:rPr lang="en-GB" sz="700" dirty="0" smtClean="0">
                <a:solidFill>
                  <a:schemeClr val="tx1"/>
                </a:solidFill>
              </a:rPr>
              <a:t>The Joint Lead Managers may act as market maker or trade on a principal basis, or have undertaken or may undertake to trade for their own account, transactions in the financial instruments or related instruments of any issuer discussed herein and may act as underwriter, placement agent, advisor or lender to such issuer.  The Joint Lead Managers and/or their employees may hold a position in any securities or financial instrument mentioned herein.</a:t>
            </a:r>
            <a:endParaRPr lang="en-US" sz="700" dirty="0" smtClean="0">
              <a:solidFill>
                <a:schemeClr val="tx1"/>
              </a:solidFill>
            </a:endParaRPr>
          </a:p>
          <a:p>
            <a:pPr algn="just">
              <a:spcBef>
                <a:spcPts val="0"/>
              </a:spcBef>
              <a:spcAft>
                <a:spcPts val="600"/>
              </a:spcAft>
            </a:pPr>
            <a:r>
              <a:rPr lang="en-GB" sz="700" dirty="0" smtClean="0">
                <a:solidFill>
                  <a:schemeClr val="tx1"/>
                </a:solidFill>
              </a:rPr>
              <a:t>This presentation does not constitute an offer or invitation to subscribe for or purchase any securities and nothing contained herein shall form the basis of any contract or commitment whatsoever.</a:t>
            </a:r>
            <a:endParaRPr lang="en-US" sz="700" dirty="0" smtClean="0">
              <a:solidFill>
                <a:schemeClr val="tx1"/>
              </a:solidFill>
            </a:endParaRPr>
          </a:p>
          <a:p>
            <a:pPr algn="just">
              <a:spcBef>
                <a:spcPts val="0"/>
              </a:spcBef>
              <a:spcAft>
                <a:spcPts val="600"/>
              </a:spcAft>
            </a:pPr>
            <a:r>
              <a:rPr lang="en-GB" sz="700" dirty="0" smtClean="0">
                <a:solidFill>
                  <a:schemeClr val="tx1"/>
                </a:solidFill>
              </a:rPr>
              <a:t>This material is being distributed only to, and is directed only at persons who have professional experience in matters relating to investments falling within the definition of “investment professionals” as defined in the Financial Services and Markets Act 2000 (Financial Promotion) Order 2005 (as amended or replaced) and other persons to whom it may otherwise be lawfully communicated and in all cases are capable of being categorised as a Professional Client or Eligible Counterparty for the purposes of the FCA conduct of business rules (all such persons being referred to as “relevant persons”). It must not be acted on or relied on by persons who are not relevant persons. Nothing in this document constitutes investment advice and any recommendations that may be contained herein have not been based upon a consideration of the investment objectives, financial situation or particular needs of any specific recipient. </a:t>
            </a:r>
            <a:endParaRPr lang="en-US" sz="700" dirty="0" smtClean="0">
              <a:solidFill>
                <a:schemeClr val="tx1"/>
              </a:solidFill>
            </a:endParaRPr>
          </a:p>
          <a:p>
            <a:pPr algn="just">
              <a:spcBef>
                <a:spcPts val="0"/>
              </a:spcBef>
              <a:spcAft>
                <a:spcPts val="600"/>
              </a:spcAft>
            </a:pPr>
            <a:r>
              <a:rPr lang="en-GB" sz="700" dirty="0" smtClean="0">
                <a:solidFill>
                  <a:schemeClr val="tx1"/>
                </a:solidFill>
              </a:rPr>
              <a:t>This document and the information contained herein, are not for publication or distribution, directly or indirectly, to persons in the United States (within the meaning of Regulation S under the Securities or to entities in Canada, Australia or Japan or any other jurisdiction which prohibits the same except in compliance with applicable securities laws.</a:t>
            </a:r>
            <a:endParaRPr lang="en-US" sz="700" dirty="0" smtClean="0">
              <a:solidFill>
                <a:schemeClr val="tx1"/>
              </a:solidFill>
            </a:endParaRPr>
          </a:p>
        </p:txBody>
      </p:sp>
    </p:spTree>
    <p:custDataLst>
      <p:tags r:id="rId1"/>
    </p:custDataLst>
  </p:cSld>
  <p:clrMapOvr>
    <a:masterClrMapping/>
  </p:clrMapOvr>
  <p:transition spd="med">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gray">
          <a:xfrm>
            <a:off x="146306" y="1372299"/>
            <a:ext cx="4742689" cy="5693866"/>
          </a:xfrm>
          <a:prstGeom prst="rect">
            <a:avLst/>
          </a:prstGeom>
          <a:noFill/>
        </p:spPr>
        <p:txBody>
          <a:bodyPr wrap="square" lIns="0" tIns="0" rIns="0" bIns="0" rtlCol="0">
            <a:spAutoFit/>
          </a:bodyPr>
          <a:lstStyle/>
          <a:p>
            <a:pPr marL="230346" indent="-230346">
              <a:lnSpc>
                <a:spcPts val="1798"/>
              </a:lnSpc>
              <a:spcAft>
                <a:spcPts val="599"/>
              </a:spcAft>
              <a:buClr>
                <a:srgbClr val="70193D"/>
              </a:buClr>
              <a:buSzPct val="120000"/>
              <a:buFont typeface="Wingdings" pitchFamily="2" charset="2"/>
              <a:buChar char="§"/>
            </a:pPr>
            <a:r>
              <a:rPr lang="en-US" b="1" dirty="0" smtClean="0"/>
              <a:t>Reach </a:t>
            </a:r>
          </a:p>
          <a:p>
            <a:pPr lvl="1" indent="-226746">
              <a:lnSpc>
                <a:spcPts val="1798"/>
              </a:lnSpc>
              <a:spcAft>
                <a:spcPts val="599"/>
              </a:spcAft>
              <a:buClr>
                <a:srgbClr val="70193D"/>
              </a:buClr>
              <a:buFont typeface="Wingdings 3" pitchFamily="18" charset="2"/>
              <a:buChar char=""/>
            </a:pPr>
            <a:r>
              <a:rPr lang="en-US" dirty="0" smtClean="0"/>
              <a:t>1,610 branches &amp; 2,855 ATMs Pan India </a:t>
            </a:r>
          </a:p>
          <a:p>
            <a:pPr marL="230350" lvl="1">
              <a:lnSpc>
                <a:spcPts val="1798"/>
              </a:lnSpc>
              <a:spcAft>
                <a:spcPts val="599"/>
              </a:spcAft>
              <a:buClr>
                <a:srgbClr val="70193D"/>
              </a:buClr>
            </a:pPr>
            <a:r>
              <a:rPr lang="en-US" dirty="0" smtClean="0"/>
              <a:t>     [plus one overseas branch at DIFC, Dubai]</a:t>
            </a:r>
            <a:r>
              <a:rPr lang="en-US" dirty="0"/>
              <a:t>	</a:t>
            </a:r>
            <a:endParaRPr lang="en-US" dirty="0" smtClean="0"/>
          </a:p>
          <a:p>
            <a:pPr lvl="1" indent="-226746">
              <a:lnSpc>
                <a:spcPts val="1798"/>
              </a:lnSpc>
              <a:spcAft>
                <a:spcPts val="599"/>
              </a:spcAft>
              <a:buClr>
                <a:srgbClr val="70193D"/>
              </a:buClr>
              <a:buFont typeface="Wingdings 3" pitchFamily="18" charset="2"/>
              <a:buChar char=""/>
            </a:pPr>
            <a:r>
              <a:rPr lang="en-US" dirty="0" smtClean="0"/>
              <a:t>Presence in 1,173 locations</a:t>
            </a:r>
          </a:p>
          <a:p>
            <a:pPr lvl="1" indent="-226746">
              <a:lnSpc>
                <a:spcPts val="1798"/>
              </a:lnSpc>
              <a:spcAft>
                <a:spcPts val="599"/>
              </a:spcAft>
              <a:buClr>
                <a:srgbClr val="70193D"/>
              </a:buClr>
              <a:buFont typeface="Wingdings 3" pitchFamily="18" charset="2"/>
              <a:buChar char=""/>
            </a:pPr>
            <a:r>
              <a:rPr lang="en-US" dirty="0" smtClean="0"/>
              <a:t>Network of</a:t>
            </a:r>
          </a:p>
          <a:p>
            <a:pPr lvl="2" indent="-457093">
              <a:lnSpc>
                <a:spcPts val="1798"/>
              </a:lnSpc>
              <a:spcAft>
                <a:spcPts val="0"/>
              </a:spcAft>
              <a:buFont typeface="Wingdings" pitchFamily="2" charset="2"/>
              <a:buChar char="Ø"/>
            </a:pPr>
            <a:r>
              <a:rPr lang="en-US" dirty="0" smtClean="0"/>
              <a:t>75 Retail Asset </a:t>
            </a:r>
            <a:r>
              <a:rPr lang="en-US" dirty="0" err="1" smtClean="0"/>
              <a:t>Centres</a:t>
            </a:r>
            <a:endParaRPr lang="en-US" dirty="0" smtClean="0"/>
          </a:p>
          <a:p>
            <a:pPr lvl="2" indent="-457093">
              <a:lnSpc>
                <a:spcPts val="1798"/>
              </a:lnSpc>
              <a:spcAft>
                <a:spcPts val="0"/>
              </a:spcAft>
              <a:buFont typeface="Wingdings" pitchFamily="2" charset="2"/>
              <a:buChar char="Ø"/>
            </a:pPr>
            <a:r>
              <a:rPr lang="en-US" dirty="0" smtClean="0"/>
              <a:t>21 Credit Processing </a:t>
            </a:r>
            <a:r>
              <a:rPr lang="en-US" dirty="0" err="1" smtClean="0"/>
              <a:t>Centres</a:t>
            </a:r>
            <a:endParaRPr lang="en-US" dirty="0" smtClean="0"/>
          </a:p>
          <a:p>
            <a:pPr lvl="2" indent="-457093">
              <a:lnSpc>
                <a:spcPts val="1798"/>
              </a:lnSpc>
              <a:spcAft>
                <a:spcPts val="0"/>
              </a:spcAft>
              <a:buFont typeface="Wingdings" pitchFamily="2" charset="2"/>
              <a:buChar char="Ø"/>
            </a:pPr>
            <a:r>
              <a:rPr lang="en-US" dirty="0" smtClean="0"/>
              <a:t>6 PSG Processing </a:t>
            </a:r>
            <a:r>
              <a:rPr lang="en-US" dirty="0" err="1" smtClean="0"/>
              <a:t>Centres</a:t>
            </a:r>
            <a:endParaRPr lang="en-US" dirty="0" smtClean="0"/>
          </a:p>
          <a:p>
            <a:pPr lvl="2" indent="-457093">
              <a:lnSpc>
                <a:spcPts val="1798"/>
              </a:lnSpc>
              <a:spcAft>
                <a:spcPts val="0"/>
              </a:spcAft>
              <a:buFont typeface="Wingdings" pitchFamily="2" charset="2"/>
              <a:buChar char="Ø"/>
            </a:pPr>
            <a:r>
              <a:rPr lang="en-US" dirty="0" smtClean="0"/>
              <a:t>6 Regional Processing Units</a:t>
            </a:r>
          </a:p>
          <a:p>
            <a:pPr lvl="2" indent="-457093">
              <a:lnSpc>
                <a:spcPts val="1798"/>
              </a:lnSpc>
              <a:spcAft>
                <a:spcPts val="599"/>
              </a:spcAft>
              <a:buFont typeface="Wingdings" pitchFamily="2" charset="2"/>
              <a:buChar char="Ø"/>
            </a:pPr>
            <a:r>
              <a:rPr lang="en-US" dirty="0" smtClean="0"/>
              <a:t>29 Central Clearing Units </a:t>
            </a:r>
          </a:p>
          <a:p>
            <a:pPr lvl="1" indent="-226746">
              <a:lnSpc>
                <a:spcPts val="1798"/>
              </a:lnSpc>
              <a:spcAft>
                <a:spcPts val="599"/>
              </a:spcAft>
              <a:buClr>
                <a:srgbClr val="70193D"/>
              </a:buClr>
              <a:buFont typeface="Wingdings 3" pitchFamily="18" charset="2"/>
              <a:buChar char=""/>
            </a:pPr>
            <a:r>
              <a:rPr lang="en-US" dirty="0" smtClean="0"/>
              <a:t>10 Currency chests across the country</a:t>
            </a:r>
          </a:p>
          <a:p>
            <a:pPr lvl="1" indent="-226746">
              <a:lnSpc>
                <a:spcPts val="1798"/>
              </a:lnSpc>
              <a:spcAft>
                <a:spcPts val="599"/>
              </a:spcAft>
              <a:buClr>
                <a:srgbClr val="70193D"/>
              </a:buClr>
              <a:buFont typeface="Wingdings 3" pitchFamily="18" charset="2"/>
              <a:buChar char=""/>
            </a:pPr>
            <a:r>
              <a:rPr lang="en-US" dirty="0" smtClean="0"/>
              <a:t>Internet banking</a:t>
            </a:r>
          </a:p>
          <a:p>
            <a:pPr lvl="1" indent="-226746">
              <a:lnSpc>
                <a:spcPts val="1798"/>
              </a:lnSpc>
              <a:spcAft>
                <a:spcPts val="599"/>
              </a:spcAft>
              <a:buClr>
                <a:srgbClr val="70193D"/>
              </a:buClr>
              <a:buFont typeface="Wingdings 3" pitchFamily="18" charset="2"/>
              <a:buChar char=""/>
            </a:pPr>
            <a:r>
              <a:rPr lang="en-US" dirty="0" smtClean="0">
                <a:solidFill>
                  <a:schemeClr val="tx1"/>
                </a:solidFill>
              </a:rPr>
              <a:t>9</a:t>
            </a:r>
            <a:r>
              <a:rPr lang="en-US" dirty="0" smtClean="0"/>
              <a:t> Regional and 1 central training college </a:t>
            </a:r>
          </a:p>
          <a:p>
            <a:pPr marL="230346" indent="-230346">
              <a:lnSpc>
                <a:spcPts val="1798"/>
              </a:lnSpc>
              <a:spcAft>
                <a:spcPts val="599"/>
              </a:spcAft>
              <a:buClr>
                <a:srgbClr val="70193D"/>
              </a:buClr>
              <a:buSzPct val="120000"/>
              <a:buFont typeface="Wingdings" pitchFamily="2" charset="2"/>
              <a:buChar char="§"/>
            </a:pPr>
            <a:r>
              <a:rPr lang="en-US" b="1" dirty="0" smtClean="0"/>
              <a:t>Large Customer Base</a:t>
            </a:r>
          </a:p>
          <a:p>
            <a:pPr lvl="1" indent="-230346">
              <a:lnSpc>
                <a:spcPts val="1798"/>
              </a:lnSpc>
              <a:spcAft>
                <a:spcPts val="599"/>
              </a:spcAft>
              <a:buClr>
                <a:srgbClr val="70193D"/>
              </a:buClr>
              <a:buFont typeface="Wingdings 3" pitchFamily="18" charset="2"/>
              <a:buChar char=""/>
            </a:pPr>
            <a:r>
              <a:rPr lang="en-US" dirty="0" smtClean="0"/>
              <a:t>Corporate customer base: 3,000+ </a:t>
            </a:r>
          </a:p>
          <a:p>
            <a:pPr lvl="1" indent="-230346">
              <a:lnSpc>
                <a:spcPts val="1798"/>
              </a:lnSpc>
              <a:spcAft>
                <a:spcPts val="599"/>
              </a:spcAft>
              <a:buClr>
                <a:srgbClr val="70193D"/>
              </a:buClr>
              <a:buFont typeface="Wingdings 3" pitchFamily="18" charset="2"/>
              <a:buChar char=""/>
            </a:pPr>
            <a:r>
              <a:rPr lang="en-US" dirty="0" smtClean="0"/>
              <a:t>Retail customer base: 6.5 million+</a:t>
            </a:r>
          </a:p>
          <a:p>
            <a:pPr marL="230346" indent="-230346">
              <a:lnSpc>
                <a:spcPts val="1798"/>
              </a:lnSpc>
              <a:spcAft>
                <a:spcPts val="599"/>
              </a:spcAft>
              <a:buClr>
                <a:srgbClr val="70193D"/>
              </a:buClr>
              <a:buSzPct val="120000"/>
              <a:buFont typeface="Wingdings" pitchFamily="2" charset="2"/>
              <a:buChar char="§"/>
            </a:pPr>
            <a:r>
              <a:rPr lang="en-US" b="1" dirty="0" smtClean="0"/>
              <a:t>Global expansion plans </a:t>
            </a:r>
          </a:p>
          <a:p>
            <a:pPr lvl="1" indent="-226746">
              <a:lnSpc>
                <a:spcPts val="1798"/>
              </a:lnSpc>
              <a:spcAft>
                <a:spcPts val="599"/>
              </a:spcAft>
              <a:buClr>
                <a:srgbClr val="70193D"/>
              </a:buClr>
              <a:buFont typeface="Wingdings 3" pitchFamily="18" charset="2"/>
              <a:buChar char=""/>
            </a:pPr>
            <a:r>
              <a:rPr lang="en-IN" dirty="0" smtClean="0"/>
              <a:t>One overseas branch at DIFC, Dubai</a:t>
            </a:r>
          </a:p>
          <a:p>
            <a:pPr lvl="1" indent="-226746">
              <a:lnSpc>
                <a:spcPts val="1798"/>
              </a:lnSpc>
              <a:spcAft>
                <a:spcPts val="599"/>
              </a:spcAft>
              <a:buClr>
                <a:srgbClr val="70193D"/>
              </a:buClr>
              <a:buFont typeface="Wingdings 3" pitchFamily="18" charset="2"/>
              <a:buChar char=""/>
            </a:pPr>
            <a:r>
              <a:rPr lang="en-US" dirty="0" smtClean="0"/>
              <a:t>Initiated the process for setting up Branch Office at Singapore and Representative Office at Shanghai</a:t>
            </a:r>
            <a:endParaRPr lang="en-US" dirty="0"/>
          </a:p>
        </p:txBody>
      </p:sp>
      <p:sp>
        <p:nvSpPr>
          <p:cNvPr id="12" name="Title 6"/>
          <p:cNvSpPr txBox="1">
            <a:spLocks/>
          </p:cNvSpPr>
          <p:nvPr/>
        </p:nvSpPr>
        <p:spPr bwMode="gray">
          <a:xfrm>
            <a:off x="528606" y="402774"/>
            <a:ext cx="8952625"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lvl1pPr algn="l" defTabSz="1019063" rtl="0" eaLnBrk="0" fontAlgn="base" hangingPunct="0">
              <a:lnSpc>
                <a:spcPct val="80000"/>
              </a:lnSpc>
              <a:spcBef>
                <a:spcPct val="0"/>
              </a:spcBef>
              <a:spcAft>
                <a:spcPct val="0"/>
              </a:spcAft>
              <a:defRPr sz="2800">
                <a:solidFill>
                  <a:schemeClr val="bg1"/>
                </a:solidFill>
                <a:latin typeface="+mj-lt"/>
                <a:ea typeface="+mj-ea"/>
                <a:cs typeface="+mj-cs"/>
              </a:defRPr>
            </a:lvl1pPr>
            <a:lvl2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2pPr>
            <a:lvl3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3pPr>
            <a:lvl4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4pPr>
            <a:lvl5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5pPr>
            <a:lvl6pPr marL="457150" algn="l" defTabSz="1019063" rtl="0" fontAlgn="base">
              <a:lnSpc>
                <a:spcPct val="80000"/>
              </a:lnSpc>
              <a:spcBef>
                <a:spcPct val="0"/>
              </a:spcBef>
              <a:spcAft>
                <a:spcPct val="0"/>
              </a:spcAft>
              <a:defRPr sz="2800">
                <a:solidFill>
                  <a:schemeClr val="bg1"/>
                </a:solidFill>
                <a:latin typeface="Arial" charset="0"/>
                <a:cs typeface="Arial" charset="0"/>
              </a:defRPr>
            </a:lvl6pPr>
            <a:lvl7pPr marL="914299" algn="l" defTabSz="1019063" rtl="0" fontAlgn="base">
              <a:lnSpc>
                <a:spcPct val="80000"/>
              </a:lnSpc>
              <a:spcBef>
                <a:spcPct val="0"/>
              </a:spcBef>
              <a:spcAft>
                <a:spcPct val="0"/>
              </a:spcAft>
              <a:defRPr sz="2800">
                <a:solidFill>
                  <a:schemeClr val="bg1"/>
                </a:solidFill>
                <a:latin typeface="Arial" charset="0"/>
                <a:cs typeface="Arial" charset="0"/>
              </a:defRPr>
            </a:lvl7pPr>
            <a:lvl8pPr marL="1371449" algn="l" defTabSz="1019063" rtl="0" fontAlgn="base">
              <a:lnSpc>
                <a:spcPct val="80000"/>
              </a:lnSpc>
              <a:spcBef>
                <a:spcPct val="0"/>
              </a:spcBef>
              <a:spcAft>
                <a:spcPct val="0"/>
              </a:spcAft>
              <a:defRPr sz="2800">
                <a:solidFill>
                  <a:schemeClr val="bg1"/>
                </a:solidFill>
                <a:latin typeface="Arial" charset="0"/>
                <a:cs typeface="Arial" charset="0"/>
              </a:defRPr>
            </a:lvl8pPr>
            <a:lvl9pPr marL="1828600" algn="l" defTabSz="1019063" rtl="0" fontAlgn="base">
              <a:lnSpc>
                <a:spcPct val="80000"/>
              </a:lnSpc>
              <a:spcBef>
                <a:spcPct val="0"/>
              </a:spcBef>
              <a:spcAft>
                <a:spcPct val="0"/>
              </a:spcAft>
              <a:defRPr sz="2800">
                <a:solidFill>
                  <a:schemeClr val="bg1"/>
                </a:solidFill>
                <a:latin typeface="Arial" charset="0"/>
                <a:cs typeface="Arial" charset="0"/>
              </a:defRPr>
            </a:lvl9pPr>
          </a:lstStyle>
          <a:p>
            <a:pPr eaLnBrk="1" hangingPunct="1"/>
            <a:r>
              <a:rPr lang="en-US" b="1" spc="150" dirty="0">
                <a:ln w="11430"/>
                <a:effectLst>
                  <a:outerShdw blurRad="25400" algn="tl" rotWithShape="0">
                    <a:srgbClr val="000000">
                      <a:alpha val="43000"/>
                    </a:srgbClr>
                  </a:outerShdw>
                </a:effectLst>
              </a:rPr>
              <a:t>Pan India Network (As </a:t>
            </a:r>
            <a:r>
              <a:rPr lang="en-US" b="1" spc="150" dirty="0" smtClean="0">
                <a:ln w="11430"/>
                <a:effectLst>
                  <a:outerShdw blurRad="25400" algn="tl" rotWithShape="0">
                    <a:srgbClr val="000000">
                      <a:alpha val="43000"/>
                    </a:srgbClr>
                  </a:outerShdw>
                </a:effectLst>
              </a:rPr>
              <a:t>at end-December, 2014)</a:t>
            </a:r>
            <a:endParaRPr lang="en-US" b="1" spc="150" dirty="0">
              <a:ln w="11430"/>
              <a:effectLst>
                <a:outerShdw blurRad="25400" algn="tl" rotWithShape="0">
                  <a:srgbClr val="000000">
                    <a:alpha val="43000"/>
                  </a:srgbClr>
                </a:outerShdw>
              </a:effectLst>
            </a:endParaRPr>
          </a:p>
        </p:txBody>
      </p:sp>
      <p:pic>
        <p:nvPicPr>
          <p:cNvPr id="175107" name="Picture 3"/>
          <p:cNvPicPr>
            <a:picLocks noChangeAspect="1" noChangeArrowheads="1"/>
          </p:cNvPicPr>
          <p:nvPr/>
        </p:nvPicPr>
        <p:blipFill>
          <a:blip r:embed="rId4" cstate="print"/>
          <a:srcRect b="1493"/>
          <a:stretch>
            <a:fillRect/>
          </a:stretch>
        </p:blipFill>
        <p:spPr bwMode="auto">
          <a:xfrm>
            <a:off x="4957762" y="1457308"/>
            <a:ext cx="4572032" cy="5143536"/>
          </a:xfrm>
          <a:prstGeom prst="rect">
            <a:avLst/>
          </a:prstGeom>
          <a:noFill/>
          <a:ln w="9525">
            <a:noFill/>
            <a:miter lim="800000"/>
            <a:headEnd/>
            <a:tailEnd/>
          </a:ln>
          <a:effectLst/>
        </p:spPr>
      </p:pic>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20</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51"/>
          <p:cNvSpPr>
            <a:spLocks noChangeArrowheads="1"/>
          </p:cNvSpPr>
          <p:nvPr>
            <p:custDataLst>
              <p:tags r:id="rId2"/>
            </p:custDataLst>
          </p:nvPr>
        </p:nvSpPr>
        <p:spPr bwMode="gray">
          <a:xfrm>
            <a:off x="144848" y="1409077"/>
            <a:ext cx="4727448" cy="307013"/>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4" rIns="0" bIns="18284" anchor="ctr"/>
          <a:lstStyle/>
          <a:p>
            <a:pPr algn="ctr" defTabSz="761822" eaLnBrk="0" hangingPunct="0"/>
            <a:r>
              <a:rPr lang="en-US" b="1" dirty="0">
                <a:solidFill>
                  <a:srgbClr val="FFFFFF"/>
                </a:solidFill>
              </a:rPr>
              <a:t>Growth in Branch and ATM Network</a:t>
            </a:r>
          </a:p>
        </p:txBody>
      </p:sp>
      <p:sp>
        <p:nvSpPr>
          <p:cNvPr id="55300" name="Rectangle 52"/>
          <p:cNvSpPr>
            <a:spLocks noChangeArrowheads="1"/>
          </p:cNvSpPr>
          <p:nvPr>
            <p:custDataLst>
              <p:tags r:id="rId3"/>
            </p:custDataLst>
          </p:nvPr>
        </p:nvSpPr>
        <p:spPr bwMode="gray">
          <a:xfrm>
            <a:off x="5173216" y="1415448"/>
            <a:ext cx="4727448" cy="310896"/>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4" rIns="0" bIns="18284" anchor="ctr"/>
          <a:lstStyle/>
          <a:p>
            <a:pPr algn="ctr" defTabSz="761822" eaLnBrk="0" hangingPunct="0"/>
            <a:r>
              <a:rPr lang="en-US" b="1" dirty="0">
                <a:solidFill>
                  <a:srgbClr val="FFFFFF"/>
                </a:solidFill>
              </a:rPr>
              <a:t>Distribution of Branch </a:t>
            </a:r>
            <a:r>
              <a:rPr lang="en-US" b="1" dirty="0" smtClean="0">
                <a:solidFill>
                  <a:srgbClr val="FFFFFF"/>
                </a:solidFill>
              </a:rPr>
              <a:t>Network</a:t>
            </a:r>
            <a:r>
              <a:rPr lang="en-US" b="1" baseline="30000" dirty="0" smtClean="0">
                <a:solidFill>
                  <a:srgbClr val="FFFFFF"/>
                </a:solidFill>
              </a:rPr>
              <a:t>*</a:t>
            </a:r>
            <a:endParaRPr lang="en-US" b="1" baseline="30000" dirty="0">
              <a:solidFill>
                <a:srgbClr val="FFFFFF"/>
              </a:solidFill>
            </a:endParaRPr>
          </a:p>
        </p:txBody>
      </p:sp>
      <p:graphicFrame>
        <p:nvGraphicFramePr>
          <p:cNvPr id="12" name="Chart 11"/>
          <p:cNvGraphicFramePr/>
          <p:nvPr>
            <p:extLst>
              <p:ext uri="{D42A27DB-BD31-4B8C-83A1-F6EECF244321}">
                <p14:modId xmlns:p14="http://schemas.microsoft.com/office/powerpoint/2010/main" xmlns="" val="2430754534"/>
              </p:ext>
            </p:extLst>
          </p:nvPr>
        </p:nvGraphicFramePr>
        <p:xfrm>
          <a:off x="0" y="1924932"/>
          <a:ext cx="5314953" cy="493307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0" name="Chart 9"/>
          <p:cNvGraphicFramePr/>
          <p:nvPr>
            <p:extLst>
              <p:ext uri="{D42A27DB-BD31-4B8C-83A1-F6EECF244321}">
                <p14:modId xmlns:p14="http://schemas.microsoft.com/office/powerpoint/2010/main" xmlns="" val="2363456550"/>
              </p:ext>
            </p:extLst>
          </p:nvPr>
        </p:nvGraphicFramePr>
        <p:xfrm>
          <a:off x="5145026" y="1828800"/>
          <a:ext cx="4657344" cy="4709935"/>
        </p:xfrm>
        <a:graphic>
          <a:graphicData uri="http://schemas.openxmlformats.org/drawingml/2006/chart">
            <c:chart xmlns:c="http://schemas.openxmlformats.org/drawingml/2006/chart" xmlns:r="http://schemas.openxmlformats.org/officeDocument/2006/relationships" r:id="rId8"/>
          </a:graphicData>
        </a:graphic>
      </p:graphicFrame>
      <p:sp>
        <p:nvSpPr>
          <p:cNvPr id="9" name="TextBox 8"/>
          <p:cNvSpPr txBox="1"/>
          <p:nvPr/>
        </p:nvSpPr>
        <p:spPr bwMode="gray">
          <a:xfrm>
            <a:off x="5533258" y="6538736"/>
            <a:ext cx="3533335" cy="268314"/>
          </a:xfrm>
          <a:prstGeom prst="rect">
            <a:avLst/>
          </a:prstGeom>
          <a:noFill/>
        </p:spPr>
        <p:txBody>
          <a:bodyPr wrap="square" lIns="91418" tIns="45710" rIns="91418" bIns="45710" rtlCol="0">
            <a:spAutoFit/>
          </a:bodyPr>
          <a:lstStyle/>
          <a:p>
            <a:pPr algn="ctr"/>
            <a:r>
              <a:rPr lang="en-US" sz="1100" b="1" dirty="0" smtClean="0"/>
              <a:t>* Plus 1 Overseas Branch (DIFC, Dubai)</a:t>
            </a:r>
            <a:endParaRPr lang="en-US" sz="1100" b="1" dirty="0"/>
          </a:p>
        </p:txBody>
      </p:sp>
      <p:sp>
        <p:nvSpPr>
          <p:cNvPr id="15" name="TextBox 14"/>
          <p:cNvSpPr txBox="1"/>
          <p:nvPr/>
        </p:nvSpPr>
        <p:spPr bwMode="gray">
          <a:xfrm>
            <a:off x="148990" y="1791429"/>
            <a:ext cx="626534" cy="285754"/>
          </a:xfrm>
          <a:prstGeom prst="rect">
            <a:avLst/>
          </a:prstGeom>
          <a:noFill/>
        </p:spPr>
        <p:txBody>
          <a:bodyPr wrap="square" lIns="91418" tIns="45710" rIns="91418" bIns="45710" rtlCol="0">
            <a:spAutoFit/>
          </a:bodyPr>
          <a:lstStyle/>
          <a:p>
            <a:r>
              <a:rPr lang="en-US" sz="1200" dirty="0" smtClean="0"/>
              <a:t>[No.]</a:t>
            </a:r>
            <a:endParaRPr lang="en-IN" sz="1200" dirty="0"/>
          </a:p>
        </p:txBody>
      </p:sp>
      <p:sp>
        <p:nvSpPr>
          <p:cNvPr id="17" name="Title 6"/>
          <p:cNvSpPr txBox="1">
            <a:spLocks/>
          </p:cNvSpPr>
          <p:nvPr/>
        </p:nvSpPr>
        <p:spPr bwMode="gray">
          <a:xfrm>
            <a:off x="694970" y="402774"/>
            <a:ext cx="8786261"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lvl1pPr algn="l" defTabSz="1019063" rtl="0" eaLnBrk="0" fontAlgn="base" hangingPunct="0">
              <a:lnSpc>
                <a:spcPct val="80000"/>
              </a:lnSpc>
              <a:spcBef>
                <a:spcPct val="0"/>
              </a:spcBef>
              <a:spcAft>
                <a:spcPct val="0"/>
              </a:spcAft>
              <a:defRPr sz="2800">
                <a:solidFill>
                  <a:schemeClr val="bg1"/>
                </a:solidFill>
                <a:latin typeface="+mj-lt"/>
                <a:ea typeface="+mj-ea"/>
                <a:cs typeface="+mj-cs"/>
              </a:defRPr>
            </a:lvl1pPr>
            <a:lvl2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2pPr>
            <a:lvl3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3pPr>
            <a:lvl4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4pPr>
            <a:lvl5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5pPr>
            <a:lvl6pPr marL="457150" algn="l" defTabSz="1019063" rtl="0" fontAlgn="base">
              <a:lnSpc>
                <a:spcPct val="80000"/>
              </a:lnSpc>
              <a:spcBef>
                <a:spcPct val="0"/>
              </a:spcBef>
              <a:spcAft>
                <a:spcPct val="0"/>
              </a:spcAft>
              <a:defRPr sz="2800">
                <a:solidFill>
                  <a:schemeClr val="bg1"/>
                </a:solidFill>
                <a:latin typeface="Arial" charset="0"/>
                <a:cs typeface="Arial" charset="0"/>
              </a:defRPr>
            </a:lvl6pPr>
            <a:lvl7pPr marL="914299" algn="l" defTabSz="1019063" rtl="0" fontAlgn="base">
              <a:lnSpc>
                <a:spcPct val="80000"/>
              </a:lnSpc>
              <a:spcBef>
                <a:spcPct val="0"/>
              </a:spcBef>
              <a:spcAft>
                <a:spcPct val="0"/>
              </a:spcAft>
              <a:defRPr sz="2800">
                <a:solidFill>
                  <a:schemeClr val="bg1"/>
                </a:solidFill>
                <a:latin typeface="Arial" charset="0"/>
                <a:cs typeface="Arial" charset="0"/>
              </a:defRPr>
            </a:lvl7pPr>
            <a:lvl8pPr marL="1371449" algn="l" defTabSz="1019063" rtl="0" fontAlgn="base">
              <a:lnSpc>
                <a:spcPct val="80000"/>
              </a:lnSpc>
              <a:spcBef>
                <a:spcPct val="0"/>
              </a:spcBef>
              <a:spcAft>
                <a:spcPct val="0"/>
              </a:spcAft>
              <a:defRPr sz="2800">
                <a:solidFill>
                  <a:schemeClr val="bg1"/>
                </a:solidFill>
                <a:latin typeface="Arial" charset="0"/>
                <a:cs typeface="Arial" charset="0"/>
              </a:defRPr>
            </a:lvl8pPr>
            <a:lvl9pPr marL="1828600" algn="l" defTabSz="1019063" rtl="0" fontAlgn="base">
              <a:lnSpc>
                <a:spcPct val="80000"/>
              </a:lnSpc>
              <a:spcBef>
                <a:spcPct val="0"/>
              </a:spcBef>
              <a:spcAft>
                <a:spcPct val="0"/>
              </a:spcAft>
              <a:defRPr sz="2800">
                <a:solidFill>
                  <a:schemeClr val="bg1"/>
                </a:solidFill>
                <a:latin typeface="Arial" charset="0"/>
                <a:cs typeface="Arial" charset="0"/>
              </a:defRPr>
            </a:lvl9pPr>
          </a:lstStyle>
          <a:p>
            <a:pPr eaLnBrk="1" hangingPunct="1"/>
            <a:r>
              <a:rPr lang="en-US" b="1" spc="150" dirty="0">
                <a:ln w="11430"/>
                <a:effectLst>
                  <a:outerShdw blurRad="25400" algn="tl" rotWithShape="0">
                    <a:srgbClr val="000000">
                      <a:alpha val="43000"/>
                    </a:srgbClr>
                  </a:outerShdw>
                </a:effectLst>
              </a:rPr>
              <a:t>Continued Focus on </a:t>
            </a:r>
            <a:r>
              <a:rPr lang="en-US" b="1" spc="150" dirty="0" smtClean="0">
                <a:ln w="11430"/>
                <a:effectLst>
                  <a:outerShdw blurRad="25400" algn="tl" rotWithShape="0">
                    <a:srgbClr val="000000">
                      <a:alpha val="43000"/>
                    </a:srgbClr>
                  </a:outerShdw>
                </a:effectLst>
              </a:rPr>
              <a:t>expanding the Distribution </a:t>
            </a:r>
            <a:r>
              <a:rPr lang="en-US" b="1" spc="150" dirty="0">
                <a:ln w="11430"/>
                <a:effectLst>
                  <a:outerShdw blurRad="25400" algn="tl" rotWithShape="0">
                    <a:srgbClr val="000000">
                      <a:alpha val="43000"/>
                    </a:srgbClr>
                  </a:outerShdw>
                </a:effectLst>
              </a:rPr>
              <a:t>Network</a:t>
            </a:r>
          </a:p>
        </p:txBody>
      </p:sp>
      <p:sp>
        <p:nvSpPr>
          <p:cNvPr id="11" name="Rectangle 18"/>
          <p:cNvSpPr>
            <a:spLocks noChangeArrowheads="1"/>
          </p:cNvSpPr>
          <p:nvPr>
            <p:custDataLst>
              <p:tags r:id="rId4"/>
            </p:custDataLst>
          </p:nvPr>
        </p:nvSpPr>
        <p:spPr bwMode="gray">
          <a:xfrm>
            <a:off x="169332" y="6910537"/>
            <a:ext cx="2573852" cy="190374"/>
          </a:xfrm>
          <a:prstGeom prst="rect">
            <a:avLst/>
          </a:prstGeom>
          <a:noFill/>
          <a:ln w="9525">
            <a:noFill/>
            <a:miter lim="800000"/>
            <a:headEnd/>
            <a:tailEnd/>
          </a:ln>
        </p:spPr>
        <p:txBody>
          <a:bodyPr lIns="0" tIns="0" rIns="18280" bIns="18280" anchor="b"/>
          <a:lstStyle/>
          <a:p>
            <a:r>
              <a:rPr lang="en-US" sz="1000" dirty="0" smtClean="0"/>
              <a:t> </a:t>
            </a:r>
            <a:r>
              <a:rPr lang="en-US" sz="1000" i="1" dirty="0" smtClean="0"/>
              <a:t>[*- 9M FY15: as on December 31, 2014]</a:t>
            </a:r>
            <a:endParaRPr lang="en-IN" sz="1000" i="1" dirty="0"/>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21</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body" idx="4294967295"/>
          </p:nvPr>
        </p:nvSpPr>
        <p:spPr bwMode="gray">
          <a:xfrm>
            <a:off x="671482" y="2028812"/>
            <a:ext cx="8572560" cy="4786345"/>
          </a:xfrm>
        </p:spPr>
        <p:txBody>
          <a:bodyPr/>
          <a:lstStyle/>
          <a:p>
            <a:pPr marL="174565" indent="-174565" algn="just">
              <a:lnSpc>
                <a:spcPts val="2000"/>
              </a:lnSpc>
              <a:spcBef>
                <a:spcPts val="400"/>
              </a:spcBef>
              <a:spcAft>
                <a:spcPts val="400"/>
              </a:spcAft>
            </a:pPr>
            <a:r>
              <a:rPr lang="en-US" sz="1500" dirty="0">
                <a:latin typeface="Arial" pitchFamily="34" charset="0"/>
                <a:cs typeface="Arial" pitchFamily="34" charset="0"/>
              </a:rPr>
              <a:t>Strong appraisal </a:t>
            </a:r>
            <a:r>
              <a:rPr lang="en-US" sz="1500" dirty="0" smtClean="0">
                <a:latin typeface="Arial" pitchFamily="34" charset="0"/>
                <a:cs typeface="Arial" pitchFamily="34" charset="0"/>
              </a:rPr>
              <a:t>and </a:t>
            </a:r>
            <a:r>
              <a:rPr lang="en-US" sz="1500" dirty="0">
                <a:latin typeface="Arial" pitchFamily="34" charset="0"/>
                <a:cs typeface="Arial" pitchFamily="34" charset="0"/>
              </a:rPr>
              <a:t>loan syndication skills </a:t>
            </a:r>
          </a:p>
          <a:p>
            <a:pPr marL="349130" lvl="1" indent="-174565" algn="just">
              <a:lnSpc>
                <a:spcPts val="2000"/>
              </a:lnSpc>
              <a:spcBef>
                <a:spcPts val="400"/>
              </a:spcBef>
              <a:spcAft>
                <a:spcPts val="400"/>
              </a:spcAft>
              <a:buFont typeface="Wingdings" pitchFamily="2" charset="2"/>
              <a:buChar char="Ø"/>
            </a:pPr>
            <a:r>
              <a:rPr lang="en-US" sz="1500" dirty="0">
                <a:latin typeface="Arial" pitchFamily="34" charset="0"/>
                <a:cs typeface="Arial" pitchFamily="34" charset="0"/>
              </a:rPr>
              <a:t>Pioneer in Infrastructure financing </a:t>
            </a:r>
          </a:p>
          <a:p>
            <a:pPr marL="349130" lvl="1" indent="-174565" algn="just">
              <a:lnSpc>
                <a:spcPts val="2000"/>
              </a:lnSpc>
              <a:spcBef>
                <a:spcPts val="400"/>
              </a:spcBef>
              <a:spcAft>
                <a:spcPts val="400"/>
              </a:spcAft>
              <a:buFont typeface="Wingdings" pitchFamily="2" charset="2"/>
              <a:buChar char="Ø"/>
            </a:pPr>
            <a:r>
              <a:rPr lang="en-US" sz="1500" dirty="0" smtClean="0">
                <a:latin typeface="Arial" pitchFamily="34" charset="0"/>
                <a:cs typeface="Arial" pitchFamily="34" charset="0"/>
              </a:rPr>
              <a:t>Foremost in financing PPP </a:t>
            </a:r>
            <a:r>
              <a:rPr lang="en-US" sz="1500" dirty="0">
                <a:latin typeface="Arial" pitchFamily="34" charset="0"/>
                <a:cs typeface="Arial" pitchFamily="34" charset="0"/>
              </a:rPr>
              <a:t>projects in almost every infrastructure sector </a:t>
            </a:r>
          </a:p>
          <a:p>
            <a:pPr marL="174565" indent="-174565" algn="just">
              <a:lnSpc>
                <a:spcPts val="2000"/>
              </a:lnSpc>
              <a:spcBef>
                <a:spcPts val="400"/>
              </a:spcBef>
              <a:spcAft>
                <a:spcPts val="400"/>
              </a:spcAft>
            </a:pPr>
            <a:r>
              <a:rPr lang="en-US" sz="1500" dirty="0">
                <a:latin typeface="Arial" pitchFamily="34" charset="0"/>
                <a:cs typeface="Arial" pitchFamily="34" charset="0"/>
              </a:rPr>
              <a:t>Long standing relationship with all large Indian corporates </a:t>
            </a:r>
          </a:p>
          <a:p>
            <a:pPr marL="349130" lvl="1" indent="-174565" algn="just">
              <a:lnSpc>
                <a:spcPts val="2000"/>
              </a:lnSpc>
              <a:spcBef>
                <a:spcPts val="400"/>
              </a:spcBef>
              <a:spcAft>
                <a:spcPts val="400"/>
              </a:spcAft>
              <a:buFont typeface="Wingdings" pitchFamily="2" charset="2"/>
              <a:buChar char="Ø"/>
            </a:pPr>
            <a:r>
              <a:rPr lang="en-US" sz="1500" dirty="0">
                <a:latin typeface="Arial" pitchFamily="34" charset="0"/>
                <a:cs typeface="Arial" pitchFamily="34" charset="0"/>
              </a:rPr>
              <a:t>Assisted over 6,000 industrial units across a broad spectrum of sectors </a:t>
            </a:r>
          </a:p>
          <a:p>
            <a:pPr marL="174565" indent="-174565" algn="just">
              <a:lnSpc>
                <a:spcPts val="2000"/>
              </a:lnSpc>
              <a:spcBef>
                <a:spcPts val="400"/>
              </a:spcBef>
              <a:spcAft>
                <a:spcPts val="400"/>
              </a:spcAft>
            </a:pPr>
            <a:r>
              <a:rPr lang="en-US" sz="1500" dirty="0">
                <a:solidFill>
                  <a:schemeClr val="tx1"/>
                </a:solidFill>
                <a:latin typeface="Arial" pitchFamily="34" charset="0"/>
                <a:cs typeface="Arial" pitchFamily="34" charset="0"/>
              </a:rPr>
              <a:t>Completed debt syndication of </a:t>
            </a:r>
            <a:r>
              <a:rPr lang="en-US" sz="1500" dirty="0" smtClean="0">
                <a:solidFill>
                  <a:schemeClr val="tx1"/>
                </a:solidFill>
                <a:latin typeface="Arial" pitchFamily="34" charset="0"/>
                <a:cs typeface="Arial" pitchFamily="34" charset="0"/>
              </a:rPr>
              <a:t>about Rs.2,643 </a:t>
            </a:r>
            <a:r>
              <a:rPr lang="en-US" sz="1500" dirty="0">
                <a:solidFill>
                  <a:schemeClr val="tx1"/>
                </a:solidFill>
                <a:latin typeface="Arial" pitchFamily="34" charset="0"/>
                <a:cs typeface="Arial" pitchFamily="34" charset="0"/>
              </a:rPr>
              <a:t>billion </a:t>
            </a:r>
            <a:r>
              <a:rPr lang="en-US" sz="1500" dirty="0" smtClean="0">
                <a:solidFill>
                  <a:schemeClr val="tx1"/>
                </a:solidFill>
                <a:latin typeface="Arial" pitchFamily="34" charset="0"/>
                <a:cs typeface="Arial" pitchFamily="34" charset="0"/>
              </a:rPr>
              <a:t>(~ USD 42</a:t>
            </a:r>
            <a:r>
              <a:rPr lang="en-US" sz="1500" baseline="30000" dirty="0" smtClean="0">
                <a:solidFill>
                  <a:schemeClr val="tx1"/>
                </a:solidFill>
                <a:latin typeface="Arial" pitchFamily="34" charset="0"/>
                <a:cs typeface="Arial" pitchFamily="34" charset="0"/>
              </a:rPr>
              <a:t>1</a:t>
            </a:r>
            <a:r>
              <a:rPr lang="en-US" sz="1500" dirty="0" smtClean="0">
                <a:solidFill>
                  <a:schemeClr val="tx1"/>
                </a:solidFill>
                <a:latin typeface="Arial" pitchFamily="34" charset="0"/>
                <a:cs typeface="Arial" pitchFamily="34" charset="0"/>
              </a:rPr>
              <a:t> billion</a:t>
            </a:r>
            <a:r>
              <a:rPr lang="en-US" sz="1500" dirty="0">
                <a:solidFill>
                  <a:schemeClr val="tx1"/>
                </a:solidFill>
                <a:latin typeface="Arial" pitchFamily="34" charset="0"/>
                <a:cs typeface="Arial" pitchFamily="34" charset="0"/>
              </a:rPr>
              <a:t>) </a:t>
            </a:r>
            <a:r>
              <a:rPr lang="en-US" sz="1500" dirty="0" smtClean="0">
                <a:solidFill>
                  <a:schemeClr val="tx1"/>
                </a:solidFill>
                <a:latin typeface="Arial" pitchFamily="34" charset="0"/>
                <a:cs typeface="Arial" pitchFamily="34" charset="0"/>
              </a:rPr>
              <a:t>till end December 31, 2014</a:t>
            </a:r>
            <a:endParaRPr lang="en-US" sz="1500" dirty="0">
              <a:solidFill>
                <a:schemeClr val="tx1"/>
              </a:solidFill>
              <a:latin typeface="Arial" pitchFamily="34" charset="0"/>
              <a:cs typeface="Arial" pitchFamily="34" charset="0"/>
            </a:endParaRPr>
          </a:p>
          <a:p>
            <a:pPr marL="174565" indent="-174565" algn="just">
              <a:lnSpc>
                <a:spcPts val="2000"/>
              </a:lnSpc>
              <a:spcBef>
                <a:spcPts val="400"/>
              </a:spcBef>
              <a:spcAft>
                <a:spcPts val="400"/>
              </a:spcAft>
            </a:pPr>
            <a:r>
              <a:rPr lang="en-US" sz="1500" dirty="0" smtClean="0">
                <a:latin typeface="Arial" pitchFamily="34" charset="0"/>
                <a:cs typeface="Arial" pitchFamily="34" charset="0"/>
              </a:rPr>
              <a:t>Mandates under debt syndication aggregating Rs. 121.58 billion </a:t>
            </a:r>
            <a:r>
              <a:rPr lang="en-US" sz="1500" dirty="0" smtClean="0">
                <a:solidFill>
                  <a:schemeClr val="tx1"/>
                </a:solidFill>
                <a:latin typeface="Arial" pitchFamily="34" charset="0"/>
                <a:cs typeface="Arial" pitchFamily="34" charset="0"/>
              </a:rPr>
              <a:t>(~ USD 1.9</a:t>
            </a:r>
            <a:r>
              <a:rPr lang="en-US" sz="1500" baseline="30000" dirty="0" smtClean="0">
                <a:solidFill>
                  <a:schemeClr val="tx1"/>
                </a:solidFill>
                <a:latin typeface="Arial" pitchFamily="34" charset="0"/>
                <a:cs typeface="Arial" pitchFamily="34" charset="0"/>
              </a:rPr>
              <a:t>1</a:t>
            </a:r>
            <a:r>
              <a:rPr lang="en-US" sz="1500" dirty="0" smtClean="0">
                <a:solidFill>
                  <a:schemeClr val="tx1"/>
                </a:solidFill>
                <a:latin typeface="Arial" pitchFamily="34" charset="0"/>
                <a:cs typeface="Arial" pitchFamily="34" charset="0"/>
              </a:rPr>
              <a:t> billion)  f</a:t>
            </a:r>
            <a:r>
              <a:rPr lang="en-US" sz="1500" dirty="0" smtClean="0">
                <a:latin typeface="Arial" pitchFamily="34" charset="0"/>
                <a:cs typeface="Arial" pitchFamily="34" charset="0"/>
              </a:rPr>
              <a:t>or infrastructure projects during 2014–15</a:t>
            </a:r>
            <a:endParaRPr lang="en-US" sz="1500" dirty="0" smtClean="0">
              <a:solidFill>
                <a:schemeClr val="tx1"/>
              </a:solidFill>
              <a:latin typeface="Arial" pitchFamily="34" charset="0"/>
              <a:cs typeface="Arial" pitchFamily="34" charset="0"/>
            </a:endParaRPr>
          </a:p>
          <a:p>
            <a:pPr marL="174565" indent="-174565" algn="just">
              <a:lnSpc>
                <a:spcPts val="2000"/>
              </a:lnSpc>
              <a:spcBef>
                <a:spcPts val="400"/>
              </a:spcBef>
              <a:spcAft>
                <a:spcPts val="400"/>
              </a:spcAft>
            </a:pPr>
            <a:r>
              <a:rPr lang="en-US" sz="1500" dirty="0" smtClean="0">
                <a:solidFill>
                  <a:schemeClr val="tx1"/>
                </a:solidFill>
                <a:latin typeface="Arial" pitchFamily="34" charset="0"/>
                <a:cs typeface="Arial" pitchFamily="34" charset="0"/>
              </a:rPr>
              <a:t>Committed </a:t>
            </a:r>
            <a:r>
              <a:rPr lang="en-US" sz="1500" dirty="0">
                <a:solidFill>
                  <a:schemeClr val="tx1"/>
                </a:solidFill>
                <a:latin typeface="Arial" pitchFamily="34" charset="0"/>
                <a:cs typeface="Arial" pitchFamily="34" charset="0"/>
              </a:rPr>
              <a:t>Exposure of over </a:t>
            </a:r>
            <a:r>
              <a:rPr lang="en-US" sz="1500" dirty="0" smtClean="0">
                <a:solidFill>
                  <a:schemeClr val="tx1"/>
                </a:solidFill>
                <a:latin typeface="Arial" pitchFamily="34" charset="0"/>
                <a:cs typeface="Arial" pitchFamily="34" charset="0"/>
              </a:rPr>
              <a:t>Rs.1,091.80 </a:t>
            </a:r>
            <a:r>
              <a:rPr lang="en-US" sz="1500" dirty="0">
                <a:solidFill>
                  <a:schemeClr val="tx1"/>
                </a:solidFill>
                <a:latin typeface="Arial" pitchFamily="34" charset="0"/>
                <a:cs typeface="Arial" pitchFamily="34" charset="0"/>
              </a:rPr>
              <a:t>billion </a:t>
            </a:r>
            <a:r>
              <a:rPr lang="en-US" sz="1500" dirty="0" smtClean="0">
                <a:solidFill>
                  <a:schemeClr val="tx1"/>
                </a:solidFill>
                <a:latin typeface="Arial" pitchFamily="34" charset="0"/>
                <a:cs typeface="Arial" pitchFamily="34" charset="0"/>
              </a:rPr>
              <a:t>(~USD 17 billion</a:t>
            </a:r>
            <a:r>
              <a:rPr lang="en-US" sz="1500" dirty="0">
                <a:solidFill>
                  <a:schemeClr val="tx1"/>
                </a:solidFill>
                <a:latin typeface="Arial" pitchFamily="34" charset="0"/>
                <a:cs typeface="Arial" pitchFamily="34" charset="0"/>
              </a:rPr>
              <a:t>) to infrastructure projects (as on </a:t>
            </a:r>
            <a:r>
              <a:rPr lang="en-US" sz="1500" dirty="0" smtClean="0">
                <a:solidFill>
                  <a:schemeClr val="tx1"/>
                </a:solidFill>
                <a:latin typeface="Arial" pitchFamily="34" charset="0"/>
                <a:cs typeface="Arial" pitchFamily="34" charset="0"/>
              </a:rPr>
              <a:t>December 31, 2014)</a:t>
            </a:r>
            <a:endParaRPr lang="en-US" sz="1500" dirty="0">
              <a:solidFill>
                <a:schemeClr val="tx1"/>
              </a:solidFill>
              <a:latin typeface="Arial" pitchFamily="34" charset="0"/>
              <a:cs typeface="Arial" pitchFamily="34" charset="0"/>
            </a:endParaRPr>
          </a:p>
          <a:p>
            <a:pPr marL="174565" indent="-174565" algn="just">
              <a:lnSpc>
                <a:spcPts val="2000"/>
              </a:lnSpc>
              <a:spcBef>
                <a:spcPts val="400"/>
              </a:spcBef>
              <a:spcAft>
                <a:spcPts val="400"/>
              </a:spcAft>
            </a:pPr>
            <a:r>
              <a:rPr lang="en-US" sz="1500" dirty="0">
                <a:latin typeface="Arial" pitchFamily="34" charset="0"/>
                <a:cs typeface="Arial" pitchFamily="34" charset="0"/>
              </a:rPr>
              <a:t>Member of advisory groups set up by Government of India </a:t>
            </a:r>
            <a:r>
              <a:rPr lang="en-US" sz="1500" dirty="0" smtClean="0">
                <a:latin typeface="Arial" pitchFamily="34" charset="0"/>
                <a:cs typeface="Arial" pitchFamily="34" charset="0"/>
              </a:rPr>
              <a:t>and </a:t>
            </a:r>
            <a:r>
              <a:rPr lang="en-US" sz="1500" dirty="0">
                <a:latin typeface="Arial" pitchFamily="34" charset="0"/>
                <a:cs typeface="Arial" pitchFamily="34" charset="0"/>
              </a:rPr>
              <a:t>industry bodies for infrastructure </a:t>
            </a:r>
            <a:r>
              <a:rPr lang="en-US" sz="1500" dirty="0" smtClean="0">
                <a:latin typeface="Arial" pitchFamily="34" charset="0"/>
                <a:cs typeface="Arial" pitchFamily="34" charset="0"/>
              </a:rPr>
              <a:t>projects</a:t>
            </a:r>
          </a:p>
          <a:p>
            <a:pPr marL="174565" indent="-174565" algn="just">
              <a:lnSpc>
                <a:spcPts val="2000"/>
              </a:lnSpc>
              <a:spcBef>
                <a:spcPts val="400"/>
              </a:spcBef>
              <a:spcAft>
                <a:spcPts val="400"/>
              </a:spcAft>
            </a:pPr>
            <a:r>
              <a:rPr lang="en-US" sz="1500" dirty="0" smtClean="0">
                <a:latin typeface="Arial" pitchFamily="34" charset="0"/>
                <a:cs typeface="Arial" pitchFamily="34" charset="0"/>
              </a:rPr>
              <a:t>IDBI Bank is among the Top 10 India Loan Book Runner &amp; Loans Mandated Arranger</a:t>
            </a:r>
            <a:endParaRPr lang="en-US" sz="1500" dirty="0">
              <a:solidFill>
                <a:schemeClr val="tx1"/>
              </a:solidFill>
              <a:latin typeface="Arial" pitchFamily="34" charset="0"/>
              <a:cs typeface="Arial" pitchFamily="34" charset="0"/>
            </a:endParaRPr>
          </a:p>
        </p:txBody>
      </p:sp>
      <p:sp>
        <p:nvSpPr>
          <p:cNvPr id="57347" name="Rectangle 18"/>
          <p:cNvSpPr>
            <a:spLocks noChangeArrowheads="1"/>
          </p:cNvSpPr>
          <p:nvPr>
            <p:custDataLst>
              <p:tags r:id="rId2"/>
            </p:custDataLst>
          </p:nvPr>
        </p:nvSpPr>
        <p:spPr bwMode="gray">
          <a:xfrm>
            <a:off x="528606" y="1400175"/>
            <a:ext cx="8929749" cy="414323"/>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0" rIns="0" bIns="18280" anchor="ctr"/>
          <a:lstStyle/>
          <a:p>
            <a:pPr algn="ctr" defTabSz="760151" eaLnBrk="0" hangingPunct="0"/>
            <a:r>
              <a:rPr lang="en-US" b="1" dirty="0">
                <a:solidFill>
                  <a:srgbClr val="FFFFFF"/>
                </a:solidFill>
              </a:rPr>
              <a:t>Strong Core Competencies in Infrastructure, Project Financing </a:t>
            </a:r>
            <a:r>
              <a:rPr lang="en-US" b="1" dirty="0" smtClean="0">
                <a:solidFill>
                  <a:srgbClr val="FFFFFF"/>
                </a:solidFill>
              </a:rPr>
              <a:t>and Loan </a:t>
            </a:r>
            <a:r>
              <a:rPr lang="en-US" b="1" dirty="0">
                <a:solidFill>
                  <a:srgbClr val="FFFFFF"/>
                </a:solidFill>
              </a:rPr>
              <a:t>Syndication</a:t>
            </a:r>
          </a:p>
        </p:txBody>
      </p:sp>
      <p:sp>
        <p:nvSpPr>
          <p:cNvPr id="9" name="Rectangle 18"/>
          <p:cNvSpPr>
            <a:spLocks noChangeArrowheads="1"/>
          </p:cNvSpPr>
          <p:nvPr>
            <p:custDataLst>
              <p:tags r:id="rId3"/>
            </p:custDataLst>
          </p:nvPr>
        </p:nvSpPr>
        <p:spPr bwMode="gray">
          <a:xfrm>
            <a:off x="314292" y="6910538"/>
            <a:ext cx="4771984" cy="190372"/>
          </a:xfrm>
          <a:prstGeom prst="rect">
            <a:avLst/>
          </a:prstGeom>
          <a:noFill/>
          <a:ln w="9525">
            <a:noFill/>
            <a:miter lim="800000"/>
            <a:headEnd/>
            <a:tailEnd/>
          </a:ln>
        </p:spPr>
        <p:txBody>
          <a:bodyPr lIns="0" tIns="0" rIns="18280" bIns="18280" anchor="b"/>
          <a:lstStyle/>
          <a:p>
            <a:pPr indent="-525283" defTabSz="912501">
              <a:buClr>
                <a:srgbClr val="000000"/>
              </a:buClr>
            </a:pPr>
            <a:r>
              <a:rPr lang="en-US" sz="900" dirty="0"/>
              <a:t>1. Exchange Rate of 1 USD = Rs. </a:t>
            </a:r>
            <a:r>
              <a:rPr lang="en-US" sz="900" dirty="0" smtClean="0"/>
              <a:t>63.3315 </a:t>
            </a:r>
            <a:r>
              <a:rPr lang="en-US" sz="900" dirty="0"/>
              <a:t>as on </a:t>
            </a:r>
            <a:r>
              <a:rPr lang="en-US" sz="900" dirty="0" smtClean="0"/>
              <a:t>December 31</a:t>
            </a:r>
            <a:r>
              <a:rPr lang="en-US" sz="900" baseline="30000" dirty="0" smtClean="0"/>
              <a:t>st</a:t>
            </a:r>
            <a:r>
              <a:rPr lang="en-US" sz="900" dirty="0" smtClean="0"/>
              <a:t> 2014(RBI </a:t>
            </a:r>
            <a:r>
              <a:rPr lang="en-US" sz="900" dirty="0"/>
              <a:t>Reference Rate)</a:t>
            </a:r>
          </a:p>
        </p:txBody>
      </p:sp>
      <p:sp>
        <p:nvSpPr>
          <p:cNvPr id="21" name="Title 6"/>
          <p:cNvSpPr txBox="1">
            <a:spLocks/>
          </p:cNvSpPr>
          <p:nvPr/>
        </p:nvSpPr>
        <p:spPr bwMode="gray">
          <a:xfrm>
            <a:off x="694970" y="402774"/>
            <a:ext cx="8786261"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lvl1pPr algn="l" defTabSz="1019063" rtl="0" eaLnBrk="0" fontAlgn="base" hangingPunct="0">
              <a:lnSpc>
                <a:spcPct val="80000"/>
              </a:lnSpc>
              <a:spcBef>
                <a:spcPct val="0"/>
              </a:spcBef>
              <a:spcAft>
                <a:spcPct val="0"/>
              </a:spcAft>
              <a:defRPr sz="2800">
                <a:solidFill>
                  <a:schemeClr val="bg1"/>
                </a:solidFill>
                <a:latin typeface="+mj-lt"/>
                <a:ea typeface="+mj-ea"/>
                <a:cs typeface="+mj-cs"/>
              </a:defRPr>
            </a:lvl1pPr>
            <a:lvl2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2pPr>
            <a:lvl3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3pPr>
            <a:lvl4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4pPr>
            <a:lvl5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5pPr>
            <a:lvl6pPr marL="457150" algn="l" defTabSz="1019063" rtl="0" fontAlgn="base">
              <a:lnSpc>
                <a:spcPct val="80000"/>
              </a:lnSpc>
              <a:spcBef>
                <a:spcPct val="0"/>
              </a:spcBef>
              <a:spcAft>
                <a:spcPct val="0"/>
              </a:spcAft>
              <a:defRPr sz="2800">
                <a:solidFill>
                  <a:schemeClr val="bg1"/>
                </a:solidFill>
                <a:latin typeface="Arial" charset="0"/>
                <a:cs typeface="Arial" charset="0"/>
              </a:defRPr>
            </a:lvl6pPr>
            <a:lvl7pPr marL="914299" algn="l" defTabSz="1019063" rtl="0" fontAlgn="base">
              <a:lnSpc>
                <a:spcPct val="80000"/>
              </a:lnSpc>
              <a:spcBef>
                <a:spcPct val="0"/>
              </a:spcBef>
              <a:spcAft>
                <a:spcPct val="0"/>
              </a:spcAft>
              <a:defRPr sz="2800">
                <a:solidFill>
                  <a:schemeClr val="bg1"/>
                </a:solidFill>
                <a:latin typeface="Arial" charset="0"/>
                <a:cs typeface="Arial" charset="0"/>
              </a:defRPr>
            </a:lvl7pPr>
            <a:lvl8pPr marL="1371449" algn="l" defTabSz="1019063" rtl="0" fontAlgn="base">
              <a:lnSpc>
                <a:spcPct val="80000"/>
              </a:lnSpc>
              <a:spcBef>
                <a:spcPct val="0"/>
              </a:spcBef>
              <a:spcAft>
                <a:spcPct val="0"/>
              </a:spcAft>
              <a:defRPr sz="2800">
                <a:solidFill>
                  <a:schemeClr val="bg1"/>
                </a:solidFill>
                <a:latin typeface="Arial" charset="0"/>
                <a:cs typeface="Arial" charset="0"/>
              </a:defRPr>
            </a:lvl8pPr>
            <a:lvl9pPr marL="1828600" algn="l" defTabSz="1019063" rtl="0" fontAlgn="base">
              <a:lnSpc>
                <a:spcPct val="80000"/>
              </a:lnSpc>
              <a:spcBef>
                <a:spcPct val="0"/>
              </a:spcBef>
              <a:spcAft>
                <a:spcPct val="0"/>
              </a:spcAft>
              <a:defRPr sz="2800">
                <a:solidFill>
                  <a:schemeClr val="bg1"/>
                </a:solidFill>
                <a:latin typeface="Arial" charset="0"/>
                <a:cs typeface="Arial" charset="0"/>
              </a:defRPr>
            </a:lvl9pPr>
          </a:lstStyle>
          <a:p>
            <a:pPr eaLnBrk="1" hangingPunct="1"/>
            <a:r>
              <a:rPr lang="en-US" b="1" spc="150" dirty="0">
                <a:ln w="11430"/>
                <a:effectLst>
                  <a:outerShdw blurRad="25400" algn="tl" rotWithShape="0">
                    <a:srgbClr val="000000">
                      <a:alpha val="43000"/>
                    </a:srgbClr>
                  </a:outerShdw>
                </a:effectLst>
              </a:rPr>
              <a:t>Pioneer in Infrastructure &amp; Project </a:t>
            </a:r>
            <a:r>
              <a:rPr lang="en-US" b="1" spc="150" dirty="0" smtClean="0">
                <a:ln w="11430"/>
                <a:effectLst>
                  <a:outerShdw blurRad="25400" algn="tl" rotWithShape="0">
                    <a:srgbClr val="000000">
                      <a:alpha val="43000"/>
                    </a:srgbClr>
                  </a:outerShdw>
                </a:effectLst>
              </a:rPr>
              <a:t>Finance </a:t>
            </a:r>
            <a:endParaRPr lang="en-US" b="1" spc="150" dirty="0">
              <a:ln w="11430"/>
              <a:effectLst>
                <a:outerShdw blurRad="25400" algn="tl" rotWithShape="0">
                  <a:srgbClr val="000000">
                    <a:alpha val="43000"/>
                  </a:srgbClr>
                </a:outerShdw>
              </a:effectLst>
            </a:endParaRPr>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22</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5"/>
          <p:cNvSpPr>
            <a:spLocks noChangeArrowheads="1"/>
          </p:cNvSpPr>
          <p:nvPr>
            <p:custDataLst>
              <p:tags r:id="rId2"/>
            </p:custDataLst>
          </p:nvPr>
        </p:nvSpPr>
        <p:spPr bwMode="gray">
          <a:xfrm>
            <a:off x="171417" y="1385870"/>
            <a:ext cx="9715569"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Sustainable Cost-to-Income Ratio</a:t>
            </a:r>
            <a:endParaRPr lang="en-US" b="1" dirty="0">
              <a:solidFill>
                <a:srgbClr val="FFFFFF"/>
              </a:solidFill>
            </a:endParaRPr>
          </a:p>
        </p:txBody>
      </p:sp>
      <p:sp>
        <p:nvSpPr>
          <p:cNvPr id="62469" name="Rectangle 246"/>
          <p:cNvSpPr>
            <a:spLocks noChangeArrowheads="1"/>
          </p:cNvSpPr>
          <p:nvPr>
            <p:custDataLst>
              <p:tags r:id="rId3"/>
            </p:custDataLst>
          </p:nvPr>
        </p:nvSpPr>
        <p:spPr bwMode="gray">
          <a:xfrm>
            <a:off x="171417" y="4386266"/>
            <a:ext cx="4724400"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Business </a:t>
            </a:r>
            <a:r>
              <a:rPr lang="en-US" b="1" dirty="0">
                <a:solidFill>
                  <a:srgbClr val="FFFFFF"/>
                </a:solidFill>
              </a:rPr>
              <a:t>per </a:t>
            </a:r>
            <a:r>
              <a:rPr lang="en-US" b="1" dirty="0" smtClean="0">
                <a:solidFill>
                  <a:srgbClr val="FFFFFF"/>
                </a:solidFill>
              </a:rPr>
              <a:t>Employee</a:t>
            </a:r>
            <a:endParaRPr lang="en-US" b="1" dirty="0">
              <a:solidFill>
                <a:srgbClr val="FFFFFF"/>
              </a:solidFill>
            </a:endParaRPr>
          </a:p>
        </p:txBody>
      </p:sp>
      <p:graphicFrame>
        <p:nvGraphicFramePr>
          <p:cNvPr id="10" name="Chart 9"/>
          <p:cNvGraphicFramePr/>
          <p:nvPr>
            <p:extLst>
              <p:ext uri="{D42A27DB-BD31-4B8C-83A1-F6EECF244321}">
                <p14:modId xmlns:p14="http://schemas.microsoft.com/office/powerpoint/2010/main" xmlns="" val="2324849903"/>
              </p:ext>
            </p:extLst>
          </p:nvPr>
        </p:nvGraphicFramePr>
        <p:xfrm>
          <a:off x="5185459" y="4957770"/>
          <a:ext cx="4676172" cy="2214578"/>
        </p:xfrm>
        <a:graphic>
          <a:graphicData uri="http://schemas.openxmlformats.org/drawingml/2006/chart">
            <c:chart xmlns:c="http://schemas.openxmlformats.org/drawingml/2006/chart" xmlns:r="http://schemas.openxmlformats.org/officeDocument/2006/relationships" r:id="rId7"/>
          </a:graphicData>
        </a:graphic>
      </p:graphicFrame>
      <p:sp>
        <p:nvSpPr>
          <p:cNvPr id="12" name="TextBox 11"/>
          <p:cNvSpPr txBox="1"/>
          <p:nvPr/>
        </p:nvSpPr>
        <p:spPr bwMode="gray">
          <a:xfrm>
            <a:off x="171417" y="4886332"/>
            <a:ext cx="794479" cy="174406"/>
          </a:xfrm>
          <a:prstGeom prst="rect">
            <a:avLst/>
          </a:prstGeom>
          <a:noFill/>
        </p:spPr>
        <p:txBody>
          <a:bodyPr wrap="square" lIns="0" tIns="0" rIns="0" bIns="0" rtlCol="0">
            <a:spAutoFit/>
          </a:bodyPr>
          <a:lstStyle/>
          <a:p>
            <a:r>
              <a:rPr lang="en-US" sz="1100" dirty="0"/>
              <a:t>[Rs. </a:t>
            </a:r>
            <a:r>
              <a:rPr lang="en-US" sz="1100" dirty="0" smtClean="0"/>
              <a:t>Million]</a:t>
            </a:r>
            <a:endParaRPr lang="en-IN" sz="1100" dirty="0"/>
          </a:p>
        </p:txBody>
      </p:sp>
      <p:graphicFrame>
        <p:nvGraphicFramePr>
          <p:cNvPr id="13" name="Chart 12"/>
          <p:cNvGraphicFramePr/>
          <p:nvPr>
            <p:extLst>
              <p:ext uri="{D42A27DB-BD31-4B8C-83A1-F6EECF244321}">
                <p14:modId xmlns:p14="http://schemas.microsoft.com/office/powerpoint/2010/main" xmlns="" val="473650593"/>
              </p:ext>
            </p:extLst>
          </p:nvPr>
        </p:nvGraphicFramePr>
        <p:xfrm>
          <a:off x="171417" y="1813035"/>
          <a:ext cx="9644130" cy="2573232"/>
        </p:xfrm>
        <a:graphic>
          <a:graphicData uri="http://schemas.openxmlformats.org/drawingml/2006/chart">
            <c:chart xmlns:c="http://schemas.openxmlformats.org/drawingml/2006/chart" xmlns:r="http://schemas.openxmlformats.org/officeDocument/2006/relationships" r:id="rId8"/>
          </a:graphicData>
        </a:graphic>
      </p:graphicFrame>
      <p:sp>
        <p:nvSpPr>
          <p:cNvPr id="24" name="TextBox 23"/>
          <p:cNvSpPr txBox="1"/>
          <p:nvPr/>
        </p:nvSpPr>
        <p:spPr bwMode="gray">
          <a:xfrm>
            <a:off x="314292" y="1814497"/>
            <a:ext cx="794479" cy="174406"/>
          </a:xfrm>
          <a:prstGeom prst="rect">
            <a:avLst/>
          </a:prstGeom>
          <a:noFill/>
        </p:spPr>
        <p:txBody>
          <a:bodyPr wrap="square" lIns="0" tIns="0" rIns="0" bIns="0" rtlCol="0">
            <a:spAutoFit/>
          </a:bodyPr>
          <a:lstStyle/>
          <a:p>
            <a:r>
              <a:rPr lang="en-US" sz="1100" dirty="0"/>
              <a:t>[%]</a:t>
            </a:r>
            <a:endParaRPr lang="en-IN" sz="1100" dirty="0"/>
          </a:p>
        </p:txBody>
      </p:sp>
      <p:sp>
        <p:nvSpPr>
          <p:cNvPr id="28" name="Title 6"/>
          <p:cNvSpPr txBox="1">
            <a:spLocks/>
          </p:cNvSpPr>
          <p:nvPr/>
        </p:nvSpPr>
        <p:spPr bwMode="gray">
          <a:xfrm>
            <a:off x="191439" y="242862"/>
            <a:ext cx="9481231"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lvl1pPr algn="l" defTabSz="1019063" rtl="0" eaLnBrk="0" fontAlgn="base" hangingPunct="0">
              <a:lnSpc>
                <a:spcPct val="80000"/>
              </a:lnSpc>
              <a:spcBef>
                <a:spcPct val="0"/>
              </a:spcBef>
              <a:spcAft>
                <a:spcPct val="0"/>
              </a:spcAft>
              <a:defRPr sz="2800">
                <a:solidFill>
                  <a:schemeClr val="bg1"/>
                </a:solidFill>
                <a:latin typeface="+mj-lt"/>
                <a:ea typeface="+mj-ea"/>
                <a:cs typeface="+mj-cs"/>
              </a:defRPr>
            </a:lvl1pPr>
            <a:lvl2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2pPr>
            <a:lvl3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3pPr>
            <a:lvl4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4pPr>
            <a:lvl5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5pPr>
            <a:lvl6pPr marL="457150" algn="l" defTabSz="1019063" rtl="0" fontAlgn="base">
              <a:lnSpc>
                <a:spcPct val="80000"/>
              </a:lnSpc>
              <a:spcBef>
                <a:spcPct val="0"/>
              </a:spcBef>
              <a:spcAft>
                <a:spcPct val="0"/>
              </a:spcAft>
              <a:defRPr sz="2800">
                <a:solidFill>
                  <a:schemeClr val="bg1"/>
                </a:solidFill>
                <a:latin typeface="Arial" charset="0"/>
                <a:cs typeface="Arial" charset="0"/>
              </a:defRPr>
            </a:lvl6pPr>
            <a:lvl7pPr marL="914299" algn="l" defTabSz="1019063" rtl="0" fontAlgn="base">
              <a:lnSpc>
                <a:spcPct val="80000"/>
              </a:lnSpc>
              <a:spcBef>
                <a:spcPct val="0"/>
              </a:spcBef>
              <a:spcAft>
                <a:spcPct val="0"/>
              </a:spcAft>
              <a:defRPr sz="2800">
                <a:solidFill>
                  <a:schemeClr val="bg1"/>
                </a:solidFill>
                <a:latin typeface="Arial" charset="0"/>
                <a:cs typeface="Arial" charset="0"/>
              </a:defRPr>
            </a:lvl7pPr>
            <a:lvl8pPr marL="1371449" algn="l" defTabSz="1019063" rtl="0" fontAlgn="base">
              <a:lnSpc>
                <a:spcPct val="80000"/>
              </a:lnSpc>
              <a:spcBef>
                <a:spcPct val="0"/>
              </a:spcBef>
              <a:spcAft>
                <a:spcPct val="0"/>
              </a:spcAft>
              <a:defRPr sz="2800">
                <a:solidFill>
                  <a:schemeClr val="bg1"/>
                </a:solidFill>
                <a:latin typeface="Arial" charset="0"/>
                <a:cs typeface="Arial" charset="0"/>
              </a:defRPr>
            </a:lvl8pPr>
            <a:lvl9pPr marL="1828600" algn="l" defTabSz="1019063" rtl="0" fontAlgn="base">
              <a:lnSpc>
                <a:spcPct val="80000"/>
              </a:lnSpc>
              <a:spcBef>
                <a:spcPct val="0"/>
              </a:spcBef>
              <a:spcAft>
                <a:spcPct val="0"/>
              </a:spcAft>
              <a:defRPr sz="2800">
                <a:solidFill>
                  <a:schemeClr val="bg1"/>
                </a:solidFill>
                <a:latin typeface="Arial" charset="0"/>
                <a:cs typeface="Arial" charset="0"/>
              </a:defRPr>
            </a:lvl9pPr>
          </a:lstStyle>
          <a:p>
            <a:pPr eaLnBrk="1" hangingPunct="1"/>
            <a:r>
              <a:rPr lang="en-US" b="1" spc="150" dirty="0">
                <a:ln w="11430"/>
                <a:effectLst>
                  <a:outerShdw blurRad="25400" algn="tl" rotWithShape="0">
                    <a:srgbClr val="000000">
                      <a:alpha val="43000"/>
                    </a:srgbClr>
                  </a:outerShdw>
                </a:effectLst>
              </a:rPr>
              <a:t>Lean </a:t>
            </a:r>
            <a:r>
              <a:rPr lang="en-US" b="1" spc="150" dirty="0" smtClean="0">
                <a:ln w="11430"/>
                <a:effectLst>
                  <a:outerShdw blurRad="25400" algn="tl" rotWithShape="0">
                    <a:srgbClr val="000000">
                      <a:alpha val="43000"/>
                    </a:srgbClr>
                  </a:outerShdw>
                </a:effectLst>
              </a:rPr>
              <a:t>Organization &amp; High Employee Productivity  </a:t>
            </a:r>
            <a:endParaRPr lang="en-US" b="1" spc="150" dirty="0">
              <a:ln w="11430"/>
              <a:effectLst>
                <a:outerShdw blurRad="25400" algn="tl" rotWithShape="0">
                  <a:srgbClr val="000000">
                    <a:alpha val="43000"/>
                  </a:srgbClr>
                </a:outerShdw>
              </a:effectLst>
            </a:endParaRPr>
          </a:p>
        </p:txBody>
      </p:sp>
      <p:sp>
        <p:nvSpPr>
          <p:cNvPr id="11" name="Rectangle 246"/>
          <p:cNvSpPr>
            <a:spLocks noChangeArrowheads="1"/>
          </p:cNvSpPr>
          <p:nvPr>
            <p:custDataLst>
              <p:tags r:id="rId4"/>
            </p:custDataLst>
          </p:nvPr>
        </p:nvSpPr>
        <p:spPr bwMode="gray">
          <a:xfrm>
            <a:off x="5172076" y="4386266"/>
            <a:ext cx="4724400"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Profit </a:t>
            </a:r>
            <a:r>
              <a:rPr lang="en-US" b="1" dirty="0">
                <a:solidFill>
                  <a:srgbClr val="FFFFFF"/>
                </a:solidFill>
              </a:rPr>
              <a:t>per </a:t>
            </a:r>
            <a:r>
              <a:rPr lang="en-US" b="1" dirty="0" smtClean="0">
                <a:solidFill>
                  <a:srgbClr val="FFFFFF"/>
                </a:solidFill>
              </a:rPr>
              <a:t>Employee</a:t>
            </a:r>
            <a:endParaRPr lang="en-US" b="1" dirty="0">
              <a:solidFill>
                <a:srgbClr val="FFFFFF"/>
              </a:solidFill>
            </a:endParaRPr>
          </a:p>
        </p:txBody>
      </p:sp>
      <p:graphicFrame>
        <p:nvGraphicFramePr>
          <p:cNvPr id="14" name="Chart 13"/>
          <p:cNvGraphicFramePr/>
          <p:nvPr>
            <p:extLst>
              <p:ext uri="{D42A27DB-BD31-4B8C-83A1-F6EECF244321}">
                <p14:modId xmlns:p14="http://schemas.microsoft.com/office/powerpoint/2010/main" xmlns="" val="2324849903"/>
              </p:ext>
            </p:extLst>
          </p:nvPr>
        </p:nvGraphicFramePr>
        <p:xfrm>
          <a:off x="171416" y="4743458"/>
          <a:ext cx="4714908" cy="2286015"/>
        </p:xfrm>
        <a:graphic>
          <a:graphicData uri="http://schemas.openxmlformats.org/drawingml/2006/chart">
            <c:chart xmlns:c="http://schemas.openxmlformats.org/drawingml/2006/chart" xmlns:r="http://schemas.openxmlformats.org/officeDocument/2006/relationships" r:id="rId9"/>
          </a:graphicData>
        </a:graphic>
      </p:graphicFrame>
      <p:sp>
        <p:nvSpPr>
          <p:cNvPr id="15" name="Rectangle 14"/>
          <p:cNvSpPr/>
          <p:nvPr/>
        </p:nvSpPr>
        <p:spPr>
          <a:xfrm>
            <a:off x="5172077" y="4814894"/>
            <a:ext cx="925231" cy="307766"/>
          </a:xfrm>
          <a:prstGeom prst="rect">
            <a:avLst/>
          </a:prstGeom>
        </p:spPr>
        <p:txBody>
          <a:bodyPr wrap="none" lIns="91429" tIns="45715" rIns="91429" bIns="45715">
            <a:spAutoFit/>
          </a:bodyPr>
          <a:lstStyle/>
          <a:p>
            <a:r>
              <a:rPr lang="en-US" sz="1100" dirty="0" smtClean="0"/>
              <a:t>[Rs. Million</a:t>
            </a:r>
            <a:r>
              <a:rPr lang="en-US" dirty="0" smtClean="0"/>
              <a:t>]</a:t>
            </a:r>
            <a:endParaRPr lang="en-IN" dirty="0"/>
          </a:p>
        </p:txBody>
      </p:sp>
      <p:sp>
        <p:nvSpPr>
          <p:cNvPr id="16" name="Rectangle 15"/>
          <p:cNvSpPr/>
          <p:nvPr/>
        </p:nvSpPr>
        <p:spPr>
          <a:xfrm>
            <a:off x="314292" y="4100515"/>
            <a:ext cx="2308623" cy="246211"/>
          </a:xfrm>
          <a:prstGeom prst="rect">
            <a:avLst/>
          </a:prstGeom>
        </p:spPr>
        <p:txBody>
          <a:bodyPr wrap="none" lIns="91429" tIns="45715" rIns="91429" bIns="45715">
            <a:spAutoFit/>
          </a:bodyPr>
          <a:lstStyle/>
          <a:p>
            <a:r>
              <a:rPr lang="en-US" sz="1000" i="1" dirty="0" smtClean="0"/>
              <a:t>[9M FY15: as on December 31, 2014]</a:t>
            </a:r>
            <a:endParaRPr lang="en-IN" sz="1000" i="1" dirty="0"/>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23</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2"/>
          <p:cNvSpPr>
            <a:spLocks noChangeArrowheads="1"/>
          </p:cNvSpPr>
          <p:nvPr>
            <p:custDataLst>
              <p:tags r:id="rId2"/>
            </p:custDataLst>
          </p:nvPr>
        </p:nvSpPr>
        <p:spPr bwMode="gray">
          <a:xfrm>
            <a:off x="5177345" y="1408003"/>
            <a:ext cx="4727448"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a:solidFill>
                  <a:srgbClr val="FFFFFF"/>
                </a:solidFill>
              </a:rPr>
              <a:t>Risk Management Function</a:t>
            </a:r>
          </a:p>
        </p:txBody>
      </p:sp>
      <p:sp>
        <p:nvSpPr>
          <p:cNvPr id="64515" name="Rectangle 43"/>
          <p:cNvSpPr>
            <a:spLocks noChangeArrowheads="1"/>
          </p:cNvSpPr>
          <p:nvPr>
            <p:custDataLst>
              <p:tags r:id="rId3"/>
            </p:custDataLst>
          </p:nvPr>
        </p:nvSpPr>
        <p:spPr bwMode="gray">
          <a:xfrm>
            <a:off x="141288" y="1408003"/>
            <a:ext cx="4727448"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a:solidFill>
                  <a:srgbClr val="FFFFFF"/>
                </a:solidFill>
              </a:rPr>
              <a:t> Corporate Governance</a:t>
            </a:r>
          </a:p>
        </p:txBody>
      </p:sp>
      <p:sp>
        <p:nvSpPr>
          <p:cNvPr id="64516" name="Rectangle 47"/>
          <p:cNvSpPr>
            <a:spLocks noGrp="1" noChangeArrowheads="1"/>
          </p:cNvSpPr>
          <p:nvPr>
            <p:ph type="body" idx="4294967295"/>
            <p:custDataLst>
              <p:tags r:id="rId4"/>
            </p:custDataLst>
          </p:nvPr>
        </p:nvSpPr>
        <p:spPr bwMode="gray">
          <a:xfrm>
            <a:off x="141290" y="2209702"/>
            <a:ext cx="4724400" cy="4556818"/>
          </a:xfrm>
          <a:solidFill>
            <a:schemeClr val="accent5">
              <a:lumMod val="40000"/>
              <a:lumOff val="60000"/>
            </a:schemeClr>
          </a:solidFill>
          <a:ln w="12700">
            <a:noFill/>
          </a:ln>
          <a:effectLst>
            <a:outerShdw blurRad="50800" dist="38100" dir="18900000" algn="bl" rotWithShape="0">
              <a:prstClr val="black">
                <a:alpha val="40000"/>
              </a:prstClr>
            </a:outerShdw>
          </a:effectLst>
          <a:scene3d>
            <a:camera prst="orthographicFront"/>
            <a:lightRig rig="threePt" dir="t"/>
          </a:scene3d>
          <a:sp3d>
            <a:bevelT/>
          </a:sp3d>
        </p:spPr>
        <p:txBody>
          <a:bodyPr lIns="45704" tIns="45704" rIns="45704" bIns="45704"/>
          <a:lstStyle/>
          <a:p>
            <a:pPr marL="177741" indent="-177741" eaLnBrk="1" hangingPunct="1">
              <a:lnSpc>
                <a:spcPts val="2000"/>
              </a:lnSpc>
              <a:spcBef>
                <a:spcPts val="500"/>
              </a:spcBef>
              <a:spcAft>
                <a:spcPts val="500"/>
              </a:spcAft>
            </a:pPr>
            <a:r>
              <a:rPr lang="en-US" sz="1200" dirty="0">
                <a:latin typeface="Arial" pitchFamily="34" charset="0"/>
                <a:cs typeface="Arial" pitchFamily="34" charset="0"/>
              </a:rPr>
              <a:t>Executive Committee of the Board approves credit over a </a:t>
            </a:r>
            <a:r>
              <a:rPr lang="en-US" sz="1200" dirty="0" smtClean="0">
                <a:latin typeface="Arial" pitchFamily="34" charset="0"/>
                <a:cs typeface="Arial" pitchFamily="34" charset="0"/>
              </a:rPr>
              <a:t>threshold </a:t>
            </a:r>
            <a:r>
              <a:rPr lang="en-US" sz="1200" dirty="0">
                <a:latin typeface="Arial" pitchFamily="34" charset="0"/>
                <a:cs typeface="Arial" pitchFamily="34" charset="0"/>
              </a:rPr>
              <a:t>limit</a:t>
            </a:r>
          </a:p>
          <a:p>
            <a:pPr marL="177741" indent="-177741" eaLnBrk="1" hangingPunct="1">
              <a:lnSpc>
                <a:spcPts val="2000"/>
              </a:lnSpc>
              <a:spcBef>
                <a:spcPts val="500"/>
              </a:spcBef>
              <a:spcAft>
                <a:spcPts val="500"/>
              </a:spcAft>
            </a:pPr>
            <a:r>
              <a:rPr lang="en-US" sz="1200" dirty="0">
                <a:latin typeface="Arial" pitchFamily="34" charset="0"/>
                <a:cs typeface="Arial" pitchFamily="34" charset="0"/>
              </a:rPr>
              <a:t>Other Board Committees include Audit, Risk, </a:t>
            </a:r>
            <a:r>
              <a:rPr lang="en-US" sz="1200" dirty="0" smtClean="0">
                <a:latin typeface="Arial" pitchFamily="34" charset="0"/>
                <a:cs typeface="Arial" pitchFamily="34" charset="0"/>
              </a:rPr>
              <a:t>Stakeholders’ Relationship, </a:t>
            </a:r>
            <a:r>
              <a:rPr lang="en-US" sz="1200" dirty="0">
                <a:latin typeface="Arial" pitchFamily="34" charset="0"/>
                <a:cs typeface="Arial" pitchFamily="34" charset="0"/>
              </a:rPr>
              <a:t>Customer Service, Fraud Monitoring, Information </a:t>
            </a:r>
            <a:r>
              <a:rPr lang="en-US" sz="1200" dirty="0" smtClean="0">
                <a:latin typeface="Arial" pitchFamily="34" charset="0"/>
                <a:cs typeface="Arial" pitchFamily="34" charset="0"/>
              </a:rPr>
              <a:t>Technology, Remuneration, Recovery Review, Business Review Committee etc.</a:t>
            </a:r>
            <a:endParaRPr lang="en-US" sz="1200" dirty="0">
              <a:latin typeface="Arial" pitchFamily="34" charset="0"/>
              <a:cs typeface="Arial" pitchFamily="34" charset="0"/>
            </a:endParaRPr>
          </a:p>
          <a:p>
            <a:pPr marL="177741" indent="-177741" eaLnBrk="1" hangingPunct="1">
              <a:lnSpc>
                <a:spcPts val="2000"/>
              </a:lnSpc>
              <a:spcBef>
                <a:spcPts val="500"/>
              </a:spcBef>
              <a:spcAft>
                <a:spcPts val="500"/>
              </a:spcAft>
            </a:pPr>
            <a:r>
              <a:rPr lang="en-US" sz="1200" dirty="0">
                <a:latin typeface="Arial" pitchFamily="34" charset="0"/>
                <a:cs typeface="Arial" pitchFamily="34" charset="0"/>
              </a:rPr>
              <a:t>Broad-based decision making process through Internal Committees</a:t>
            </a:r>
          </a:p>
          <a:p>
            <a:pPr marL="342781" lvl="1" indent="-177741" eaLnBrk="1" hangingPunct="1">
              <a:lnSpc>
                <a:spcPts val="2000"/>
              </a:lnSpc>
              <a:spcBef>
                <a:spcPts val="500"/>
              </a:spcBef>
              <a:spcAft>
                <a:spcPts val="500"/>
              </a:spcAft>
            </a:pPr>
            <a:r>
              <a:rPr lang="en-US" sz="1200" dirty="0">
                <a:latin typeface="Arial" pitchFamily="34" charset="0"/>
                <a:cs typeface="Arial" pitchFamily="34" charset="0"/>
              </a:rPr>
              <a:t>Credit Committee, Investment Committee, ALCO &amp; Risk Committee set up as independent committees with appropriate Delegation of Powers</a:t>
            </a:r>
          </a:p>
          <a:p>
            <a:pPr marL="177741" indent="-177741" eaLnBrk="1" hangingPunct="1">
              <a:lnSpc>
                <a:spcPts val="2000"/>
              </a:lnSpc>
              <a:spcBef>
                <a:spcPts val="500"/>
              </a:spcBef>
              <a:spcAft>
                <a:spcPts val="500"/>
              </a:spcAft>
            </a:pPr>
            <a:r>
              <a:rPr lang="en-US" sz="1200" dirty="0">
                <a:latin typeface="Arial" pitchFamily="34" charset="0"/>
                <a:cs typeface="Arial" pitchFamily="34" charset="0"/>
              </a:rPr>
              <a:t>Compliant with regulations of Reserve Bank of India, Securities &amp; Exchange Board of India &amp; Stock Exchanges</a:t>
            </a:r>
          </a:p>
          <a:p>
            <a:pPr eaLnBrk="1" hangingPunct="1">
              <a:lnSpc>
                <a:spcPts val="2000"/>
              </a:lnSpc>
              <a:spcBef>
                <a:spcPts val="500"/>
              </a:spcBef>
              <a:spcAft>
                <a:spcPts val="500"/>
              </a:spcAft>
            </a:pPr>
            <a:endParaRPr lang="en-US" sz="1200" dirty="0">
              <a:latin typeface="Arial" pitchFamily="34" charset="0"/>
              <a:cs typeface="Arial" pitchFamily="34" charset="0"/>
            </a:endParaRPr>
          </a:p>
        </p:txBody>
      </p:sp>
      <p:sp>
        <p:nvSpPr>
          <p:cNvPr id="64517" name="Rectangle 48"/>
          <p:cNvSpPr>
            <a:spLocks noChangeArrowheads="1"/>
          </p:cNvSpPr>
          <p:nvPr>
            <p:custDataLst>
              <p:tags r:id="rId5"/>
            </p:custDataLst>
          </p:nvPr>
        </p:nvSpPr>
        <p:spPr bwMode="gray">
          <a:xfrm>
            <a:off x="5177345" y="2210574"/>
            <a:ext cx="4719222" cy="4555946"/>
          </a:xfrm>
          <a:prstGeom prst="rect">
            <a:avLst/>
          </a:prstGeom>
          <a:solidFill>
            <a:schemeClr val="accent5">
              <a:lumMod val="40000"/>
              <a:lumOff val="60000"/>
            </a:schemeClr>
          </a:solidFill>
          <a:ln w="12700" algn="ctr">
            <a:noFill/>
            <a:miter lim="800000"/>
            <a:headEnd/>
            <a:tailEnd/>
          </a:ln>
          <a:effectLst>
            <a:outerShdw blurRad="50800" dist="38100" dir="18900000" algn="bl" rotWithShape="0">
              <a:prstClr val="black">
                <a:alpha val="40000"/>
              </a:prstClr>
            </a:outerShdw>
          </a:effectLst>
          <a:scene3d>
            <a:camera prst="orthographicFront"/>
            <a:lightRig rig="threePt" dir="t"/>
          </a:scene3d>
          <a:sp3d>
            <a:bevelT/>
          </a:sp3d>
        </p:spPr>
        <p:txBody>
          <a:bodyPr lIns="45704" tIns="45704" rIns="45704" bIns="45704"/>
          <a:lstStyle/>
          <a:p>
            <a:pPr marL="177741" indent="-177741">
              <a:lnSpc>
                <a:spcPts val="2000"/>
              </a:lnSpc>
              <a:spcBef>
                <a:spcPts val="500"/>
              </a:spcBef>
              <a:spcAft>
                <a:spcPts val="500"/>
              </a:spcAft>
              <a:buClr>
                <a:srgbClr val="70193D"/>
              </a:buClr>
              <a:buSzPct val="95000"/>
              <a:buFont typeface="Wingdings 2" pitchFamily="18" charset="2"/>
              <a:buChar char="¡"/>
            </a:pPr>
            <a:r>
              <a:rPr lang="en-US" sz="1200" dirty="0"/>
              <a:t>Risk Management Committee of the Board supervises </a:t>
            </a:r>
            <a:br>
              <a:rPr lang="en-US" sz="1200" dirty="0"/>
            </a:br>
            <a:r>
              <a:rPr lang="en-US" sz="1200" dirty="0"/>
              <a:t>Board-defined risk philosophy &amp; policies</a:t>
            </a:r>
          </a:p>
          <a:p>
            <a:pPr marL="177741" indent="-177741">
              <a:lnSpc>
                <a:spcPts val="2000"/>
              </a:lnSpc>
              <a:spcBef>
                <a:spcPts val="500"/>
              </a:spcBef>
              <a:spcAft>
                <a:spcPts val="500"/>
              </a:spcAft>
              <a:buClr>
                <a:srgbClr val="70193D"/>
              </a:buClr>
              <a:buSzPct val="95000"/>
              <a:buFont typeface="Wingdings 2" pitchFamily="18" charset="2"/>
              <a:buChar char="¡"/>
            </a:pPr>
            <a:r>
              <a:rPr lang="en-US" sz="1200" dirty="0"/>
              <a:t>Credit risk managed &amp; monitored by </a:t>
            </a:r>
          </a:p>
          <a:p>
            <a:pPr marL="342781" lvl="1" indent="-177741">
              <a:lnSpc>
                <a:spcPts val="2000"/>
              </a:lnSpc>
              <a:spcBef>
                <a:spcPts val="500"/>
              </a:spcBef>
              <a:spcAft>
                <a:spcPts val="500"/>
              </a:spcAft>
              <a:buClr>
                <a:srgbClr val="70193D"/>
              </a:buClr>
              <a:buSzPct val="80000"/>
              <a:buFont typeface="Wingdings 3" pitchFamily="18" charset="2"/>
              <a:buChar char="}"/>
            </a:pPr>
            <a:r>
              <a:rPr lang="en-US" sz="1200" dirty="0"/>
              <a:t>In-house rating models </a:t>
            </a:r>
          </a:p>
          <a:p>
            <a:pPr marL="342781" lvl="1" indent="-177741">
              <a:lnSpc>
                <a:spcPts val="2000"/>
              </a:lnSpc>
              <a:spcBef>
                <a:spcPts val="500"/>
              </a:spcBef>
              <a:spcAft>
                <a:spcPts val="500"/>
              </a:spcAft>
              <a:buClr>
                <a:srgbClr val="70193D"/>
              </a:buClr>
              <a:buSzPct val="80000"/>
              <a:buFont typeface="Wingdings 3" pitchFamily="18" charset="2"/>
              <a:buChar char="}"/>
            </a:pPr>
            <a:r>
              <a:rPr lang="en-US" sz="1200" dirty="0"/>
              <a:t>Committee based loan approvals</a:t>
            </a:r>
          </a:p>
          <a:p>
            <a:pPr marL="342781" lvl="1" indent="-177741">
              <a:lnSpc>
                <a:spcPts val="2000"/>
              </a:lnSpc>
              <a:spcBef>
                <a:spcPts val="500"/>
              </a:spcBef>
              <a:spcAft>
                <a:spcPts val="500"/>
              </a:spcAft>
              <a:buClr>
                <a:srgbClr val="70193D"/>
              </a:buClr>
              <a:buSzPct val="80000"/>
              <a:buFont typeface="Wingdings 3" pitchFamily="18" charset="2"/>
              <a:buChar char="}"/>
            </a:pPr>
            <a:r>
              <a:rPr lang="en-US" sz="1200" dirty="0"/>
              <a:t>Exposure limits</a:t>
            </a:r>
          </a:p>
          <a:p>
            <a:pPr marL="177741" indent="-177741">
              <a:lnSpc>
                <a:spcPts val="2000"/>
              </a:lnSpc>
              <a:spcBef>
                <a:spcPts val="500"/>
              </a:spcBef>
              <a:spcAft>
                <a:spcPts val="500"/>
              </a:spcAft>
              <a:buClr>
                <a:srgbClr val="70193D"/>
              </a:buClr>
              <a:buSzPct val="95000"/>
              <a:buFont typeface="Wingdings 2" pitchFamily="18" charset="2"/>
              <a:buChar char="¡"/>
            </a:pPr>
            <a:r>
              <a:rPr lang="en-US" sz="1200" dirty="0"/>
              <a:t>Asset </a:t>
            </a:r>
            <a:r>
              <a:rPr lang="en-US" sz="1200" dirty="0" smtClean="0"/>
              <a:t>liability and market risk </a:t>
            </a:r>
            <a:r>
              <a:rPr lang="en-US" sz="1200" dirty="0"/>
              <a:t>managed by</a:t>
            </a:r>
          </a:p>
          <a:p>
            <a:pPr marL="342781" lvl="1" indent="-177741">
              <a:lnSpc>
                <a:spcPts val="2000"/>
              </a:lnSpc>
              <a:spcBef>
                <a:spcPts val="500"/>
              </a:spcBef>
              <a:spcAft>
                <a:spcPts val="500"/>
              </a:spcAft>
              <a:buClr>
                <a:srgbClr val="70193D"/>
              </a:buClr>
              <a:buSzPct val="80000"/>
              <a:buFont typeface="Wingdings 3" pitchFamily="18" charset="2"/>
              <a:buChar char="}"/>
            </a:pPr>
            <a:r>
              <a:rPr lang="en-US" sz="1200" dirty="0"/>
              <a:t>Laid down risk philosophy, risk policy &amp; risk tolerance limits in terms of gap positions, based on impact on NII &amp; EVE</a:t>
            </a:r>
          </a:p>
          <a:p>
            <a:pPr marL="342781" lvl="1" indent="-177741">
              <a:lnSpc>
                <a:spcPts val="2000"/>
              </a:lnSpc>
              <a:spcBef>
                <a:spcPts val="500"/>
              </a:spcBef>
              <a:spcAft>
                <a:spcPts val="500"/>
              </a:spcAft>
              <a:buClr>
                <a:srgbClr val="70193D"/>
              </a:buClr>
              <a:buSzPct val="80000"/>
              <a:buFont typeface="Wingdings 3" pitchFamily="18" charset="2"/>
              <a:buChar char="}"/>
            </a:pPr>
            <a:r>
              <a:rPr lang="en-US" sz="1200" dirty="0"/>
              <a:t>Trading risk policies &amp; limits defined &amp; monitored</a:t>
            </a:r>
          </a:p>
          <a:p>
            <a:pPr marL="177741" indent="-177741">
              <a:lnSpc>
                <a:spcPts val="2000"/>
              </a:lnSpc>
              <a:spcBef>
                <a:spcPts val="500"/>
              </a:spcBef>
              <a:spcAft>
                <a:spcPts val="500"/>
              </a:spcAft>
              <a:buClr>
                <a:srgbClr val="70193D"/>
              </a:buClr>
              <a:buSzPct val="95000"/>
              <a:buFont typeface="Wingdings 2" pitchFamily="18" charset="2"/>
              <a:buChar char="¡"/>
            </a:pPr>
            <a:r>
              <a:rPr lang="en-US" sz="1200" dirty="0"/>
              <a:t>Currently developing an integrated enterprise-wide risk management </a:t>
            </a:r>
            <a:r>
              <a:rPr lang="en-US" sz="1200" dirty="0" smtClean="0"/>
              <a:t>framework</a:t>
            </a:r>
          </a:p>
          <a:p>
            <a:pPr marL="177741" indent="-177741">
              <a:lnSpc>
                <a:spcPts val="2000"/>
              </a:lnSpc>
              <a:spcBef>
                <a:spcPts val="500"/>
              </a:spcBef>
              <a:spcAft>
                <a:spcPts val="500"/>
              </a:spcAft>
              <a:buClr>
                <a:srgbClr val="70193D"/>
              </a:buClr>
              <a:buSzPct val="95000"/>
              <a:buFont typeface="Wingdings 2" pitchFamily="18" charset="2"/>
              <a:buChar char="¡"/>
            </a:pPr>
            <a:r>
              <a:rPr lang="en-US" sz="1200" dirty="0" smtClean="0"/>
              <a:t>Bank has complied with Basel III norms pertaining to LCR</a:t>
            </a:r>
            <a:endParaRPr lang="en-US" sz="1200" dirty="0"/>
          </a:p>
        </p:txBody>
      </p:sp>
      <p:sp>
        <p:nvSpPr>
          <p:cNvPr id="3" name="Isosceles Triangle 2"/>
          <p:cNvSpPr/>
          <p:nvPr/>
        </p:nvSpPr>
        <p:spPr bwMode="gray">
          <a:xfrm rot="10800000">
            <a:off x="130189" y="1770064"/>
            <a:ext cx="4746607" cy="238260"/>
          </a:xfrm>
          <a:prstGeom prst="triangle">
            <a:avLst/>
          </a:prstGeom>
          <a:solidFill>
            <a:srgbClr val="F36E20">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vert="horz" wrap="square" lIns="91408" tIns="45704" rIns="91408" bIns="45704" numCol="1" rtlCol="0" anchor="t" anchorCtr="0" compatLnSpc="1">
            <a:prstTxWarp prst="textNoShape">
              <a:avLst/>
            </a:prstTxWarp>
          </a:bodyPr>
          <a:lstStyle/>
          <a:p>
            <a:pPr defTabSz="914085"/>
            <a:endParaRPr lang="en-US" dirty="0">
              <a:latin typeface="Arial" charset="0"/>
              <a:cs typeface="Arial" charset="0"/>
            </a:endParaRPr>
          </a:p>
        </p:txBody>
      </p:sp>
      <p:sp>
        <p:nvSpPr>
          <p:cNvPr id="9" name="Isosceles Triangle 8"/>
          <p:cNvSpPr/>
          <p:nvPr/>
        </p:nvSpPr>
        <p:spPr bwMode="gray">
          <a:xfrm rot="10800000">
            <a:off x="5245468" y="1770064"/>
            <a:ext cx="4653080" cy="238260"/>
          </a:xfrm>
          <a:prstGeom prst="triangle">
            <a:avLst/>
          </a:prstGeom>
          <a:solidFill>
            <a:srgbClr val="F36E20">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vert="horz" wrap="square" lIns="91408" tIns="45704" rIns="91408" bIns="45704" numCol="1" rtlCol="0" anchor="t" anchorCtr="0" compatLnSpc="1">
            <a:prstTxWarp prst="textNoShape">
              <a:avLst/>
            </a:prstTxWarp>
          </a:bodyPr>
          <a:lstStyle/>
          <a:p>
            <a:pPr defTabSz="914085"/>
            <a:endParaRPr lang="en-US" dirty="0">
              <a:latin typeface="Arial" charset="0"/>
              <a:cs typeface="Arial" charset="0"/>
            </a:endParaRPr>
          </a:p>
        </p:txBody>
      </p:sp>
      <p:sp>
        <p:nvSpPr>
          <p:cNvPr id="12" name="Title 6"/>
          <p:cNvSpPr txBox="1">
            <a:spLocks/>
          </p:cNvSpPr>
          <p:nvPr/>
        </p:nvSpPr>
        <p:spPr bwMode="gray">
          <a:xfrm>
            <a:off x="694970" y="402774"/>
            <a:ext cx="8786261"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lvl1pPr algn="l" defTabSz="1019063" rtl="0" eaLnBrk="0" fontAlgn="base" hangingPunct="0">
              <a:lnSpc>
                <a:spcPct val="80000"/>
              </a:lnSpc>
              <a:spcBef>
                <a:spcPct val="0"/>
              </a:spcBef>
              <a:spcAft>
                <a:spcPct val="0"/>
              </a:spcAft>
              <a:defRPr sz="2800">
                <a:solidFill>
                  <a:schemeClr val="bg1"/>
                </a:solidFill>
                <a:latin typeface="+mj-lt"/>
                <a:ea typeface="+mj-ea"/>
                <a:cs typeface="+mj-cs"/>
              </a:defRPr>
            </a:lvl1pPr>
            <a:lvl2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2pPr>
            <a:lvl3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3pPr>
            <a:lvl4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4pPr>
            <a:lvl5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5pPr>
            <a:lvl6pPr marL="457150" algn="l" defTabSz="1019063" rtl="0" fontAlgn="base">
              <a:lnSpc>
                <a:spcPct val="80000"/>
              </a:lnSpc>
              <a:spcBef>
                <a:spcPct val="0"/>
              </a:spcBef>
              <a:spcAft>
                <a:spcPct val="0"/>
              </a:spcAft>
              <a:defRPr sz="2800">
                <a:solidFill>
                  <a:schemeClr val="bg1"/>
                </a:solidFill>
                <a:latin typeface="Arial" charset="0"/>
                <a:cs typeface="Arial" charset="0"/>
              </a:defRPr>
            </a:lvl6pPr>
            <a:lvl7pPr marL="914299" algn="l" defTabSz="1019063" rtl="0" fontAlgn="base">
              <a:lnSpc>
                <a:spcPct val="80000"/>
              </a:lnSpc>
              <a:spcBef>
                <a:spcPct val="0"/>
              </a:spcBef>
              <a:spcAft>
                <a:spcPct val="0"/>
              </a:spcAft>
              <a:defRPr sz="2800">
                <a:solidFill>
                  <a:schemeClr val="bg1"/>
                </a:solidFill>
                <a:latin typeface="Arial" charset="0"/>
                <a:cs typeface="Arial" charset="0"/>
              </a:defRPr>
            </a:lvl7pPr>
            <a:lvl8pPr marL="1371449" algn="l" defTabSz="1019063" rtl="0" fontAlgn="base">
              <a:lnSpc>
                <a:spcPct val="80000"/>
              </a:lnSpc>
              <a:spcBef>
                <a:spcPct val="0"/>
              </a:spcBef>
              <a:spcAft>
                <a:spcPct val="0"/>
              </a:spcAft>
              <a:defRPr sz="2800">
                <a:solidFill>
                  <a:schemeClr val="bg1"/>
                </a:solidFill>
                <a:latin typeface="Arial" charset="0"/>
                <a:cs typeface="Arial" charset="0"/>
              </a:defRPr>
            </a:lvl8pPr>
            <a:lvl9pPr marL="1828600" algn="l" defTabSz="1019063" rtl="0" fontAlgn="base">
              <a:lnSpc>
                <a:spcPct val="80000"/>
              </a:lnSpc>
              <a:spcBef>
                <a:spcPct val="0"/>
              </a:spcBef>
              <a:spcAft>
                <a:spcPct val="0"/>
              </a:spcAft>
              <a:defRPr sz="2800">
                <a:solidFill>
                  <a:schemeClr val="bg1"/>
                </a:solidFill>
                <a:latin typeface="Arial" charset="0"/>
                <a:cs typeface="Arial" charset="0"/>
              </a:defRPr>
            </a:lvl9pPr>
          </a:lstStyle>
          <a:p>
            <a:pPr eaLnBrk="1" hangingPunct="1"/>
            <a:r>
              <a:rPr lang="en-US" b="1" spc="150" dirty="0">
                <a:ln w="11430"/>
                <a:solidFill>
                  <a:srgbClr val="F8F8F8"/>
                </a:solidFill>
                <a:effectLst>
                  <a:outerShdw blurRad="25400" algn="tl" rotWithShape="0">
                    <a:srgbClr val="000000">
                      <a:alpha val="43000"/>
                    </a:srgbClr>
                  </a:outerShdw>
                </a:effectLst>
              </a:rPr>
              <a:t>Strong Risk Management &amp; Corporate Governance</a:t>
            </a:r>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24</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2"/>
          <p:cNvSpPr>
            <a:spLocks noChangeArrowheads="1"/>
          </p:cNvSpPr>
          <p:nvPr>
            <p:custDataLst>
              <p:tags r:id="rId2"/>
            </p:custDataLst>
          </p:nvPr>
        </p:nvSpPr>
        <p:spPr bwMode="gray">
          <a:xfrm>
            <a:off x="5177345" y="1392505"/>
            <a:ext cx="4727448" cy="350001"/>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chemeClr val="bg1"/>
                </a:solidFill>
              </a:rPr>
              <a:t>Restructured Assets</a:t>
            </a:r>
            <a:endParaRPr lang="en-US" b="1" dirty="0">
              <a:solidFill>
                <a:schemeClr val="bg1"/>
              </a:solidFill>
            </a:endParaRPr>
          </a:p>
        </p:txBody>
      </p:sp>
      <p:sp>
        <p:nvSpPr>
          <p:cNvPr id="11" name="Rectangle 42"/>
          <p:cNvSpPr>
            <a:spLocks noChangeArrowheads="1"/>
          </p:cNvSpPr>
          <p:nvPr>
            <p:custDataLst>
              <p:tags r:id="rId3"/>
            </p:custDataLst>
          </p:nvPr>
        </p:nvSpPr>
        <p:spPr bwMode="gray">
          <a:xfrm>
            <a:off x="142215" y="1396285"/>
            <a:ext cx="4727448" cy="343105"/>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Asset Quality</a:t>
            </a:r>
            <a:endParaRPr lang="en-US" b="1" dirty="0">
              <a:solidFill>
                <a:srgbClr val="FFFFFF"/>
              </a:solidFill>
            </a:endParaRPr>
          </a:p>
        </p:txBody>
      </p:sp>
      <p:sp>
        <p:nvSpPr>
          <p:cNvPr id="13" name="Rectangle 42"/>
          <p:cNvSpPr>
            <a:spLocks noChangeArrowheads="1"/>
          </p:cNvSpPr>
          <p:nvPr>
            <p:custDataLst>
              <p:tags r:id="rId4"/>
            </p:custDataLst>
          </p:nvPr>
        </p:nvSpPr>
        <p:spPr bwMode="gray">
          <a:xfrm>
            <a:off x="295824" y="4209122"/>
            <a:ext cx="9762578" cy="320020"/>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a:solidFill>
                  <a:schemeClr val="bg1"/>
                </a:solidFill>
              </a:rPr>
              <a:t>Sector-wise </a:t>
            </a:r>
            <a:r>
              <a:rPr lang="en-US" b="1" dirty="0" smtClean="0">
                <a:solidFill>
                  <a:schemeClr val="bg1"/>
                </a:solidFill>
              </a:rPr>
              <a:t>Restructured Assets (Top 10)</a:t>
            </a:r>
            <a:endParaRPr lang="en-US" b="1" dirty="0">
              <a:solidFill>
                <a:schemeClr val="bg1"/>
              </a:solidFill>
            </a:endParaRPr>
          </a:p>
        </p:txBody>
      </p:sp>
      <p:graphicFrame>
        <p:nvGraphicFramePr>
          <p:cNvPr id="18" name="Chart 17"/>
          <p:cNvGraphicFramePr/>
          <p:nvPr>
            <p:extLst>
              <p:ext uri="{D42A27DB-BD31-4B8C-83A1-F6EECF244321}">
                <p14:modId xmlns:p14="http://schemas.microsoft.com/office/powerpoint/2010/main" xmlns="" val="3279227057"/>
              </p:ext>
            </p:extLst>
          </p:nvPr>
        </p:nvGraphicFramePr>
        <p:xfrm>
          <a:off x="4957762" y="1941984"/>
          <a:ext cx="5100638" cy="213330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0" name="Chart 19"/>
          <p:cNvGraphicFramePr/>
          <p:nvPr>
            <p:extLst>
              <p:ext uri="{D42A27DB-BD31-4B8C-83A1-F6EECF244321}">
                <p14:modId xmlns:p14="http://schemas.microsoft.com/office/powerpoint/2010/main" xmlns="" val="802548856"/>
              </p:ext>
            </p:extLst>
          </p:nvPr>
        </p:nvGraphicFramePr>
        <p:xfrm>
          <a:off x="-185772" y="1528748"/>
          <a:ext cx="5174665" cy="2552715"/>
        </p:xfrm>
        <a:graphic>
          <a:graphicData uri="http://schemas.openxmlformats.org/drawingml/2006/chart">
            <c:chart xmlns:c="http://schemas.openxmlformats.org/drawingml/2006/chart" xmlns:r="http://schemas.openxmlformats.org/officeDocument/2006/relationships" r:id="rId8"/>
          </a:graphicData>
        </a:graphic>
      </p:graphicFrame>
      <p:sp>
        <p:nvSpPr>
          <p:cNvPr id="16" name="Oval 15"/>
          <p:cNvSpPr/>
          <p:nvPr/>
        </p:nvSpPr>
        <p:spPr bwMode="gray">
          <a:xfrm>
            <a:off x="2364904" y="3959348"/>
            <a:ext cx="288032" cy="70868"/>
          </a:xfrm>
          <a:prstGeom prst="ellipse">
            <a:avLst/>
          </a:prstGeom>
          <a:solidFill>
            <a:srgbClr val="00386B"/>
          </a:solidFill>
          <a:ln w="9525" cap="flat" cmpd="sng" algn="ctr">
            <a:noFill/>
            <a:prstDash val="solid"/>
            <a:round/>
            <a:headEnd type="none" w="med" len="med"/>
            <a:tailEnd type="none" w="med" len="med"/>
          </a:ln>
          <a:effectLst/>
        </p:spPr>
        <p:txBody>
          <a:bodyPr vert="horz" wrap="square" lIns="91408" tIns="45704" rIns="91408" bIns="45704" numCol="1" rtlCol="0" anchor="t" anchorCtr="0" compatLnSpc="1">
            <a:prstTxWarp prst="textNoShape">
              <a:avLst/>
            </a:prstTxWarp>
          </a:bodyPr>
          <a:lstStyle/>
          <a:p>
            <a:pPr defTabSz="914085"/>
            <a:endParaRPr lang="en-US" dirty="0">
              <a:latin typeface="Arial" charset="0"/>
              <a:cs typeface="Arial" charset="0"/>
            </a:endParaRPr>
          </a:p>
        </p:txBody>
      </p:sp>
      <p:sp>
        <p:nvSpPr>
          <p:cNvPr id="31" name="Rectangle 30"/>
          <p:cNvSpPr/>
          <p:nvPr/>
        </p:nvSpPr>
        <p:spPr bwMode="gray">
          <a:xfrm>
            <a:off x="2652936" y="3871424"/>
            <a:ext cx="2088232" cy="230800"/>
          </a:xfrm>
          <a:prstGeom prst="rect">
            <a:avLst/>
          </a:prstGeom>
        </p:spPr>
        <p:txBody>
          <a:bodyPr wrap="square" lIns="91408" tIns="45704" rIns="91408" bIns="45704">
            <a:spAutoFit/>
          </a:bodyPr>
          <a:lstStyle/>
          <a:p>
            <a:r>
              <a:rPr lang="en-US" sz="700" dirty="0" smtClean="0"/>
              <a:t>Provision </a:t>
            </a:r>
            <a:r>
              <a:rPr lang="en-US" sz="700" dirty="0"/>
              <a:t>Coverage </a:t>
            </a:r>
            <a:r>
              <a:rPr lang="en-US" sz="700" dirty="0" smtClean="0"/>
              <a:t>Ratio (including write-offs</a:t>
            </a:r>
            <a:r>
              <a:rPr lang="en-US" sz="900" dirty="0" smtClean="0"/>
              <a:t>)</a:t>
            </a:r>
            <a:endParaRPr lang="en-US" sz="900" dirty="0"/>
          </a:p>
        </p:txBody>
      </p:sp>
      <p:sp>
        <p:nvSpPr>
          <p:cNvPr id="17" name="Rectangle 16"/>
          <p:cNvSpPr/>
          <p:nvPr/>
        </p:nvSpPr>
        <p:spPr bwMode="gray">
          <a:xfrm>
            <a:off x="5068469" y="1731287"/>
            <a:ext cx="924622" cy="268305"/>
          </a:xfrm>
          <a:prstGeom prst="rect">
            <a:avLst/>
          </a:prstGeom>
        </p:spPr>
        <p:txBody>
          <a:bodyPr wrap="none" lIns="91408" tIns="45704" rIns="91408" bIns="45704">
            <a:spAutoFit/>
          </a:bodyPr>
          <a:lstStyle/>
          <a:p>
            <a:pPr lvl="0" fontAlgn="b"/>
            <a:r>
              <a:rPr lang="en-US" sz="1100" dirty="0">
                <a:solidFill>
                  <a:schemeClr val="tx1"/>
                </a:solidFill>
              </a:rPr>
              <a:t> [Rs. Billion]</a:t>
            </a:r>
          </a:p>
        </p:txBody>
      </p:sp>
      <p:sp>
        <p:nvSpPr>
          <p:cNvPr id="35" name="Rectangle 34"/>
          <p:cNvSpPr/>
          <p:nvPr/>
        </p:nvSpPr>
        <p:spPr bwMode="gray">
          <a:xfrm>
            <a:off x="0" y="1671623"/>
            <a:ext cx="423843" cy="268305"/>
          </a:xfrm>
          <a:prstGeom prst="rect">
            <a:avLst/>
          </a:prstGeom>
        </p:spPr>
        <p:txBody>
          <a:bodyPr wrap="none" lIns="91408" tIns="45704" rIns="91408" bIns="45704">
            <a:spAutoFit/>
          </a:bodyPr>
          <a:lstStyle/>
          <a:p>
            <a:pPr lvl="0" fontAlgn="b"/>
            <a:r>
              <a:rPr lang="en-US" sz="1100" dirty="0">
                <a:solidFill>
                  <a:schemeClr val="tx1"/>
                </a:solidFill>
              </a:rPr>
              <a:t> [%]</a:t>
            </a:r>
          </a:p>
        </p:txBody>
      </p:sp>
      <p:sp>
        <p:nvSpPr>
          <p:cNvPr id="36" name="Rectangle 35"/>
          <p:cNvSpPr/>
          <p:nvPr/>
        </p:nvSpPr>
        <p:spPr bwMode="gray">
          <a:xfrm>
            <a:off x="10545" y="4505709"/>
            <a:ext cx="952440" cy="261578"/>
          </a:xfrm>
          <a:prstGeom prst="rect">
            <a:avLst/>
          </a:prstGeom>
        </p:spPr>
        <p:txBody>
          <a:bodyPr wrap="none" lIns="91408" tIns="45704" rIns="91408" bIns="45704">
            <a:spAutoFit/>
          </a:bodyPr>
          <a:lstStyle/>
          <a:p>
            <a:pPr lvl="0" fontAlgn="b"/>
            <a:r>
              <a:rPr lang="en-US" sz="1100" dirty="0">
                <a:solidFill>
                  <a:schemeClr val="tx1"/>
                </a:solidFill>
              </a:rPr>
              <a:t> </a:t>
            </a:r>
            <a:r>
              <a:rPr lang="en-US" sz="1100" dirty="0" smtClean="0">
                <a:solidFill>
                  <a:schemeClr val="tx1"/>
                </a:solidFill>
              </a:rPr>
              <a:t>[Rs. Million]</a:t>
            </a:r>
            <a:endParaRPr lang="en-US" sz="1100" dirty="0">
              <a:solidFill>
                <a:schemeClr val="tx1"/>
              </a:solidFill>
            </a:endParaRPr>
          </a:p>
        </p:txBody>
      </p:sp>
      <p:sp>
        <p:nvSpPr>
          <p:cNvPr id="32" name="TextBox 77"/>
          <p:cNvSpPr txBox="1"/>
          <p:nvPr/>
        </p:nvSpPr>
        <p:spPr bwMode="gray">
          <a:xfrm>
            <a:off x="204664" y="6905853"/>
            <a:ext cx="2304256" cy="261590"/>
          </a:xfrm>
          <a:prstGeom prst="rect">
            <a:avLst/>
          </a:prstGeom>
          <a:noFill/>
        </p:spPr>
        <p:txBody>
          <a:bodyPr wrap="square" lIns="91418" tIns="45710" rIns="91418" bIns="4571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b="1" dirty="0" smtClean="0">
                <a:solidFill>
                  <a:schemeClr val="tx1"/>
                </a:solidFill>
              </a:rPr>
              <a:t>As on March 31, 2014</a:t>
            </a:r>
            <a:endParaRPr lang="en-IN" b="1" dirty="0">
              <a:solidFill>
                <a:schemeClr val="tx1"/>
              </a:solidFill>
            </a:endParaRPr>
          </a:p>
        </p:txBody>
      </p:sp>
      <p:sp>
        <p:nvSpPr>
          <p:cNvPr id="33" name="Title 6"/>
          <p:cNvSpPr txBox="1">
            <a:spLocks/>
          </p:cNvSpPr>
          <p:nvPr/>
        </p:nvSpPr>
        <p:spPr bwMode="gray">
          <a:xfrm>
            <a:off x="694970" y="402774"/>
            <a:ext cx="8786261"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lvl1pPr algn="l" defTabSz="1019063" rtl="0" eaLnBrk="0" fontAlgn="base" hangingPunct="0">
              <a:lnSpc>
                <a:spcPct val="80000"/>
              </a:lnSpc>
              <a:spcBef>
                <a:spcPct val="0"/>
              </a:spcBef>
              <a:spcAft>
                <a:spcPct val="0"/>
              </a:spcAft>
              <a:defRPr sz="2800">
                <a:solidFill>
                  <a:schemeClr val="bg1"/>
                </a:solidFill>
                <a:latin typeface="+mj-lt"/>
                <a:ea typeface="+mj-ea"/>
                <a:cs typeface="+mj-cs"/>
              </a:defRPr>
            </a:lvl1pPr>
            <a:lvl2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2pPr>
            <a:lvl3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3pPr>
            <a:lvl4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4pPr>
            <a:lvl5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5pPr>
            <a:lvl6pPr marL="457150" algn="l" defTabSz="1019063" rtl="0" fontAlgn="base">
              <a:lnSpc>
                <a:spcPct val="80000"/>
              </a:lnSpc>
              <a:spcBef>
                <a:spcPct val="0"/>
              </a:spcBef>
              <a:spcAft>
                <a:spcPct val="0"/>
              </a:spcAft>
              <a:defRPr sz="2800">
                <a:solidFill>
                  <a:schemeClr val="bg1"/>
                </a:solidFill>
                <a:latin typeface="Arial" charset="0"/>
                <a:cs typeface="Arial" charset="0"/>
              </a:defRPr>
            </a:lvl6pPr>
            <a:lvl7pPr marL="914299" algn="l" defTabSz="1019063" rtl="0" fontAlgn="base">
              <a:lnSpc>
                <a:spcPct val="80000"/>
              </a:lnSpc>
              <a:spcBef>
                <a:spcPct val="0"/>
              </a:spcBef>
              <a:spcAft>
                <a:spcPct val="0"/>
              </a:spcAft>
              <a:defRPr sz="2800">
                <a:solidFill>
                  <a:schemeClr val="bg1"/>
                </a:solidFill>
                <a:latin typeface="Arial" charset="0"/>
                <a:cs typeface="Arial" charset="0"/>
              </a:defRPr>
            </a:lvl7pPr>
            <a:lvl8pPr marL="1371449" algn="l" defTabSz="1019063" rtl="0" fontAlgn="base">
              <a:lnSpc>
                <a:spcPct val="80000"/>
              </a:lnSpc>
              <a:spcBef>
                <a:spcPct val="0"/>
              </a:spcBef>
              <a:spcAft>
                <a:spcPct val="0"/>
              </a:spcAft>
              <a:defRPr sz="2800">
                <a:solidFill>
                  <a:schemeClr val="bg1"/>
                </a:solidFill>
                <a:latin typeface="Arial" charset="0"/>
                <a:cs typeface="Arial" charset="0"/>
              </a:defRPr>
            </a:lvl8pPr>
            <a:lvl9pPr marL="1828600" algn="l" defTabSz="1019063" rtl="0" fontAlgn="base">
              <a:lnSpc>
                <a:spcPct val="80000"/>
              </a:lnSpc>
              <a:spcBef>
                <a:spcPct val="0"/>
              </a:spcBef>
              <a:spcAft>
                <a:spcPct val="0"/>
              </a:spcAft>
              <a:defRPr sz="2800">
                <a:solidFill>
                  <a:schemeClr val="bg1"/>
                </a:solidFill>
                <a:latin typeface="Arial" charset="0"/>
                <a:cs typeface="Arial" charset="0"/>
              </a:defRPr>
            </a:lvl9pPr>
          </a:lstStyle>
          <a:p>
            <a:pPr eaLnBrk="1" hangingPunct="1"/>
            <a:r>
              <a:rPr lang="en-US" b="1" spc="150" dirty="0" smtClean="0">
                <a:ln w="11430"/>
                <a:effectLst>
                  <a:outerShdw blurRad="25400" algn="tl" rotWithShape="0">
                    <a:srgbClr val="000000">
                      <a:alpha val="43000"/>
                    </a:srgbClr>
                  </a:outerShdw>
                </a:effectLst>
              </a:rPr>
              <a:t>Asset </a:t>
            </a:r>
            <a:r>
              <a:rPr lang="en-US" b="1" spc="150" dirty="0">
                <a:ln w="11430"/>
                <a:effectLst>
                  <a:outerShdw blurRad="25400" algn="tl" rotWithShape="0">
                    <a:srgbClr val="000000">
                      <a:alpha val="43000"/>
                    </a:srgbClr>
                  </a:outerShdw>
                </a:effectLst>
              </a:rPr>
              <a:t>Quality</a:t>
            </a:r>
          </a:p>
        </p:txBody>
      </p:sp>
      <p:graphicFrame>
        <p:nvGraphicFramePr>
          <p:cNvPr id="21" name="Group 149"/>
          <p:cNvGraphicFramePr>
            <a:graphicFrameLocks noGrp="1"/>
          </p:cNvGraphicFramePr>
          <p:nvPr>
            <p:extLst>
              <p:ext uri="{D42A27DB-BD31-4B8C-83A1-F6EECF244321}">
                <p14:modId xmlns:p14="http://schemas.microsoft.com/office/powerpoint/2010/main" xmlns="" val="452076983"/>
              </p:ext>
            </p:extLst>
          </p:nvPr>
        </p:nvGraphicFramePr>
        <p:xfrm>
          <a:off x="276672" y="4714491"/>
          <a:ext cx="4727448" cy="2196045"/>
        </p:xfrm>
        <a:graphic>
          <a:graphicData uri="http://schemas.openxmlformats.org/drawingml/2006/table">
            <a:tbl>
              <a:tblPr>
                <a:effectLst/>
              </a:tblPr>
              <a:tblGrid>
                <a:gridCol w="656203"/>
                <a:gridCol w="2388522"/>
                <a:gridCol w="1682723"/>
              </a:tblGrid>
              <a:tr h="256371">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200" b="0" i="0" u="none" strike="noStrike" cap="none" normalizeH="0" baseline="0" dirty="0" smtClean="0">
                          <a:ln>
                            <a:noFill/>
                          </a:ln>
                          <a:solidFill>
                            <a:srgbClr val="FF5900"/>
                          </a:solidFill>
                          <a:effectLst/>
                          <a:latin typeface="+mj-lt"/>
                          <a:ea typeface="LF_Kai"/>
                          <a:cs typeface="Mangal" pitchFamily="2"/>
                        </a:rPr>
                        <a:t>S. No.</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6D7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200" b="0" i="0" u="none" strike="noStrike" cap="none" normalizeH="0" baseline="0" dirty="0" smtClean="0">
                          <a:ln>
                            <a:noFill/>
                          </a:ln>
                          <a:solidFill>
                            <a:srgbClr val="FF5900"/>
                          </a:solidFill>
                          <a:effectLst/>
                          <a:latin typeface="+mj-lt"/>
                          <a:ea typeface="LF_Kai"/>
                          <a:cs typeface="Mangal" pitchFamily="2"/>
                        </a:rPr>
                        <a:t>Sector</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6D7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200" b="0" i="0" u="none" strike="noStrike" cap="none" normalizeH="0" baseline="0" dirty="0" smtClean="0">
                          <a:ln>
                            <a:noFill/>
                          </a:ln>
                          <a:solidFill>
                            <a:srgbClr val="FF5900"/>
                          </a:solidFill>
                          <a:effectLst/>
                          <a:latin typeface="+mj-lt"/>
                          <a:ea typeface="LF_Kai"/>
                          <a:cs typeface="Mangal" pitchFamily="2"/>
                        </a:rPr>
                        <a:t>Restructured Assets </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6D75"/>
                      </a:solidFill>
                      <a:prstDash val="solid"/>
                      <a:round/>
                      <a:headEnd type="none" w="med" len="med"/>
                      <a:tailEnd type="none" w="med" len="med"/>
                    </a:lnB>
                    <a:lnTlToBr>
                      <a:noFill/>
                    </a:lnTlToBr>
                    <a:lnBlToTr>
                      <a:noFill/>
                    </a:lnBlToTr>
                    <a:noFill/>
                  </a:tcPr>
                </a:tc>
              </a:tr>
              <a:tr h="323279">
                <a:tc>
                  <a:txBody>
                    <a:bodyPr/>
                    <a:lstStyle/>
                    <a:p>
                      <a:pPr algn="ctr" fontAlgn="b"/>
                      <a:r>
                        <a:rPr lang="en-US" sz="1200" b="0" i="0" u="none" strike="noStrike" dirty="0">
                          <a:effectLst/>
                          <a:latin typeface="+mj-lt"/>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6D75"/>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b"/>
                      <a:r>
                        <a:rPr lang="en-US" sz="1100" b="0" i="0" u="none" strike="noStrike" dirty="0" smtClean="0">
                          <a:effectLst/>
                          <a:latin typeface="+mj-lt"/>
                        </a:rPr>
                        <a:t>Infrastructure (others)</a:t>
                      </a:r>
                      <a:endParaRPr lang="en-US" sz="1100" b="0" i="0" u="none" strike="noStrike" dirty="0">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6D75"/>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ctr" fontAlgn="b"/>
                      <a:r>
                        <a:rPr lang="en-US" sz="1100" b="0" i="0" u="none" strike="noStrike" dirty="0" smtClean="0">
                          <a:effectLst/>
                          <a:latin typeface="+mj-lt"/>
                        </a:rPr>
                        <a:t>36,440</a:t>
                      </a:r>
                      <a:endParaRPr lang="en-US" sz="1100" b="0" i="0" u="none" strike="noStrike" dirty="0">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6D75"/>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23279">
                <a:tc>
                  <a:txBody>
                    <a:bodyPr/>
                    <a:lstStyle/>
                    <a:p>
                      <a:pPr algn="ctr" fontAlgn="b"/>
                      <a:r>
                        <a:rPr lang="en-US" sz="1200" b="0" i="0" u="none" strike="noStrike" dirty="0">
                          <a:effectLst/>
                          <a:latin typeface="+mj-lt"/>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b"/>
                      <a:r>
                        <a:rPr lang="en-US" sz="1100" b="0" i="0" u="none" strike="noStrike" dirty="0" smtClean="0">
                          <a:effectLst/>
                          <a:latin typeface="+mj-lt"/>
                        </a:rPr>
                        <a:t>Electricity Generation</a:t>
                      </a:r>
                      <a:endParaRPr lang="en-US" sz="1100" b="0" i="0" u="none" strike="noStrike" dirty="0">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ctr" fontAlgn="b"/>
                      <a:r>
                        <a:rPr lang="en-US" sz="1100" b="0" i="0" u="none" strike="noStrike" dirty="0" smtClean="0">
                          <a:effectLst/>
                          <a:latin typeface="+mj-lt"/>
                        </a:rPr>
                        <a:t>18,140</a:t>
                      </a:r>
                      <a:endParaRPr lang="en-US" sz="1100" b="0" i="0" u="none" strike="noStrike" dirty="0">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23279">
                <a:tc>
                  <a:txBody>
                    <a:bodyPr/>
                    <a:lstStyle/>
                    <a:p>
                      <a:pPr algn="ctr" fontAlgn="b"/>
                      <a:r>
                        <a:rPr lang="en-US" sz="1200" b="0" i="0" u="none" strike="noStrike">
                          <a:effectLst/>
                          <a:latin typeface="+mj-lt"/>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b"/>
                      <a:r>
                        <a:rPr lang="en-US" sz="1100" b="0" i="0" u="none" strike="noStrike" dirty="0" smtClean="0">
                          <a:effectLst/>
                          <a:latin typeface="+mj-lt"/>
                        </a:rPr>
                        <a:t>Electrical</a:t>
                      </a:r>
                      <a:r>
                        <a:rPr lang="en-US" sz="1100" b="0" i="0" u="none" strike="noStrike" baseline="0" dirty="0" smtClean="0">
                          <a:effectLst/>
                          <a:latin typeface="+mj-lt"/>
                        </a:rPr>
                        <a:t> Machinery</a:t>
                      </a:r>
                      <a:endParaRPr lang="en-US" sz="1100" b="0" i="0" u="none" strike="noStrike" dirty="0">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ctr" fontAlgn="b"/>
                      <a:r>
                        <a:rPr lang="en-US" sz="1100" b="0" i="0" u="none" strike="noStrike" dirty="0" smtClean="0">
                          <a:effectLst/>
                          <a:latin typeface="+mj-lt"/>
                        </a:rPr>
                        <a:t>13,720 </a:t>
                      </a:r>
                      <a:endParaRPr lang="en-US" sz="1100" b="0" i="0" u="none" strike="noStrike" dirty="0">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23279">
                <a:tc>
                  <a:txBody>
                    <a:bodyPr/>
                    <a:lstStyle/>
                    <a:p>
                      <a:pPr algn="ctr" fontAlgn="b"/>
                      <a:r>
                        <a:rPr lang="en-US" sz="1200" b="0" i="0" u="none" strike="noStrike">
                          <a:effectLst/>
                          <a:latin typeface="+mj-lt"/>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b"/>
                      <a:r>
                        <a:rPr lang="en-US" sz="1100" b="0" i="0" u="none" strike="noStrike" dirty="0">
                          <a:effectLst/>
                          <a:latin typeface="+mj-lt"/>
                        </a:rPr>
                        <a:t>Textiles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ctr" fontAlgn="b"/>
                      <a:r>
                        <a:rPr lang="en-US" sz="1100" b="0" i="0" u="none" strike="noStrike" dirty="0" smtClean="0">
                          <a:effectLst/>
                          <a:latin typeface="+mj-lt"/>
                        </a:rPr>
                        <a:t>12,930</a:t>
                      </a:r>
                      <a:endParaRPr lang="en-US" sz="1100" b="0" i="0" u="none" strike="noStrike" dirty="0">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23279">
                <a:tc>
                  <a:txBody>
                    <a:bodyPr/>
                    <a:lstStyle/>
                    <a:p>
                      <a:pPr algn="ctr" fontAlgn="b"/>
                      <a:r>
                        <a:rPr lang="en-US" sz="1200" b="0" i="0" u="none" strike="noStrike" dirty="0">
                          <a:effectLst/>
                          <a:latin typeface="+mj-lt"/>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b"/>
                      <a:r>
                        <a:rPr lang="en-US" sz="1100" b="0" i="0" u="none" strike="noStrike" dirty="0" smtClean="0">
                          <a:effectLst/>
                          <a:latin typeface="+mj-lt"/>
                        </a:rPr>
                        <a:t>Metal Industry</a:t>
                      </a:r>
                      <a:endParaRPr lang="en-US" sz="1100" b="0" i="0" u="none" strike="noStrike" dirty="0">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ctr" fontAlgn="b"/>
                      <a:r>
                        <a:rPr lang="en-US" sz="1100" b="0" i="0" u="none" strike="noStrike" dirty="0" smtClean="0">
                          <a:effectLst/>
                          <a:latin typeface="+mj-lt"/>
                        </a:rPr>
                        <a:t>12,190</a:t>
                      </a:r>
                      <a:endParaRPr lang="en-US" sz="1100" b="0" i="0" u="none" strike="noStrike" dirty="0">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23279">
                <a:tc>
                  <a:txBody>
                    <a:bodyPr/>
                    <a:lstStyle/>
                    <a:p>
                      <a:pPr algn="ctr" fontAlgn="b"/>
                      <a:r>
                        <a:rPr lang="en-US" sz="1200" b="0" i="0" u="none" strike="noStrike" dirty="0">
                          <a:effectLst/>
                          <a:latin typeface="+mj-lt"/>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006D75"/>
                      </a:solidFill>
                      <a:prstDash val="solid"/>
                      <a:round/>
                      <a:headEnd type="none" w="med" len="med"/>
                      <a:tailEnd type="none" w="med" len="med"/>
                    </a:lnB>
                    <a:lnTlToBr>
                      <a:noFill/>
                    </a:lnTlToBr>
                    <a:lnBlToTr>
                      <a:noFill/>
                    </a:lnBlToTr>
                    <a:noFill/>
                  </a:tcPr>
                </a:tc>
                <a:tc>
                  <a:txBody>
                    <a:bodyPr/>
                    <a:lstStyle/>
                    <a:p>
                      <a:pPr algn="l" fontAlgn="b"/>
                      <a:r>
                        <a:rPr lang="en-US" sz="1100" b="0" i="0" u="none" strike="noStrike" dirty="0" smtClean="0">
                          <a:effectLst/>
                          <a:latin typeface="+mj-lt"/>
                        </a:rPr>
                        <a:t>Air Transport</a:t>
                      </a:r>
                      <a:endParaRPr lang="en-US" sz="1100" b="0" i="0" u="none" strike="noStrike" dirty="0">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006D75"/>
                      </a:solidFill>
                      <a:prstDash val="solid"/>
                      <a:round/>
                      <a:headEnd type="none" w="med" len="med"/>
                      <a:tailEnd type="none" w="med" len="med"/>
                    </a:lnB>
                    <a:lnTlToBr>
                      <a:noFill/>
                    </a:lnTlToBr>
                    <a:lnBlToTr>
                      <a:noFill/>
                    </a:lnBlToTr>
                    <a:noFill/>
                  </a:tcPr>
                </a:tc>
                <a:tc>
                  <a:txBody>
                    <a:bodyPr/>
                    <a:lstStyle/>
                    <a:p>
                      <a:pPr algn="ctr" fontAlgn="b"/>
                      <a:r>
                        <a:rPr lang="en-US" sz="1100" b="0" i="0" u="none" strike="noStrike" dirty="0" smtClean="0">
                          <a:effectLst/>
                          <a:latin typeface="+mj-lt"/>
                        </a:rPr>
                        <a:t>11,850</a:t>
                      </a:r>
                      <a:endParaRPr lang="en-US" sz="1100" b="0" i="0" u="none" strike="noStrike" dirty="0">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006D75"/>
                      </a:solidFill>
                      <a:prstDash val="solid"/>
                      <a:round/>
                      <a:headEnd type="none" w="med" len="med"/>
                      <a:tailEnd type="none" w="med" len="med"/>
                    </a:lnB>
                    <a:lnTlToBr>
                      <a:noFill/>
                    </a:lnTlToBr>
                    <a:lnBlToTr>
                      <a:noFill/>
                    </a:lnBlToTr>
                    <a:noFill/>
                  </a:tcPr>
                </a:tc>
              </a:tr>
            </a:tbl>
          </a:graphicData>
        </a:graphic>
      </p:graphicFrame>
      <p:graphicFrame>
        <p:nvGraphicFramePr>
          <p:cNvPr id="23" name="Group 149"/>
          <p:cNvGraphicFramePr>
            <a:graphicFrameLocks noGrp="1"/>
          </p:cNvGraphicFramePr>
          <p:nvPr>
            <p:extLst>
              <p:ext uri="{D42A27DB-BD31-4B8C-83A1-F6EECF244321}">
                <p14:modId xmlns:p14="http://schemas.microsoft.com/office/powerpoint/2010/main" xmlns="" val="3129072378"/>
              </p:ext>
            </p:extLst>
          </p:nvPr>
        </p:nvGraphicFramePr>
        <p:xfrm>
          <a:off x="5177345" y="4636511"/>
          <a:ext cx="4707626" cy="2269339"/>
        </p:xfrm>
        <a:graphic>
          <a:graphicData uri="http://schemas.openxmlformats.org/drawingml/2006/table">
            <a:tbl>
              <a:tblPr>
                <a:effectLst/>
              </a:tblPr>
              <a:tblGrid>
                <a:gridCol w="653452"/>
                <a:gridCol w="2378507"/>
                <a:gridCol w="1675667"/>
              </a:tblGrid>
              <a:tr h="335653">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200" b="0" i="0" u="none" strike="noStrike" cap="none" normalizeH="0" baseline="0" dirty="0" smtClean="0">
                          <a:ln>
                            <a:noFill/>
                          </a:ln>
                          <a:solidFill>
                            <a:srgbClr val="FF5900"/>
                          </a:solidFill>
                          <a:effectLst/>
                          <a:latin typeface="+mj-lt"/>
                          <a:ea typeface="LF_Kai"/>
                          <a:cs typeface="Mangal" pitchFamily="2"/>
                        </a:rPr>
                        <a:t>S. No.</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6D7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200" b="0" i="0" u="none" strike="noStrike" cap="none" normalizeH="0" baseline="0" dirty="0" smtClean="0">
                          <a:ln>
                            <a:noFill/>
                          </a:ln>
                          <a:solidFill>
                            <a:srgbClr val="FF5900"/>
                          </a:solidFill>
                          <a:effectLst/>
                          <a:latin typeface="+mj-lt"/>
                          <a:ea typeface="LF_Kai"/>
                          <a:cs typeface="Mangal" pitchFamily="2"/>
                        </a:rPr>
                        <a:t>Sector</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6D7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200" b="0" i="0" u="none" strike="noStrike" cap="none" normalizeH="0" baseline="0" dirty="0" smtClean="0">
                          <a:ln>
                            <a:noFill/>
                          </a:ln>
                          <a:solidFill>
                            <a:srgbClr val="FF5900"/>
                          </a:solidFill>
                          <a:effectLst/>
                          <a:latin typeface="+mj-lt"/>
                          <a:ea typeface="LF_Kai"/>
                          <a:cs typeface="Mangal" pitchFamily="2"/>
                        </a:rPr>
                        <a:t>Restructured Assets </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6D75"/>
                      </a:solidFill>
                      <a:prstDash val="solid"/>
                      <a:round/>
                      <a:headEnd type="none" w="med" len="med"/>
                      <a:tailEnd type="none" w="med" len="med"/>
                    </a:lnB>
                    <a:lnTlToBr>
                      <a:noFill/>
                    </a:lnTlToBr>
                    <a:lnBlToTr>
                      <a:noFill/>
                    </a:lnBlToTr>
                    <a:noFill/>
                  </a:tcPr>
                </a:tc>
              </a:tr>
              <a:tr h="322281">
                <a:tc>
                  <a:txBody>
                    <a:bodyPr/>
                    <a:lstStyle/>
                    <a:p>
                      <a:pPr algn="ctr" fontAlgn="b"/>
                      <a:r>
                        <a:rPr lang="en-US" sz="1200" b="0" i="0" u="none" strike="noStrike" dirty="0">
                          <a:effectLst/>
                          <a:latin typeface="+mj-lt"/>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6D75"/>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b"/>
                      <a:r>
                        <a:rPr lang="en-US" sz="1100" b="0" i="0" u="none" strike="noStrike" dirty="0" smtClean="0">
                          <a:effectLst/>
                          <a:latin typeface="+mj-lt"/>
                        </a:rPr>
                        <a:t>Telecommunications</a:t>
                      </a:r>
                      <a:endParaRPr lang="en-US" sz="1100" b="0" i="0" u="none" strike="noStrike" dirty="0">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6D75"/>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ctr" fontAlgn="b"/>
                      <a:r>
                        <a:rPr lang="en-US" sz="1100" b="0" i="0" u="none" strike="noStrike" dirty="0" smtClean="0">
                          <a:effectLst/>
                          <a:latin typeface="+mj-lt"/>
                        </a:rPr>
                        <a:t>9,150</a:t>
                      </a:r>
                      <a:endParaRPr lang="en-US" sz="1100" b="0" i="0" u="none" strike="noStrike" dirty="0">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6D75"/>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22281">
                <a:tc>
                  <a:txBody>
                    <a:bodyPr/>
                    <a:lstStyle/>
                    <a:p>
                      <a:pPr algn="ctr" fontAlgn="b"/>
                      <a:r>
                        <a:rPr lang="en-US" sz="1200" b="0" i="0" u="none" strike="noStrike" dirty="0">
                          <a:effectLst/>
                          <a:latin typeface="+mj-lt"/>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b"/>
                      <a:r>
                        <a:rPr lang="en-US" sz="1100" b="0" i="0" u="none" strike="noStrike" dirty="0" smtClean="0">
                          <a:effectLst/>
                          <a:latin typeface="+mj-lt"/>
                        </a:rPr>
                        <a:t>Ship Building</a:t>
                      </a:r>
                      <a:endParaRPr lang="en-US" sz="1100" b="0" i="0" u="none" strike="noStrike" dirty="0">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ctr" fontAlgn="b"/>
                      <a:r>
                        <a:rPr lang="en-US" sz="1100" b="0" i="0" u="none" strike="noStrike" dirty="0" smtClean="0">
                          <a:effectLst/>
                          <a:latin typeface="+mj-lt"/>
                        </a:rPr>
                        <a:t>5,460 </a:t>
                      </a:r>
                      <a:endParaRPr lang="en-US" sz="1100" b="0" i="0" u="none" strike="noStrike" dirty="0">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22281">
                <a:tc>
                  <a:txBody>
                    <a:bodyPr/>
                    <a:lstStyle/>
                    <a:p>
                      <a:pPr algn="ctr" fontAlgn="b"/>
                      <a:r>
                        <a:rPr lang="en-US" sz="1100" b="0" i="0" u="none" strike="noStrike" kern="1200" dirty="0">
                          <a:solidFill>
                            <a:schemeClr val="tx1"/>
                          </a:solidFill>
                          <a:effectLst/>
                          <a:latin typeface="+mj-lt"/>
                          <a:ea typeface="+mn-ea"/>
                          <a:cs typeface="+mn-cs"/>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b"/>
                      <a:r>
                        <a:rPr lang="en-US" sz="1100" b="0" i="0" u="none" strike="noStrike" kern="1200" dirty="0" smtClean="0">
                          <a:solidFill>
                            <a:schemeClr val="tx1"/>
                          </a:solidFill>
                          <a:effectLst/>
                          <a:latin typeface="+mj-lt"/>
                          <a:ea typeface="+mn-ea"/>
                          <a:cs typeface="+mn-cs"/>
                        </a:rPr>
                        <a:t>Iron and Steel</a:t>
                      </a:r>
                      <a:endParaRPr lang="en-US" sz="1100" b="0" i="0" u="none" strike="noStrike" kern="1200" dirty="0">
                        <a:solidFill>
                          <a:schemeClr val="tx1"/>
                        </a:solidFill>
                        <a:effectLst/>
                        <a:latin typeface="+mj-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ctr" fontAlgn="b"/>
                      <a:r>
                        <a:rPr lang="en-US" sz="1100" b="0" i="0" u="none" strike="noStrike" kern="1200" dirty="0" smtClean="0">
                          <a:solidFill>
                            <a:schemeClr val="tx1"/>
                          </a:solidFill>
                          <a:effectLst/>
                          <a:latin typeface="+mj-lt"/>
                          <a:ea typeface="+mn-ea"/>
                          <a:cs typeface="+mn-cs"/>
                        </a:rPr>
                        <a:t>4,630</a:t>
                      </a:r>
                      <a:endParaRPr lang="en-US" sz="1100" b="0" i="0" u="none" strike="noStrike" kern="1200" dirty="0">
                        <a:solidFill>
                          <a:schemeClr val="tx1"/>
                        </a:solidFill>
                        <a:effectLst/>
                        <a:latin typeface="+mj-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22281">
                <a:tc>
                  <a:txBody>
                    <a:bodyPr/>
                    <a:lstStyle/>
                    <a:p>
                      <a:pPr algn="ctr" fontAlgn="b"/>
                      <a:r>
                        <a:rPr lang="en-US" sz="1100" b="0" i="0" u="none" strike="noStrike" kern="1200" dirty="0">
                          <a:solidFill>
                            <a:schemeClr val="tx1"/>
                          </a:solidFill>
                          <a:effectLst/>
                          <a:latin typeface="+mj-lt"/>
                          <a:ea typeface="+mn-ea"/>
                          <a:cs typeface="+mn-cs"/>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b"/>
                      <a:r>
                        <a:rPr lang="en-US" sz="1100" b="0" i="0" u="none" strike="noStrike" kern="1200" dirty="0" smtClean="0">
                          <a:solidFill>
                            <a:schemeClr val="tx1"/>
                          </a:solidFill>
                          <a:effectLst/>
                          <a:latin typeface="+mj-lt"/>
                          <a:ea typeface="+mn-ea"/>
                          <a:cs typeface="+mn-cs"/>
                        </a:rPr>
                        <a:t>Hotel</a:t>
                      </a:r>
                      <a:endParaRPr lang="en-US" sz="1100" b="0" i="0" u="none" strike="noStrike" kern="1200" dirty="0">
                        <a:solidFill>
                          <a:schemeClr val="tx1"/>
                        </a:solidFill>
                        <a:effectLst/>
                        <a:latin typeface="+mj-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ctr" fontAlgn="b"/>
                      <a:r>
                        <a:rPr lang="en-US" sz="1100" b="0" i="0" u="none" strike="noStrike" kern="1200" dirty="0" smtClean="0">
                          <a:solidFill>
                            <a:schemeClr val="tx1"/>
                          </a:solidFill>
                          <a:effectLst/>
                          <a:latin typeface="+mj-lt"/>
                          <a:ea typeface="+mn-ea"/>
                          <a:cs typeface="+mn-cs"/>
                        </a:rPr>
                        <a:t>3,750</a:t>
                      </a:r>
                      <a:endParaRPr lang="en-US" sz="1100" b="0" i="0" u="none" strike="noStrike" kern="1200" dirty="0">
                        <a:solidFill>
                          <a:schemeClr val="tx1"/>
                        </a:solidFill>
                        <a:effectLst/>
                        <a:latin typeface="+mj-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22281">
                <a:tc>
                  <a:txBody>
                    <a:bodyPr/>
                    <a:lstStyle/>
                    <a:p>
                      <a:pPr algn="ctr" fontAlgn="b"/>
                      <a:endParaRPr lang="en-US" sz="1100" b="0" i="0" u="none" strike="noStrike" kern="1200" dirty="0">
                        <a:solidFill>
                          <a:schemeClr val="tx1"/>
                        </a:solidFill>
                        <a:effectLst/>
                        <a:latin typeface="+mj-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b"/>
                      <a:r>
                        <a:rPr lang="en-US" sz="1100" b="0" i="0" u="none" strike="noStrike" kern="1200" dirty="0" smtClean="0">
                          <a:solidFill>
                            <a:schemeClr val="tx1"/>
                          </a:solidFill>
                          <a:effectLst/>
                          <a:latin typeface="+mj-lt"/>
                          <a:ea typeface="+mn-ea"/>
                          <a:cs typeface="+mn-cs"/>
                        </a:rPr>
                        <a:t>Others</a:t>
                      </a:r>
                      <a:endParaRPr lang="en-US" sz="1100" b="0" i="0" u="none" strike="noStrike" kern="1200" dirty="0">
                        <a:solidFill>
                          <a:schemeClr val="tx1"/>
                        </a:solidFill>
                        <a:effectLst/>
                        <a:latin typeface="+mj-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ctr" fontAlgn="b"/>
                      <a:r>
                        <a:rPr lang="en-US" sz="1100" b="0" i="0" u="none" strike="noStrike" kern="1200" dirty="0" smtClean="0">
                          <a:solidFill>
                            <a:schemeClr val="tx1"/>
                          </a:solidFill>
                          <a:effectLst/>
                          <a:latin typeface="+mj-lt"/>
                          <a:ea typeface="+mn-ea"/>
                          <a:cs typeface="+mn-cs"/>
                        </a:rPr>
                        <a:t>26,260</a:t>
                      </a:r>
                      <a:endParaRPr lang="en-US" sz="1100" b="0" i="0" u="none" strike="noStrike" kern="1200" dirty="0">
                        <a:solidFill>
                          <a:schemeClr val="tx1"/>
                        </a:solidFill>
                        <a:effectLst/>
                        <a:latin typeface="+mj-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22281">
                <a:tc>
                  <a:txBody>
                    <a:bodyPr/>
                    <a:lstStyle/>
                    <a:p>
                      <a:pPr algn="ctr" fontAlgn="b"/>
                      <a:endParaRPr lang="en-US" sz="1100" b="0" i="0" u="none" strike="noStrike" kern="1200" dirty="0">
                        <a:solidFill>
                          <a:schemeClr val="tx1"/>
                        </a:solidFill>
                        <a:effectLst/>
                        <a:latin typeface="+mj-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006D75"/>
                      </a:solidFill>
                      <a:prstDash val="solid"/>
                      <a:round/>
                      <a:headEnd type="none" w="med" len="med"/>
                      <a:tailEnd type="none" w="med" len="med"/>
                    </a:lnB>
                    <a:lnTlToBr>
                      <a:noFill/>
                    </a:lnTlToBr>
                    <a:lnBlToTr>
                      <a:noFill/>
                    </a:lnBlToTr>
                    <a:noFill/>
                  </a:tcPr>
                </a:tc>
                <a:tc>
                  <a:txBody>
                    <a:bodyPr/>
                    <a:lstStyle/>
                    <a:p>
                      <a:pPr algn="l" fontAlgn="b"/>
                      <a:r>
                        <a:rPr lang="en-US" sz="1100" b="0" i="0" u="none" strike="noStrike" kern="1200" dirty="0" smtClean="0">
                          <a:solidFill>
                            <a:schemeClr val="tx1"/>
                          </a:solidFill>
                          <a:effectLst/>
                          <a:latin typeface="+mj-lt"/>
                          <a:ea typeface="+mn-ea"/>
                          <a:cs typeface="+mn-cs"/>
                        </a:rPr>
                        <a:t>Total</a:t>
                      </a:r>
                      <a:endParaRPr lang="en-US" sz="1100" b="0" i="0" u="none" strike="noStrike" kern="1200" dirty="0">
                        <a:solidFill>
                          <a:schemeClr val="tx1"/>
                        </a:solidFill>
                        <a:effectLst/>
                        <a:latin typeface="+mj-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006D75"/>
                      </a:solidFill>
                      <a:prstDash val="solid"/>
                      <a:round/>
                      <a:headEnd type="none" w="med" len="med"/>
                      <a:tailEnd type="none" w="med" len="med"/>
                    </a:lnB>
                    <a:lnTlToBr>
                      <a:noFill/>
                    </a:lnTlToBr>
                    <a:lnBlToTr>
                      <a:noFill/>
                    </a:lnBlToTr>
                    <a:noFill/>
                  </a:tcPr>
                </a:tc>
                <a:tc>
                  <a:txBody>
                    <a:bodyPr/>
                    <a:lstStyle/>
                    <a:p>
                      <a:pPr algn="ctr" fontAlgn="b"/>
                      <a:r>
                        <a:rPr lang="en-US" sz="1100" b="0" i="0" u="none" strike="noStrike" kern="1200" dirty="0" smtClean="0">
                          <a:solidFill>
                            <a:schemeClr val="tx1"/>
                          </a:solidFill>
                          <a:effectLst/>
                          <a:latin typeface="+mj-lt"/>
                          <a:ea typeface="+mn-ea"/>
                          <a:cs typeface="+mn-cs"/>
                        </a:rPr>
                        <a:t>154,520</a:t>
                      </a:r>
                      <a:endParaRPr lang="en-US" sz="1100" b="0" i="0" u="none" strike="noStrike" kern="1200" dirty="0">
                        <a:solidFill>
                          <a:schemeClr val="tx1"/>
                        </a:solidFill>
                        <a:effectLst/>
                        <a:latin typeface="+mj-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006D75"/>
                      </a:solidFill>
                      <a:prstDash val="solid"/>
                      <a:round/>
                      <a:headEnd type="none" w="med" len="med"/>
                      <a:tailEnd type="none" w="med" len="med"/>
                    </a:lnB>
                    <a:lnTlToBr>
                      <a:noFill/>
                    </a:lnTlToBr>
                    <a:lnBlToTr>
                      <a:noFill/>
                    </a:lnBlToTr>
                    <a:noFill/>
                  </a:tcPr>
                </a:tc>
              </a:tr>
            </a:tbl>
          </a:graphicData>
        </a:graphic>
      </p:graphicFrame>
      <p:sp>
        <p:nvSpPr>
          <p:cNvPr id="22" name="Oval 21"/>
          <p:cNvSpPr/>
          <p:nvPr/>
        </p:nvSpPr>
        <p:spPr bwMode="gray">
          <a:xfrm>
            <a:off x="4314820" y="1814498"/>
            <a:ext cx="571504" cy="214314"/>
          </a:xfrm>
          <a:prstGeom prst="ellipse">
            <a:avLst/>
          </a:prstGeom>
          <a:solidFill>
            <a:srgbClr val="00386B"/>
          </a:solidFill>
          <a:ln w="9525" cap="flat" cmpd="sng" algn="ctr">
            <a:noFill/>
            <a:prstDash val="solid"/>
            <a:round/>
            <a:headEnd type="none" w="med" len="med"/>
            <a:tailEnd type="none" w="med" len="med"/>
          </a:ln>
          <a:effectLst/>
        </p:spPr>
        <p:txBody>
          <a:bodyPr vert="horz" wrap="square" lIns="18282" tIns="18282" rIns="18282" bIns="18282" numCol="1" rtlCol="0" anchor="t" anchorCtr="0" compatLnSpc="1">
            <a:prstTxWarp prst="textNoShape">
              <a:avLst/>
            </a:prstTxWarp>
          </a:bodyPr>
          <a:lstStyle/>
          <a:p>
            <a:pPr algn="ctr" defTabSz="914085"/>
            <a:r>
              <a:rPr lang="en-US" sz="800" b="1" dirty="0" smtClean="0">
                <a:solidFill>
                  <a:schemeClr val="bg1"/>
                </a:solidFill>
                <a:latin typeface="Arial" charset="0"/>
                <a:cs typeface="Arial" charset="0"/>
              </a:rPr>
              <a:t>63.9</a:t>
            </a:r>
            <a:endParaRPr lang="en-US" sz="800" b="1" dirty="0">
              <a:solidFill>
                <a:schemeClr val="bg1"/>
              </a:solidFill>
              <a:latin typeface="Arial" charset="0"/>
              <a:cs typeface="Arial" charset="0"/>
            </a:endParaRPr>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25</a:t>
            </a:fld>
            <a:endParaRPr lang="en-US" dirty="0"/>
          </a:p>
        </p:txBody>
      </p:sp>
    </p:spTree>
    <p:custDataLst>
      <p:tags r:id="rId1"/>
    </p:custDataLst>
    <p:extLst>
      <p:ext uri="{BB962C8B-B14F-4D97-AF65-F5344CB8AC3E}">
        <p14:creationId xmlns:p14="http://schemas.microsoft.com/office/powerpoint/2010/main" xmlns="" val="929581106"/>
      </p:ext>
    </p:extLst>
  </p:cSld>
  <p:clrMapOvr>
    <a:masterClrMapping/>
  </p:clrMapOvr>
  <p:transition spd="med">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3"/>
          <p:cNvGraphicFramePr>
            <a:graphicFrameLocks noChangeAspect="1"/>
          </p:cNvGraphicFramePr>
          <p:nvPr/>
        </p:nvGraphicFramePr>
        <p:xfrm>
          <a:off x="14274800" y="4622800"/>
          <a:ext cx="5538788" cy="636588"/>
        </p:xfrm>
        <a:graphic>
          <a:graphicData uri="http://schemas.openxmlformats.org/presentationml/2006/ole">
            <p:oleObj spid="_x0000_s162859" name="Worksheet" r:id="rId8" imgW="6858000" imgH="1257380" progId="Excel.Sheet.8">
              <p:embed/>
            </p:oleObj>
          </a:graphicData>
        </a:graphic>
      </p:graphicFrame>
      <p:sp>
        <p:nvSpPr>
          <p:cNvPr id="8197" name="Rectangle 4"/>
          <p:cNvSpPr>
            <a:spLocks noChangeArrowheads="1"/>
          </p:cNvSpPr>
          <p:nvPr>
            <p:custDataLst>
              <p:tags r:id="rId3"/>
            </p:custDataLst>
          </p:nvPr>
        </p:nvSpPr>
        <p:spPr bwMode="gray">
          <a:xfrm>
            <a:off x="171416" y="1385871"/>
            <a:ext cx="4930809" cy="270725"/>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lvl="1" algn="ctr" defTabSz="761737" eaLnBrk="0" hangingPunct="0"/>
            <a:r>
              <a:rPr lang="en-US" b="1" dirty="0">
                <a:solidFill>
                  <a:srgbClr val="FFFFFF"/>
                </a:solidFill>
              </a:rPr>
              <a:t>Capital </a:t>
            </a:r>
            <a:r>
              <a:rPr lang="en-US" b="1" dirty="0" smtClean="0">
                <a:solidFill>
                  <a:srgbClr val="FFFFFF"/>
                </a:solidFill>
              </a:rPr>
              <a:t>Ratios</a:t>
            </a:r>
            <a:endParaRPr lang="en-US" b="1" dirty="0">
              <a:solidFill>
                <a:srgbClr val="FFFFFF"/>
              </a:solidFill>
            </a:endParaRPr>
          </a:p>
        </p:txBody>
      </p:sp>
      <p:sp>
        <p:nvSpPr>
          <p:cNvPr id="8201" name="Rectangle 27"/>
          <p:cNvSpPr>
            <a:spLocks noGrp="1" noChangeArrowheads="1"/>
          </p:cNvSpPr>
          <p:nvPr>
            <p:ph type="body" idx="4294967295"/>
            <p:custDataLst>
              <p:tags r:id="rId4"/>
            </p:custDataLst>
          </p:nvPr>
        </p:nvSpPr>
        <p:spPr bwMode="gray">
          <a:xfrm>
            <a:off x="171416" y="5672150"/>
            <a:ext cx="5286411" cy="1516599"/>
          </a:xfrm>
          <a:noFill/>
        </p:spPr>
        <p:txBody>
          <a:bodyPr tIns="0" bIns="18282"/>
          <a:lstStyle/>
          <a:p>
            <a:pPr algn="just" eaLnBrk="1" hangingPunct="1">
              <a:lnSpc>
                <a:spcPct val="100000"/>
              </a:lnSpc>
              <a:spcBef>
                <a:spcPts val="0"/>
              </a:spcBef>
              <a:spcAft>
                <a:spcPts val="1798"/>
              </a:spcAft>
            </a:pPr>
            <a:r>
              <a:rPr lang="en-US" sz="1100" dirty="0" smtClean="0">
                <a:latin typeface="Arial" pitchFamily="34" charset="0"/>
                <a:cs typeface="Arial" pitchFamily="34" charset="0"/>
              </a:rPr>
              <a:t>Minimum Capital Adequacy Ratios required by the Reserve Bank of India: 9.0% Total CRAR and 6.0% Tier I CRAR</a:t>
            </a:r>
          </a:p>
          <a:p>
            <a:pPr algn="just" eaLnBrk="1" hangingPunct="1">
              <a:lnSpc>
                <a:spcPct val="100000"/>
              </a:lnSpc>
              <a:spcBef>
                <a:spcPts val="0"/>
              </a:spcBef>
              <a:spcAft>
                <a:spcPts val="1798"/>
              </a:spcAft>
            </a:pPr>
            <a:r>
              <a:rPr lang="en-US" sz="1100" dirty="0" smtClean="0">
                <a:latin typeface="Arial" pitchFamily="34" charset="0"/>
                <a:cs typeface="Arial" pitchFamily="34" charset="0"/>
              </a:rPr>
              <a:t>As per Basel III norms, Total CRAR as on December 31, 2014 was 12.2% (Tier I – 8.3% and Tier II – 3.9%)</a:t>
            </a:r>
          </a:p>
          <a:p>
            <a:pPr algn="just" eaLnBrk="1" hangingPunct="1">
              <a:lnSpc>
                <a:spcPct val="100000"/>
              </a:lnSpc>
              <a:spcBef>
                <a:spcPts val="0"/>
              </a:spcBef>
              <a:spcAft>
                <a:spcPts val="1798"/>
              </a:spcAft>
            </a:pPr>
            <a:r>
              <a:rPr lang="en-US" sz="1100" dirty="0" smtClean="0">
                <a:latin typeface="Arial" pitchFamily="34" charset="0"/>
                <a:cs typeface="Arial" pitchFamily="34" charset="0"/>
              </a:rPr>
              <a:t>Bank issued Basel III compliant Additional Tier I bonds of Rs.25 billion during FY 2014-15</a:t>
            </a:r>
          </a:p>
        </p:txBody>
      </p:sp>
      <p:sp>
        <p:nvSpPr>
          <p:cNvPr id="13" name="TextBox 12"/>
          <p:cNvSpPr txBox="1"/>
          <p:nvPr/>
        </p:nvSpPr>
        <p:spPr bwMode="gray">
          <a:xfrm>
            <a:off x="171417" y="1690442"/>
            <a:ext cx="2286016" cy="174406"/>
          </a:xfrm>
          <a:prstGeom prst="rect">
            <a:avLst/>
          </a:prstGeom>
          <a:noFill/>
        </p:spPr>
        <p:txBody>
          <a:bodyPr wrap="square" lIns="0" tIns="0" rIns="0" bIns="0" rtlCol="0">
            <a:spAutoFit/>
          </a:bodyPr>
          <a:lstStyle/>
          <a:p>
            <a:r>
              <a:rPr lang="en-US" sz="1100" dirty="0" smtClean="0"/>
              <a:t>[% as per Basel II]</a:t>
            </a:r>
            <a:endParaRPr lang="en-IN" sz="1100" dirty="0"/>
          </a:p>
        </p:txBody>
      </p:sp>
      <p:sp>
        <p:nvSpPr>
          <p:cNvPr id="15" name="Title 6"/>
          <p:cNvSpPr txBox="1">
            <a:spLocks/>
          </p:cNvSpPr>
          <p:nvPr/>
        </p:nvSpPr>
        <p:spPr bwMode="gray">
          <a:xfrm>
            <a:off x="324487" y="402776"/>
            <a:ext cx="9683708" cy="554467"/>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lvl1pPr algn="l" defTabSz="1019063" rtl="0" eaLnBrk="0" fontAlgn="base" hangingPunct="0">
              <a:lnSpc>
                <a:spcPct val="80000"/>
              </a:lnSpc>
              <a:spcBef>
                <a:spcPct val="0"/>
              </a:spcBef>
              <a:spcAft>
                <a:spcPct val="0"/>
              </a:spcAft>
              <a:defRPr sz="2800">
                <a:solidFill>
                  <a:schemeClr val="bg1"/>
                </a:solidFill>
                <a:latin typeface="+mj-lt"/>
                <a:ea typeface="+mj-ea"/>
                <a:cs typeface="+mj-cs"/>
              </a:defRPr>
            </a:lvl1pPr>
            <a:lvl2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2pPr>
            <a:lvl3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3pPr>
            <a:lvl4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4pPr>
            <a:lvl5pPr algn="l" defTabSz="1019063" rtl="0" eaLnBrk="0" fontAlgn="base" hangingPunct="0">
              <a:lnSpc>
                <a:spcPct val="80000"/>
              </a:lnSpc>
              <a:spcBef>
                <a:spcPct val="0"/>
              </a:spcBef>
              <a:spcAft>
                <a:spcPct val="0"/>
              </a:spcAft>
              <a:defRPr sz="2800">
                <a:solidFill>
                  <a:schemeClr val="bg1"/>
                </a:solidFill>
                <a:latin typeface="Arial" charset="0"/>
                <a:cs typeface="Arial" charset="0"/>
              </a:defRPr>
            </a:lvl5pPr>
            <a:lvl6pPr marL="457150" algn="l" defTabSz="1019063" rtl="0" fontAlgn="base">
              <a:lnSpc>
                <a:spcPct val="80000"/>
              </a:lnSpc>
              <a:spcBef>
                <a:spcPct val="0"/>
              </a:spcBef>
              <a:spcAft>
                <a:spcPct val="0"/>
              </a:spcAft>
              <a:defRPr sz="2800">
                <a:solidFill>
                  <a:schemeClr val="bg1"/>
                </a:solidFill>
                <a:latin typeface="Arial" charset="0"/>
                <a:cs typeface="Arial" charset="0"/>
              </a:defRPr>
            </a:lvl6pPr>
            <a:lvl7pPr marL="914299" algn="l" defTabSz="1019063" rtl="0" fontAlgn="base">
              <a:lnSpc>
                <a:spcPct val="80000"/>
              </a:lnSpc>
              <a:spcBef>
                <a:spcPct val="0"/>
              </a:spcBef>
              <a:spcAft>
                <a:spcPct val="0"/>
              </a:spcAft>
              <a:defRPr sz="2800">
                <a:solidFill>
                  <a:schemeClr val="bg1"/>
                </a:solidFill>
                <a:latin typeface="Arial" charset="0"/>
                <a:cs typeface="Arial" charset="0"/>
              </a:defRPr>
            </a:lvl7pPr>
            <a:lvl8pPr marL="1371449" algn="l" defTabSz="1019063" rtl="0" fontAlgn="base">
              <a:lnSpc>
                <a:spcPct val="80000"/>
              </a:lnSpc>
              <a:spcBef>
                <a:spcPct val="0"/>
              </a:spcBef>
              <a:spcAft>
                <a:spcPct val="0"/>
              </a:spcAft>
              <a:defRPr sz="2800">
                <a:solidFill>
                  <a:schemeClr val="bg1"/>
                </a:solidFill>
                <a:latin typeface="Arial" charset="0"/>
                <a:cs typeface="Arial" charset="0"/>
              </a:defRPr>
            </a:lvl8pPr>
            <a:lvl9pPr marL="1828600" algn="l" defTabSz="1019063" rtl="0" fontAlgn="base">
              <a:lnSpc>
                <a:spcPct val="80000"/>
              </a:lnSpc>
              <a:spcBef>
                <a:spcPct val="0"/>
              </a:spcBef>
              <a:spcAft>
                <a:spcPct val="0"/>
              </a:spcAft>
              <a:defRPr sz="2800">
                <a:solidFill>
                  <a:schemeClr val="bg1"/>
                </a:solidFill>
                <a:latin typeface="Arial" charset="0"/>
                <a:cs typeface="Arial" charset="0"/>
              </a:defRPr>
            </a:lvl9pPr>
          </a:lstStyle>
          <a:p>
            <a:pPr eaLnBrk="1" hangingPunct="1"/>
            <a:r>
              <a:rPr lang="en-US" sz="2500" b="1" spc="150" dirty="0" smtClean="0">
                <a:ln w="11430"/>
                <a:effectLst>
                  <a:outerShdw blurRad="25400" algn="tl" rotWithShape="0">
                    <a:srgbClr val="000000">
                      <a:alpha val="43000"/>
                    </a:srgbClr>
                  </a:outerShdw>
                </a:effectLst>
              </a:rPr>
              <a:t>Capital </a:t>
            </a:r>
            <a:r>
              <a:rPr lang="en-US" sz="2500" b="1" spc="150" dirty="0">
                <a:ln w="11430"/>
                <a:effectLst>
                  <a:outerShdw blurRad="25400" algn="tl" rotWithShape="0">
                    <a:srgbClr val="000000">
                      <a:alpha val="43000"/>
                    </a:srgbClr>
                  </a:outerShdw>
                </a:effectLst>
              </a:rPr>
              <a:t>Ratios </a:t>
            </a:r>
            <a:r>
              <a:rPr lang="en-US" sz="2500" b="1" spc="150" dirty="0" smtClean="0">
                <a:ln w="11430"/>
                <a:effectLst>
                  <a:outerShdw blurRad="25400" algn="tl" rotWithShape="0">
                    <a:srgbClr val="000000">
                      <a:alpha val="43000"/>
                    </a:srgbClr>
                  </a:outerShdw>
                </a:effectLst>
              </a:rPr>
              <a:t>well above Regulatory</a:t>
            </a:r>
            <a:r>
              <a:rPr lang="en-US" sz="2500" b="1" spc="150" dirty="0">
                <a:ln w="11430"/>
                <a:effectLst>
                  <a:outerShdw blurRad="25400" algn="tl" rotWithShape="0">
                    <a:srgbClr val="000000">
                      <a:alpha val="43000"/>
                    </a:srgbClr>
                  </a:outerShdw>
                </a:effectLst>
              </a:rPr>
              <a:t> </a:t>
            </a:r>
            <a:r>
              <a:rPr lang="en-US" sz="2500" b="1" spc="150" dirty="0" smtClean="0">
                <a:ln w="11430"/>
                <a:effectLst>
                  <a:outerShdw blurRad="25400" algn="tl" rotWithShape="0">
                    <a:srgbClr val="000000">
                      <a:alpha val="43000"/>
                    </a:srgbClr>
                  </a:outerShdw>
                </a:effectLst>
              </a:rPr>
              <a:t>Requirements and ongoing Government support</a:t>
            </a:r>
          </a:p>
        </p:txBody>
      </p:sp>
      <p:sp>
        <p:nvSpPr>
          <p:cNvPr id="18" name="TextBox 77"/>
          <p:cNvSpPr txBox="1"/>
          <p:nvPr/>
        </p:nvSpPr>
        <p:spPr bwMode="gray">
          <a:xfrm>
            <a:off x="171416" y="5172085"/>
            <a:ext cx="2286016" cy="250864"/>
          </a:xfrm>
          <a:prstGeom prst="rect">
            <a:avLst/>
          </a:prstGeom>
          <a:noFill/>
        </p:spPr>
        <p:txBody>
          <a:bodyPr wrap="square" lIns="91418" tIns="45710" rIns="91418" bIns="4571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dirty="0" smtClean="0">
                <a:solidFill>
                  <a:schemeClr val="tx1"/>
                </a:solidFill>
              </a:rPr>
              <a:t>*As per Basel III guidelines</a:t>
            </a:r>
            <a:endParaRPr lang="en-IN" sz="1000" dirty="0">
              <a:solidFill>
                <a:schemeClr val="tx1"/>
              </a:solidFill>
            </a:endParaRPr>
          </a:p>
        </p:txBody>
      </p:sp>
      <p:sp>
        <p:nvSpPr>
          <p:cNvPr id="19" name="Rectangle 8"/>
          <p:cNvSpPr>
            <a:spLocks noChangeArrowheads="1"/>
          </p:cNvSpPr>
          <p:nvPr>
            <p:custDataLst>
              <p:tags r:id="rId5"/>
            </p:custDataLst>
          </p:nvPr>
        </p:nvSpPr>
        <p:spPr bwMode="gray">
          <a:xfrm>
            <a:off x="5743579" y="1385871"/>
            <a:ext cx="4071967" cy="285751"/>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Ongoing support from </a:t>
            </a:r>
            <a:r>
              <a:rPr lang="en-US" b="1" dirty="0" err="1" smtClean="0">
                <a:solidFill>
                  <a:srgbClr val="FFFFFF"/>
                </a:solidFill>
              </a:rPr>
              <a:t>GoI</a:t>
            </a:r>
            <a:endParaRPr lang="en-US" b="1" dirty="0">
              <a:solidFill>
                <a:srgbClr val="FFFFFF"/>
              </a:solidFill>
            </a:endParaRPr>
          </a:p>
        </p:txBody>
      </p:sp>
      <p:sp>
        <p:nvSpPr>
          <p:cNvPr id="20" name="Rectangle 5"/>
          <p:cNvSpPr txBox="1">
            <a:spLocks noChangeArrowheads="1"/>
          </p:cNvSpPr>
          <p:nvPr/>
        </p:nvSpPr>
        <p:spPr bwMode="gray">
          <a:xfrm>
            <a:off x="5743581" y="2028812"/>
            <a:ext cx="4093834" cy="3643338"/>
          </a:xfrm>
          <a:prstGeom prst="rect">
            <a:avLst/>
          </a:prstGeom>
          <a:noFill/>
          <a:ln w="9525" algn="ctr">
            <a:noFill/>
            <a:miter lim="800000"/>
            <a:headEnd/>
            <a:tailEnd/>
          </a:ln>
        </p:spPr>
        <p:txBody>
          <a:bodyPr vert="horz" wrap="square" lIns="0" tIns="45704" rIns="18282" bIns="45704" numCol="1" anchor="t" anchorCtr="0" compatLnSpc="1">
            <a:prstTxWarp prst="textNoShape">
              <a:avLst/>
            </a:prstTxWarp>
          </a:bodyPr>
          <a:lstStyle>
            <a:lvl1pPr marL="228575" indent="-228575" algn="l" defTabSz="1019063" rtl="0" eaLnBrk="0" fontAlgn="base" hangingPunct="0">
              <a:lnSpc>
                <a:spcPct val="110000"/>
              </a:lnSpc>
              <a:spcBef>
                <a:spcPct val="60000"/>
              </a:spcBef>
              <a:spcAft>
                <a:spcPct val="0"/>
              </a:spcAft>
              <a:buClr>
                <a:srgbClr val="70193D"/>
              </a:buClr>
              <a:buSzPct val="95000"/>
              <a:buFont typeface="Wingdings 2" pitchFamily="18" charset="2"/>
              <a:buChar char="¡"/>
              <a:defRPr sz="1400">
                <a:solidFill>
                  <a:srgbClr val="000000"/>
                </a:solidFill>
                <a:latin typeface="+mn-lt"/>
                <a:ea typeface="+mn-ea"/>
                <a:cs typeface="+mn-cs"/>
              </a:defRPr>
            </a:lvl1pPr>
            <a:lvl2pPr marL="457150" indent="-226988" algn="l" defTabSz="1019063" rtl="0" eaLnBrk="0" fontAlgn="base" hangingPunct="0">
              <a:lnSpc>
                <a:spcPct val="110000"/>
              </a:lnSpc>
              <a:spcBef>
                <a:spcPct val="20000"/>
              </a:spcBef>
              <a:spcAft>
                <a:spcPct val="0"/>
              </a:spcAft>
              <a:buClr>
                <a:srgbClr val="70193D"/>
              </a:buClr>
              <a:buSzPct val="80000"/>
              <a:buFont typeface="Wingdings 3" pitchFamily="18" charset="2"/>
              <a:buChar char="}"/>
              <a:defRPr sz="1400">
                <a:solidFill>
                  <a:srgbClr val="000000"/>
                </a:solidFill>
                <a:latin typeface="+mn-lt"/>
                <a:cs typeface="+mn-cs"/>
              </a:defRPr>
            </a:lvl2pPr>
            <a:lvl3pPr marL="685725" indent="-226988" algn="l" defTabSz="1019063" rtl="0" eaLnBrk="0" fontAlgn="base" hangingPunct="0">
              <a:lnSpc>
                <a:spcPct val="110000"/>
              </a:lnSpc>
              <a:spcBef>
                <a:spcPct val="20000"/>
              </a:spcBef>
              <a:spcAft>
                <a:spcPct val="0"/>
              </a:spcAft>
              <a:buClr>
                <a:srgbClr val="70193D"/>
              </a:buClr>
              <a:buSzPct val="95000"/>
              <a:buFont typeface="Arial" pitchFamily="34" charset="0"/>
              <a:buChar char="–"/>
              <a:defRPr sz="1400">
                <a:solidFill>
                  <a:srgbClr val="000000"/>
                </a:solidFill>
                <a:latin typeface="+mn-lt"/>
                <a:cs typeface="+mn-cs"/>
              </a:defRPr>
            </a:lvl3pPr>
            <a:lvl4pPr marL="912713" indent="-225400" algn="l" defTabSz="1019063" rtl="0" eaLnBrk="0" fontAlgn="base" hangingPunct="0">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4pPr>
            <a:lvl5pPr marL="1142874" indent="-228575" algn="l" defTabSz="1019063" rtl="0" eaLnBrk="0" fontAlgn="base" hangingPunct="0">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5pPr>
            <a:lvl6pPr marL="1600025" indent="-228575" algn="l" defTabSz="1019063" rtl="0" fontAlgn="base">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6pPr>
            <a:lvl7pPr marL="2057175" indent="-228575" algn="l" defTabSz="1019063" rtl="0" fontAlgn="base">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7pPr>
            <a:lvl8pPr marL="2514324" indent="-228575" algn="l" defTabSz="1019063" rtl="0" fontAlgn="base">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8pPr>
            <a:lvl9pPr marL="2971474" indent="-228575" algn="l" defTabSz="1019063" rtl="0" fontAlgn="base">
              <a:lnSpc>
                <a:spcPct val="110000"/>
              </a:lnSpc>
              <a:spcBef>
                <a:spcPct val="20000"/>
              </a:spcBef>
              <a:spcAft>
                <a:spcPct val="0"/>
              </a:spcAft>
              <a:buClr>
                <a:srgbClr val="70193D"/>
              </a:buClr>
              <a:buSzPct val="95000"/>
              <a:buFont typeface="Wingdings" pitchFamily="2" charset="2"/>
              <a:buChar char=""/>
              <a:defRPr sz="1400">
                <a:solidFill>
                  <a:srgbClr val="000000"/>
                </a:solidFill>
                <a:latin typeface="+mn-lt"/>
                <a:cs typeface="+mn-cs"/>
              </a:defRPr>
            </a:lvl9pPr>
          </a:lstStyle>
          <a:p>
            <a:pPr marL="174565" indent="-174565">
              <a:lnSpc>
                <a:spcPts val="1500"/>
              </a:lnSpc>
              <a:spcBef>
                <a:spcPts val="400"/>
              </a:spcBef>
              <a:spcAft>
                <a:spcPts val="0"/>
              </a:spcAft>
            </a:pPr>
            <a:r>
              <a:rPr lang="en-US" sz="1100" kern="0" dirty="0" smtClean="0">
                <a:solidFill>
                  <a:schemeClr val="tx1"/>
                </a:solidFill>
                <a:latin typeface="Arial" pitchFamily="34" charset="0"/>
                <a:cs typeface="Arial" pitchFamily="34" charset="0"/>
              </a:rPr>
              <a:t>FY 2013-14 - Increased </a:t>
            </a:r>
            <a:r>
              <a:rPr lang="en-US" sz="1100" kern="0" dirty="0">
                <a:solidFill>
                  <a:schemeClr val="tx1"/>
                </a:solidFill>
                <a:latin typeface="Arial" pitchFamily="34" charset="0"/>
                <a:cs typeface="Arial" pitchFamily="34" charset="0"/>
              </a:rPr>
              <a:t>stake to 76.5</a:t>
            </a:r>
            <a:r>
              <a:rPr lang="en-US" sz="1100" kern="0" dirty="0" smtClean="0">
                <a:solidFill>
                  <a:schemeClr val="tx1"/>
                </a:solidFill>
                <a:latin typeface="Arial" pitchFamily="34" charset="0"/>
                <a:cs typeface="Arial" pitchFamily="34" charset="0"/>
              </a:rPr>
              <a:t>% through </a:t>
            </a:r>
            <a:r>
              <a:rPr lang="en-US" sz="1100" kern="0" dirty="0">
                <a:solidFill>
                  <a:schemeClr val="tx1"/>
                </a:solidFill>
                <a:latin typeface="Arial" pitchFamily="34" charset="0"/>
                <a:cs typeface="Arial" pitchFamily="34" charset="0"/>
              </a:rPr>
              <a:t>infusion of fresh equity to the extent of Rs </a:t>
            </a:r>
            <a:r>
              <a:rPr lang="en-US" sz="1100" kern="0" dirty="0" smtClean="0">
                <a:solidFill>
                  <a:schemeClr val="tx1"/>
                </a:solidFill>
                <a:latin typeface="Arial" pitchFamily="34" charset="0"/>
                <a:cs typeface="Arial" pitchFamily="34" charset="0"/>
              </a:rPr>
              <a:t>18 billion</a:t>
            </a:r>
          </a:p>
          <a:p>
            <a:pPr marL="174565" indent="-174565">
              <a:lnSpc>
                <a:spcPts val="1500"/>
              </a:lnSpc>
              <a:spcBef>
                <a:spcPts val="400"/>
              </a:spcBef>
              <a:spcAft>
                <a:spcPts val="0"/>
              </a:spcAft>
            </a:pPr>
            <a:endParaRPr lang="en-US" sz="1100" kern="0" dirty="0" smtClean="0">
              <a:solidFill>
                <a:schemeClr val="tx1"/>
              </a:solidFill>
              <a:latin typeface="Arial" pitchFamily="34" charset="0"/>
              <a:cs typeface="Arial" pitchFamily="34" charset="0"/>
            </a:endParaRPr>
          </a:p>
          <a:p>
            <a:pPr marL="174565" indent="-174565">
              <a:lnSpc>
                <a:spcPts val="1500"/>
              </a:lnSpc>
              <a:spcBef>
                <a:spcPts val="400"/>
              </a:spcBef>
              <a:spcAft>
                <a:spcPts val="0"/>
              </a:spcAft>
            </a:pPr>
            <a:r>
              <a:rPr lang="en-US" sz="1100" kern="0" dirty="0" smtClean="0">
                <a:solidFill>
                  <a:schemeClr val="tx1"/>
                </a:solidFill>
                <a:latin typeface="Arial" pitchFamily="34" charset="0"/>
                <a:cs typeface="Arial" pitchFamily="34" charset="0"/>
              </a:rPr>
              <a:t>FY 2012-13 - Increased </a:t>
            </a:r>
            <a:r>
              <a:rPr lang="en-US" sz="1100" kern="0" dirty="0">
                <a:solidFill>
                  <a:schemeClr val="tx1"/>
                </a:solidFill>
                <a:latin typeface="Arial" pitchFamily="34" charset="0"/>
                <a:cs typeface="Arial" pitchFamily="34" charset="0"/>
              </a:rPr>
              <a:t>stake to 71.72% </a:t>
            </a:r>
            <a:r>
              <a:rPr lang="en-US" sz="1100" kern="0" dirty="0" smtClean="0">
                <a:solidFill>
                  <a:schemeClr val="tx1"/>
                </a:solidFill>
                <a:latin typeface="Arial" pitchFamily="34" charset="0"/>
                <a:cs typeface="Arial" pitchFamily="34" charset="0"/>
              </a:rPr>
              <a:t>through </a:t>
            </a:r>
            <a:r>
              <a:rPr lang="en-US" sz="1100" kern="0" dirty="0">
                <a:solidFill>
                  <a:schemeClr val="tx1"/>
                </a:solidFill>
                <a:latin typeface="Arial" pitchFamily="34" charset="0"/>
                <a:cs typeface="Arial" pitchFamily="34" charset="0"/>
              </a:rPr>
              <a:t>infusion of fresh equity capital to the extent of Rs  </a:t>
            </a:r>
            <a:r>
              <a:rPr lang="en-US" sz="1100" kern="0" dirty="0" smtClean="0">
                <a:solidFill>
                  <a:schemeClr val="tx1"/>
                </a:solidFill>
                <a:latin typeface="Arial" pitchFamily="34" charset="0"/>
                <a:cs typeface="Arial" pitchFamily="34" charset="0"/>
              </a:rPr>
              <a:t>5,550 million during </a:t>
            </a:r>
            <a:r>
              <a:rPr lang="en-US" sz="1100" kern="0" dirty="0">
                <a:solidFill>
                  <a:schemeClr val="tx1"/>
                </a:solidFill>
                <a:latin typeface="Arial" pitchFamily="34" charset="0"/>
                <a:cs typeface="Arial" pitchFamily="34" charset="0"/>
              </a:rPr>
              <a:t>FY </a:t>
            </a:r>
            <a:r>
              <a:rPr lang="en-US" sz="1100" kern="0" dirty="0" smtClean="0">
                <a:solidFill>
                  <a:schemeClr val="tx1"/>
                </a:solidFill>
                <a:latin typeface="Arial" pitchFamily="34" charset="0"/>
                <a:cs typeface="Arial" pitchFamily="34" charset="0"/>
              </a:rPr>
              <a:t>2012-13</a:t>
            </a:r>
          </a:p>
          <a:p>
            <a:pPr marL="174565" indent="-174565">
              <a:lnSpc>
                <a:spcPts val="1500"/>
              </a:lnSpc>
              <a:spcBef>
                <a:spcPts val="400"/>
              </a:spcBef>
              <a:spcAft>
                <a:spcPts val="0"/>
              </a:spcAft>
            </a:pPr>
            <a:endParaRPr lang="en-US" sz="1100" kern="0" dirty="0">
              <a:solidFill>
                <a:schemeClr val="tx1"/>
              </a:solidFill>
              <a:latin typeface="Arial" pitchFamily="34" charset="0"/>
              <a:cs typeface="Arial" pitchFamily="34" charset="0"/>
            </a:endParaRPr>
          </a:p>
          <a:p>
            <a:pPr marL="174565" indent="-174565">
              <a:lnSpc>
                <a:spcPts val="1500"/>
              </a:lnSpc>
              <a:spcBef>
                <a:spcPts val="400"/>
              </a:spcBef>
              <a:spcAft>
                <a:spcPts val="0"/>
              </a:spcAft>
            </a:pPr>
            <a:r>
              <a:rPr lang="en-US" sz="1100" kern="0" dirty="0" smtClean="0">
                <a:solidFill>
                  <a:schemeClr val="tx1"/>
                </a:solidFill>
                <a:latin typeface="Arial" pitchFamily="34" charset="0"/>
                <a:cs typeface="Arial" pitchFamily="34" charset="0"/>
              </a:rPr>
              <a:t>FY 2011-12 - Increased </a:t>
            </a:r>
            <a:r>
              <a:rPr lang="en-US" sz="1100" kern="0" dirty="0">
                <a:solidFill>
                  <a:schemeClr val="tx1"/>
                </a:solidFill>
                <a:latin typeface="Arial" pitchFamily="34" charset="0"/>
                <a:cs typeface="Arial" pitchFamily="34" charset="0"/>
              </a:rPr>
              <a:t>stake to 70.52% </a:t>
            </a:r>
            <a:r>
              <a:rPr lang="en-US" sz="1100" kern="0" dirty="0" smtClean="0">
                <a:solidFill>
                  <a:schemeClr val="tx1"/>
                </a:solidFill>
                <a:latin typeface="Arial" pitchFamily="34" charset="0"/>
                <a:cs typeface="Arial" pitchFamily="34" charset="0"/>
              </a:rPr>
              <a:t>through </a:t>
            </a:r>
            <a:r>
              <a:rPr lang="en-US" sz="1100" kern="0" dirty="0">
                <a:solidFill>
                  <a:schemeClr val="tx1"/>
                </a:solidFill>
                <a:latin typeface="Arial" pitchFamily="34" charset="0"/>
                <a:cs typeface="Arial" pitchFamily="34" charset="0"/>
              </a:rPr>
              <a:t>infusion of fresh equity capital to the extent of </a:t>
            </a:r>
            <a:r>
              <a:rPr lang="en-US" sz="1100" kern="0" dirty="0" smtClean="0">
                <a:solidFill>
                  <a:schemeClr val="tx1"/>
                </a:solidFill>
                <a:latin typeface="Arial" pitchFamily="34" charset="0"/>
                <a:cs typeface="Arial" pitchFamily="34" charset="0"/>
              </a:rPr>
              <a:t>Rs. 8,100 million and </a:t>
            </a:r>
            <a:r>
              <a:rPr lang="en-US" sz="1100" kern="0" dirty="0">
                <a:solidFill>
                  <a:schemeClr val="tx1"/>
                </a:solidFill>
                <a:latin typeface="Arial" pitchFamily="34" charset="0"/>
                <a:cs typeface="Arial" pitchFamily="34" charset="0"/>
              </a:rPr>
              <a:t>conversion of Tier I Bonds of </a:t>
            </a:r>
            <a:r>
              <a:rPr lang="en-US" sz="1100" kern="0" dirty="0" smtClean="0">
                <a:solidFill>
                  <a:schemeClr val="tx1"/>
                </a:solidFill>
                <a:latin typeface="Arial" pitchFamily="34" charset="0"/>
                <a:cs typeface="Arial" pitchFamily="34" charset="0"/>
              </a:rPr>
              <a:t>Rs. 21,305 million </a:t>
            </a:r>
            <a:r>
              <a:rPr lang="en-US" sz="1100" kern="0" dirty="0">
                <a:solidFill>
                  <a:schemeClr val="tx1"/>
                </a:solidFill>
                <a:latin typeface="Arial" pitchFamily="34" charset="0"/>
                <a:cs typeface="Arial" pitchFamily="34" charset="0"/>
              </a:rPr>
              <a:t>into equity during FY 2011-12</a:t>
            </a:r>
          </a:p>
          <a:p>
            <a:pPr marL="174565" indent="-174565">
              <a:lnSpc>
                <a:spcPts val="1500"/>
              </a:lnSpc>
              <a:spcBef>
                <a:spcPts val="400"/>
              </a:spcBef>
              <a:spcAft>
                <a:spcPts val="0"/>
              </a:spcAft>
            </a:pPr>
            <a:endParaRPr lang="en-US" sz="1100" kern="0" dirty="0" smtClean="0">
              <a:solidFill>
                <a:schemeClr val="tx1"/>
              </a:solidFill>
              <a:latin typeface="Arial" pitchFamily="34" charset="0"/>
              <a:cs typeface="Arial" pitchFamily="34" charset="0"/>
            </a:endParaRPr>
          </a:p>
          <a:p>
            <a:pPr marL="174565" indent="-174565">
              <a:lnSpc>
                <a:spcPts val="1500"/>
              </a:lnSpc>
              <a:spcBef>
                <a:spcPts val="400"/>
              </a:spcBef>
              <a:spcAft>
                <a:spcPts val="0"/>
              </a:spcAft>
            </a:pPr>
            <a:r>
              <a:rPr lang="en-US" sz="1100" kern="0" dirty="0" smtClean="0">
                <a:solidFill>
                  <a:schemeClr val="tx1"/>
                </a:solidFill>
                <a:latin typeface="Arial" pitchFamily="34" charset="0"/>
                <a:cs typeface="Arial" pitchFamily="34" charset="0"/>
              </a:rPr>
              <a:t>FY 2010-11 - Increased stake to 65.13% through infusion of fresh equity to the extent of Rs 31,190 million</a:t>
            </a:r>
          </a:p>
          <a:p>
            <a:pPr marL="174565" indent="-174565">
              <a:lnSpc>
                <a:spcPts val="1500"/>
              </a:lnSpc>
              <a:spcBef>
                <a:spcPts val="400"/>
              </a:spcBef>
              <a:spcAft>
                <a:spcPts val="0"/>
              </a:spcAft>
            </a:pPr>
            <a:endParaRPr lang="en-US" sz="1000" kern="0" dirty="0">
              <a:solidFill>
                <a:schemeClr val="tx1"/>
              </a:solidFill>
              <a:latin typeface="Arial" pitchFamily="34" charset="0"/>
              <a:cs typeface="Arial" pitchFamily="34" charset="0"/>
            </a:endParaRPr>
          </a:p>
        </p:txBody>
      </p:sp>
      <p:graphicFrame>
        <p:nvGraphicFramePr>
          <p:cNvPr id="21" name="Chart 20"/>
          <p:cNvGraphicFramePr/>
          <p:nvPr>
            <p:extLst>
              <p:ext uri="{D42A27DB-BD31-4B8C-83A1-F6EECF244321}">
                <p14:modId xmlns:p14="http://schemas.microsoft.com/office/powerpoint/2010/main" xmlns="" val="272572903"/>
              </p:ext>
            </p:extLst>
          </p:nvPr>
        </p:nvGraphicFramePr>
        <p:xfrm>
          <a:off x="171416" y="1743060"/>
          <a:ext cx="5429288" cy="3454646"/>
        </p:xfrm>
        <a:graphic>
          <a:graphicData uri="http://schemas.openxmlformats.org/drawingml/2006/chart">
            <c:chart xmlns:c="http://schemas.openxmlformats.org/drawingml/2006/chart" xmlns:r="http://schemas.openxmlformats.org/officeDocument/2006/relationships" r:id="rId9"/>
          </a:graphicData>
        </a:graphic>
      </p:graphicFrame>
      <p:sp>
        <p:nvSpPr>
          <p:cNvPr id="22" name="Text Box 24"/>
          <p:cNvSpPr txBox="1">
            <a:spLocks noChangeArrowheads="1"/>
          </p:cNvSpPr>
          <p:nvPr/>
        </p:nvSpPr>
        <p:spPr bwMode="gray">
          <a:xfrm>
            <a:off x="457169" y="2171689"/>
            <a:ext cx="674557" cy="176641"/>
          </a:xfrm>
          <a:prstGeom prst="rect">
            <a:avLst/>
          </a:prstGeom>
          <a:noFill/>
          <a:ln w="9525" algn="ctr">
            <a:noFill/>
            <a:miter lim="800000"/>
            <a:headEnd/>
            <a:tailEnd/>
          </a:ln>
        </p:spPr>
        <p:txBody>
          <a:bodyPr wrap="square" lIns="0" tIns="0" rIns="18282" bIns="18282">
            <a:spAutoFit/>
          </a:bodyPr>
          <a:lstStyle/>
          <a:p>
            <a:pPr algn="ctr">
              <a:spcBef>
                <a:spcPct val="50000"/>
              </a:spcBef>
            </a:pPr>
            <a:r>
              <a:rPr lang="en-US" sz="1000" dirty="0" smtClean="0"/>
              <a:t>11.6%</a:t>
            </a:r>
            <a:endParaRPr lang="en-US" sz="1000" dirty="0"/>
          </a:p>
        </p:txBody>
      </p:sp>
      <p:sp>
        <p:nvSpPr>
          <p:cNvPr id="23" name="Text Box 25"/>
          <p:cNvSpPr txBox="1">
            <a:spLocks noChangeArrowheads="1"/>
          </p:cNvSpPr>
          <p:nvPr/>
        </p:nvSpPr>
        <p:spPr bwMode="gray">
          <a:xfrm>
            <a:off x="1811414" y="1854316"/>
            <a:ext cx="428628" cy="175744"/>
          </a:xfrm>
          <a:prstGeom prst="rect">
            <a:avLst/>
          </a:prstGeom>
          <a:noFill/>
          <a:ln w="9525" algn="ctr">
            <a:noFill/>
            <a:miter lim="800000"/>
            <a:headEnd/>
            <a:tailEnd/>
          </a:ln>
        </p:spPr>
        <p:txBody>
          <a:bodyPr wrap="square" lIns="0" tIns="0" rIns="18282" bIns="18282">
            <a:spAutoFit/>
          </a:bodyPr>
          <a:lstStyle/>
          <a:p>
            <a:pPr algn="ctr">
              <a:spcBef>
                <a:spcPct val="50000"/>
              </a:spcBef>
            </a:pPr>
            <a:r>
              <a:rPr lang="en-US" sz="1000" dirty="0" smtClean="0"/>
              <a:t>13.6%</a:t>
            </a:r>
            <a:endParaRPr lang="en-US" sz="1000" dirty="0"/>
          </a:p>
        </p:txBody>
      </p:sp>
      <p:sp>
        <p:nvSpPr>
          <p:cNvPr id="24" name="Text Box 25"/>
          <p:cNvSpPr txBox="1">
            <a:spLocks noChangeArrowheads="1"/>
          </p:cNvSpPr>
          <p:nvPr/>
        </p:nvSpPr>
        <p:spPr bwMode="gray">
          <a:xfrm>
            <a:off x="2457432" y="1690443"/>
            <a:ext cx="660400" cy="176641"/>
          </a:xfrm>
          <a:prstGeom prst="rect">
            <a:avLst/>
          </a:prstGeom>
          <a:noFill/>
          <a:ln w="9525" algn="ctr">
            <a:noFill/>
            <a:miter lim="800000"/>
            <a:headEnd/>
            <a:tailEnd/>
          </a:ln>
        </p:spPr>
        <p:txBody>
          <a:bodyPr lIns="0" tIns="0" rIns="18282" bIns="18282">
            <a:spAutoFit/>
          </a:bodyPr>
          <a:lstStyle/>
          <a:p>
            <a:pPr algn="ctr">
              <a:spcBef>
                <a:spcPct val="50000"/>
              </a:spcBef>
            </a:pPr>
            <a:r>
              <a:rPr lang="en-US" sz="1000" dirty="0" smtClean="0"/>
              <a:t>14.6%</a:t>
            </a:r>
            <a:endParaRPr lang="en-US" sz="1000" dirty="0"/>
          </a:p>
        </p:txBody>
      </p:sp>
      <p:sp>
        <p:nvSpPr>
          <p:cNvPr id="25" name="Text Box 24"/>
          <p:cNvSpPr txBox="1">
            <a:spLocks noChangeArrowheads="1"/>
          </p:cNvSpPr>
          <p:nvPr/>
        </p:nvSpPr>
        <p:spPr bwMode="gray">
          <a:xfrm>
            <a:off x="1085701" y="2264671"/>
            <a:ext cx="674557" cy="176641"/>
          </a:xfrm>
          <a:prstGeom prst="rect">
            <a:avLst/>
          </a:prstGeom>
          <a:noFill/>
          <a:ln w="9525" algn="ctr">
            <a:noFill/>
            <a:miter lim="800000"/>
            <a:headEnd/>
            <a:tailEnd/>
          </a:ln>
        </p:spPr>
        <p:txBody>
          <a:bodyPr wrap="square" lIns="0" tIns="0" rIns="18282" bIns="18282">
            <a:spAutoFit/>
          </a:bodyPr>
          <a:lstStyle/>
          <a:p>
            <a:pPr algn="ctr">
              <a:spcBef>
                <a:spcPct val="50000"/>
              </a:spcBef>
            </a:pPr>
            <a:r>
              <a:rPr lang="en-US" sz="1000" dirty="0" smtClean="0"/>
              <a:t>11.3%</a:t>
            </a:r>
            <a:endParaRPr lang="en-US" sz="1000" dirty="0"/>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26</a:t>
            </a:fld>
            <a:endParaRPr lang="en-US" dirty="0"/>
          </a:p>
        </p:txBody>
      </p:sp>
    </p:spTree>
    <p:custDataLst>
      <p:tags r:id="rId2"/>
    </p:custDataLst>
  </p:cSld>
  <p:clrMapOvr>
    <a:masterClrMapping/>
  </p:clrMapOvr>
  <p:transition spd="med">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Line 2"/>
          <p:cNvSpPr>
            <a:spLocks noChangeShapeType="1"/>
          </p:cNvSpPr>
          <p:nvPr>
            <p:custDataLst>
              <p:tags r:id="rId2"/>
            </p:custDataLst>
          </p:nvPr>
        </p:nvSpPr>
        <p:spPr bwMode="gray">
          <a:xfrm>
            <a:off x="685800" y="3657600"/>
            <a:ext cx="8669338" cy="0"/>
          </a:xfrm>
          <a:prstGeom prst="line">
            <a:avLst/>
          </a:prstGeom>
          <a:noFill/>
          <a:ln w="9525">
            <a:solidFill>
              <a:srgbClr val="006D75"/>
            </a:solidFill>
            <a:round/>
            <a:headEnd/>
            <a:tailEnd/>
          </a:ln>
        </p:spPr>
        <p:txBody>
          <a:bodyPr wrap="none" lIns="91419" tIns="45710" rIns="91419" bIns="45710" anchor="ctr"/>
          <a:lstStyle/>
          <a:p>
            <a:endParaRPr lang="en-IN" dirty="0"/>
          </a:p>
        </p:txBody>
      </p:sp>
      <p:sp>
        <p:nvSpPr>
          <p:cNvPr id="34818" name="Rectangle 3"/>
          <p:cNvSpPr>
            <a:spLocks noChangeArrowheads="1"/>
          </p:cNvSpPr>
          <p:nvPr>
            <p:custDataLst>
              <p:tags r:id="rId3"/>
            </p:custDataLst>
          </p:nvPr>
        </p:nvSpPr>
        <p:spPr bwMode="gray">
          <a:xfrm>
            <a:off x="2190750" y="3624265"/>
            <a:ext cx="7181851" cy="774700"/>
          </a:xfrm>
          <a:prstGeom prst="rect">
            <a:avLst/>
          </a:prstGeom>
          <a:noFill/>
          <a:ln w="9525" algn="ctr">
            <a:noFill/>
            <a:miter lim="800000"/>
            <a:headEnd/>
            <a:tailEnd/>
          </a:ln>
        </p:spPr>
        <p:txBody>
          <a:bodyPr lIns="0" tIns="0" rIns="0" bIns="0">
            <a:scene3d>
              <a:camera prst="orthographicFront"/>
              <a:lightRig rig="threePt" dir="t"/>
            </a:scene3d>
            <a:sp3d extrusionH="57150">
              <a:bevelT w="38100" h="38100"/>
            </a:sp3d>
          </a:bodyPr>
          <a:lstStyle/>
          <a:p>
            <a:pPr algn="r" defTabSz="1018944">
              <a:lnSpc>
                <a:spcPct val="150000"/>
              </a:lnSpc>
              <a:spcBef>
                <a:spcPts val="1200"/>
              </a:spcBef>
            </a:pPr>
            <a:r>
              <a:rPr lang="en-US" sz="2500" b="1" dirty="0">
                <a:solidFill>
                  <a:srgbClr val="006D75"/>
                </a:solidFill>
                <a:cs typeface="Times New Roman" pitchFamily="18" charset="0"/>
              </a:rPr>
              <a:t>IDBI </a:t>
            </a:r>
            <a:r>
              <a:rPr lang="en-US" sz="2500" b="1" dirty="0" smtClean="0">
                <a:solidFill>
                  <a:srgbClr val="006D75"/>
                </a:solidFill>
                <a:cs typeface="Times New Roman" pitchFamily="18" charset="0"/>
              </a:rPr>
              <a:t>Bank—Key </a:t>
            </a:r>
            <a:r>
              <a:rPr lang="en-US" sz="2500" b="1" dirty="0">
                <a:solidFill>
                  <a:srgbClr val="006D75"/>
                </a:solidFill>
                <a:cs typeface="Times New Roman" pitchFamily="18" charset="0"/>
              </a:rPr>
              <a:t>Financial Highlights</a:t>
            </a:r>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27</a:t>
            </a:fld>
            <a:endParaRPr lang="en-US" dirty="0"/>
          </a:p>
        </p:txBody>
      </p:sp>
    </p:spTree>
    <p:custDataLst>
      <p:tags r:id="rId1"/>
    </p:custDataLst>
    <p:extLst>
      <p:ext uri="{BB962C8B-B14F-4D97-AF65-F5344CB8AC3E}">
        <p14:creationId xmlns:p14="http://schemas.microsoft.com/office/powerpoint/2010/main" xmlns="" val="143154947"/>
      </p:ext>
    </p:extLst>
  </p:cSld>
  <p:clrMapOvr>
    <a:masterClrMapping/>
  </p:clrMapOvr>
  <p:transition spd="med">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Chart 38"/>
          <p:cNvGraphicFramePr/>
          <p:nvPr>
            <p:extLst>
              <p:ext uri="{D42A27DB-BD31-4B8C-83A1-F6EECF244321}">
                <p14:modId xmlns:p14="http://schemas.microsoft.com/office/powerpoint/2010/main" xmlns="" val="543818123"/>
              </p:ext>
            </p:extLst>
          </p:nvPr>
        </p:nvGraphicFramePr>
        <p:xfrm>
          <a:off x="5189538" y="1807858"/>
          <a:ext cx="4727576" cy="226884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4" name="Chart 33"/>
          <p:cNvGraphicFramePr/>
          <p:nvPr>
            <p:extLst>
              <p:ext uri="{D42A27DB-BD31-4B8C-83A1-F6EECF244321}">
                <p14:modId xmlns:p14="http://schemas.microsoft.com/office/powerpoint/2010/main" xmlns="" val="781963876"/>
              </p:ext>
            </p:extLst>
          </p:nvPr>
        </p:nvGraphicFramePr>
        <p:xfrm>
          <a:off x="5189537" y="4551348"/>
          <a:ext cx="4727576" cy="2417772"/>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41" name="Chart 40"/>
          <p:cNvGraphicFramePr/>
          <p:nvPr>
            <p:extLst>
              <p:ext uri="{D42A27DB-BD31-4B8C-83A1-F6EECF244321}">
                <p14:modId xmlns:p14="http://schemas.microsoft.com/office/powerpoint/2010/main" xmlns="" val="1880863047"/>
              </p:ext>
            </p:extLst>
          </p:nvPr>
        </p:nvGraphicFramePr>
        <p:xfrm>
          <a:off x="141290" y="4551349"/>
          <a:ext cx="4724400" cy="2390399"/>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8" name="Chart 37"/>
          <p:cNvGraphicFramePr/>
          <p:nvPr>
            <p:extLst>
              <p:ext uri="{D42A27DB-BD31-4B8C-83A1-F6EECF244321}">
                <p14:modId xmlns:p14="http://schemas.microsoft.com/office/powerpoint/2010/main" xmlns="" val="4249857501"/>
              </p:ext>
            </p:extLst>
          </p:nvPr>
        </p:nvGraphicFramePr>
        <p:xfrm>
          <a:off x="141290" y="1827479"/>
          <a:ext cx="4724400" cy="2388736"/>
        </p:xfrm>
        <a:graphic>
          <a:graphicData uri="http://schemas.openxmlformats.org/drawingml/2006/chart">
            <c:chart xmlns:c="http://schemas.openxmlformats.org/drawingml/2006/chart" xmlns:r="http://schemas.openxmlformats.org/officeDocument/2006/relationships" r:id="rId11"/>
          </a:graphicData>
        </a:graphic>
      </p:graphicFrame>
      <p:sp>
        <p:nvSpPr>
          <p:cNvPr id="31773" name="Oval 101"/>
          <p:cNvSpPr>
            <a:spLocks noChangeArrowheads="1"/>
          </p:cNvSpPr>
          <p:nvPr/>
        </p:nvSpPr>
        <p:spPr bwMode="gray">
          <a:xfrm rot="20939973">
            <a:off x="1364405" y="1742261"/>
            <a:ext cx="1414177" cy="441434"/>
          </a:xfrm>
          <a:prstGeom prst="rect">
            <a:avLst/>
          </a:prstGeom>
          <a:noFill/>
          <a:ln w="19050">
            <a:noFill/>
            <a:round/>
            <a:headEnd/>
            <a:tailEnd/>
          </a:ln>
          <a:scene3d>
            <a:camera prst="orthographicFront"/>
            <a:lightRig rig="threePt" dir="t"/>
          </a:scene3d>
          <a:sp3d>
            <a:bevelT/>
          </a:sp3d>
        </p:spPr>
        <p:txBody>
          <a:bodyPr wrap="none" lIns="91408" tIns="45704" rIns="91408" bIns="45704" anchor="ctr"/>
          <a:lstStyle/>
          <a:p>
            <a:pPr algn="ctr"/>
            <a:r>
              <a:rPr lang="en-US" sz="1100" b="1" dirty="0" smtClean="0">
                <a:solidFill>
                  <a:srgbClr val="FF5900"/>
                </a:solidFill>
              </a:rPr>
              <a:t>CAGR</a:t>
            </a:r>
            <a:r>
              <a:rPr lang="en-US" sz="1100" b="1" baseline="30000" dirty="0" smtClean="0">
                <a:solidFill>
                  <a:srgbClr val="FF5900"/>
                </a:solidFill>
              </a:rPr>
              <a:t>1</a:t>
            </a:r>
            <a:r>
              <a:rPr lang="en-US" sz="1100" b="1" dirty="0" smtClean="0">
                <a:solidFill>
                  <a:srgbClr val="FF5900"/>
                </a:solidFill>
              </a:rPr>
              <a:t>: 13.8%</a:t>
            </a:r>
            <a:endParaRPr lang="en-US" sz="1100" b="1" dirty="0">
              <a:solidFill>
                <a:srgbClr val="FF5900"/>
              </a:solidFill>
            </a:endParaRPr>
          </a:p>
        </p:txBody>
      </p:sp>
      <p:sp>
        <p:nvSpPr>
          <p:cNvPr id="31774" name="Oval 101"/>
          <p:cNvSpPr>
            <a:spLocks noChangeArrowheads="1"/>
          </p:cNvSpPr>
          <p:nvPr/>
        </p:nvSpPr>
        <p:spPr bwMode="gray">
          <a:xfrm rot="20914233">
            <a:off x="6501166" y="1828803"/>
            <a:ext cx="1203924" cy="447758"/>
          </a:xfrm>
          <a:prstGeom prst="ellipse">
            <a:avLst/>
          </a:prstGeom>
          <a:noFill/>
          <a:ln w="19050">
            <a:noFill/>
            <a:round/>
            <a:headEnd/>
            <a:tailEnd/>
          </a:ln>
          <a:scene3d>
            <a:camera prst="orthographicFront"/>
            <a:lightRig rig="threePt" dir="t"/>
          </a:scene3d>
          <a:sp3d>
            <a:bevelT/>
          </a:sp3d>
        </p:spPr>
        <p:txBody>
          <a:bodyPr wrap="none" lIns="91408" tIns="45704" rIns="91408" bIns="45704" anchor="ctr"/>
          <a:lstStyle/>
          <a:p>
            <a:pPr algn="ctr"/>
            <a:r>
              <a:rPr lang="en-US" sz="1100" b="1" dirty="0" smtClean="0">
                <a:solidFill>
                  <a:srgbClr val="FF5900"/>
                </a:solidFill>
              </a:rPr>
              <a:t>CAGR</a:t>
            </a:r>
            <a:r>
              <a:rPr lang="en-US" sz="1100" b="1" baseline="30000" dirty="0" smtClean="0">
                <a:solidFill>
                  <a:srgbClr val="FF5900"/>
                </a:solidFill>
              </a:rPr>
              <a:t>1</a:t>
            </a:r>
            <a:r>
              <a:rPr lang="en-US" sz="1100" b="1" dirty="0" smtClean="0">
                <a:solidFill>
                  <a:srgbClr val="FF5900"/>
                </a:solidFill>
              </a:rPr>
              <a:t>: 15.7%</a:t>
            </a:r>
            <a:endParaRPr lang="en-US" sz="1100" b="1" dirty="0">
              <a:solidFill>
                <a:srgbClr val="FF5900"/>
              </a:solidFill>
            </a:endParaRPr>
          </a:p>
        </p:txBody>
      </p:sp>
      <p:sp>
        <p:nvSpPr>
          <p:cNvPr id="31775" name="Oval 101"/>
          <p:cNvSpPr>
            <a:spLocks noChangeArrowheads="1"/>
          </p:cNvSpPr>
          <p:nvPr/>
        </p:nvSpPr>
        <p:spPr bwMode="gray">
          <a:xfrm rot="21060518">
            <a:off x="1453366" y="4411559"/>
            <a:ext cx="1236253" cy="536028"/>
          </a:xfrm>
          <a:prstGeom prst="ellipse">
            <a:avLst/>
          </a:prstGeom>
          <a:noFill/>
          <a:ln w="19050">
            <a:noFill/>
            <a:round/>
            <a:headEnd/>
            <a:tailEnd/>
          </a:ln>
          <a:scene3d>
            <a:camera prst="orthographicFront"/>
            <a:lightRig rig="threePt" dir="t"/>
          </a:scene3d>
          <a:sp3d>
            <a:bevelT/>
          </a:sp3d>
        </p:spPr>
        <p:txBody>
          <a:bodyPr wrap="none" lIns="91408" tIns="45704" rIns="91408" bIns="45704" anchor="ctr"/>
          <a:lstStyle/>
          <a:p>
            <a:pPr algn="ctr"/>
            <a:r>
              <a:rPr lang="en-US" sz="1100" b="1" dirty="0" smtClean="0">
                <a:solidFill>
                  <a:srgbClr val="FF5900"/>
                </a:solidFill>
              </a:rPr>
              <a:t>CAGR</a:t>
            </a:r>
            <a:r>
              <a:rPr lang="en-US" sz="1100" b="1" baseline="30000" dirty="0" smtClean="0">
                <a:solidFill>
                  <a:srgbClr val="FF5900"/>
                </a:solidFill>
              </a:rPr>
              <a:t>1</a:t>
            </a:r>
            <a:r>
              <a:rPr lang="en-US" sz="1100" b="1" dirty="0" smtClean="0">
                <a:solidFill>
                  <a:srgbClr val="FF5900"/>
                </a:solidFill>
              </a:rPr>
              <a:t>: 16.0%</a:t>
            </a:r>
            <a:endParaRPr lang="en-US" sz="1100" b="1" dirty="0">
              <a:solidFill>
                <a:srgbClr val="FF5900"/>
              </a:solidFill>
            </a:endParaRPr>
          </a:p>
        </p:txBody>
      </p:sp>
      <p:sp>
        <p:nvSpPr>
          <p:cNvPr id="31776" name="Oval 101"/>
          <p:cNvSpPr>
            <a:spLocks noChangeArrowheads="1"/>
          </p:cNvSpPr>
          <p:nvPr/>
        </p:nvSpPr>
        <p:spPr bwMode="gray">
          <a:xfrm rot="20936852">
            <a:off x="6235833" y="4590919"/>
            <a:ext cx="1256925" cy="497801"/>
          </a:xfrm>
          <a:prstGeom prst="ellipse">
            <a:avLst/>
          </a:prstGeom>
          <a:noFill/>
          <a:ln w="19050">
            <a:noFill/>
            <a:round/>
            <a:headEnd/>
            <a:tailEnd/>
          </a:ln>
          <a:scene3d>
            <a:camera prst="orthographicFront"/>
            <a:lightRig rig="threePt" dir="t"/>
          </a:scene3d>
          <a:sp3d>
            <a:bevelT/>
          </a:sp3d>
        </p:spPr>
        <p:txBody>
          <a:bodyPr wrap="none" lIns="91408" tIns="45704" rIns="91408" bIns="45704" anchor="ctr"/>
          <a:lstStyle/>
          <a:p>
            <a:pPr algn="ctr"/>
            <a:r>
              <a:rPr lang="en-US" sz="1100" b="1" dirty="0" smtClean="0">
                <a:solidFill>
                  <a:srgbClr val="FF5900"/>
                </a:solidFill>
              </a:rPr>
              <a:t>CAGR</a:t>
            </a:r>
            <a:r>
              <a:rPr lang="en-US" sz="1100" b="1" baseline="30000" dirty="0" smtClean="0">
                <a:solidFill>
                  <a:srgbClr val="FF5900"/>
                </a:solidFill>
              </a:rPr>
              <a:t>1</a:t>
            </a:r>
            <a:r>
              <a:rPr lang="en-US" sz="1100" b="1" dirty="0" smtClean="0">
                <a:solidFill>
                  <a:srgbClr val="FF5900"/>
                </a:solidFill>
              </a:rPr>
              <a:t>: 15.0%</a:t>
            </a:r>
            <a:endParaRPr lang="en-US" sz="1100" b="1" dirty="0">
              <a:solidFill>
                <a:srgbClr val="FF5900"/>
              </a:solidFill>
            </a:endParaRPr>
          </a:p>
        </p:txBody>
      </p:sp>
      <p:sp>
        <p:nvSpPr>
          <p:cNvPr id="47" name="Rectangle 22"/>
          <p:cNvSpPr>
            <a:spLocks noChangeArrowheads="1"/>
          </p:cNvSpPr>
          <p:nvPr>
            <p:custDataLst>
              <p:tags r:id="rId2"/>
            </p:custDataLst>
          </p:nvPr>
        </p:nvSpPr>
        <p:spPr bwMode="gray">
          <a:xfrm>
            <a:off x="147791" y="1409074"/>
            <a:ext cx="4727448"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Growth in Advances…</a:t>
            </a:r>
            <a:endParaRPr lang="en-US" b="1" dirty="0">
              <a:solidFill>
                <a:srgbClr val="FFFFFF"/>
              </a:solidFill>
            </a:endParaRPr>
          </a:p>
        </p:txBody>
      </p:sp>
      <p:sp>
        <p:nvSpPr>
          <p:cNvPr id="48" name="Rectangle 22"/>
          <p:cNvSpPr>
            <a:spLocks noChangeArrowheads="1"/>
          </p:cNvSpPr>
          <p:nvPr>
            <p:custDataLst>
              <p:tags r:id="rId3"/>
            </p:custDataLst>
          </p:nvPr>
        </p:nvSpPr>
        <p:spPr bwMode="gray">
          <a:xfrm>
            <a:off x="5171389" y="1411350"/>
            <a:ext cx="4727448"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…With Rising Levels of Investments</a:t>
            </a:r>
            <a:endParaRPr lang="en-US" b="1" dirty="0">
              <a:solidFill>
                <a:srgbClr val="FFFFFF"/>
              </a:solidFill>
            </a:endParaRPr>
          </a:p>
        </p:txBody>
      </p:sp>
      <p:sp>
        <p:nvSpPr>
          <p:cNvPr id="49" name="Rectangle 22"/>
          <p:cNvSpPr>
            <a:spLocks noChangeArrowheads="1"/>
          </p:cNvSpPr>
          <p:nvPr>
            <p:custDataLst>
              <p:tags r:id="rId4"/>
            </p:custDataLst>
          </p:nvPr>
        </p:nvSpPr>
        <p:spPr bwMode="gray">
          <a:xfrm>
            <a:off x="147791" y="4135216"/>
            <a:ext cx="4727448"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…And Increasing Deposits</a:t>
            </a:r>
            <a:endParaRPr lang="en-US" b="1" dirty="0">
              <a:solidFill>
                <a:srgbClr val="FFFFFF"/>
              </a:solidFill>
            </a:endParaRPr>
          </a:p>
        </p:txBody>
      </p:sp>
      <p:sp>
        <p:nvSpPr>
          <p:cNvPr id="50" name="Rectangle 22"/>
          <p:cNvSpPr>
            <a:spLocks noChangeArrowheads="1"/>
          </p:cNvSpPr>
          <p:nvPr>
            <p:custDataLst>
              <p:tags r:id="rId5"/>
            </p:custDataLst>
          </p:nvPr>
        </p:nvSpPr>
        <p:spPr bwMode="gray">
          <a:xfrm>
            <a:off x="5175936" y="4137488"/>
            <a:ext cx="4727448"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..Resulting in Growth </a:t>
            </a:r>
            <a:r>
              <a:rPr lang="en-US" b="1" dirty="0">
                <a:solidFill>
                  <a:srgbClr val="FFFFFF"/>
                </a:solidFill>
              </a:rPr>
              <a:t>of </a:t>
            </a:r>
            <a:r>
              <a:rPr lang="en-US" b="1" dirty="0" smtClean="0">
                <a:solidFill>
                  <a:srgbClr val="FFFFFF"/>
                </a:solidFill>
              </a:rPr>
              <a:t>Total Business</a:t>
            </a:r>
            <a:r>
              <a:rPr lang="en-US" b="1" baseline="30000" dirty="0" smtClean="0">
                <a:solidFill>
                  <a:srgbClr val="FFFFFF"/>
                </a:solidFill>
              </a:rPr>
              <a:t>2</a:t>
            </a:r>
            <a:endParaRPr lang="en-US" b="1" baseline="30000" dirty="0">
              <a:solidFill>
                <a:srgbClr val="FFFFFF"/>
              </a:solidFill>
            </a:endParaRPr>
          </a:p>
        </p:txBody>
      </p:sp>
      <p:cxnSp>
        <p:nvCxnSpPr>
          <p:cNvPr id="3" name="Straight Arrow Connector 2"/>
          <p:cNvCxnSpPr/>
          <p:nvPr/>
        </p:nvCxnSpPr>
        <p:spPr bwMode="gray">
          <a:xfrm flipV="1">
            <a:off x="456156" y="1743060"/>
            <a:ext cx="3204892" cy="611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gray">
          <a:xfrm flipV="1">
            <a:off x="5393949" y="1839561"/>
            <a:ext cx="3608523" cy="8005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p:cNvCxnSpPr/>
          <p:nvPr/>
        </p:nvCxnSpPr>
        <p:spPr bwMode="gray">
          <a:xfrm flipV="1">
            <a:off x="495301" y="4475054"/>
            <a:ext cx="3165748" cy="70025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p:cNvCxnSpPr/>
          <p:nvPr/>
        </p:nvCxnSpPr>
        <p:spPr bwMode="gray">
          <a:xfrm flipV="1">
            <a:off x="5522426" y="4564250"/>
            <a:ext cx="3179183" cy="7333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Rectangle 23"/>
          <p:cNvSpPr/>
          <p:nvPr/>
        </p:nvSpPr>
        <p:spPr bwMode="gray">
          <a:xfrm>
            <a:off x="30280" y="1691285"/>
            <a:ext cx="924622" cy="268305"/>
          </a:xfrm>
          <a:prstGeom prst="rect">
            <a:avLst/>
          </a:prstGeom>
        </p:spPr>
        <p:txBody>
          <a:bodyPr wrap="none" lIns="91408" tIns="45704" rIns="91408" bIns="45704">
            <a:spAutoFit/>
          </a:bodyPr>
          <a:lstStyle/>
          <a:p>
            <a:pPr lvl="0" fontAlgn="b"/>
            <a:r>
              <a:rPr lang="en-US" sz="1100" dirty="0">
                <a:solidFill>
                  <a:schemeClr val="tx1"/>
                </a:solidFill>
              </a:rPr>
              <a:t> [Rs. Billion]</a:t>
            </a:r>
          </a:p>
        </p:txBody>
      </p:sp>
      <p:sp>
        <p:nvSpPr>
          <p:cNvPr id="26" name="Rectangle 25"/>
          <p:cNvSpPr/>
          <p:nvPr/>
        </p:nvSpPr>
        <p:spPr bwMode="gray">
          <a:xfrm>
            <a:off x="5060115" y="1691285"/>
            <a:ext cx="924622" cy="268305"/>
          </a:xfrm>
          <a:prstGeom prst="rect">
            <a:avLst/>
          </a:prstGeom>
        </p:spPr>
        <p:txBody>
          <a:bodyPr wrap="none" lIns="91408" tIns="45704" rIns="91408" bIns="45704">
            <a:spAutoFit/>
          </a:bodyPr>
          <a:lstStyle/>
          <a:p>
            <a:pPr lvl="0" fontAlgn="b"/>
            <a:r>
              <a:rPr lang="en-US" sz="1100" dirty="0">
                <a:solidFill>
                  <a:schemeClr val="tx1"/>
                </a:solidFill>
              </a:rPr>
              <a:t> [Rs. Billion]</a:t>
            </a:r>
          </a:p>
        </p:txBody>
      </p:sp>
      <p:sp>
        <p:nvSpPr>
          <p:cNvPr id="27" name="Rectangle 26"/>
          <p:cNvSpPr/>
          <p:nvPr/>
        </p:nvSpPr>
        <p:spPr bwMode="gray">
          <a:xfrm>
            <a:off x="30280" y="4430097"/>
            <a:ext cx="924622" cy="268305"/>
          </a:xfrm>
          <a:prstGeom prst="rect">
            <a:avLst/>
          </a:prstGeom>
        </p:spPr>
        <p:txBody>
          <a:bodyPr wrap="none" lIns="91408" tIns="45704" rIns="91408" bIns="45704">
            <a:spAutoFit/>
          </a:bodyPr>
          <a:lstStyle/>
          <a:p>
            <a:pPr lvl="0" fontAlgn="b"/>
            <a:r>
              <a:rPr lang="en-US" sz="1100" dirty="0">
                <a:solidFill>
                  <a:schemeClr val="tx1"/>
                </a:solidFill>
              </a:rPr>
              <a:t> [Rs. Billion]</a:t>
            </a:r>
          </a:p>
        </p:txBody>
      </p:sp>
      <p:sp>
        <p:nvSpPr>
          <p:cNvPr id="28" name="Rectangle 27"/>
          <p:cNvSpPr/>
          <p:nvPr/>
        </p:nvSpPr>
        <p:spPr bwMode="gray">
          <a:xfrm>
            <a:off x="5060115" y="4430097"/>
            <a:ext cx="924622" cy="268305"/>
          </a:xfrm>
          <a:prstGeom prst="rect">
            <a:avLst/>
          </a:prstGeom>
        </p:spPr>
        <p:txBody>
          <a:bodyPr wrap="none" lIns="91408" tIns="45704" rIns="91408" bIns="45704">
            <a:spAutoFit/>
          </a:bodyPr>
          <a:lstStyle/>
          <a:p>
            <a:pPr lvl="0" fontAlgn="b"/>
            <a:r>
              <a:rPr lang="en-US" sz="1100" dirty="0">
                <a:solidFill>
                  <a:schemeClr val="tx1"/>
                </a:solidFill>
              </a:rPr>
              <a:t> [Rs. Billion]</a:t>
            </a:r>
          </a:p>
        </p:txBody>
      </p:sp>
      <p:sp>
        <p:nvSpPr>
          <p:cNvPr id="25" name="Title 6"/>
          <p:cNvSpPr txBox="1">
            <a:spLocks/>
          </p:cNvSpPr>
          <p:nvPr/>
        </p:nvSpPr>
        <p:spPr bwMode="gray">
          <a:xfrm>
            <a:off x="694970" y="402774"/>
            <a:ext cx="8786261"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defPPr>
              <a:defRPr lang="en-US"/>
            </a:defPPr>
            <a:lvl1pPr marL="0" marR="0" lvl="0" indent="0" defTabSz="1019175" eaLnBrk="1" latinLnBrk="0" hangingPunct="1">
              <a:lnSpc>
                <a:spcPct val="80000"/>
              </a:lnSpc>
              <a:buClrTx/>
              <a:buSzTx/>
              <a:buFontTx/>
              <a:buNone/>
              <a:tabLst/>
              <a:defRPr kumimoji="0" sz="2800" b="1" i="0" u="none" strike="noStrike" kern="0" cap="none" spc="150" normalizeH="0" baseline="0">
                <a:ln w="11430"/>
                <a:solidFill>
                  <a:srgbClr val="F8F8F8"/>
                </a:solidFill>
                <a:effectLst>
                  <a:outerShdw blurRad="25400" algn="tl" rotWithShape="0">
                    <a:srgbClr val="000000">
                      <a:alpha val="43000"/>
                    </a:srgbClr>
                  </a:outerShdw>
                </a:effectLst>
                <a:uLnTx/>
                <a:uFillTx/>
                <a:latin typeface="+mj-lt"/>
                <a:ea typeface="+mj-ea"/>
                <a:cs typeface="+mj-cs"/>
              </a:defRPr>
            </a:lvl1pPr>
          </a:lstStyle>
          <a:p>
            <a:r>
              <a:rPr lang="en-US" dirty="0" smtClean="0">
                <a:solidFill>
                  <a:schemeClr val="bg1"/>
                </a:solidFill>
              </a:rPr>
              <a:t>Steady Growth </a:t>
            </a:r>
            <a:r>
              <a:rPr lang="en-US" dirty="0">
                <a:solidFill>
                  <a:schemeClr val="bg1"/>
                </a:solidFill>
              </a:rPr>
              <a:t>in Overall Business</a:t>
            </a:r>
          </a:p>
        </p:txBody>
      </p:sp>
      <p:sp>
        <p:nvSpPr>
          <p:cNvPr id="29" name="TextBox 28"/>
          <p:cNvSpPr txBox="1"/>
          <p:nvPr/>
        </p:nvSpPr>
        <p:spPr bwMode="gray">
          <a:xfrm>
            <a:off x="132657" y="6910538"/>
            <a:ext cx="3973514" cy="276999"/>
          </a:xfrm>
          <a:prstGeom prst="rect">
            <a:avLst/>
          </a:prstGeom>
          <a:noFill/>
        </p:spPr>
        <p:txBody>
          <a:bodyPr wrap="square" lIns="0" tIns="0" rIns="0" bIns="0" rtlCol="0">
            <a:spAutoFit/>
          </a:bodyPr>
          <a:lstStyle/>
          <a:p>
            <a:r>
              <a:rPr lang="en-US" sz="900" dirty="0" smtClean="0"/>
              <a:t>1</a:t>
            </a:r>
            <a:r>
              <a:rPr lang="en-US" sz="900" dirty="0"/>
              <a:t>. CAGR = Cumulative Average Growth Rate from </a:t>
            </a:r>
            <a:r>
              <a:rPr lang="en-US" sz="900" dirty="0" smtClean="0"/>
              <a:t>FY09 - FY14.</a:t>
            </a:r>
          </a:p>
          <a:p>
            <a:r>
              <a:rPr lang="en-US" sz="900" dirty="0" smtClean="0"/>
              <a:t>2. Total Business = Total Advances + Total Deposits.</a:t>
            </a:r>
            <a:endParaRPr lang="en-IN" sz="900" dirty="0"/>
          </a:p>
        </p:txBody>
      </p:sp>
      <p:sp>
        <p:nvSpPr>
          <p:cNvPr id="32" name="Rectangle 31"/>
          <p:cNvSpPr/>
          <p:nvPr/>
        </p:nvSpPr>
        <p:spPr>
          <a:xfrm>
            <a:off x="242855" y="7315225"/>
            <a:ext cx="1968786" cy="246211"/>
          </a:xfrm>
          <a:prstGeom prst="rect">
            <a:avLst/>
          </a:prstGeom>
        </p:spPr>
        <p:txBody>
          <a:bodyPr wrap="none" lIns="91429" tIns="45715" rIns="91429" bIns="45715">
            <a:spAutoFit/>
          </a:bodyPr>
          <a:lstStyle/>
          <a:p>
            <a:r>
              <a:rPr lang="en-US" sz="1000" i="1" dirty="0" smtClean="0"/>
              <a:t>[9M: as on December 31, 2014]</a:t>
            </a:r>
            <a:endParaRPr lang="en-IN" sz="1000" i="1" dirty="0"/>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28</a:t>
            </a:fld>
            <a:endParaRPr lang="en-US" dirty="0"/>
          </a:p>
        </p:txBody>
      </p:sp>
    </p:spTree>
    <p:custDataLst>
      <p:tags r:id="rId1"/>
    </p:custDataLst>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xmlns="" val="2749803291"/>
              </p:ext>
            </p:extLst>
          </p:nvPr>
        </p:nvGraphicFramePr>
        <p:xfrm>
          <a:off x="141290" y="1894767"/>
          <a:ext cx="4724400" cy="5206143"/>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10"/>
          <p:cNvSpPr>
            <a:spLocks noChangeArrowheads="1"/>
          </p:cNvSpPr>
          <p:nvPr>
            <p:custDataLst>
              <p:tags r:id="rId2"/>
            </p:custDataLst>
          </p:nvPr>
        </p:nvSpPr>
        <p:spPr bwMode="gray">
          <a:xfrm>
            <a:off x="141290" y="1400810"/>
            <a:ext cx="4724400" cy="294290"/>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Increasing CASA</a:t>
            </a:r>
            <a:endParaRPr lang="en-US" b="1" dirty="0">
              <a:solidFill>
                <a:srgbClr val="FFFFFF"/>
              </a:solidFill>
            </a:endParaRPr>
          </a:p>
        </p:txBody>
      </p:sp>
      <p:sp>
        <p:nvSpPr>
          <p:cNvPr id="7" name="Rectangle 10"/>
          <p:cNvSpPr>
            <a:spLocks noChangeArrowheads="1"/>
          </p:cNvSpPr>
          <p:nvPr>
            <p:custDataLst>
              <p:tags r:id="rId3"/>
            </p:custDataLst>
          </p:nvPr>
        </p:nvSpPr>
        <p:spPr bwMode="gray">
          <a:xfrm>
            <a:off x="5176451" y="1400810"/>
            <a:ext cx="4724400" cy="294290"/>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chemeClr val="bg1"/>
                </a:solidFill>
              </a:rPr>
              <a:t>Growth in Number of Accounts</a:t>
            </a:r>
            <a:endParaRPr lang="en-US" b="1" dirty="0">
              <a:solidFill>
                <a:schemeClr val="bg1"/>
              </a:solidFill>
            </a:endParaRPr>
          </a:p>
        </p:txBody>
      </p:sp>
      <p:sp>
        <p:nvSpPr>
          <p:cNvPr id="10" name="TextBox 9"/>
          <p:cNvSpPr txBox="1"/>
          <p:nvPr/>
        </p:nvSpPr>
        <p:spPr bwMode="gray">
          <a:xfrm>
            <a:off x="5201933" y="1720359"/>
            <a:ext cx="898634" cy="174406"/>
          </a:xfrm>
          <a:prstGeom prst="rect">
            <a:avLst/>
          </a:prstGeom>
          <a:noFill/>
        </p:spPr>
        <p:txBody>
          <a:bodyPr wrap="square" lIns="0" tIns="0" rIns="0" bIns="0" rtlCol="0">
            <a:spAutoFit/>
          </a:bodyPr>
          <a:lstStyle/>
          <a:p>
            <a:r>
              <a:rPr lang="en-US" sz="1100" dirty="0"/>
              <a:t>[In ‘000]</a:t>
            </a:r>
            <a:endParaRPr lang="en-IN" sz="1100" dirty="0"/>
          </a:p>
        </p:txBody>
      </p:sp>
      <p:sp>
        <p:nvSpPr>
          <p:cNvPr id="11" name="TextBox 10"/>
          <p:cNvSpPr txBox="1"/>
          <p:nvPr/>
        </p:nvSpPr>
        <p:spPr bwMode="gray">
          <a:xfrm>
            <a:off x="141288" y="1720359"/>
            <a:ext cx="898634" cy="174406"/>
          </a:xfrm>
          <a:prstGeom prst="rect">
            <a:avLst/>
          </a:prstGeom>
          <a:noFill/>
        </p:spPr>
        <p:txBody>
          <a:bodyPr wrap="square" lIns="0" tIns="0" rIns="0" bIns="0" rtlCol="0">
            <a:spAutoFit/>
          </a:bodyPr>
          <a:lstStyle/>
          <a:p>
            <a:r>
              <a:rPr lang="en-US" sz="1100" dirty="0"/>
              <a:t>[%]</a:t>
            </a:r>
            <a:endParaRPr lang="en-IN" sz="1100" dirty="0"/>
          </a:p>
        </p:txBody>
      </p:sp>
      <p:sp>
        <p:nvSpPr>
          <p:cNvPr id="13" name="Title 6"/>
          <p:cNvSpPr txBox="1">
            <a:spLocks/>
          </p:cNvSpPr>
          <p:nvPr/>
        </p:nvSpPr>
        <p:spPr bwMode="gray">
          <a:xfrm>
            <a:off x="694970" y="402774"/>
            <a:ext cx="8786261"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defPPr>
              <a:defRPr lang="en-US"/>
            </a:defPPr>
            <a:lvl1pPr marL="0" marR="0" lvl="0" indent="0" defTabSz="1019175" eaLnBrk="1" latinLnBrk="0" hangingPunct="1">
              <a:lnSpc>
                <a:spcPct val="80000"/>
              </a:lnSpc>
              <a:buClrTx/>
              <a:buSzTx/>
              <a:buFontTx/>
              <a:buNone/>
              <a:tabLst/>
              <a:defRPr kumimoji="0" sz="2800" b="1" i="0" u="none" strike="noStrike" kern="0" cap="none" spc="150" normalizeH="0" baseline="0">
                <a:ln w="11430"/>
                <a:solidFill>
                  <a:srgbClr val="F8F8F8"/>
                </a:solidFill>
                <a:effectLst>
                  <a:outerShdw blurRad="25400" algn="tl" rotWithShape="0">
                    <a:srgbClr val="000000">
                      <a:alpha val="43000"/>
                    </a:srgbClr>
                  </a:outerShdw>
                </a:effectLst>
                <a:uLnTx/>
                <a:uFillTx/>
                <a:latin typeface="+mj-lt"/>
                <a:ea typeface="+mj-ea"/>
                <a:cs typeface="+mj-cs"/>
              </a:defRPr>
            </a:lvl1pPr>
          </a:lstStyle>
          <a:p>
            <a:r>
              <a:rPr lang="en-US" dirty="0" smtClean="0">
                <a:solidFill>
                  <a:schemeClr val="bg1"/>
                </a:solidFill>
              </a:rPr>
              <a:t>Steady Growth in Overall Business (contd.)</a:t>
            </a:r>
            <a:endParaRPr lang="en-US" dirty="0">
              <a:solidFill>
                <a:schemeClr val="bg1"/>
              </a:solidFill>
            </a:endParaRPr>
          </a:p>
        </p:txBody>
      </p:sp>
      <p:sp>
        <p:nvSpPr>
          <p:cNvPr id="17" name="Rectangle 16"/>
          <p:cNvSpPr/>
          <p:nvPr/>
        </p:nvSpPr>
        <p:spPr>
          <a:xfrm>
            <a:off x="242855" y="7315225"/>
            <a:ext cx="1968786" cy="246211"/>
          </a:xfrm>
          <a:prstGeom prst="rect">
            <a:avLst/>
          </a:prstGeom>
        </p:spPr>
        <p:txBody>
          <a:bodyPr wrap="none" lIns="91429" tIns="45715" rIns="91429" bIns="45715">
            <a:spAutoFit/>
          </a:bodyPr>
          <a:lstStyle/>
          <a:p>
            <a:r>
              <a:rPr lang="en-US" sz="1000" i="1" dirty="0" smtClean="0"/>
              <a:t>[9M: as on December 31, 2014]</a:t>
            </a:r>
            <a:endParaRPr lang="en-IN" sz="1000" i="1" dirty="0"/>
          </a:p>
        </p:txBody>
      </p:sp>
      <p:graphicFrame>
        <p:nvGraphicFramePr>
          <p:cNvPr id="16" name="Chart 15"/>
          <p:cNvGraphicFramePr/>
          <p:nvPr/>
        </p:nvGraphicFramePr>
        <p:xfrm>
          <a:off x="5029200" y="1743060"/>
          <a:ext cx="4857784" cy="5715040"/>
        </p:xfrm>
        <a:graphic>
          <a:graphicData uri="http://schemas.openxmlformats.org/drawingml/2006/chart">
            <c:chart xmlns:c="http://schemas.openxmlformats.org/drawingml/2006/chart" xmlns:r="http://schemas.openxmlformats.org/officeDocument/2006/relationships" r:id="rId7"/>
          </a:graphicData>
        </a:graphic>
      </p:graphicFrame>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29</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noFill/>
          <a:ln w="9525">
            <a:noFill/>
            <a:miter lim="800000"/>
            <a:headEnd/>
            <a:tailEnd/>
          </a:ln>
        </p:spPr>
        <p:txBody>
          <a:bodyPr vert="horz" wrap="square" lIns="0" tIns="50930" rIns="0" bIns="50930"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eaLnBrk="1" hangingPunct="1"/>
            <a:r>
              <a:rPr lang="en-US" b="1" spc="150" dirty="0">
                <a:ln w="11430"/>
                <a:solidFill>
                  <a:srgbClr val="F8F8F8"/>
                </a:solidFill>
                <a:effectLst>
                  <a:outerShdw blurRad="25400" algn="tl" rotWithShape="0">
                    <a:srgbClr val="000000">
                      <a:alpha val="43000"/>
                    </a:srgbClr>
                  </a:outerShdw>
                </a:effectLst>
              </a:rPr>
              <a:t>Presentation Outline</a:t>
            </a:r>
            <a:endParaRPr lang="en-IN" b="1" spc="150" dirty="0">
              <a:ln w="11430"/>
              <a:solidFill>
                <a:srgbClr val="F8F8F8"/>
              </a:solidFill>
              <a:effectLst>
                <a:outerShdw blurRad="25400" algn="tl" rotWithShape="0">
                  <a:srgbClr val="000000">
                    <a:alpha val="43000"/>
                  </a:srgbClr>
                </a:outerShdw>
              </a:effectLst>
            </a:endParaRPr>
          </a:p>
        </p:txBody>
      </p:sp>
      <p:graphicFrame>
        <p:nvGraphicFramePr>
          <p:cNvPr id="6" name="Diagram 5"/>
          <p:cNvGraphicFramePr/>
          <p:nvPr>
            <p:extLst>
              <p:ext uri="{D42A27DB-BD31-4B8C-83A1-F6EECF244321}">
                <p14:modId xmlns:p14="http://schemas.microsoft.com/office/powerpoint/2010/main" xmlns="" val="473632375"/>
              </p:ext>
            </p:extLst>
          </p:nvPr>
        </p:nvGraphicFramePr>
        <p:xfrm>
          <a:off x="962088" y="1385870"/>
          <a:ext cx="8603616" cy="4539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0"/>
          </p:nvPr>
        </p:nvSpPr>
        <p:spPr/>
        <p:txBody>
          <a:bodyPr/>
          <a:lstStyle/>
          <a:p>
            <a:pPr>
              <a:defRPr/>
            </a:pPr>
            <a:fld id="{4A8CCA39-E5BA-4FD6-B3CF-64E877BE0CA1}" type="slidenum">
              <a:rPr lang="en-US" smtClean="0"/>
              <a:pPr>
                <a:defRPr/>
              </a:pPr>
              <a:t>3</a:t>
            </a:fld>
            <a:endParaRPr lang="en-US" dirty="0"/>
          </a:p>
        </p:txBody>
      </p:sp>
      <p:sp>
        <p:nvSpPr>
          <p:cNvPr id="5" name="Rectangle 4"/>
          <p:cNvSpPr/>
          <p:nvPr/>
        </p:nvSpPr>
        <p:spPr>
          <a:xfrm>
            <a:off x="926178" y="6071456"/>
            <a:ext cx="8603616" cy="907200"/>
          </a:xfrm>
          <a:prstGeom prst="rect">
            <a:avLst/>
          </a:prstGeom>
          <a:solidFill>
            <a:srgbClr val="E65200">
              <a:alpha val="70000"/>
            </a:srgbClr>
          </a:solidFill>
          <a:ln>
            <a:noFill/>
          </a:ln>
          <a:effectLst>
            <a:outerShdw blurRad="190500" dist="228600" dir="2700000" algn="ctr" rotWithShape="0">
              <a:srgbClr val="000000">
                <a:alpha val="30000"/>
              </a:srgbClr>
            </a:outerShdw>
          </a:effectLst>
        </p:spPr>
        <p:style>
          <a:lnRef idx="1">
            <a:scrgbClr r="0" g="0" b="0"/>
          </a:lnRef>
          <a:fillRef idx="1">
            <a:scrgbClr r="0" g="0" b="0"/>
          </a:fillRef>
          <a:effectRef idx="0">
            <a:scrgbClr r="0" g="0" b="0"/>
          </a:effectRef>
          <a:fontRef idx="minor">
            <a:schemeClr val="dk1">
              <a:hueOff val="0"/>
              <a:satOff val="0"/>
              <a:lumOff val="0"/>
              <a:alphaOff val="0"/>
            </a:schemeClr>
          </a:fontRef>
        </p:style>
      </p:sp>
      <p:grpSp>
        <p:nvGrpSpPr>
          <p:cNvPr id="7" name="Group 6"/>
          <p:cNvGrpSpPr/>
          <p:nvPr/>
        </p:nvGrpSpPr>
        <p:grpSpPr>
          <a:xfrm>
            <a:off x="1356358" y="5994791"/>
            <a:ext cx="6913323" cy="608024"/>
            <a:chOff x="430180" y="3545192"/>
            <a:chExt cx="6913323" cy="608024"/>
          </a:xfrm>
          <a:scene3d>
            <a:camera prst="orthographicFront">
              <a:rot lat="0" lon="0" rev="0"/>
            </a:camera>
            <a:lightRig rig="glow" dir="t">
              <a:rot lat="0" lon="0" rev="4800000"/>
            </a:lightRig>
          </a:scene3d>
        </p:grpSpPr>
        <p:sp>
          <p:nvSpPr>
            <p:cNvPr id="8" name="Rounded Rectangle 7"/>
            <p:cNvSpPr/>
            <p:nvPr/>
          </p:nvSpPr>
          <p:spPr>
            <a:xfrm>
              <a:off x="430180" y="3545192"/>
              <a:ext cx="6913323" cy="608024"/>
            </a:xfrm>
            <a:prstGeom prst="roundRect">
              <a:avLst/>
            </a:prstGeom>
            <a:solidFill>
              <a:srgbClr val="006D75">
                <a:alpha val="86000"/>
              </a:srgbClr>
            </a:solidFill>
            <a:ln>
              <a:noFill/>
            </a:ln>
            <a:effectLst>
              <a:outerShdw blurRad="190500" dist="228600" dir="2700000" algn="ctr">
                <a:srgbClr val="000000">
                  <a:alpha val="30000"/>
                </a:srgbClr>
              </a:outerShdw>
            </a:effectLst>
            <a:sp3d prstMaterial="matte">
              <a:bevelT w="127000" h="63500"/>
            </a:sp3d>
          </p:spPr>
          <p:style>
            <a:lnRef idx="0">
              <a:scrgbClr r="0" g="0" b="0"/>
            </a:lnRef>
            <a:fillRef idx="2">
              <a:scrgbClr r="0" g="0" b="0"/>
            </a:fillRef>
            <a:effectRef idx="1">
              <a:scrgbClr r="0" g="0" b="0"/>
            </a:effectRef>
            <a:fontRef idx="minor">
              <a:schemeClr val="dk1"/>
            </a:fontRef>
          </p:style>
        </p:sp>
        <p:sp>
          <p:nvSpPr>
            <p:cNvPr id="9" name="Rounded Rectangle 5"/>
            <p:cNvSpPr/>
            <p:nvPr/>
          </p:nvSpPr>
          <p:spPr>
            <a:xfrm>
              <a:off x="459861" y="3574873"/>
              <a:ext cx="6853961" cy="5486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27637" tIns="0" rIns="227637" bIns="0" numCol="1" spcCol="1270" anchor="ctr" anchorCtr="0">
              <a:noAutofit/>
              <a:sp3d extrusionH="57150">
                <a:bevelT w="38100" h="38100"/>
              </a:sp3d>
            </a:bodyPr>
            <a:lstStyle/>
            <a:p>
              <a:pPr lvl="0" algn="l" defTabSz="800100">
                <a:lnSpc>
                  <a:spcPct val="90000"/>
                </a:lnSpc>
                <a:spcBef>
                  <a:spcPct val="0"/>
                </a:spcBef>
                <a:spcAft>
                  <a:spcPct val="35000"/>
                </a:spcAft>
              </a:pPr>
              <a:r>
                <a:rPr lang="en-US" sz="1800" b="1" kern="1200" dirty="0" smtClean="0">
                  <a:solidFill>
                    <a:schemeClr val="bg1"/>
                  </a:solidFill>
                </a:rPr>
                <a:t>The Way Forward</a:t>
              </a:r>
              <a:endParaRPr lang="en-US" sz="1800" b="1" kern="1200" dirty="0">
                <a:solidFill>
                  <a:schemeClr val="bg1"/>
                </a:solidFill>
              </a:endParaRPr>
            </a:p>
          </p:txBody>
        </p:sp>
      </p:grpSp>
    </p:spTree>
    <p:custDataLst>
      <p:tags r:id="rId1"/>
    </p:custDataLst>
  </p:cSld>
  <p:clrMapOvr>
    <a:masterClrMapping/>
  </p:clrMapOvr>
  <p:transition spd="med">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Chart 34"/>
          <p:cNvGraphicFramePr/>
          <p:nvPr>
            <p:extLst>
              <p:ext uri="{D42A27DB-BD31-4B8C-83A1-F6EECF244321}">
                <p14:modId xmlns:p14="http://schemas.microsoft.com/office/powerpoint/2010/main" xmlns="" val="3135324397"/>
              </p:ext>
            </p:extLst>
          </p:nvPr>
        </p:nvGraphicFramePr>
        <p:xfrm>
          <a:off x="141290" y="4457962"/>
          <a:ext cx="4724400" cy="241273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7" name="Chart 36"/>
          <p:cNvGraphicFramePr/>
          <p:nvPr>
            <p:extLst>
              <p:ext uri="{D42A27DB-BD31-4B8C-83A1-F6EECF244321}">
                <p14:modId xmlns:p14="http://schemas.microsoft.com/office/powerpoint/2010/main" xmlns="" val="2950137132"/>
              </p:ext>
            </p:extLst>
          </p:nvPr>
        </p:nvGraphicFramePr>
        <p:xfrm>
          <a:off x="5189538" y="4431565"/>
          <a:ext cx="4733639" cy="252962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6" name="Chart 35"/>
          <p:cNvGraphicFramePr/>
          <p:nvPr>
            <p:extLst>
              <p:ext uri="{D42A27DB-BD31-4B8C-83A1-F6EECF244321}">
                <p14:modId xmlns:p14="http://schemas.microsoft.com/office/powerpoint/2010/main" xmlns="" val="1623121182"/>
              </p:ext>
            </p:extLst>
          </p:nvPr>
        </p:nvGraphicFramePr>
        <p:xfrm>
          <a:off x="5189541" y="1744817"/>
          <a:ext cx="4727575" cy="2285402"/>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3" name="Chart 32"/>
          <p:cNvGraphicFramePr/>
          <p:nvPr>
            <p:extLst>
              <p:ext uri="{D42A27DB-BD31-4B8C-83A1-F6EECF244321}">
                <p14:modId xmlns:p14="http://schemas.microsoft.com/office/powerpoint/2010/main" xmlns="" val="774807959"/>
              </p:ext>
            </p:extLst>
          </p:nvPr>
        </p:nvGraphicFramePr>
        <p:xfrm>
          <a:off x="141290" y="1781922"/>
          <a:ext cx="4724400" cy="2248295"/>
        </p:xfrm>
        <a:graphic>
          <a:graphicData uri="http://schemas.openxmlformats.org/drawingml/2006/chart">
            <c:chart xmlns:c="http://schemas.openxmlformats.org/drawingml/2006/chart" xmlns:r="http://schemas.openxmlformats.org/officeDocument/2006/relationships" r:id="rId11"/>
          </a:graphicData>
        </a:graphic>
      </p:graphicFrame>
      <p:sp>
        <p:nvSpPr>
          <p:cNvPr id="31773" name="Oval 101"/>
          <p:cNvSpPr>
            <a:spLocks noChangeArrowheads="1"/>
          </p:cNvSpPr>
          <p:nvPr/>
        </p:nvSpPr>
        <p:spPr bwMode="gray">
          <a:xfrm rot="20580351">
            <a:off x="1219856" y="1718901"/>
            <a:ext cx="1212256" cy="481377"/>
          </a:xfrm>
          <a:prstGeom prst="ellipse">
            <a:avLst/>
          </a:prstGeom>
          <a:noFill/>
          <a:ln w="19050">
            <a:noFill/>
            <a:round/>
            <a:headEnd/>
            <a:tailEnd/>
          </a:ln>
          <a:scene3d>
            <a:camera prst="orthographicFront"/>
            <a:lightRig rig="threePt" dir="t"/>
          </a:scene3d>
          <a:sp3d>
            <a:bevelT/>
          </a:sp3d>
        </p:spPr>
        <p:txBody>
          <a:bodyPr wrap="none" lIns="91408" tIns="45704" rIns="91408" bIns="45704" anchor="ctr"/>
          <a:lstStyle/>
          <a:p>
            <a:pPr algn="ctr"/>
            <a:r>
              <a:rPr lang="en-US" sz="1100" b="1" dirty="0" smtClean="0">
                <a:solidFill>
                  <a:srgbClr val="FF5900"/>
                </a:solidFill>
              </a:rPr>
              <a:t>CAGR</a:t>
            </a:r>
            <a:r>
              <a:rPr lang="en-US" sz="1100" b="1" baseline="30000" dirty="0" smtClean="0">
                <a:solidFill>
                  <a:srgbClr val="FF5900"/>
                </a:solidFill>
              </a:rPr>
              <a:t>1</a:t>
            </a:r>
            <a:r>
              <a:rPr lang="en-US" sz="1100" b="1" dirty="0" smtClean="0">
                <a:solidFill>
                  <a:srgbClr val="FF5900"/>
                </a:solidFill>
              </a:rPr>
              <a:t>: 17.9%</a:t>
            </a:r>
            <a:endParaRPr lang="en-US" sz="1100" b="1" dirty="0">
              <a:solidFill>
                <a:srgbClr val="FF5900"/>
              </a:solidFill>
            </a:endParaRPr>
          </a:p>
        </p:txBody>
      </p:sp>
      <p:sp>
        <p:nvSpPr>
          <p:cNvPr id="31775" name="Oval 101"/>
          <p:cNvSpPr>
            <a:spLocks noChangeArrowheads="1"/>
          </p:cNvSpPr>
          <p:nvPr/>
        </p:nvSpPr>
        <p:spPr bwMode="gray">
          <a:xfrm rot="20580351">
            <a:off x="6159490" y="1896720"/>
            <a:ext cx="1235878" cy="451118"/>
          </a:xfrm>
          <a:prstGeom prst="ellipse">
            <a:avLst/>
          </a:prstGeom>
          <a:noFill/>
          <a:ln w="19050">
            <a:noFill/>
            <a:round/>
            <a:headEnd/>
            <a:tailEnd/>
          </a:ln>
          <a:scene3d>
            <a:camera prst="orthographicFront"/>
            <a:lightRig rig="threePt" dir="t"/>
          </a:scene3d>
          <a:sp3d>
            <a:bevelT/>
          </a:sp3d>
        </p:spPr>
        <p:txBody>
          <a:bodyPr wrap="none" lIns="91408" tIns="45704" rIns="91408" bIns="45704" anchor="ctr"/>
          <a:lstStyle/>
          <a:p>
            <a:pPr algn="ctr"/>
            <a:r>
              <a:rPr lang="en-US" sz="1100" b="1" dirty="0" smtClean="0">
                <a:solidFill>
                  <a:srgbClr val="FF5900"/>
                </a:solidFill>
              </a:rPr>
              <a:t>CAGR</a:t>
            </a:r>
            <a:r>
              <a:rPr lang="en-US" sz="1100" b="1" baseline="30000" dirty="0" smtClean="0">
                <a:solidFill>
                  <a:srgbClr val="FF5900"/>
                </a:solidFill>
              </a:rPr>
              <a:t>1</a:t>
            </a:r>
            <a:r>
              <a:rPr lang="en-US" sz="1100" b="1" dirty="0" smtClean="0">
                <a:solidFill>
                  <a:srgbClr val="FF5900"/>
                </a:solidFill>
              </a:rPr>
              <a:t>: 38.0%</a:t>
            </a:r>
            <a:endParaRPr lang="en-US" sz="1100" b="1" dirty="0">
              <a:solidFill>
                <a:srgbClr val="FF5900"/>
              </a:solidFill>
            </a:endParaRPr>
          </a:p>
        </p:txBody>
      </p:sp>
      <p:sp>
        <p:nvSpPr>
          <p:cNvPr id="47" name="Rectangle 22"/>
          <p:cNvSpPr>
            <a:spLocks noChangeArrowheads="1"/>
          </p:cNvSpPr>
          <p:nvPr>
            <p:custDataLst>
              <p:tags r:id="rId2"/>
            </p:custDataLst>
          </p:nvPr>
        </p:nvSpPr>
        <p:spPr bwMode="gray">
          <a:xfrm>
            <a:off x="141288" y="1400174"/>
            <a:ext cx="4727448"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Growth in Total Income</a:t>
            </a:r>
            <a:endParaRPr lang="en-US" b="1" baseline="30000" dirty="0">
              <a:solidFill>
                <a:srgbClr val="FFFFFF"/>
              </a:solidFill>
            </a:endParaRPr>
          </a:p>
        </p:txBody>
      </p:sp>
      <p:sp>
        <p:nvSpPr>
          <p:cNvPr id="48" name="Rectangle 22"/>
          <p:cNvSpPr>
            <a:spLocks noChangeArrowheads="1"/>
          </p:cNvSpPr>
          <p:nvPr>
            <p:custDataLst>
              <p:tags r:id="rId3"/>
            </p:custDataLst>
          </p:nvPr>
        </p:nvSpPr>
        <p:spPr bwMode="gray">
          <a:xfrm>
            <a:off x="141288" y="4135216"/>
            <a:ext cx="4727448"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…And Net Profits </a:t>
            </a:r>
            <a:endParaRPr lang="en-US" b="1" dirty="0">
              <a:solidFill>
                <a:srgbClr val="FFFFFF"/>
              </a:solidFill>
            </a:endParaRPr>
          </a:p>
        </p:txBody>
      </p:sp>
      <p:sp>
        <p:nvSpPr>
          <p:cNvPr id="49" name="Rectangle 22"/>
          <p:cNvSpPr>
            <a:spLocks noChangeArrowheads="1"/>
          </p:cNvSpPr>
          <p:nvPr>
            <p:custDataLst>
              <p:tags r:id="rId4"/>
            </p:custDataLst>
          </p:nvPr>
        </p:nvSpPr>
        <p:spPr bwMode="gray">
          <a:xfrm>
            <a:off x="5169364" y="1400174"/>
            <a:ext cx="4727448"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Growth in Net Interest Income</a:t>
            </a:r>
            <a:endParaRPr lang="en-US" b="1" dirty="0">
              <a:solidFill>
                <a:srgbClr val="FFFFFF"/>
              </a:solidFill>
            </a:endParaRPr>
          </a:p>
        </p:txBody>
      </p:sp>
      <p:sp>
        <p:nvSpPr>
          <p:cNvPr id="50" name="Rectangle 22"/>
          <p:cNvSpPr>
            <a:spLocks noChangeArrowheads="1"/>
          </p:cNvSpPr>
          <p:nvPr>
            <p:custDataLst>
              <p:tags r:id="rId5"/>
            </p:custDataLst>
          </p:nvPr>
        </p:nvSpPr>
        <p:spPr bwMode="gray">
          <a:xfrm>
            <a:off x="5175428" y="4135216"/>
            <a:ext cx="4727448"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Resulting in Profitability (Net Interest Margin)</a:t>
            </a:r>
            <a:endParaRPr lang="en-US" b="1" dirty="0">
              <a:solidFill>
                <a:srgbClr val="FFFFFF"/>
              </a:solidFill>
            </a:endParaRPr>
          </a:p>
        </p:txBody>
      </p:sp>
      <p:cxnSp>
        <p:nvCxnSpPr>
          <p:cNvPr id="18" name="Straight Arrow Connector 17"/>
          <p:cNvCxnSpPr/>
          <p:nvPr/>
        </p:nvCxnSpPr>
        <p:spPr bwMode="gray">
          <a:xfrm flipV="1">
            <a:off x="492590" y="1725960"/>
            <a:ext cx="2880319" cy="7495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gray">
          <a:xfrm flipV="1">
            <a:off x="5454769" y="1743060"/>
            <a:ext cx="3003455" cy="97061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Rectangle 21"/>
          <p:cNvSpPr/>
          <p:nvPr/>
        </p:nvSpPr>
        <p:spPr bwMode="gray">
          <a:xfrm>
            <a:off x="5074515" y="4409512"/>
            <a:ext cx="423843" cy="268305"/>
          </a:xfrm>
          <a:prstGeom prst="rect">
            <a:avLst/>
          </a:prstGeom>
        </p:spPr>
        <p:txBody>
          <a:bodyPr wrap="none" lIns="91408" tIns="45704" rIns="91408" bIns="45704">
            <a:spAutoFit/>
          </a:bodyPr>
          <a:lstStyle/>
          <a:p>
            <a:pPr lvl="0" fontAlgn="b"/>
            <a:r>
              <a:rPr lang="en-US" sz="1100" dirty="0">
                <a:solidFill>
                  <a:schemeClr val="tx1"/>
                </a:solidFill>
              </a:rPr>
              <a:t> [%]</a:t>
            </a:r>
          </a:p>
        </p:txBody>
      </p:sp>
      <p:sp>
        <p:nvSpPr>
          <p:cNvPr id="24" name="Rectangle 23"/>
          <p:cNvSpPr/>
          <p:nvPr/>
        </p:nvSpPr>
        <p:spPr bwMode="gray">
          <a:xfrm>
            <a:off x="30280" y="1691285"/>
            <a:ext cx="924622" cy="268305"/>
          </a:xfrm>
          <a:prstGeom prst="rect">
            <a:avLst/>
          </a:prstGeom>
        </p:spPr>
        <p:txBody>
          <a:bodyPr wrap="none" lIns="91408" tIns="45704" rIns="91408" bIns="45704">
            <a:spAutoFit/>
          </a:bodyPr>
          <a:lstStyle/>
          <a:p>
            <a:pPr lvl="0" fontAlgn="b"/>
            <a:r>
              <a:rPr lang="en-US" sz="1100" dirty="0">
                <a:solidFill>
                  <a:schemeClr val="tx1"/>
                </a:solidFill>
              </a:rPr>
              <a:t> [Rs. Billion]</a:t>
            </a:r>
          </a:p>
        </p:txBody>
      </p:sp>
      <p:sp>
        <p:nvSpPr>
          <p:cNvPr id="25" name="Rectangle 24"/>
          <p:cNvSpPr/>
          <p:nvPr/>
        </p:nvSpPr>
        <p:spPr bwMode="gray">
          <a:xfrm>
            <a:off x="5060115" y="1691285"/>
            <a:ext cx="924622" cy="268305"/>
          </a:xfrm>
          <a:prstGeom prst="rect">
            <a:avLst/>
          </a:prstGeom>
        </p:spPr>
        <p:txBody>
          <a:bodyPr wrap="none" lIns="91408" tIns="45704" rIns="91408" bIns="45704">
            <a:spAutoFit/>
          </a:bodyPr>
          <a:lstStyle/>
          <a:p>
            <a:pPr lvl="0" fontAlgn="b"/>
            <a:r>
              <a:rPr lang="en-US" sz="1100" dirty="0">
                <a:solidFill>
                  <a:schemeClr val="tx1"/>
                </a:solidFill>
              </a:rPr>
              <a:t> [Rs. Billion]</a:t>
            </a:r>
          </a:p>
        </p:txBody>
      </p:sp>
      <p:sp>
        <p:nvSpPr>
          <p:cNvPr id="26" name="Rectangle 25"/>
          <p:cNvSpPr/>
          <p:nvPr/>
        </p:nvSpPr>
        <p:spPr bwMode="gray">
          <a:xfrm>
            <a:off x="30280" y="4430097"/>
            <a:ext cx="924622" cy="268305"/>
          </a:xfrm>
          <a:prstGeom prst="rect">
            <a:avLst/>
          </a:prstGeom>
        </p:spPr>
        <p:txBody>
          <a:bodyPr wrap="none" lIns="91408" tIns="45704" rIns="91408" bIns="45704">
            <a:spAutoFit/>
          </a:bodyPr>
          <a:lstStyle/>
          <a:p>
            <a:pPr lvl="0" fontAlgn="b"/>
            <a:r>
              <a:rPr lang="en-US" sz="1100" dirty="0">
                <a:solidFill>
                  <a:schemeClr val="tx1"/>
                </a:solidFill>
              </a:rPr>
              <a:t> [Rs. Billion]</a:t>
            </a:r>
          </a:p>
        </p:txBody>
      </p:sp>
      <p:sp>
        <p:nvSpPr>
          <p:cNvPr id="23" name="Title 6"/>
          <p:cNvSpPr txBox="1">
            <a:spLocks/>
          </p:cNvSpPr>
          <p:nvPr/>
        </p:nvSpPr>
        <p:spPr bwMode="gray">
          <a:xfrm>
            <a:off x="694970" y="402774"/>
            <a:ext cx="8786261"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defPPr>
              <a:defRPr lang="en-US"/>
            </a:defPPr>
            <a:lvl1pPr marL="0" marR="0" lvl="0" indent="0" defTabSz="1019175" eaLnBrk="1" latinLnBrk="0" hangingPunct="1">
              <a:lnSpc>
                <a:spcPct val="80000"/>
              </a:lnSpc>
              <a:buClrTx/>
              <a:buSzTx/>
              <a:buFontTx/>
              <a:buNone/>
              <a:tabLst/>
              <a:defRPr kumimoji="0" sz="2800" b="1" i="0" u="none" strike="noStrike" kern="0" cap="none" spc="150" normalizeH="0" baseline="0">
                <a:ln w="11430"/>
                <a:solidFill>
                  <a:srgbClr val="F8F8F8"/>
                </a:solidFill>
                <a:effectLst>
                  <a:outerShdw blurRad="25400" algn="tl" rotWithShape="0">
                    <a:srgbClr val="000000">
                      <a:alpha val="43000"/>
                    </a:srgbClr>
                  </a:outerShdw>
                </a:effectLst>
                <a:uLnTx/>
                <a:uFillTx/>
                <a:latin typeface="+mj-lt"/>
                <a:ea typeface="+mj-ea"/>
                <a:cs typeface="+mj-cs"/>
              </a:defRPr>
            </a:lvl1pPr>
          </a:lstStyle>
          <a:p>
            <a:r>
              <a:rPr lang="en-US" dirty="0" smtClean="0">
                <a:solidFill>
                  <a:schemeClr val="bg1"/>
                </a:solidFill>
              </a:rPr>
              <a:t>Other Performance Indicators</a:t>
            </a:r>
            <a:endParaRPr lang="en-US" dirty="0">
              <a:solidFill>
                <a:schemeClr val="bg1"/>
              </a:solidFill>
            </a:endParaRPr>
          </a:p>
        </p:txBody>
      </p:sp>
      <p:sp>
        <p:nvSpPr>
          <p:cNvPr id="27" name="TextBox 26"/>
          <p:cNvSpPr txBox="1"/>
          <p:nvPr/>
        </p:nvSpPr>
        <p:spPr bwMode="gray">
          <a:xfrm>
            <a:off x="132657" y="6886596"/>
            <a:ext cx="3973514" cy="276999"/>
          </a:xfrm>
          <a:prstGeom prst="rect">
            <a:avLst/>
          </a:prstGeom>
          <a:noFill/>
        </p:spPr>
        <p:txBody>
          <a:bodyPr wrap="square" lIns="0" tIns="0" rIns="0" bIns="0" rtlCol="0">
            <a:spAutoFit/>
          </a:bodyPr>
          <a:lstStyle/>
          <a:p>
            <a:pPr marL="228600" indent="-228600">
              <a:buAutoNum type="arabicPeriod"/>
            </a:pPr>
            <a:r>
              <a:rPr lang="en-US" sz="900" dirty="0" smtClean="0"/>
              <a:t>CAGR </a:t>
            </a:r>
            <a:r>
              <a:rPr lang="en-US" sz="900" dirty="0"/>
              <a:t>= Cumulative Average Growth Rate from </a:t>
            </a:r>
            <a:r>
              <a:rPr lang="en-US" sz="900" dirty="0" smtClean="0"/>
              <a:t>FY09 </a:t>
            </a:r>
            <a:r>
              <a:rPr lang="en-US" sz="900" dirty="0"/>
              <a:t>- </a:t>
            </a:r>
            <a:r>
              <a:rPr lang="en-US" sz="900" dirty="0" smtClean="0"/>
              <a:t>FY14.</a:t>
            </a:r>
          </a:p>
          <a:p>
            <a:pPr marL="228600" indent="-228600">
              <a:buAutoNum type="arabicPeriod"/>
            </a:pPr>
            <a:r>
              <a:rPr lang="en-US" sz="900" dirty="0" smtClean="0"/>
              <a:t>Total Income =  Interest Income + Other Income</a:t>
            </a:r>
          </a:p>
        </p:txBody>
      </p:sp>
      <p:sp>
        <p:nvSpPr>
          <p:cNvPr id="28" name="Rectangle 27"/>
          <p:cNvSpPr/>
          <p:nvPr/>
        </p:nvSpPr>
        <p:spPr>
          <a:xfrm>
            <a:off x="242855" y="7315225"/>
            <a:ext cx="1968786" cy="246211"/>
          </a:xfrm>
          <a:prstGeom prst="rect">
            <a:avLst/>
          </a:prstGeom>
        </p:spPr>
        <p:txBody>
          <a:bodyPr wrap="none" lIns="91429" tIns="45715" rIns="91429" bIns="45715">
            <a:spAutoFit/>
          </a:bodyPr>
          <a:lstStyle/>
          <a:p>
            <a:r>
              <a:rPr lang="en-US" sz="1000" i="1" dirty="0" smtClean="0"/>
              <a:t>[9M: as on December 31, 2014]</a:t>
            </a:r>
            <a:endParaRPr lang="en-IN" sz="1000" i="1" dirty="0"/>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30</a:t>
            </a:fld>
            <a:endParaRPr lang="en-US" dirty="0"/>
          </a:p>
        </p:txBody>
      </p:sp>
    </p:spTree>
    <p:custDataLst>
      <p:tags r:id="rId1"/>
    </p:custDataLst>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Rectangle 8"/>
          <p:cNvSpPr>
            <a:spLocks noChangeArrowheads="1"/>
          </p:cNvSpPr>
          <p:nvPr>
            <p:custDataLst>
              <p:tags r:id="rId2"/>
            </p:custDataLst>
          </p:nvPr>
        </p:nvSpPr>
        <p:spPr bwMode="gray">
          <a:xfrm>
            <a:off x="5088101" y="4200362"/>
            <a:ext cx="4727448"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a:solidFill>
                  <a:srgbClr val="FFFFFF"/>
                </a:solidFill>
              </a:rPr>
              <a:t>Return on </a:t>
            </a:r>
            <a:r>
              <a:rPr lang="en-US" b="1" dirty="0" smtClean="0">
                <a:solidFill>
                  <a:srgbClr val="FFFFFF"/>
                </a:solidFill>
              </a:rPr>
              <a:t>Equity</a:t>
            </a:r>
            <a:endParaRPr lang="en-US" b="1" dirty="0">
              <a:solidFill>
                <a:srgbClr val="FFFFFF"/>
              </a:solidFill>
            </a:endParaRPr>
          </a:p>
        </p:txBody>
      </p:sp>
      <p:sp>
        <p:nvSpPr>
          <p:cNvPr id="12" name="Rectangle 14"/>
          <p:cNvSpPr>
            <a:spLocks noChangeArrowheads="1"/>
          </p:cNvSpPr>
          <p:nvPr>
            <p:custDataLst>
              <p:tags r:id="rId3"/>
            </p:custDataLst>
          </p:nvPr>
        </p:nvSpPr>
        <p:spPr bwMode="gray">
          <a:xfrm>
            <a:off x="5088100" y="1404811"/>
            <a:ext cx="4727448"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Return on Assets</a:t>
            </a:r>
            <a:endParaRPr lang="en-US" b="1" dirty="0">
              <a:solidFill>
                <a:srgbClr val="FFFFFF"/>
              </a:solidFill>
            </a:endParaRPr>
          </a:p>
        </p:txBody>
      </p:sp>
      <p:graphicFrame>
        <p:nvGraphicFramePr>
          <p:cNvPr id="13" name="Chart 12"/>
          <p:cNvGraphicFramePr/>
          <p:nvPr>
            <p:extLst>
              <p:ext uri="{D42A27DB-BD31-4B8C-83A1-F6EECF244321}">
                <p14:modId xmlns:p14="http://schemas.microsoft.com/office/powerpoint/2010/main" xmlns="" val="2201672597"/>
              </p:ext>
            </p:extLst>
          </p:nvPr>
        </p:nvGraphicFramePr>
        <p:xfrm>
          <a:off x="5088101" y="1726373"/>
          <a:ext cx="4724825" cy="2390399"/>
        </p:xfrm>
        <a:graphic>
          <a:graphicData uri="http://schemas.openxmlformats.org/drawingml/2006/chart">
            <c:chart xmlns:c="http://schemas.openxmlformats.org/drawingml/2006/chart" xmlns:r="http://schemas.openxmlformats.org/officeDocument/2006/relationships" r:id="rId8"/>
          </a:graphicData>
        </a:graphic>
      </p:graphicFrame>
      <p:sp>
        <p:nvSpPr>
          <p:cNvPr id="14" name="TextBox 13"/>
          <p:cNvSpPr txBox="1"/>
          <p:nvPr/>
        </p:nvSpPr>
        <p:spPr bwMode="gray">
          <a:xfrm>
            <a:off x="5088524" y="1724489"/>
            <a:ext cx="898634" cy="174406"/>
          </a:xfrm>
          <a:prstGeom prst="rect">
            <a:avLst/>
          </a:prstGeom>
          <a:noFill/>
        </p:spPr>
        <p:txBody>
          <a:bodyPr wrap="square" lIns="0" tIns="0" rIns="0" bIns="0" rtlCol="0">
            <a:spAutoFit/>
          </a:bodyPr>
          <a:lstStyle/>
          <a:p>
            <a:r>
              <a:rPr lang="en-US" sz="1100" dirty="0"/>
              <a:t>[%]</a:t>
            </a:r>
            <a:endParaRPr lang="en-IN" sz="1100" dirty="0"/>
          </a:p>
        </p:txBody>
      </p:sp>
      <p:sp>
        <p:nvSpPr>
          <p:cNvPr id="15" name="TextBox 14"/>
          <p:cNvSpPr txBox="1"/>
          <p:nvPr/>
        </p:nvSpPr>
        <p:spPr bwMode="gray">
          <a:xfrm>
            <a:off x="5088524" y="4492969"/>
            <a:ext cx="898634" cy="174406"/>
          </a:xfrm>
          <a:prstGeom prst="rect">
            <a:avLst/>
          </a:prstGeom>
          <a:noFill/>
        </p:spPr>
        <p:txBody>
          <a:bodyPr wrap="square" lIns="0" tIns="0" rIns="0" bIns="0" rtlCol="0">
            <a:spAutoFit/>
          </a:bodyPr>
          <a:lstStyle/>
          <a:p>
            <a:r>
              <a:rPr lang="en-US" sz="1100" dirty="0"/>
              <a:t>[%]</a:t>
            </a:r>
            <a:endParaRPr lang="en-IN" sz="1100" dirty="0"/>
          </a:p>
        </p:txBody>
      </p:sp>
      <p:sp>
        <p:nvSpPr>
          <p:cNvPr id="17" name="Rectangle 6"/>
          <p:cNvSpPr>
            <a:spLocks noChangeArrowheads="1"/>
          </p:cNvSpPr>
          <p:nvPr>
            <p:custDataLst>
              <p:tags r:id="rId4"/>
            </p:custDataLst>
          </p:nvPr>
        </p:nvSpPr>
        <p:spPr bwMode="gray">
          <a:xfrm>
            <a:off x="204664" y="1404811"/>
            <a:ext cx="4727448"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Cost-to-Income Ratio</a:t>
            </a:r>
            <a:endParaRPr lang="en-US" b="1" dirty="0">
              <a:solidFill>
                <a:srgbClr val="FFFFFF"/>
              </a:solidFill>
            </a:endParaRPr>
          </a:p>
        </p:txBody>
      </p:sp>
      <p:sp>
        <p:nvSpPr>
          <p:cNvPr id="18" name="TextBox 17"/>
          <p:cNvSpPr txBox="1"/>
          <p:nvPr/>
        </p:nvSpPr>
        <p:spPr bwMode="gray">
          <a:xfrm>
            <a:off x="232445" y="1724489"/>
            <a:ext cx="898634" cy="174406"/>
          </a:xfrm>
          <a:prstGeom prst="rect">
            <a:avLst/>
          </a:prstGeom>
          <a:noFill/>
        </p:spPr>
        <p:txBody>
          <a:bodyPr wrap="square" lIns="0" tIns="0" rIns="0" bIns="0" rtlCol="0">
            <a:spAutoFit/>
          </a:bodyPr>
          <a:lstStyle/>
          <a:p>
            <a:r>
              <a:rPr lang="en-US" sz="1100" dirty="0" smtClean="0"/>
              <a:t>[%]</a:t>
            </a:r>
            <a:endParaRPr lang="en-IN" sz="1100" dirty="0"/>
          </a:p>
        </p:txBody>
      </p:sp>
      <p:graphicFrame>
        <p:nvGraphicFramePr>
          <p:cNvPr id="19" name="Chart 18"/>
          <p:cNvGraphicFramePr/>
          <p:nvPr>
            <p:extLst>
              <p:ext uri="{D42A27DB-BD31-4B8C-83A1-F6EECF244321}">
                <p14:modId xmlns:p14="http://schemas.microsoft.com/office/powerpoint/2010/main" xmlns="" val="3018701166"/>
              </p:ext>
            </p:extLst>
          </p:nvPr>
        </p:nvGraphicFramePr>
        <p:xfrm>
          <a:off x="0" y="1813034"/>
          <a:ext cx="5029200" cy="2387326"/>
        </p:xfrm>
        <a:graphic>
          <a:graphicData uri="http://schemas.openxmlformats.org/drawingml/2006/chart">
            <c:chart xmlns:c="http://schemas.openxmlformats.org/drawingml/2006/chart" xmlns:r="http://schemas.openxmlformats.org/officeDocument/2006/relationships" r:id="rId9"/>
          </a:graphicData>
        </a:graphic>
      </p:graphicFrame>
      <p:sp>
        <p:nvSpPr>
          <p:cNvPr id="20" name="Rectangle 8"/>
          <p:cNvSpPr>
            <a:spLocks noChangeArrowheads="1"/>
          </p:cNvSpPr>
          <p:nvPr>
            <p:custDataLst>
              <p:tags r:id="rId5"/>
            </p:custDataLst>
          </p:nvPr>
        </p:nvSpPr>
        <p:spPr bwMode="gray">
          <a:xfrm>
            <a:off x="204664" y="4200362"/>
            <a:ext cx="4727448"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Staff Expenses to Total Expenses</a:t>
            </a:r>
            <a:endParaRPr lang="en-US" b="1" dirty="0">
              <a:solidFill>
                <a:srgbClr val="FFFFFF"/>
              </a:solidFill>
            </a:endParaRPr>
          </a:p>
        </p:txBody>
      </p:sp>
      <p:sp>
        <p:nvSpPr>
          <p:cNvPr id="21" name="TextBox 20"/>
          <p:cNvSpPr txBox="1"/>
          <p:nvPr/>
        </p:nvSpPr>
        <p:spPr bwMode="gray">
          <a:xfrm>
            <a:off x="205087" y="4492969"/>
            <a:ext cx="898634" cy="174406"/>
          </a:xfrm>
          <a:prstGeom prst="rect">
            <a:avLst/>
          </a:prstGeom>
          <a:noFill/>
        </p:spPr>
        <p:txBody>
          <a:bodyPr wrap="square" lIns="0" tIns="0" rIns="0" bIns="0" rtlCol="0">
            <a:spAutoFit/>
          </a:bodyPr>
          <a:lstStyle/>
          <a:p>
            <a:r>
              <a:rPr lang="en-US" sz="1100" dirty="0"/>
              <a:t>[%]</a:t>
            </a:r>
            <a:endParaRPr lang="en-IN" sz="1100" dirty="0"/>
          </a:p>
        </p:txBody>
      </p:sp>
      <p:graphicFrame>
        <p:nvGraphicFramePr>
          <p:cNvPr id="22" name="Chart 21"/>
          <p:cNvGraphicFramePr/>
          <p:nvPr>
            <p:extLst>
              <p:ext uri="{D42A27DB-BD31-4B8C-83A1-F6EECF244321}">
                <p14:modId xmlns:p14="http://schemas.microsoft.com/office/powerpoint/2010/main" xmlns="" val="3288525708"/>
              </p:ext>
            </p:extLst>
          </p:nvPr>
        </p:nvGraphicFramePr>
        <p:xfrm>
          <a:off x="0" y="4886331"/>
          <a:ext cx="4967254" cy="2387326"/>
        </p:xfrm>
        <a:graphic>
          <a:graphicData uri="http://schemas.openxmlformats.org/drawingml/2006/chart">
            <c:chart xmlns:c="http://schemas.openxmlformats.org/drawingml/2006/chart" xmlns:r="http://schemas.openxmlformats.org/officeDocument/2006/relationships" r:id="rId10"/>
          </a:graphicData>
        </a:graphic>
      </p:graphicFrame>
      <p:sp>
        <p:nvSpPr>
          <p:cNvPr id="25" name="Rectangle 24"/>
          <p:cNvSpPr/>
          <p:nvPr/>
        </p:nvSpPr>
        <p:spPr>
          <a:xfrm>
            <a:off x="242855" y="7315225"/>
            <a:ext cx="1968786" cy="246211"/>
          </a:xfrm>
          <a:prstGeom prst="rect">
            <a:avLst/>
          </a:prstGeom>
        </p:spPr>
        <p:txBody>
          <a:bodyPr wrap="none" lIns="91429" tIns="45715" rIns="91429" bIns="45715">
            <a:spAutoFit/>
          </a:bodyPr>
          <a:lstStyle/>
          <a:p>
            <a:r>
              <a:rPr lang="en-US" sz="1000" i="1" dirty="0" smtClean="0"/>
              <a:t>[9M: as on December 31, 2014]</a:t>
            </a:r>
            <a:endParaRPr lang="en-IN" sz="1000" i="1" dirty="0"/>
          </a:p>
        </p:txBody>
      </p:sp>
      <p:graphicFrame>
        <p:nvGraphicFramePr>
          <p:cNvPr id="23" name="Chart 22"/>
          <p:cNvGraphicFramePr/>
          <p:nvPr>
            <p:extLst>
              <p:ext uri="{D42A27DB-BD31-4B8C-83A1-F6EECF244321}">
                <p14:modId xmlns:p14="http://schemas.microsoft.com/office/powerpoint/2010/main" xmlns="" val="1887539474"/>
              </p:ext>
            </p:extLst>
          </p:nvPr>
        </p:nvGraphicFramePr>
        <p:xfrm>
          <a:off x="5101210" y="4678288"/>
          <a:ext cx="4724825" cy="2390399"/>
        </p:xfrm>
        <a:graphic>
          <a:graphicData uri="http://schemas.openxmlformats.org/drawingml/2006/chart">
            <c:chart xmlns:c="http://schemas.openxmlformats.org/drawingml/2006/chart" xmlns:r="http://schemas.openxmlformats.org/officeDocument/2006/relationships" r:id="rId11"/>
          </a:graphicData>
        </a:graphic>
      </p:graphicFrame>
      <p:sp>
        <p:nvSpPr>
          <p:cNvPr id="24" name="Title 6"/>
          <p:cNvSpPr txBox="1">
            <a:spLocks/>
          </p:cNvSpPr>
          <p:nvPr/>
        </p:nvSpPr>
        <p:spPr bwMode="gray">
          <a:xfrm>
            <a:off x="694970" y="402774"/>
            <a:ext cx="8786261"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defPPr>
              <a:defRPr lang="en-US"/>
            </a:defPPr>
            <a:lvl1pPr marL="0" marR="0" lvl="0" indent="0" defTabSz="1019175" eaLnBrk="1" latinLnBrk="0" hangingPunct="1">
              <a:lnSpc>
                <a:spcPct val="80000"/>
              </a:lnSpc>
              <a:buClrTx/>
              <a:buSzTx/>
              <a:buFontTx/>
              <a:buNone/>
              <a:tabLst/>
              <a:defRPr kumimoji="0" sz="2800" b="1" i="0" u="none" strike="noStrike" kern="0" cap="none" spc="150" normalizeH="0" baseline="0">
                <a:ln w="11430"/>
                <a:solidFill>
                  <a:srgbClr val="F8F8F8"/>
                </a:solidFill>
                <a:effectLst>
                  <a:outerShdw blurRad="25400" algn="tl" rotWithShape="0">
                    <a:srgbClr val="000000">
                      <a:alpha val="43000"/>
                    </a:srgbClr>
                  </a:outerShdw>
                </a:effectLst>
                <a:uLnTx/>
                <a:uFillTx/>
                <a:latin typeface="+mj-lt"/>
                <a:ea typeface="+mj-ea"/>
                <a:cs typeface="+mj-cs"/>
              </a:defRPr>
            </a:lvl1pPr>
          </a:lstStyle>
          <a:p>
            <a:r>
              <a:rPr lang="en-US" dirty="0" smtClean="0">
                <a:solidFill>
                  <a:schemeClr val="bg1"/>
                </a:solidFill>
              </a:rPr>
              <a:t>Other Performance Indicators (contd.)</a:t>
            </a:r>
            <a:endParaRPr lang="en-US" dirty="0">
              <a:solidFill>
                <a:schemeClr val="bg1"/>
              </a:solidFill>
            </a:endParaRPr>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31</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9"/>
          <p:cNvSpPr>
            <a:spLocks noChangeArrowheads="1"/>
          </p:cNvSpPr>
          <p:nvPr>
            <p:custDataLst>
              <p:tags r:id="rId2"/>
            </p:custDataLst>
          </p:nvPr>
        </p:nvSpPr>
        <p:spPr bwMode="gray">
          <a:xfrm>
            <a:off x="5115105" y="1404149"/>
            <a:ext cx="4722270"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As Proportion to Operating Expenses</a:t>
            </a:r>
            <a:endParaRPr lang="en-US" b="1" baseline="30000" dirty="0">
              <a:solidFill>
                <a:srgbClr val="FFFFFF"/>
              </a:solidFill>
            </a:endParaRPr>
          </a:p>
        </p:txBody>
      </p:sp>
      <p:sp>
        <p:nvSpPr>
          <p:cNvPr id="72707" name="Rectangle 10"/>
          <p:cNvSpPr>
            <a:spLocks noChangeArrowheads="1"/>
          </p:cNvSpPr>
          <p:nvPr>
            <p:custDataLst>
              <p:tags r:id="rId3"/>
            </p:custDataLst>
          </p:nvPr>
        </p:nvSpPr>
        <p:spPr bwMode="gray">
          <a:xfrm>
            <a:off x="143420" y="1404150"/>
            <a:ext cx="4722270"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Trend in Fee Income</a:t>
            </a:r>
            <a:endParaRPr lang="en-US" b="1" dirty="0">
              <a:solidFill>
                <a:srgbClr val="FFFFFF"/>
              </a:solidFill>
            </a:endParaRPr>
          </a:p>
        </p:txBody>
      </p:sp>
      <p:sp>
        <p:nvSpPr>
          <p:cNvPr id="72709" name="Rectangle 181"/>
          <p:cNvSpPr>
            <a:spLocks noChangeArrowheads="1"/>
          </p:cNvSpPr>
          <p:nvPr>
            <p:custDataLst>
              <p:tags r:id="rId4"/>
            </p:custDataLst>
          </p:nvPr>
        </p:nvSpPr>
        <p:spPr bwMode="gray">
          <a:xfrm>
            <a:off x="685801" y="6286503"/>
            <a:ext cx="8686800" cy="304800"/>
          </a:xfrm>
          <a:prstGeom prst="rect">
            <a:avLst/>
          </a:prstGeom>
          <a:noFill/>
          <a:ln w="9525">
            <a:noFill/>
            <a:miter lim="800000"/>
            <a:headEnd/>
            <a:tailEnd/>
          </a:ln>
        </p:spPr>
        <p:txBody>
          <a:bodyPr lIns="0" tIns="0" rIns="18282" bIns="18282" anchor="b"/>
          <a:lstStyle/>
          <a:p>
            <a:pPr marL="169804" indent="-169804">
              <a:lnSpc>
                <a:spcPct val="90000"/>
              </a:lnSpc>
              <a:buClr>
                <a:srgbClr val="000000"/>
              </a:buClr>
            </a:pPr>
            <a:endParaRPr lang="en-US" sz="900" i="1" dirty="0"/>
          </a:p>
        </p:txBody>
      </p:sp>
      <p:graphicFrame>
        <p:nvGraphicFramePr>
          <p:cNvPr id="47" name="Chart 46"/>
          <p:cNvGraphicFramePr/>
          <p:nvPr>
            <p:extLst>
              <p:ext uri="{D42A27DB-BD31-4B8C-83A1-F6EECF244321}">
                <p14:modId xmlns:p14="http://schemas.microsoft.com/office/powerpoint/2010/main" xmlns="" val="1663930599"/>
              </p:ext>
            </p:extLst>
          </p:nvPr>
        </p:nvGraphicFramePr>
        <p:xfrm>
          <a:off x="143420" y="1696759"/>
          <a:ext cx="4722270" cy="514177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6" name="Chart 45"/>
          <p:cNvGraphicFramePr/>
          <p:nvPr>
            <p:extLst>
              <p:ext uri="{D42A27DB-BD31-4B8C-83A1-F6EECF244321}">
                <p14:modId xmlns:p14="http://schemas.microsoft.com/office/powerpoint/2010/main" xmlns="" val="4265292932"/>
              </p:ext>
            </p:extLst>
          </p:nvPr>
        </p:nvGraphicFramePr>
        <p:xfrm>
          <a:off x="5112975" y="1772348"/>
          <a:ext cx="4724400" cy="5228305"/>
        </p:xfrm>
        <a:graphic>
          <a:graphicData uri="http://schemas.openxmlformats.org/drawingml/2006/chart">
            <c:chart xmlns:c="http://schemas.openxmlformats.org/drawingml/2006/chart" xmlns:r="http://schemas.openxmlformats.org/officeDocument/2006/relationships" r:id="rId8"/>
          </a:graphicData>
        </a:graphic>
      </p:graphicFrame>
      <p:sp>
        <p:nvSpPr>
          <p:cNvPr id="12" name="TextBox 11"/>
          <p:cNvSpPr txBox="1"/>
          <p:nvPr/>
        </p:nvSpPr>
        <p:spPr bwMode="gray">
          <a:xfrm>
            <a:off x="141289" y="6934202"/>
            <a:ext cx="2982913" cy="553998"/>
          </a:xfrm>
          <a:prstGeom prst="rect">
            <a:avLst/>
          </a:prstGeom>
          <a:noFill/>
        </p:spPr>
        <p:txBody>
          <a:bodyPr wrap="square" lIns="0" tIns="0" rIns="0" bIns="0" rtlCol="0">
            <a:spAutoFit/>
          </a:bodyPr>
          <a:lstStyle/>
          <a:p>
            <a:pPr marL="228547" indent="-228547"/>
            <a:r>
              <a:rPr lang="en-US" sz="900" dirty="0" smtClean="0"/>
              <a:t>1. CAGR=Cumulative Average Growth Rate-FY09-FY14.</a:t>
            </a:r>
          </a:p>
          <a:p>
            <a:pPr marL="228547" indent="-228547"/>
            <a:endParaRPr lang="en-US" sz="900" dirty="0" smtClean="0"/>
          </a:p>
          <a:p>
            <a:pPr marL="228547" indent="-228547"/>
            <a:endParaRPr lang="en-US" sz="900" dirty="0" smtClean="0"/>
          </a:p>
          <a:p>
            <a:endParaRPr lang="en-IN" sz="900" dirty="0"/>
          </a:p>
        </p:txBody>
      </p:sp>
      <p:sp>
        <p:nvSpPr>
          <p:cNvPr id="14" name="TextBox 13"/>
          <p:cNvSpPr txBox="1"/>
          <p:nvPr/>
        </p:nvSpPr>
        <p:spPr bwMode="gray">
          <a:xfrm>
            <a:off x="141288" y="1710936"/>
            <a:ext cx="735012" cy="174406"/>
          </a:xfrm>
          <a:prstGeom prst="rect">
            <a:avLst/>
          </a:prstGeom>
          <a:noFill/>
        </p:spPr>
        <p:txBody>
          <a:bodyPr wrap="square" lIns="0" tIns="0" rIns="0" bIns="0" rtlCol="0">
            <a:spAutoFit/>
          </a:bodyPr>
          <a:lstStyle/>
          <a:p>
            <a:r>
              <a:rPr lang="en-US" sz="1100" dirty="0"/>
              <a:t>[Rs. Billion]</a:t>
            </a:r>
            <a:endParaRPr lang="en-IN" sz="1100" dirty="0"/>
          </a:p>
        </p:txBody>
      </p:sp>
      <p:sp>
        <p:nvSpPr>
          <p:cNvPr id="15" name="TextBox 14"/>
          <p:cNvSpPr txBox="1"/>
          <p:nvPr/>
        </p:nvSpPr>
        <p:spPr bwMode="gray">
          <a:xfrm>
            <a:off x="5112975" y="1696755"/>
            <a:ext cx="898634" cy="174406"/>
          </a:xfrm>
          <a:prstGeom prst="rect">
            <a:avLst/>
          </a:prstGeom>
          <a:noFill/>
        </p:spPr>
        <p:txBody>
          <a:bodyPr wrap="square" lIns="0" tIns="0" rIns="0" bIns="0" rtlCol="0">
            <a:spAutoFit/>
          </a:bodyPr>
          <a:lstStyle/>
          <a:p>
            <a:r>
              <a:rPr lang="en-US" sz="1100" dirty="0"/>
              <a:t>[%]</a:t>
            </a:r>
            <a:endParaRPr lang="en-IN" sz="1100" dirty="0"/>
          </a:p>
        </p:txBody>
      </p:sp>
      <p:sp>
        <p:nvSpPr>
          <p:cNvPr id="17" name="Oval 101"/>
          <p:cNvSpPr>
            <a:spLocks noChangeArrowheads="1"/>
          </p:cNvSpPr>
          <p:nvPr/>
        </p:nvSpPr>
        <p:spPr bwMode="gray">
          <a:xfrm rot="20580351">
            <a:off x="1262358" y="1877583"/>
            <a:ext cx="1212256" cy="481377"/>
          </a:xfrm>
          <a:prstGeom prst="ellipse">
            <a:avLst/>
          </a:prstGeom>
          <a:noFill/>
          <a:ln w="19050">
            <a:noFill/>
            <a:round/>
            <a:headEnd/>
            <a:tailEnd/>
          </a:ln>
          <a:scene3d>
            <a:camera prst="orthographicFront"/>
            <a:lightRig rig="threePt" dir="t"/>
          </a:scene3d>
          <a:sp3d>
            <a:bevelT/>
          </a:sp3d>
        </p:spPr>
        <p:txBody>
          <a:bodyPr wrap="none" lIns="91408" tIns="45704" rIns="91408" bIns="45704" anchor="ctr"/>
          <a:lstStyle/>
          <a:p>
            <a:pPr algn="ctr"/>
            <a:r>
              <a:rPr lang="en-US" sz="1100" b="1" dirty="0" smtClean="0">
                <a:solidFill>
                  <a:srgbClr val="F36E20"/>
                </a:solidFill>
              </a:rPr>
              <a:t>CAGR</a:t>
            </a:r>
            <a:r>
              <a:rPr lang="en-US" sz="1100" b="1" dirty="0">
                <a:solidFill>
                  <a:srgbClr val="F36E20"/>
                </a:solidFill>
              </a:rPr>
              <a:t>: </a:t>
            </a:r>
            <a:r>
              <a:rPr lang="en-US" sz="1100" b="1" dirty="0" smtClean="0">
                <a:solidFill>
                  <a:srgbClr val="F36E20"/>
                </a:solidFill>
              </a:rPr>
              <a:t>19.6%</a:t>
            </a:r>
            <a:endParaRPr lang="en-US" sz="1100" b="1" dirty="0">
              <a:solidFill>
                <a:srgbClr val="F36E20"/>
              </a:solidFill>
            </a:endParaRPr>
          </a:p>
        </p:txBody>
      </p:sp>
      <p:cxnSp>
        <p:nvCxnSpPr>
          <p:cNvPr id="18" name="Straight Arrow Connector 17"/>
          <p:cNvCxnSpPr/>
          <p:nvPr/>
        </p:nvCxnSpPr>
        <p:spPr bwMode="gray">
          <a:xfrm flipV="1">
            <a:off x="143419" y="1798141"/>
            <a:ext cx="3517630" cy="10431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itle 6"/>
          <p:cNvSpPr txBox="1">
            <a:spLocks/>
          </p:cNvSpPr>
          <p:nvPr/>
        </p:nvSpPr>
        <p:spPr bwMode="gray">
          <a:xfrm>
            <a:off x="694970" y="402774"/>
            <a:ext cx="8786261"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defPPr>
              <a:defRPr lang="en-US"/>
            </a:defPPr>
            <a:lvl1pPr marL="0" marR="0" lvl="0" indent="0" defTabSz="1019175" eaLnBrk="1" latinLnBrk="0" hangingPunct="1">
              <a:lnSpc>
                <a:spcPct val="80000"/>
              </a:lnSpc>
              <a:buClrTx/>
              <a:buSzTx/>
              <a:buFontTx/>
              <a:buNone/>
              <a:tabLst/>
              <a:defRPr kumimoji="0" sz="2800" b="1" i="0" u="none" strike="noStrike" kern="0" cap="none" spc="150" normalizeH="0" baseline="0">
                <a:ln w="11430"/>
                <a:solidFill>
                  <a:srgbClr val="F8F8F8"/>
                </a:solidFill>
                <a:effectLst>
                  <a:outerShdw blurRad="25400" algn="tl" rotWithShape="0">
                    <a:srgbClr val="000000">
                      <a:alpha val="43000"/>
                    </a:srgbClr>
                  </a:outerShdw>
                </a:effectLst>
                <a:uLnTx/>
                <a:uFillTx/>
                <a:latin typeface="+mj-lt"/>
                <a:ea typeface="+mj-ea"/>
                <a:cs typeface="+mj-cs"/>
              </a:defRPr>
            </a:lvl1pPr>
          </a:lstStyle>
          <a:p>
            <a:r>
              <a:rPr lang="en-US" dirty="0" smtClean="0">
                <a:solidFill>
                  <a:schemeClr val="bg1"/>
                </a:solidFill>
              </a:rPr>
              <a:t>Fee Income from Diversified Sources</a:t>
            </a:r>
            <a:endParaRPr lang="en-US" dirty="0">
              <a:solidFill>
                <a:schemeClr val="bg1"/>
              </a:solidFill>
            </a:endParaRPr>
          </a:p>
        </p:txBody>
      </p:sp>
      <p:sp>
        <p:nvSpPr>
          <p:cNvPr id="16" name="Rectangle 15"/>
          <p:cNvSpPr/>
          <p:nvPr/>
        </p:nvSpPr>
        <p:spPr>
          <a:xfrm>
            <a:off x="242855" y="7315225"/>
            <a:ext cx="1968786" cy="246211"/>
          </a:xfrm>
          <a:prstGeom prst="rect">
            <a:avLst/>
          </a:prstGeom>
        </p:spPr>
        <p:txBody>
          <a:bodyPr wrap="none" lIns="91429" tIns="45715" rIns="91429" bIns="45715">
            <a:spAutoFit/>
          </a:bodyPr>
          <a:lstStyle/>
          <a:p>
            <a:r>
              <a:rPr lang="en-US" sz="1000" i="1" dirty="0" smtClean="0"/>
              <a:t>[9M: as on December 31, 2014]</a:t>
            </a:r>
            <a:endParaRPr lang="en-IN" sz="1000" i="1" dirty="0"/>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32</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0053" name="Group 149"/>
          <p:cNvGraphicFramePr>
            <a:graphicFrameLocks noGrp="1"/>
          </p:cNvGraphicFramePr>
          <p:nvPr>
            <p:extLst>
              <p:ext uri="{D42A27DB-BD31-4B8C-83A1-F6EECF244321}">
                <p14:modId xmlns:p14="http://schemas.microsoft.com/office/powerpoint/2010/main" xmlns="" val="3215802148"/>
              </p:ext>
            </p:extLst>
          </p:nvPr>
        </p:nvGraphicFramePr>
        <p:xfrm>
          <a:off x="141289" y="1725961"/>
          <a:ext cx="9768524" cy="1656186"/>
        </p:xfrm>
        <a:graphic>
          <a:graphicData uri="http://schemas.openxmlformats.org/drawingml/2006/table">
            <a:tbl>
              <a:tblPr>
                <a:effectLst>
                  <a:outerShdw blurRad="50800" dist="38100" dir="2700000" algn="tl" rotWithShape="0">
                    <a:prstClr val="black">
                      <a:alpha val="40000"/>
                    </a:prstClr>
                  </a:outerShdw>
                </a:effectLst>
              </a:tblPr>
              <a:tblGrid>
                <a:gridCol w="2855587"/>
                <a:gridCol w="1046981"/>
                <a:gridCol w="1046981"/>
                <a:gridCol w="1032638"/>
                <a:gridCol w="946585"/>
                <a:gridCol w="946584"/>
                <a:gridCol w="946584"/>
                <a:gridCol w="946584"/>
              </a:tblGrid>
              <a:tr h="291963">
                <a:tc>
                  <a:txBody>
                    <a:bodyPr/>
                    <a:lstStyle/>
                    <a:p>
                      <a:pPr marL="0" marR="0" lvl="0" indent="0" algn="l"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100" b="1" i="0" u="none" strike="noStrike" cap="none" normalizeH="0" baseline="0" dirty="0" smtClean="0">
                          <a:ln>
                            <a:noFill/>
                          </a:ln>
                          <a:solidFill>
                            <a:schemeClr val="bg1"/>
                          </a:solidFill>
                          <a:effectLst/>
                          <a:latin typeface="Arial" pitchFamily="34" charset="0"/>
                          <a:ea typeface="LF_Kai"/>
                          <a:cs typeface="Mangal" pitchFamily="2"/>
                        </a:rPr>
                        <a:t>[Rs. Billion]</a:t>
                      </a:r>
                    </a:p>
                  </a:txBody>
                  <a:tcPr marL="90000" marR="90000" marT="36000" marB="36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cell3D prstMaterial="dkEdge">
                      <a:bevel/>
                      <a:lightRig rig="flood" dir="t"/>
                    </a:cell3D>
                    <a:solidFill>
                      <a:srgbClr val="FF5E05"/>
                    </a:solidFill>
                  </a:tcPr>
                </a:tc>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100" b="1" i="0" u="none" strike="noStrike" cap="none" normalizeH="0" baseline="0" dirty="0" smtClean="0">
                          <a:ln>
                            <a:noFill/>
                          </a:ln>
                          <a:solidFill>
                            <a:schemeClr val="bg1"/>
                          </a:solidFill>
                          <a:effectLst/>
                          <a:latin typeface="Arial" pitchFamily="34" charset="0"/>
                          <a:ea typeface="LF_Kai"/>
                          <a:cs typeface="Mangal" pitchFamily="2"/>
                        </a:rPr>
                        <a:t>FY09</a:t>
                      </a:r>
                    </a:p>
                  </a:txBody>
                  <a:tcPr marL="90000" marR="90000" marT="36000" marB="36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cell3D prstMaterial="dkEdge">
                      <a:bevel/>
                      <a:lightRig rig="flood" dir="t"/>
                    </a:cell3D>
                    <a:solidFill>
                      <a:srgbClr val="FF5E05"/>
                    </a:solidFill>
                  </a:tcPr>
                </a:tc>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100" b="1" i="0" u="none" strike="noStrike" cap="none" normalizeH="0" baseline="0" dirty="0" smtClean="0">
                          <a:ln>
                            <a:noFill/>
                          </a:ln>
                          <a:solidFill>
                            <a:schemeClr val="bg1"/>
                          </a:solidFill>
                          <a:effectLst/>
                          <a:latin typeface="Arial" pitchFamily="34" charset="0"/>
                          <a:ea typeface="LF_Kai"/>
                          <a:cs typeface="Mangal" pitchFamily="2"/>
                        </a:rPr>
                        <a:t>FY10</a:t>
                      </a:r>
                    </a:p>
                  </a:txBody>
                  <a:tcPr marL="90000" marR="90000" marT="36000" marB="36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cell3D prstMaterial="dkEdge">
                      <a:bevel/>
                      <a:lightRig rig="flood" dir="t"/>
                    </a:cell3D>
                    <a:solidFill>
                      <a:srgbClr val="FF5E05"/>
                    </a:solidFill>
                  </a:tcPr>
                </a:tc>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100" b="1" i="0" u="none" strike="noStrike" cap="none" normalizeH="0" baseline="0" dirty="0" smtClean="0">
                          <a:ln>
                            <a:noFill/>
                          </a:ln>
                          <a:solidFill>
                            <a:schemeClr val="bg1"/>
                          </a:solidFill>
                          <a:effectLst/>
                          <a:latin typeface="Arial" pitchFamily="34" charset="0"/>
                          <a:ea typeface="LF_Kai"/>
                          <a:cs typeface="Mangal" pitchFamily="2"/>
                        </a:rPr>
                        <a:t>FY11</a:t>
                      </a:r>
                    </a:p>
                  </a:txBody>
                  <a:tcPr marL="90000" marR="90000" marT="36000" marB="36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cell3D prstMaterial="dkEdge">
                      <a:bevel/>
                      <a:lightRig rig="flood" dir="t"/>
                    </a:cell3D>
                    <a:solidFill>
                      <a:srgbClr val="FF5E05"/>
                    </a:solidFill>
                  </a:tcPr>
                </a:tc>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100" b="1" i="0" u="none" strike="noStrike" cap="none" normalizeH="0" baseline="0" dirty="0" smtClean="0">
                          <a:ln>
                            <a:noFill/>
                          </a:ln>
                          <a:solidFill>
                            <a:schemeClr val="bg1"/>
                          </a:solidFill>
                          <a:effectLst/>
                          <a:latin typeface="Arial" pitchFamily="34" charset="0"/>
                          <a:ea typeface="LF_Kai"/>
                          <a:cs typeface="Mangal" pitchFamily="2"/>
                        </a:rPr>
                        <a:t>FY12</a:t>
                      </a:r>
                    </a:p>
                  </a:txBody>
                  <a:tcPr marL="90000" marR="90000" marT="36000" marB="36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cell3D prstMaterial="dkEdge">
                      <a:bevel/>
                      <a:lightRig rig="flood" dir="t"/>
                    </a:cell3D>
                    <a:solidFill>
                      <a:srgbClr val="FF5E05"/>
                    </a:solidFill>
                  </a:tcPr>
                </a:tc>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100" b="1" i="0" u="none" strike="noStrike" cap="none" normalizeH="0" baseline="0" dirty="0" smtClean="0">
                          <a:ln>
                            <a:noFill/>
                          </a:ln>
                          <a:solidFill>
                            <a:schemeClr val="bg1"/>
                          </a:solidFill>
                          <a:effectLst/>
                          <a:latin typeface="Arial" pitchFamily="34" charset="0"/>
                          <a:ea typeface="LF_Kai"/>
                          <a:cs typeface="Mangal" pitchFamily="2"/>
                        </a:rPr>
                        <a:t>FY13</a:t>
                      </a:r>
                    </a:p>
                  </a:txBody>
                  <a:tcPr marL="90000" marR="90000" marT="36000" marB="36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cell3D prstMaterial="dkEdge">
                      <a:bevel/>
                      <a:lightRig rig="flood" dir="t"/>
                    </a:cell3D>
                    <a:solidFill>
                      <a:srgbClr val="FF5E05"/>
                    </a:solidFill>
                  </a:tcPr>
                </a:tc>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100" b="1" i="0" u="none" strike="noStrike" cap="none" normalizeH="0" baseline="0" dirty="0" smtClean="0">
                          <a:ln>
                            <a:noFill/>
                          </a:ln>
                          <a:solidFill>
                            <a:schemeClr val="bg1"/>
                          </a:solidFill>
                          <a:effectLst/>
                          <a:latin typeface="Arial" pitchFamily="34" charset="0"/>
                          <a:ea typeface="LF_Kai"/>
                          <a:cs typeface="Mangal" pitchFamily="2"/>
                        </a:rPr>
                        <a:t>FY14</a:t>
                      </a:r>
                    </a:p>
                  </a:txBody>
                  <a:tcPr marL="90000" marR="90000" marT="36000" marB="36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cell3D prstMaterial="dkEdge">
                      <a:bevel/>
                      <a:lightRig rig="flood" dir="t"/>
                    </a:cell3D>
                    <a:solidFill>
                      <a:srgbClr val="FF5E05"/>
                    </a:solidFill>
                  </a:tcPr>
                </a:tc>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100" b="1" i="0" u="none" strike="noStrike" cap="none" normalizeH="0" baseline="0" dirty="0" smtClean="0">
                          <a:ln>
                            <a:noFill/>
                          </a:ln>
                          <a:solidFill>
                            <a:schemeClr val="bg1"/>
                          </a:solidFill>
                          <a:effectLst/>
                          <a:latin typeface="Arial" pitchFamily="34" charset="0"/>
                          <a:ea typeface="LF_Kai"/>
                          <a:cs typeface="Mangal" pitchFamily="2"/>
                        </a:rPr>
                        <a:t>CAGR</a:t>
                      </a:r>
                    </a:p>
                  </a:txBody>
                  <a:tcPr marL="90000" marR="90000" marT="36000" marB="36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cell3D prstMaterial="dkEdge">
                      <a:bevel/>
                      <a:lightRig rig="flood" dir="t"/>
                    </a:cell3D>
                    <a:solidFill>
                      <a:srgbClr val="FF5E05"/>
                    </a:solidFill>
                  </a:tcPr>
                </a:tc>
              </a:tr>
              <a:tr h="228593">
                <a:tc>
                  <a:txBody>
                    <a:bodyPr/>
                    <a:lstStyle/>
                    <a:p>
                      <a:pPr algn="l" rtl="0" fontAlgn="ctr"/>
                      <a:r>
                        <a:rPr lang="en-IN" sz="1100" b="1" i="0" u="none" strike="noStrike" dirty="0">
                          <a:solidFill>
                            <a:srgbClr val="5B8772"/>
                          </a:solidFill>
                          <a:latin typeface="Arial"/>
                        </a:rPr>
                        <a:t>Advances</a:t>
                      </a:r>
                    </a:p>
                  </a:txBody>
                  <a:tcPr marL="857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200" b="0" i="0" u="none" strike="noStrike" kern="1200" dirty="0" smtClean="0">
                          <a:solidFill>
                            <a:srgbClr val="000000"/>
                          </a:solidFill>
                          <a:latin typeface="Arial"/>
                          <a:ea typeface="+mn-ea"/>
                          <a:cs typeface="+mn-cs"/>
                        </a:rPr>
                        <a:t>	1,034</a:t>
                      </a:r>
                      <a:endParaRPr lang="en-IN" sz="12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1,382</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1,571</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1,806</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1,963</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1,977</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13.8%</a:t>
                      </a:r>
                      <a:endParaRPr lang="en-US" sz="1100" b="0" i="0" u="none" strike="noStrike" kern="1200" dirty="0">
                        <a:solidFill>
                          <a:srgbClr val="000000"/>
                        </a:solidFill>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95000"/>
                      </a:schemeClr>
                    </a:solidFill>
                  </a:tcPr>
                </a:tc>
              </a:tr>
              <a:tr h="228593">
                <a:tc>
                  <a:txBody>
                    <a:bodyPr/>
                    <a:lstStyle/>
                    <a:p>
                      <a:pPr algn="l" rtl="0" fontAlgn="ctr"/>
                      <a:r>
                        <a:rPr lang="en-IN" sz="1100" b="1" i="0" u="none" strike="noStrike" dirty="0">
                          <a:solidFill>
                            <a:srgbClr val="5B8772"/>
                          </a:solidFill>
                          <a:latin typeface="Arial"/>
                        </a:rPr>
                        <a:t>Deposits</a:t>
                      </a:r>
                    </a:p>
                  </a:txBody>
                  <a:tcPr marL="857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200" b="0" i="0" u="none" strike="noStrike" kern="1200" dirty="0" smtClean="0">
                          <a:solidFill>
                            <a:srgbClr val="000000"/>
                          </a:solidFill>
                          <a:latin typeface="Arial"/>
                          <a:ea typeface="+mn-ea"/>
                          <a:cs typeface="+mn-cs"/>
                        </a:rPr>
                        <a:t>	1,124</a:t>
                      </a:r>
                      <a:endParaRPr lang="en-IN" sz="12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1,677</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1,805</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a:t>
                      </a:r>
                      <a:r>
                        <a:rPr lang="en-IN" sz="1100" b="0" i="0" u="none" strike="noStrike" kern="1200" dirty="0" smtClean="0">
                          <a:solidFill>
                            <a:schemeClr val="tx1"/>
                          </a:solidFill>
                          <a:latin typeface="Arial"/>
                          <a:ea typeface="+mn-ea"/>
                          <a:cs typeface="+mn-cs"/>
                        </a:rPr>
                        <a:t>2,105</a:t>
                      </a:r>
                      <a:endParaRPr lang="en-IN" sz="1100" b="0" i="0" u="none" strike="noStrike" kern="1200" dirty="0">
                        <a:solidFill>
                          <a:schemeClr val="tx1"/>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chemeClr val="tx1"/>
                          </a:solidFill>
                          <a:latin typeface="Arial"/>
                          <a:ea typeface="+mn-ea"/>
                          <a:cs typeface="+mn-cs"/>
                        </a:rPr>
                        <a:t>	2,271</a:t>
                      </a:r>
                      <a:endParaRPr lang="en-IN" sz="1100" b="0" i="0" u="none" strike="noStrike" kern="1200" dirty="0">
                        <a:solidFill>
                          <a:schemeClr val="tx1"/>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tabLst>
                          <a:tab pos="771525" algn="r"/>
                          <a:tab pos="776288" algn="l"/>
                        </a:tabLst>
                      </a:pPr>
                      <a:r>
                        <a:rPr lang="en-IN" sz="1100" b="0" i="0" u="none" strike="noStrike" kern="1200" dirty="0" smtClean="0">
                          <a:solidFill>
                            <a:schemeClr val="tx1"/>
                          </a:solidFill>
                          <a:latin typeface="Arial"/>
                          <a:ea typeface="+mn-ea"/>
                          <a:cs typeface="+mn-cs"/>
                        </a:rPr>
                        <a:t>2,358</a:t>
                      </a:r>
                      <a:endParaRPr lang="en-IN" sz="1100" b="0" i="0" u="none" strike="noStrike" kern="1200" dirty="0">
                        <a:solidFill>
                          <a:schemeClr val="tx1"/>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16.0%</a:t>
                      </a:r>
                      <a:endParaRPr lang="en-US" sz="1100" b="0" i="0" u="none" strike="noStrike" kern="1200" dirty="0">
                        <a:solidFill>
                          <a:srgbClr val="000000"/>
                        </a:solidFill>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95000"/>
                      </a:schemeClr>
                    </a:solidFill>
                  </a:tcPr>
                </a:tc>
              </a:tr>
              <a:tr h="228593">
                <a:tc>
                  <a:txBody>
                    <a:bodyPr/>
                    <a:lstStyle/>
                    <a:p>
                      <a:pPr algn="l" rtl="0" fontAlgn="ctr"/>
                      <a:r>
                        <a:rPr lang="en-IN" sz="1100" b="1" i="0" u="none" strike="noStrike" dirty="0">
                          <a:solidFill>
                            <a:srgbClr val="5B8772"/>
                          </a:solidFill>
                          <a:latin typeface="Arial"/>
                        </a:rPr>
                        <a:t>Total Business</a:t>
                      </a:r>
                    </a:p>
                  </a:txBody>
                  <a:tcPr marL="857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200" b="0" i="0" u="none" strike="noStrike" kern="1200" dirty="0" smtClean="0">
                          <a:solidFill>
                            <a:srgbClr val="000000"/>
                          </a:solidFill>
                          <a:latin typeface="Arial"/>
                          <a:ea typeface="+mn-ea"/>
                          <a:cs typeface="+mn-cs"/>
                        </a:rPr>
                        <a:t>	2,158</a:t>
                      </a:r>
                      <a:endParaRPr lang="en-IN" sz="12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3,059</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3,376</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3,917</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4,234</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4,335</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15.0%</a:t>
                      </a:r>
                      <a:endParaRPr lang="en-US" sz="1100" b="0" i="0" u="none" strike="noStrike" kern="1200" dirty="0">
                        <a:solidFill>
                          <a:srgbClr val="000000"/>
                        </a:solidFill>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95000"/>
                      </a:schemeClr>
                    </a:solidFill>
                  </a:tcPr>
                </a:tc>
              </a:tr>
              <a:tr h="228593">
                <a:tc>
                  <a:txBody>
                    <a:bodyPr/>
                    <a:lstStyle/>
                    <a:p>
                      <a:pPr algn="l" rtl="0" fontAlgn="ctr"/>
                      <a:r>
                        <a:rPr lang="en-IN" sz="1100" b="1" i="0" u="none" strike="noStrike" dirty="0" smtClean="0">
                          <a:solidFill>
                            <a:srgbClr val="5B8772"/>
                          </a:solidFill>
                          <a:latin typeface="Arial"/>
                        </a:rPr>
                        <a:t>Borrowings</a:t>
                      </a:r>
                      <a:endParaRPr lang="en-IN" sz="1100" b="1" i="0" u="none" strike="noStrike" dirty="0">
                        <a:solidFill>
                          <a:srgbClr val="5B8772"/>
                        </a:solidFill>
                        <a:latin typeface="Arial"/>
                      </a:endParaRPr>
                    </a:p>
                  </a:txBody>
                  <a:tcPr marL="857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US" sz="1200" b="0" i="0" u="none" strike="noStrike" kern="1200" dirty="0" smtClean="0">
                          <a:solidFill>
                            <a:srgbClr val="000000"/>
                          </a:solidFill>
                          <a:latin typeface="Arial"/>
                          <a:ea typeface="+mn-ea"/>
                          <a:cs typeface="+mn-cs"/>
                        </a:rPr>
                        <a:t>	444</a:t>
                      </a:r>
                      <a:endParaRPr lang="en-US" sz="1200" b="0" i="0" u="none" strike="noStrike" kern="1200" dirty="0">
                        <a:solidFill>
                          <a:srgbClr val="000000"/>
                        </a:solidFill>
                        <a:latin typeface="Arial"/>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	477  </a:t>
                      </a:r>
                      <a:endParaRPr lang="en-US" sz="1100" b="0" i="0" u="none" strike="noStrike" kern="1200" dirty="0">
                        <a:solidFill>
                          <a:srgbClr val="000000"/>
                        </a:solidFill>
                        <a:latin typeface="Arial"/>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	516  </a:t>
                      </a:r>
                      <a:endParaRPr lang="en-US" sz="1100" b="0" i="0" u="none" strike="noStrike" kern="1200" dirty="0">
                        <a:solidFill>
                          <a:srgbClr val="000000"/>
                        </a:solidFill>
                        <a:latin typeface="Arial"/>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	535  </a:t>
                      </a:r>
                      <a:endParaRPr lang="en-US" sz="1100" b="0" i="0" u="none" strike="noStrike" kern="1200" dirty="0">
                        <a:solidFill>
                          <a:srgbClr val="000000"/>
                        </a:solidFill>
                        <a:latin typeface="Arial"/>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	658  </a:t>
                      </a:r>
                      <a:endParaRPr lang="en-US" sz="1100" b="0" i="0" u="none" strike="noStrike" kern="1200" dirty="0">
                        <a:solidFill>
                          <a:srgbClr val="000000"/>
                        </a:solidFill>
                        <a:latin typeface="Arial"/>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601</a:t>
                      </a:r>
                      <a:endParaRPr lang="en-US" sz="1100" b="0" i="0" u="none" strike="noStrike" kern="1200" dirty="0">
                        <a:solidFill>
                          <a:srgbClr val="000000"/>
                        </a:solidFill>
                        <a:latin typeface="Arial"/>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6.2%</a:t>
                      </a:r>
                      <a:endParaRPr lang="en-US" sz="1100" b="0" i="0" u="none" strike="noStrike" kern="1200" dirty="0">
                        <a:solidFill>
                          <a:srgbClr val="000000"/>
                        </a:solidFill>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95000"/>
                      </a:schemeClr>
                    </a:solidFill>
                  </a:tcPr>
                </a:tc>
              </a:tr>
              <a:tr h="228593">
                <a:tc>
                  <a:txBody>
                    <a:bodyPr/>
                    <a:lstStyle/>
                    <a:p>
                      <a:pPr algn="l" rtl="0" fontAlgn="ctr"/>
                      <a:r>
                        <a:rPr lang="en-IN" sz="1100" b="1" i="0" u="none" strike="noStrike" dirty="0">
                          <a:solidFill>
                            <a:srgbClr val="5B8772"/>
                          </a:solidFill>
                          <a:latin typeface="Arial"/>
                        </a:rPr>
                        <a:t>Total Assets</a:t>
                      </a:r>
                    </a:p>
                  </a:txBody>
                  <a:tcPr marL="857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200" b="0" i="0" u="none" strike="noStrike" kern="1200" dirty="0" smtClean="0">
                          <a:solidFill>
                            <a:srgbClr val="000000"/>
                          </a:solidFill>
                          <a:latin typeface="Arial"/>
                          <a:ea typeface="+mn-ea"/>
                          <a:cs typeface="+mn-cs"/>
                        </a:rPr>
                        <a:t>	1,724</a:t>
                      </a:r>
                      <a:endParaRPr lang="en-IN" sz="12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2,336</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2,534</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a:t>
                      </a:r>
                      <a:r>
                        <a:rPr lang="en-IN" sz="1100" b="0" i="0" u="none" strike="noStrike" kern="1200" dirty="0" smtClean="0">
                          <a:solidFill>
                            <a:schemeClr val="tx1"/>
                          </a:solidFill>
                          <a:latin typeface="Arial"/>
                          <a:ea typeface="+mn-ea"/>
                          <a:cs typeface="+mn-cs"/>
                        </a:rPr>
                        <a:t>2,903</a:t>
                      </a:r>
                      <a:endParaRPr lang="en-IN" sz="1100" b="0" i="0" u="none" strike="noStrike" kern="1200" dirty="0">
                        <a:solidFill>
                          <a:schemeClr val="tx1"/>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a:t>
                      </a:r>
                      <a:r>
                        <a:rPr lang="en-IN" sz="1100" b="0" i="0" u="none" strike="noStrike" kern="1200" dirty="0" smtClean="0">
                          <a:solidFill>
                            <a:schemeClr val="tx1"/>
                          </a:solidFill>
                          <a:latin typeface="Arial"/>
                          <a:ea typeface="+mn-ea"/>
                          <a:cs typeface="+mn-cs"/>
                        </a:rPr>
                        <a:t>3,228</a:t>
                      </a:r>
                      <a:endParaRPr lang="en-IN" sz="1100" b="0" i="0" u="none" strike="noStrike" kern="1200" dirty="0">
                        <a:solidFill>
                          <a:schemeClr val="tx1"/>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tabLst>
                          <a:tab pos="771525" algn="r"/>
                          <a:tab pos="776288" algn="l"/>
                        </a:tabLst>
                      </a:pPr>
                      <a:r>
                        <a:rPr lang="en-IN" sz="1100" b="0" i="0" u="none" strike="noStrike" kern="1200" dirty="0" smtClean="0">
                          <a:solidFill>
                            <a:schemeClr val="tx1"/>
                          </a:solidFill>
                          <a:latin typeface="Arial"/>
                          <a:ea typeface="+mn-ea"/>
                          <a:cs typeface="+mn-cs"/>
                        </a:rPr>
                        <a:t>3,290</a:t>
                      </a:r>
                      <a:endParaRPr lang="en-IN" sz="1100" b="0" i="0" u="none" strike="noStrike" kern="1200" dirty="0">
                        <a:solidFill>
                          <a:schemeClr val="tx1"/>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13.8%</a:t>
                      </a:r>
                      <a:endParaRPr lang="en-US" sz="1100" b="0" i="0" u="none" strike="noStrike" kern="1200" dirty="0">
                        <a:solidFill>
                          <a:srgbClr val="000000"/>
                        </a:solidFill>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95000"/>
                      </a:schemeClr>
                    </a:solidFill>
                  </a:tcPr>
                </a:tc>
              </a:tr>
              <a:tr h="221258">
                <a:tc>
                  <a:txBody>
                    <a:bodyPr/>
                    <a:lstStyle/>
                    <a:p>
                      <a:pPr algn="l" rtl="0" fontAlgn="ctr"/>
                      <a:r>
                        <a:rPr lang="en-IN" sz="1100" b="1" i="0" u="none" strike="noStrike" dirty="0">
                          <a:solidFill>
                            <a:srgbClr val="5B8772"/>
                          </a:solidFill>
                          <a:latin typeface="Arial"/>
                        </a:rPr>
                        <a:t>Net Profit</a:t>
                      </a:r>
                    </a:p>
                  </a:txBody>
                  <a:tcPr marL="857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200" b="0" i="0" u="none" strike="noStrike" kern="1200" dirty="0" smtClean="0">
                          <a:solidFill>
                            <a:srgbClr val="000000"/>
                          </a:solidFill>
                          <a:latin typeface="Arial"/>
                          <a:ea typeface="+mn-ea"/>
                          <a:cs typeface="+mn-cs"/>
                        </a:rPr>
                        <a:t>	8.6</a:t>
                      </a:r>
                      <a:endParaRPr lang="en-IN" sz="12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10.3</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16.5</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20.3</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18.8</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11.2</a:t>
                      </a:r>
                      <a:endParaRPr lang="en-IN" sz="1100" b="0" i="0" u="none" strike="noStrike" kern="1200" dirty="0">
                        <a:solidFill>
                          <a:srgbClr val="000000"/>
                        </a:solidFill>
                        <a:latin typeface="Arial"/>
                        <a:ea typeface="+mn-ea"/>
                        <a:cs typeface="+mn-cs"/>
                      </a:endParaRPr>
                    </a:p>
                  </a:txBody>
                  <a:tcPr marL="9525" marR="857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5.4%</a:t>
                      </a:r>
                      <a:endParaRPr lang="en-US" sz="1100" b="0" i="0" u="none" strike="noStrike" kern="1200" dirty="0">
                        <a:solidFill>
                          <a:srgbClr val="000000"/>
                        </a:solidFill>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solidFill>
                      <a:schemeClr val="accent3">
                        <a:lumMod val="95000"/>
                      </a:schemeClr>
                    </a:solidFill>
                  </a:tcPr>
                </a:tc>
              </a:tr>
            </a:tbl>
          </a:graphicData>
        </a:graphic>
      </p:graphicFrame>
      <p:sp>
        <p:nvSpPr>
          <p:cNvPr id="6" name="Rectangle 10"/>
          <p:cNvSpPr>
            <a:spLocks noChangeArrowheads="1"/>
          </p:cNvSpPr>
          <p:nvPr>
            <p:custDataLst>
              <p:tags r:id="rId2"/>
            </p:custDataLst>
          </p:nvPr>
        </p:nvSpPr>
        <p:spPr bwMode="gray">
          <a:xfrm>
            <a:off x="143418" y="1404150"/>
            <a:ext cx="9766392"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Key Financials</a:t>
            </a:r>
            <a:endParaRPr lang="en-US" b="1" dirty="0">
              <a:solidFill>
                <a:srgbClr val="FFFFFF"/>
              </a:solidFill>
            </a:endParaRPr>
          </a:p>
        </p:txBody>
      </p:sp>
      <p:sp>
        <p:nvSpPr>
          <p:cNvPr id="7" name="Rectangle 10"/>
          <p:cNvSpPr>
            <a:spLocks noChangeArrowheads="1"/>
          </p:cNvSpPr>
          <p:nvPr>
            <p:custDataLst>
              <p:tags r:id="rId3"/>
            </p:custDataLst>
          </p:nvPr>
        </p:nvSpPr>
        <p:spPr bwMode="gray">
          <a:xfrm>
            <a:off x="143418" y="3382144"/>
            <a:ext cx="9766392" cy="292609"/>
          </a:xfrm>
          <a:prstGeom prst="rect">
            <a:avLst/>
          </a:prstGeom>
          <a:solidFill>
            <a:srgbClr val="006D75"/>
          </a:solidFill>
          <a:ln w="6350" algn="ctr">
            <a:solidFill>
              <a:srgbClr val="006D75"/>
            </a:solidFill>
            <a:miter lim="800000"/>
            <a:headEnd/>
            <a:tailEnd/>
          </a:ln>
          <a:scene3d>
            <a:camera prst="orthographicFront"/>
            <a:lightRig rig="threePt" dir="t"/>
          </a:scene3d>
          <a:sp3d>
            <a:bevelT/>
          </a:sp3d>
        </p:spPr>
        <p:txBody>
          <a:bodyPr lIns="0" tIns="18282" rIns="0" bIns="18282" anchor="ctr"/>
          <a:lstStyle/>
          <a:p>
            <a:pPr algn="ctr" defTabSz="761737" eaLnBrk="0" hangingPunct="0"/>
            <a:r>
              <a:rPr lang="en-US" b="1" dirty="0" smtClean="0">
                <a:solidFill>
                  <a:srgbClr val="FFFFFF"/>
                </a:solidFill>
              </a:rPr>
              <a:t>Key Ratios</a:t>
            </a:r>
            <a:endParaRPr lang="en-US" b="1" dirty="0">
              <a:solidFill>
                <a:srgbClr val="FFFFFF"/>
              </a:solidFill>
            </a:endParaRPr>
          </a:p>
        </p:txBody>
      </p:sp>
      <p:graphicFrame>
        <p:nvGraphicFramePr>
          <p:cNvPr id="8" name="Group 149"/>
          <p:cNvGraphicFramePr>
            <a:graphicFrameLocks noGrp="1"/>
          </p:cNvGraphicFramePr>
          <p:nvPr>
            <p:extLst>
              <p:ext uri="{D42A27DB-BD31-4B8C-83A1-F6EECF244321}">
                <p14:modId xmlns:p14="http://schemas.microsoft.com/office/powerpoint/2010/main" xmlns="" val="3263713950"/>
              </p:ext>
            </p:extLst>
          </p:nvPr>
        </p:nvGraphicFramePr>
        <p:xfrm>
          <a:off x="143418" y="3670179"/>
          <a:ext cx="9766392" cy="3359291"/>
        </p:xfrm>
        <a:graphic>
          <a:graphicData uri="http://schemas.openxmlformats.org/drawingml/2006/table">
            <a:tbl>
              <a:tblPr>
                <a:effectLst>
                  <a:outerShdw blurRad="50800" dist="38100" dir="2700000" algn="tl" rotWithShape="0">
                    <a:prstClr val="black">
                      <a:alpha val="40000"/>
                    </a:prstClr>
                  </a:outerShdw>
                </a:effectLst>
              </a:tblPr>
              <a:tblGrid>
                <a:gridCol w="2939464"/>
                <a:gridCol w="1197995"/>
                <a:gridCol w="1197995"/>
                <a:gridCol w="1181585"/>
                <a:gridCol w="1083119"/>
                <a:gridCol w="1083117"/>
                <a:gridCol w="1083117"/>
              </a:tblGrid>
              <a:tr h="264409">
                <a:tc>
                  <a:txBody>
                    <a:bodyPr/>
                    <a:lstStyle/>
                    <a:p>
                      <a:pPr marL="0" marR="0" lvl="0" indent="0" algn="l"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100" b="1" i="0" u="none" strike="noStrike" cap="none" normalizeH="0" baseline="0" dirty="0" smtClean="0">
                          <a:ln>
                            <a:noFill/>
                          </a:ln>
                          <a:solidFill>
                            <a:schemeClr val="bg1"/>
                          </a:solidFill>
                          <a:effectLst/>
                          <a:latin typeface="Arial" pitchFamily="34" charset="0"/>
                          <a:ea typeface="LF_Kai"/>
                          <a:cs typeface="Mangal" pitchFamily="2"/>
                        </a:rPr>
                        <a:t>[%]</a:t>
                      </a:r>
                    </a:p>
                  </a:txBody>
                  <a:tcPr marL="90000" marR="90000" marT="36000" marB="36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cell3D prstMaterial="dkEdge">
                      <a:bevel/>
                      <a:lightRig rig="flood" dir="t"/>
                    </a:cell3D>
                    <a:solidFill>
                      <a:srgbClr val="FF5E05"/>
                    </a:solidFill>
                  </a:tcPr>
                </a:tc>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100" b="1" i="0" u="none" strike="noStrike" cap="none" normalizeH="0" baseline="0" dirty="0" smtClean="0">
                          <a:ln>
                            <a:noFill/>
                          </a:ln>
                          <a:solidFill>
                            <a:schemeClr val="bg1"/>
                          </a:solidFill>
                          <a:effectLst/>
                          <a:latin typeface="Arial" pitchFamily="34" charset="0"/>
                          <a:ea typeface="LF_Kai"/>
                          <a:cs typeface="Mangal" pitchFamily="2"/>
                        </a:rPr>
                        <a:t>FY09</a:t>
                      </a:r>
                    </a:p>
                  </a:txBody>
                  <a:tcPr marL="90000" marR="90000" marT="36000" marB="36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cell3D prstMaterial="dkEdge">
                      <a:bevel/>
                      <a:lightRig rig="flood" dir="t"/>
                    </a:cell3D>
                    <a:solidFill>
                      <a:srgbClr val="FF5E05"/>
                    </a:solidFill>
                  </a:tcPr>
                </a:tc>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100" b="1" i="0" u="none" strike="noStrike" cap="none" normalizeH="0" baseline="0" dirty="0" smtClean="0">
                          <a:ln>
                            <a:noFill/>
                          </a:ln>
                          <a:solidFill>
                            <a:schemeClr val="bg1"/>
                          </a:solidFill>
                          <a:effectLst/>
                          <a:latin typeface="Arial" pitchFamily="34" charset="0"/>
                          <a:ea typeface="LF_Kai"/>
                          <a:cs typeface="Mangal" pitchFamily="2"/>
                        </a:rPr>
                        <a:t>FY10</a:t>
                      </a:r>
                    </a:p>
                  </a:txBody>
                  <a:tcPr marL="90000" marR="90000" marT="36000" marB="36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cell3D prstMaterial="dkEdge">
                      <a:bevel/>
                      <a:lightRig rig="flood" dir="t"/>
                    </a:cell3D>
                    <a:solidFill>
                      <a:srgbClr val="FF5E05"/>
                    </a:solidFill>
                  </a:tcPr>
                </a:tc>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100" b="1" i="0" u="none" strike="noStrike" cap="none" normalizeH="0" baseline="0" dirty="0" smtClean="0">
                          <a:ln>
                            <a:noFill/>
                          </a:ln>
                          <a:solidFill>
                            <a:schemeClr val="bg1"/>
                          </a:solidFill>
                          <a:effectLst/>
                          <a:latin typeface="Arial" pitchFamily="34" charset="0"/>
                          <a:ea typeface="LF_Kai"/>
                          <a:cs typeface="Mangal" pitchFamily="2"/>
                        </a:rPr>
                        <a:t>FY11</a:t>
                      </a:r>
                    </a:p>
                  </a:txBody>
                  <a:tcPr marL="90000" marR="90000" marT="36000" marB="36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cell3D prstMaterial="dkEdge">
                      <a:bevel/>
                      <a:lightRig rig="flood" dir="t"/>
                    </a:cell3D>
                    <a:solidFill>
                      <a:srgbClr val="FF5E05"/>
                    </a:solidFill>
                  </a:tcPr>
                </a:tc>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100" b="1" i="0" u="none" strike="noStrike" cap="none" normalizeH="0" baseline="0" dirty="0" smtClean="0">
                          <a:ln>
                            <a:noFill/>
                          </a:ln>
                          <a:solidFill>
                            <a:schemeClr val="bg1"/>
                          </a:solidFill>
                          <a:effectLst/>
                          <a:latin typeface="Arial" pitchFamily="34" charset="0"/>
                          <a:ea typeface="LF_Kai"/>
                          <a:cs typeface="Mangal" pitchFamily="2"/>
                        </a:rPr>
                        <a:t>FY12</a:t>
                      </a:r>
                    </a:p>
                  </a:txBody>
                  <a:tcPr marL="90000" marR="90000" marT="36000" marB="36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cell3D prstMaterial="dkEdge">
                      <a:bevel/>
                      <a:lightRig rig="flood" dir="t"/>
                    </a:cell3D>
                    <a:solidFill>
                      <a:srgbClr val="FF5E05"/>
                    </a:solidFill>
                  </a:tcPr>
                </a:tc>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100" b="1" i="0" u="none" strike="noStrike" cap="none" normalizeH="0" baseline="0" dirty="0" smtClean="0">
                          <a:ln>
                            <a:noFill/>
                          </a:ln>
                          <a:solidFill>
                            <a:schemeClr val="bg1"/>
                          </a:solidFill>
                          <a:effectLst/>
                          <a:latin typeface="Arial" pitchFamily="34" charset="0"/>
                          <a:ea typeface="LF_Kai"/>
                          <a:cs typeface="Mangal" pitchFamily="2"/>
                        </a:rPr>
                        <a:t>FY13</a:t>
                      </a:r>
                    </a:p>
                  </a:txBody>
                  <a:tcPr marL="90000" marR="90000" marT="36000" marB="36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cell3D prstMaterial="dkEdge">
                      <a:bevel/>
                      <a:lightRig rig="flood" dir="t"/>
                    </a:cell3D>
                    <a:solidFill>
                      <a:srgbClr val="FF5E05"/>
                    </a:solidFill>
                  </a:tcPr>
                </a:tc>
                <a:tc>
                  <a:txBody>
                    <a:bodyPr/>
                    <a:lstStyle/>
                    <a:p>
                      <a:pPr marL="0" marR="0" lvl="0" indent="0" algn="ctr" defTabSz="914400" rtl="0" eaLnBrk="1" fontAlgn="base" latinLnBrk="0" hangingPunct="1">
                        <a:lnSpc>
                          <a:spcPct val="110000"/>
                        </a:lnSpc>
                        <a:spcBef>
                          <a:spcPct val="0"/>
                        </a:spcBef>
                        <a:spcAft>
                          <a:spcPct val="0"/>
                        </a:spcAft>
                        <a:buClr>
                          <a:srgbClr val="70193D"/>
                        </a:buClr>
                        <a:buSzPct val="95000"/>
                        <a:buFont typeface="Wingdings 2" pitchFamily="18" charset="2"/>
                        <a:buNone/>
                        <a:tabLst/>
                      </a:pPr>
                      <a:r>
                        <a:rPr kumimoji="0" lang="en-US" sz="1100" b="1" i="0" u="none" strike="noStrike" cap="none" normalizeH="0" baseline="0" dirty="0" smtClean="0">
                          <a:ln>
                            <a:noFill/>
                          </a:ln>
                          <a:solidFill>
                            <a:schemeClr val="bg1"/>
                          </a:solidFill>
                          <a:effectLst/>
                          <a:latin typeface="Arial" pitchFamily="34" charset="0"/>
                          <a:ea typeface="LF_Kai"/>
                          <a:cs typeface="Mangal" pitchFamily="2"/>
                        </a:rPr>
                        <a:t>FY14</a:t>
                      </a:r>
                      <a:endParaRPr kumimoji="0" lang="en-US" sz="1200" b="1" i="0" u="none" strike="noStrike" cap="none" normalizeH="0" baseline="30000" dirty="0" smtClean="0">
                        <a:ln>
                          <a:noFill/>
                        </a:ln>
                        <a:solidFill>
                          <a:schemeClr val="bg1"/>
                        </a:solidFill>
                        <a:effectLst/>
                        <a:latin typeface="Arial" pitchFamily="34" charset="0"/>
                        <a:ea typeface="LF_Kai"/>
                        <a:cs typeface="Mangal" pitchFamily="2"/>
                      </a:endParaRPr>
                    </a:p>
                  </a:txBody>
                  <a:tcPr marL="90000" marR="90000" marT="36000" marB="36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cell3D prstMaterial="dkEdge">
                      <a:bevel/>
                      <a:lightRig rig="flood" dir="t"/>
                    </a:cell3D>
                    <a:solidFill>
                      <a:srgbClr val="FF5E05"/>
                    </a:solidFill>
                  </a:tcPr>
                </a:tc>
              </a:tr>
              <a:tr h="273752">
                <a:tc>
                  <a:txBody>
                    <a:bodyPr/>
                    <a:lstStyle/>
                    <a:p>
                      <a:pPr algn="l" rtl="0" fontAlgn="ctr"/>
                      <a:r>
                        <a:rPr lang="en-IN" sz="1100" b="1" i="0" u="none" strike="noStrike" dirty="0">
                          <a:solidFill>
                            <a:srgbClr val="5B8772"/>
                          </a:solidFill>
                          <a:latin typeface="Arial"/>
                        </a:rPr>
                        <a:t>Net Interest </a:t>
                      </a:r>
                      <a:r>
                        <a:rPr lang="en-IN" sz="1100" b="1" i="0" u="none" strike="noStrike" dirty="0" smtClean="0">
                          <a:solidFill>
                            <a:srgbClr val="5B8772"/>
                          </a:solidFill>
                          <a:latin typeface="Arial"/>
                        </a:rPr>
                        <a:t>Margin</a:t>
                      </a:r>
                      <a:endParaRPr lang="en-IN" sz="1100" b="1" i="0" u="none" strike="noStrike" dirty="0">
                        <a:solidFill>
                          <a:srgbClr val="5B8772"/>
                        </a:solidFill>
                        <a:latin typeface="Arial"/>
                      </a:endParaRPr>
                    </a:p>
                  </a:txBody>
                  <a:tcPr marL="857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1.0%</a:t>
                      </a:r>
                      <a:endParaRPr lang="en-IN" sz="1100" b="0" i="0" u="none" strike="noStrike" kern="1200" dirty="0">
                        <a:solidFill>
                          <a:srgbClr val="000000"/>
                        </a:solidFill>
                        <a:latin typeface="Arial"/>
                        <a:ea typeface="+mn-ea"/>
                        <a:cs typeface="+mn-cs"/>
                      </a:endParaRPr>
                    </a:p>
                  </a:txBody>
                  <a:tcPr marL="9525" marR="36576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1.3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2.1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2.0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2.1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2.2%</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3752">
                <a:tc>
                  <a:txBody>
                    <a:bodyPr/>
                    <a:lstStyle/>
                    <a:p>
                      <a:pPr algn="l" rtl="0" fontAlgn="ctr"/>
                      <a:r>
                        <a:rPr lang="en-US" sz="1100" b="1" i="0" u="none" strike="noStrike" dirty="0" smtClean="0">
                          <a:solidFill>
                            <a:srgbClr val="5B8772"/>
                          </a:solidFill>
                          <a:latin typeface="Arial"/>
                        </a:rPr>
                        <a:t>CASA Ratio</a:t>
                      </a:r>
                      <a:endParaRPr lang="en-IN" sz="1100" b="1" i="0" u="none" strike="noStrike" dirty="0">
                        <a:solidFill>
                          <a:srgbClr val="5B8772"/>
                        </a:solidFill>
                        <a:latin typeface="Arial"/>
                      </a:endParaRPr>
                    </a:p>
                  </a:txBody>
                  <a:tcPr marL="857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14.8%</a:t>
                      </a:r>
                      <a:endParaRPr lang="en-IN" sz="1100" b="0" i="0" u="none" strike="noStrike" kern="1200" dirty="0">
                        <a:solidFill>
                          <a:srgbClr val="000000"/>
                        </a:solidFill>
                        <a:latin typeface="Arial"/>
                        <a:ea typeface="+mn-ea"/>
                        <a:cs typeface="+mn-cs"/>
                      </a:endParaRPr>
                    </a:p>
                  </a:txBody>
                  <a:tcPr marL="9525" marR="36576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	14.6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	20.9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	24.1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	25.1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22.6%</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3752">
                <a:tc>
                  <a:txBody>
                    <a:bodyPr/>
                    <a:lstStyle/>
                    <a:p>
                      <a:pPr algn="l" rtl="0" fontAlgn="ctr"/>
                      <a:r>
                        <a:rPr lang="en-IN" sz="1100" b="1" i="0" u="none" strike="noStrike" dirty="0">
                          <a:solidFill>
                            <a:srgbClr val="5B8772"/>
                          </a:solidFill>
                          <a:latin typeface="Arial"/>
                        </a:rPr>
                        <a:t>Cost Income </a:t>
                      </a:r>
                      <a:r>
                        <a:rPr lang="en-IN" sz="1100" b="1" i="0" u="none" strike="noStrike" dirty="0" smtClean="0">
                          <a:solidFill>
                            <a:srgbClr val="5B8772"/>
                          </a:solidFill>
                          <a:latin typeface="Arial"/>
                        </a:rPr>
                        <a:t>Ratio</a:t>
                      </a:r>
                      <a:endParaRPr lang="en-IN" sz="1100" b="1" i="0" u="none" strike="noStrike" dirty="0">
                        <a:solidFill>
                          <a:srgbClr val="5B8772"/>
                        </a:solidFill>
                        <a:latin typeface="Arial"/>
                      </a:endParaRPr>
                    </a:p>
                  </a:txBody>
                  <a:tcPr marL="857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49.3%</a:t>
                      </a:r>
                      <a:endParaRPr lang="en-IN" sz="1100" b="0" i="0" u="none" strike="noStrike" kern="1200" dirty="0">
                        <a:solidFill>
                          <a:srgbClr val="000000"/>
                        </a:solidFill>
                        <a:latin typeface="Arial"/>
                        <a:ea typeface="+mn-ea"/>
                        <a:cs typeface="+mn-cs"/>
                      </a:endParaRPr>
                    </a:p>
                  </a:txBody>
                  <a:tcPr marL="9525" marR="36576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40.2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35.2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39.2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36.5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36.9%</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1555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rgbClr val="5B8772"/>
                          </a:solidFill>
                          <a:effectLst/>
                          <a:latin typeface="Arial" pitchFamily="34" charset="0"/>
                          <a:cs typeface="Arial" pitchFamily="34" charset="0"/>
                        </a:rPr>
                        <a:t>Staff Expenses to Total Income </a:t>
                      </a:r>
                      <a:endParaRPr kumimoji="0" lang="en-GB" sz="1100" b="1" i="0" u="none" strike="noStrike" cap="none" normalizeH="0" baseline="0" dirty="0" smtClean="0">
                        <a:ln>
                          <a:noFill/>
                        </a:ln>
                        <a:solidFill>
                          <a:srgbClr val="5B8772"/>
                        </a:solidFill>
                        <a:effectLst/>
                        <a:latin typeface="Arial" pitchFamily="34" charset="0"/>
                        <a:cs typeface="Arial" pitchFamily="34" charset="0"/>
                      </a:endParaRPr>
                    </a:p>
                  </a:txBody>
                  <a:tcPr marL="46423" marR="46423" marT="31090" marB="310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indent="0" algn="r" defTabSz="914400" rtl="0" eaLnBrk="1" fontAlgn="ctr" latinLnBrk="0" hangingPunct="1">
                        <a:lnSpc>
                          <a:spcPct val="100000"/>
                        </a:lnSpc>
                        <a:spcBef>
                          <a:spcPts val="0"/>
                        </a:spcBef>
                        <a:spcAft>
                          <a:spcPts val="0"/>
                        </a:spcAft>
                        <a:buClrTx/>
                        <a:buSzTx/>
                        <a:buFontTx/>
                        <a:buNone/>
                        <a:tabLst>
                          <a:tab pos="771525" algn="r"/>
                          <a:tab pos="776288" algn="l"/>
                        </a:tabLst>
                        <a:defRPr/>
                      </a:pPr>
                      <a:r>
                        <a:rPr lang="en-IN" sz="1100" b="0" i="0" u="none" strike="noStrike" kern="1200" dirty="0" smtClean="0">
                          <a:solidFill>
                            <a:srgbClr val="000000"/>
                          </a:solidFill>
                          <a:latin typeface="Arial"/>
                          <a:ea typeface="+mn-ea"/>
                          <a:cs typeface="+mn-cs"/>
                        </a:rPr>
                        <a:t>4.4%</a:t>
                      </a:r>
                    </a:p>
                  </a:txBody>
                  <a:tcPr marL="9525" marR="36576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4.3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20000"/>
                        </a:spcBef>
                        <a:spcAft>
                          <a:spcPct val="0"/>
                        </a:spcAft>
                        <a:buClrTx/>
                        <a:buSzTx/>
                        <a:buFontTx/>
                        <a:buNone/>
                        <a:tabLst>
                          <a:tab pos="771525" algn="r"/>
                          <a:tab pos="776288" algn="l"/>
                        </a:tabLst>
                      </a:pPr>
                      <a:r>
                        <a:rPr lang="en-GB" sz="1100" b="0" i="0" u="none" strike="noStrike" kern="1200" dirty="0" smtClean="0">
                          <a:solidFill>
                            <a:srgbClr val="000000"/>
                          </a:solidFill>
                          <a:latin typeface="Arial"/>
                          <a:ea typeface="+mn-ea"/>
                          <a:cs typeface="+mn-cs"/>
                        </a:rPr>
                        <a:t>	5.1	%</a:t>
                      </a:r>
                    </a:p>
                  </a:txBody>
                  <a:tcPr marL="46423" marR="46423" marT="31090" marB="3109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20000"/>
                        </a:spcBef>
                        <a:spcAft>
                          <a:spcPct val="0"/>
                        </a:spcAft>
                        <a:buClrTx/>
                        <a:buSzTx/>
                        <a:buFontTx/>
                        <a:buNone/>
                        <a:tabLst>
                          <a:tab pos="771525" algn="r"/>
                          <a:tab pos="776288" algn="l"/>
                        </a:tabLst>
                      </a:pPr>
                      <a:r>
                        <a:rPr lang="en-GB" sz="1100" b="0" i="0" u="none" strike="noStrike" kern="1200" dirty="0" smtClean="0">
                          <a:solidFill>
                            <a:srgbClr val="000000"/>
                          </a:solidFill>
                          <a:latin typeface="Arial"/>
                          <a:ea typeface="+mn-ea"/>
                          <a:cs typeface="+mn-cs"/>
                        </a:rPr>
                        <a:t>	4.7	%</a:t>
                      </a:r>
                    </a:p>
                  </a:txBody>
                  <a:tcPr marL="46423" marR="46423" marT="31090" marB="3109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20000"/>
                        </a:spcBef>
                        <a:spcAft>
                          <a:spcPct val="0"/>
                        </a:spcAft>
                        <a:buClrTx/>
                        <a:buSzTx/>
                        <a:buFontTx/>
                        <a:buNone/>
                        <a:tabLst>
                          <a:tab pos="771525" algn="r"/>
                          <a:tab pos="776288" algn="l"/>
                        </a:tabLst>
                      </a:pPr>
                      <a:r>
                        <a:rPr lang="en-GB" sz="1100" b="0" i="0" u="none" strike="noStrike" kern="1200" dirty="0" smtClean="0">
                          <a:solidFill>
                            <a:srgbClr val="000000"/>
                          </a:solidFill>
                          <a:latin typeface="Arial"/>
                          <a:ea typeface="+mn-ea"/>
                          <a:cs typeface="+mn-cs"/>
                        </a:rPr>
                        <a:t>	5.6	%</a:t>
                      </a:r>
                    </a:p>
                  </a:txBody>
                  <a:tcPr marL="46423" marR="46423" marT="31090" marB="3109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20000"/>
                        </a:spcBef>
                        <a:spcAft>
                          <a:spcPct val="0"/>
                        </a:spcAft>
                        <a:buClrTx/>
                        <a:buSzTx/>
                        <a:buFontTx/>
                        <a:buNone/>
                        <a:tabLst>
                          <a:tab pos="771525" algn="r"/>
                          <a:tab pos="776288" algn="l"/>
                        </a:tabLst>
                      </a:pPr>
                      <a:r>
                        <a:rPr lang="en-GB" sz="1100" b="0" i="0" u="none" strike="noStrike" kern="1200" dirty="0" smtClean="0">
                          <a:solidFill>
                            <a:srgbClr val="000000"/>
                          </a:solidFill>
                          <a:latin typeface="Arial"/>
                          <a:ea typeface="+mn-ea"/>
                          <a:cs typeface="+mn-cs"/>
                        </a:rPr>
                        <a:t>5.2%</a:t>
                      </a:r>
                    </a:p>
                  </a:txBody>
                  <a:tcPr marL="46423" marR="46423" marT="31090" marB="3109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1555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rgbClr val="5B8772"/>
                          </a:solidFill>
                          <a:effectLst/>
                          <a:latin typeface="Arial" pitchFamily="34" charset="0"/>
                          <a:cs typeface="Arial" pitchFamily="34" charset="0"/>
                        </a:rPr>
                        <a:t>Staff Expenses to Total Expenses </a:t>
                      </a:r>
                      <a:endParaRPr kumimoji="0" lang="en-GB" sz="1100" b="1" i="0" u="none" strike="noStrike" cap="none" normalizeH="0" baseline="0" dirty="0" smtClean="0">
                        <a:ln>
                          <a:noFill/>
                        </a:ln>
                        <a:solidFill>
                          <a:srgbClr val="5B8772"/>
                        </a:solidFill>
                        <a:effectLst/>
                        <a:latin typeface="Arial" pitchFamily="34" charset="0"/>
                        <a:cs typeface="Arial" pitchFamily="34" charset="0"/>
                      </a:endParaRPr>
                    </a:p>
                  </a:txBody>
                  <a:tcPr marL="46423" marR="46423" marT="31090" marB="310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5.0%</a:t>
                      </a:r>
                      <a:endParaRPr lang="en-IN" sz="1100" b="0" i="0" u="none" strike="noStrike" kern="1200" dirty="0">
                        <a:solidFill>
                          <a:srgbClr val="000000"/>
                        </a:solidFill>
                        <a:latin typeface="Arial"/>
                        <a:ea typeface="+mn-ea"/>
                        <a:cs typeface="+mn-cs"/>
                      </a:endParaRPr>
                    </a:p>
                  </a:txBody>
                  <a:tcPr marL="9525" marR="36576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5.1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20000"/>
                        </a:spcBef>
                        <a:spcAft>
                          <a:spcPct val="0"/>
                        </a:spcAft>
                        <a:buClrTx/>
                        <a:buSzTx/>
                        <a:buFontTx/>
                        <a:buNone/>
                        <a:tabLst>
                          <a:tab pos="771525" algn="r"/>
                          <a:tab pos="776288" algn="l"/>
                        </a:tabLst>
                      </a:pPr>
                      <a:r>
                        <a:rPr lang="en-GB" sz="1100" b="0" i="0" u="none" strike="noStrike" kern="1200" dirty="0" smtClean="0">
                          <a:solidFill>
                            <a:srgbClr val="000000"/>
                          </a:solidFill>
                          <a:latin typeface="Arial"/>
                          <a:ea typeface="+mn-ea"/>
                          <a:cs typeface="+mn-cs"/>
                        </a:rPr>
                        <a:t>	6.3	%</a:t>
                      </a:r>
                    </a:p>
                  </a:txBody>
                  <a:tcPr marL="46423" marR="46423" marT="31090" marB="3109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20000"/>
                        </a:spcBef>
                        <a:spcAft>
                          <a:spcPct val="0"/>
                        </a:spcAft>
                        <a:buClrTx/>
                        <a:buSzTx/>
                        <a:buFontTx/>
                        <a:buNone/>
                        <a:tabLst>
                          <a:tab pos="771525" algn="r"/>
                          <a:tab pos="776288" algn="l"/>
                        </a:tabLst>
                      </a:pPr>
                      <a:r>
                        <a:rPr lang="en-GB" sz="1100" b="0" i="0" u="none" strike="noStrike" kern="1200" dirty="0" smtClean="0">
                          <a:solidFill>
                            <a:srgbClr val="000000"/>
                          </a:solidFill>
                          <a:latin typeface="Arial"/>
                          <a:ea typeface="+mn-ea"/>
                          <a:cs typeface="+mn-cs"/>
                        </a:rPr>
                        <a:t>	5.5	%</a:t>
                      </a:r>
                    </a:p>
                  </a:txBody>
                  <a:tcPr marL="46423" marR="46423" marT="31090" marB="3109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20000"/>
                        </a:spcBef>
                        <a:spcAft>
                          <a:spcPct val="0"/>
                        </a:spcAft>
                        <a:buClrTx/>
                        <a:buSzTx/>
                        <a:buFontTx/>
                        <a:buNone/>
                        <a:tabLst>
                          <a:tab pos="771525" algn="r"/>
                          <a:tab pos="776288" algn="l"/>
                        </a:tabLst>
                      </a:pPr>
                      <a:r>
                        <a:rPr lang="en-GB" sz="1100" b="0" i="0" u="none" strike="noStrike" kern="1200" dirty="0" smtClean="0">
                          <a:solidFill>
                            <a:srgbClr val="000000"/>
                          </a:solidFill>
                          <a:latin typeface="Arial"/>
                          <a:ea typeface="+mn-ea"/>
                          <a:cs typeface="+mn-cs"/>
                        </a:rPr>
                        <a:t>	6.9	%</a:t>
                      </a:r>
                    </a:p>
                  </a:txBody>
                  <a:tcPr marL="46423" marR="46423" marT="31090" marB="3109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20000"/>
                        </a:spcBef>
                        <a:spcAft>
                          <a:spcPct val="0"/>
                        </a:spcAft>
                        <a:buClrTx/>
                        <a:buSzTx/>
                        <a:buFontTx/>
                        <a:buNone/>
                        <a:tabLst>
                          <a:tab pos="771525" algn="r"/>
                          <a:tab pos="776288" algn="l"/>
                        </a:tabLst>
                      </a:pPr>
                      <a:r>
                        <a:rPr lang="en-GB" sz="1100" b="0" i="0" u="none" strike="noStrike" kern="1200" dirty="0" smtClean="0">
                          <a:solidFill>
                            <a:srgbClr val="000000"/>
                          </a:solidFill>
                          <a:latin typeface="Arial"/>
                          <a:ea typeface="+mn-ea"/>
                          <a:cs typeface="+mn-cs"/>
                        </a:rPr>
                        <a:t>6.4%</a:t>
                      </a:r>
                    </a:p>
                  </a:txBody>
                  <a:tcPr marL="46423" marR="46423" marT="31090" marB="3109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3752">
                <a:tc>
                  <a:txBody>
                    <a:bodyPr/>
                    <a:lstStyle/>
                    <a:p>
                      <a:pPr algn="l" rtl="0" fontAlgn="ctr"/>
                      <a:r>
                        <a:rPr lang="en-IN" sz="1100" b="1" i="0" u="none" strike="noStrike" dirty="0">
                          <a:solidFill>
                            <a:srgbClr val="5B8772"/>
                          </a:solidFill>
                          <a:latin typeface="Arial"/>
                        </a:rPr>
                        <a:t>Tier-1 </a:t>
                      </a:r>
                      <a:r>
                        <a:rPr lang="en-IN" sz="1100" b="1" i="0" u="none" strike="noStrike" dirty="0" smtClean="0">
                          <a:solidFill>
                            <a:srgbClr val="5B8772"/>
                          </a:solidFill>
                          <a:latin typeface="Arial"/>
                        </a:rPr>
                        <a:t>CAR</a:t>
                      </a:r>
                      <a:r>
                        <a:rPr lang="en-IN" sz="1100" b="1" i="0" u="none" strike="noStrike" baseline="30000" dirty="0" smtClean="0">
                          <a:solidFill>
                            <a:srgbClr val="5B8772"/>
                          </a:solidFill>
                          <a:latin typeface="Arial"/>
                        </a:rPr>
                        <a:t>1</a:t>
                      </a:r>
                      <a:endParaRPr lang="en-IN" sz="1100" b="1" i="0" u="none" strike="noStrike" baseline="30000" dirty="0">
                        <a:solidFill>
                          <a:srgbClr val="5B8772"/>
                        </a:solidFill>
                        <a:latin typeface="Arial"/>
                      </a:endParaRPr>
                    </a:p>
                  </a:txBody>
                  <a:tcPr marL="857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6.8%</a:t>
                      </a:r>
                      <a:endParaRPr lang="en-IN" sz="1100" b="0" i="0" u="none" strike="noStrike" kern="1200" dirty="0">
                        <a:solidFill>
                          <a:srgbClr val="000000"/>
                        </a:solidFill>
                        <a:latin typeface="Arial"/>
                        <a:ea typeface="+mn-ea"/>
                        <a:cs typeface="+mn-cs"/>
                      </a:endParaRPr>
                    </a:p>
                  </a:txBody>
                  <a:tcPr marL="9525" marR="36576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6.2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8.0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8.4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7.7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7.8%</a:t>
                      </a:r>
                      <a:r>
                        <a:rPr lang="en-IN" sz="1100" b="0" i="0" u="none" strike="noStrike" kern="1200" baseline="30000" dirty="0" smtClean="0">
                          <a:solidFill>
                            <a:srgbClr val="000000"/>
                          </a:solidFill>
                          <a:latin typeface="Arial"/>
                          <a:ea typeface="+mn-ea"/>
                          <a:cs typeface="+mn-cs"/>
                        </a:rPr>
                        <a:t>2</a:t>
                      </a:r>
                      <a:endParaRPr lang="en-IN" sz="1100" b="0" i="0" u="none" strike="noStrike" kern="1200" baseline="300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3752">
                <a:tc>
                  <a:txBody>
                    <a:bodyPr/>
                    <a:lstStyle/>
                    <a:p>
                      <a:pPr algn="l" rtl="0" fontAlgn="ctr"/>
                      <a:r>
                        <a:rPr lang="en-IN" sz="1100" b="1" i="0" u="none" strike="noStrike" dirty="0">
                          <a:solidFill>
                            <a:srgbClr val="5B8772"/>
                          </a:solidFill>
                          <a:latin typeface="Arial"/>
                        </a:rPr>
                        <a:t>Total </a:t>
                      </a:r>
                      <a:r>
                        <a:rPr lang="en-IN" sz="1100" b="1" i="0" u="none" strike="noStrike" dirty="0" smtClean="0">
                          <a:solidFill>
                            <a:srgbClr val="5B8772"/>
                          </a:solidFill>
                          <a:latin typeface="Arial"/>
                        </a:rPr>
                        <a:t>CAR</a:t>
                      </a:r>
                      <a:r>
                        <a:rPr lang="en-IN" sz="1100" b="1" i="0" u="none" strike="noStrike" baseline="30000" dirty="0" smtClean="0">
                          <a:solidFill>
                            <a:srgbClr val="5B8772"/>
                          </a:solidFill>
                          <a:latin typeface="Arial"/>
                        </a:rPr>
                        <a:t>1</a:t>
                      </a:r>
                      <a:endParaRPr lang="en-IN" sz="1100" b="1" i="0" u="none" strike="noStrike" baseline="30000" dirty="0">
                        <a:solidFill>
                          <a:srgbClr val="5B8772"/>
                        </a:solidFill>
                        <a:latin typeface="Arial"/>
                      </a:endParaRPr>
                    </a:p>
                  </a:txBody>
                  <a:tcPr marL="857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11.6%</a:t>
                      </a:r>
                      <a:endParaRPr lang="en-IN" sz="1100" b="0" i="0" u="none" strike="noStrike" kern="1200" dirty="0">
                        <a:solidFill>
                          <a:srgbClr val="000000"/>
                        </a:solidFill>
                        <a:latin typeface="Arial"/>
                        <a:ea typeface="+mn-ea"/>
                        <a:cs typeface="+mn-cs"/>
                      </a:endParaRPr>
                    </a:p>
                  </a:txBody>
                  <a:tcPr marL="9525" marR="36576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11.3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13.6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14.6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13.1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11.7%</a:t>
                      </a:r>
                      <a:r>
                        <a:rPr lang="en-IN" sz="1100" b="0" i="0" u="none" strike="noStrike" kern="1200" baseline="30000" dirty="0" smtClean="0">
                          <a:solidFill>
                            <a:srgbClr val="000000"/>
                          </a:solidFill>
                          <a:latin typeface="Arial"/>
                          <a:ea typeface="+mn-ea"/>
                          <a:cs typeface="+mn-cs"/>
                        </a:rPr>
                        <a:t>2</a:t>
                      </a:r>
                      <a:endParaRPr lang="en-IN" sz="1100" b="0" i="0" u="none" strike="noStrike" kern="1200" baseline="300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3752">
                <a:tc>
                  <a:txBody>
                    <a:bodyPr/>
                    <a:lstStyle/>
                    <a:p>
                      <a:pPr algn="l" rtl="0" fontAlgn="ctr"/>
                      <a:r>
                        <a:rPr lang="en-US" sz="1100" b="1" i="0" u="none" strike="noStrike" dirty="0" smtClean="0">
                          <a:solidFill>
                            <a:srgbClr val="5B8772"/>
                          </a:solidFill>
                          <a:latin typeface="Arial"/>
                        </a:rPr>
                        <a:t>Gross NPA</a:t>
                      </a:r>
                      <a:r>
                        <a:rPr lang="en-US" sz="1100" b="1" i="0" u="none" strike="noStrike" baseline="0" dirty="0" smtClean="0">
                          <a:solidFill>
                            <a:srgbClr val="5B8772"/>
                          </a:solidFill>
                          <a:latin typeface="Arial"/>
                        </a:rPr>
                        <a:t> Ratio</a:t>
                      </a:r>
                      <a:endParaRPr lang="en-IN" sz="1100" b="1" i="0" u="none" strike="noStrike" dirty="0">
                        <a:solidFill>
                          <a:srgbClr val="5B8772"/>
                        </a:solidFill>
                        <a:latin typeface="Arial"/>
                      </a:endParaRPr>
                    </a:p>
                  </a:txBody>
                  <a:tcPr marL="857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1.4%</a:t>
                      </a:r>
                      <a:endParaRPr lang="en-IN" sz="1100" b="0" i="0" u="none" strike="noStrike" kern="1200" dirty="0">
                        <a:solidFill>
                          <a:srgbClr val="000000"/>
                        </a:solidFill>
                        <a:latin typeface="Arial"/>
                        <a:ea typeface="+mn-ea"/>
                        <a:cs typeface="+mn-cs"/>
                      </a:endParaRPr>
                    </a:p>
                  </a:txBody>
                  <a:tcPr marL="9525" marR="36576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	1.5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	1.8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	2.5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US" sz="1100" b="0" i="0" u="none" strike="noStrike" kern="1200" dirty="0" smtClean="0">
                          <a:solidFill>
                            <a:srgbClr val="000000"/>
                          </a:solidFill>
                          <a:latin typeface="Arial"/>
                          <a:ea typeface="+mn-ea"/>
                          <a:cs typeface="+mn-cs"/>
                        </a:rPr>
                        <a:t>	3.2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4.9%</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3752">
                <a:tc>
                  <a:txBody>
                    <a:bodyPr/>
                    <a:lstStyle/>
                    <a:p>
                      <a:pPr algn="l" rtl="0" fontAlgn="ctr"/>
                      <a:r>
                        <a:rPr lang="en-IN" sz="1100" b="1" i="0" u="none" strike="noStrike" dirty="0">
                          <a:solidFill>
                            <a:srgbClr val="5B8772"/>
                          </a:solidFill>
                          <a:latin typeface="Arial"/>
                        </a:rPr>
                        <a:t>Net NPA </a:t>
                      </a:r>
                      <a:r>
                        <a:rPr lang="en-IN" sz="1100" b="1" i="0" u="none" strike="noStrike" dirty="0" smtClean="0">
                          <a:solidFill>
                            <a:srgbClr val="5B8772"/>
                          </a:solidFill>
                          <a:latin typeface="Arial"/>
                        </a:rPr>
                        <a:t>Ratio</a:t>
                      </a:r>
                      <a:endParaRPr lang="en-IN" sz="1100" b="1" i="0" u="none" strike="noStrike" dirty="0">
                        <a:solidFill>
                          <a:srgbClr val="5B8772"/>
                        </a:solidFill>
                        <a:latin typeface="Arial"/>
                      </a:endParaRPr>
                    </a:p>
                  </a:txBody>
                  <a:tcPr marL="857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0.9%</a:t>
                      </a:r>
                      <a:endParaRPr lang="en-IN" sz="1100" b="0" i="0" u="none" strike="noStrike" kern="1200" dirty="0">
                        <a:solidFill>
                          <a:srgbClr val="000000"/>
                        </a:solidFill>
                        <a:latin typeface="Arial"/>
                        <a:ea typeface="+mn-ea"/>
                        <a:cs typeface="+mn-cs"/>
                      </a:endParaRPr>
                    </a:p>
                  </a:txBody>
                  <a:tcPr marL="9525" marR="36576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1.0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1.1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1.6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1.6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2.5%</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3752">
                <a:tc>
                  <a:txBody>
                    <a:bodyPr/>
                    <a:lstStyle/>
                    <a:p>
                      <a:pPr algn="l" rtl="0" fontAlgn="ctr"/>
                      <a:r>
                        <a:rPr lang="en-IN" sz="1100" b="1" i="0" u="none" strike="noStrike" dirty="0">
                          <a:solidFill>
                            <a:srgbClr val="5B8772"/>
                          </a:solidFill>
                          <a:latin typeface="Arial"/>
                        </a:rPr>
                        <a:t>Return on </a:t>
                      </a:r>
                      <a:r>
                        <a:rPr lang="en-IN" sz="1100" b="1" i="0" u="none" strike="noStrike" dirty="0" smtClean="0">
                          <a:solidFill>
                            <a:srgbClr val="5B8772"/>
                          </a:solidFill>
                          <a:latin typeface="Arial"/>
                        </a:rPr>
                        <a:t>Assets</a:t>
                      </a:r>
                      <a:endParaRPr lang="en-IN" sz="1100" b="1" i="0" u="none" strike="noStrike" dirty="0">
                        <a:solidFill>
                          <a:srgbClr val="5B8772"/>
                        </a:solidFill>
                        <a:latin typeface="Arial"/>
                      </a:endParaRPr>
                    </a:p>
                  </a:txBody>
                  <a:tcPr marL="857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0.6%</a:t>
                      </a:r>
                      <a:endParaRPr lang="en-IN" sz="1100" b="0" i="0" u="none" strike="noStrike" kern="1200" dirty="0">
                        <a:solidFill>
                          <a:srgbClr val="000000"/>
                        </a:solidFill>
                        <a:latin typeface="Arial"/>
                        <a:ea typeface="+mn-ea"/>
                        <a:cs typeface="+mn-cs"/>
                      </a:endParaRPr>
                    </a:p>
                  </a:txBody>
                  <a:tcPr marL="9525" marR="36576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0.5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0.7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0.8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0.7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0.4%</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3752">
                <a:tc>
                  <a:txBody>
                    <a:bodyPr/>
                    <a:lstStyle/>
                    <a:p>
                      <a:pPr algn="l" rtl="0" fontAlgn="ctr"/>
                      <a:r>
                        <a:rPr lang="en-IN" sz="1100" b="1" i="0" u="none" strike="noStrike" dirty="0">
                          <a:solidFill>
                            <a:srgbClr val="5B8772"/>
                          </a:solidFill>
                          <a:latin typeface="Arial"/>
                        </a:rPr>
                        <a:t>Return on </a:t>
                      </a:r>
                      <a:r>
                        <a:rPr lang="en-IN" sz="1100" b="1" i="0" u="none" strike="noStrike" dirty="0" smtClean="0">
                          <a:solidFill>
                            <a:srgbClr val="5B8772"/>
                          </a:solidFill>
                          <a:latin typeface="Arial"/>
                        </a:rPr>
                        <a:t>Equity</a:t>
                      </a:r>
                      <a:endParaRPr lang="en-IN" sz="1100" b="1" i="0" u="none" strike="noStrike" dirty="0">
                        <a:solidFill>
                          <a:srgbClr val="5B8772"/>
                        </a:solidFill>
                        <a:latin typeface="Arial"/>
                      </a:endParaRPr>
                    </a:p>
                  </a:txBody>
                  <a:tcPr marL="857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12.1%</a:t>
                      </a:r>
                      <a:endParaRPr lang="en-IN" sz="1100" b="0" i="0" u="none" strike="noStrike" kern="1200" dirty="0">
                        <a:solidFill>
                          <a:srgbClr val="000000"/>
                        </a:solidFill>
                        <a:latin typeface="Arial"/>
                        <a:ea typeface="+mn-ea"/>
                        <a:cs typeface="+mn-cs"/>
                      </a:endParaRPr>
                    </a:p>
                  </a:txBody>
                  <a:tcPr marL="9525" marR="36576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13.1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14.9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15.1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	10.4	%</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noFill/>
                  </a:tcPr>
                </a:tc>
                <a:tc>
                  <a:txBody>
                    <a:bodyPr/>
                    <a:lstStyle/>
                    <a:p>
                      <a:pPr marL="0" algn="r" defTabSz="914400" rtl="0" eaLnBrk="1" fontAlgn="ctr" latinLnBrk="0" hangingPunct="1">
                        <a:tabLst>
                          <a:tab pos="771525" algn="r"/>
                          <a:tab pos="776288" algn="l"/>
                        </a:tabLst>
                      </a:pPr>
                      <a:r>
                        <a:rPr lang="en-IN" sz="1100" b="0" i="0" u="none" strike="noStrike" kern="1200" dirty="0" smtClean="0">
                          <a:solidFill>
                            <a:srgbClr val="000000"/>
                          </a:solidFill>
                          <a:latin typeface="Arial"/>
                          <a:ea typeface="+mn-ea"/>
                          <a:cs typeface="+mn-cs"/>
                        </a:rPr>
                        <a:t>5.6%</a:t>
                      </a:r>
                      <a:endParaRPr lang="en-IN" sz="1100" b="0" i="0" u="none" strike="noStrike" kern="1200" dirty="0">
                        <a:solidFill>
                          <a:srgbClr val="000000"/>
                        </a:solidFill>
                        <a:latin typeface="Arial"/>
                        <a:ea typeface="+mn-ea"/>
                        <a:cs typeface="+mn-cs"/>
                      </a:endParaRPr>
                    </a:p>
                  </a:txBody>
                  <a:tcPr marL="9525" marR="857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14414"/>
                      </a:solidFill>
                      <a:prstDash val="solid"/>
                      <a:round/>
                      <a:headEnd type="none" w="med" len="med"/>
                      <a:tailEnd type="none" w="med" len="med"/>
                    </a:lnB>
                    <a:lnTlToBr>
                      <a:noFill/>
                    </a:lnTlToBr>
                    <a:lnBlToTr>
                      <a:noFill/>
                    </a:lnBlToTr>
                    <a:noFill/>
                  </a:tcPr>
                </a:tc>
              </a:tr>
            </a:tbl>
          </a:graphicData>
        </a:graphic>
      </p:graphicFrame>
      <p:sp>
        <p:nvSpPr>
          <p:cNvPr id="9" name="Title 6"/>
          <p:cNvSpPr txBox="1">
            <a:spLocks/>
          </p:cNvSpPr>
          <p:nvPr/>
        </p:nvSpPr>
        <p:spPr bwMode="gray">
          <a:xfrm>
            <a:off x="694970" y="402774"/>
            <a:ext cx="8786261" cy="646875"/>
          </a:xfrm>
          <a:prstGeom prst="rect">
            <a:avLst/>
          </a:prstGeom>
          <a:noFill/>
          <a:ln w="9525">
            <a:noFill/>
            <a:miter lim="800000"/>
            <a:headEnd/>
            <a:tailEnd/>
          </a:ln>
        </p:spPr>
        <p:txBody>
          <a:bodyPr vert="horz" wrap="square" lIns="0" tIns="50925" rIns="0" bIns="50925"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defPPr>
              <a:defRPr lang="en-US"/>
            </a:defPPr>
            <a:lvl1pPr marL="0" marR="0" lvl="0" indent="0" defTabSz="1019175" eaLnBrk="1" latinLnBrk="0" hangingPunct="1">
              <a:lnSpc>
                <a:spcPct val="80000"/>
              </a:lnSpc>
              <a:buClrTx/>
              <a:buSzTx/>
              <a:buFontTx/>
              <a:buNone/>
              <a:tabLst/>
              <a:defRPr kumimoji="0" sz="2800" b="1" i="0" u="none" strike="noStrike" kern="0" cap="none" spc="150" normalizeH="0" baseline="0">
                <a:ln w="11430"/>
                <a:solidFill>
                  <a:srgbClr val="F8F8F8"/>
                </a:solidFill>
                <a:effectLst>
                  <a:outerShdw blurRad="25400" algn="tl" rotWithShape="0">
                    <a:srgbClr val="000000">
                      <a:alpha val="43000"/>
                    </a:srgbClr>
                  </a:outerShdw>
                </a:effectLst>
                <a:uLnTx/>
                <a:uFillTx/>
                <a:latin typeface="+mj-lt"/>
                <a:ea typeface="+mj-ea"/>
                <a:cs typeface="+mj-cs"/>
              </a:defRPr>
            </a:lvl1pPr>
          </a:lstStyle>
          <a:p>
            <a:r>
              <a:rPr lang="en-US" dirty="0"/>
              <a:t>Key Financial Highlights </a:t>
            </a:r>
          </a:p>
        </p:txBody>
      </p:sp>
      <p:sp>
        <p:nvSpPr>
          <p:cNvPr id="10" name="TextBox 9"/>
          <p:cNvSpPr txBox="1"/>
          <p:nvPr/>
        </p:nvSpPr>
        <p:spPr bwMode="gray">
          <a:xfrm>
            <a:off x="171416" y="7029472"/>
            <a:ext cx="2223617" cy="139526"/>
          </a:xfrm>
          <a:prstGeom prst="rect">
            <a:avLst/>
          </a:prstGeom>
          <a:noFill/>
        </p:spPr>
        <p:txBody>
          <a:bodyPr wrap="square" lIns="0" tIns="0" rIns="0" bIns="0" rtlCol="0">
            <a:spAutoFit/>
          </a:bodyPr>
          <a:lstStyle/>
          <a:p>
            <a:r>
              <a:rPr lang="en-US" sz="900" dirty="0"/>
              <a:t>1. </a:t>
            </a:r>
            <a:r>
              <a:rPr lang="en-US" sz="900" dirty="0" smtClean="0"/>
              <a:t>As per Basel II 2. As per Basel III</a:t>
            </a:r>
            <a:endParaRPr lang="en-IN" sz="900" dirty="0"/>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33</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txBox="1">
            <a:spLocks/>
          </p:cNvSpPr>
          <p:nvPr/>
        </p:nvSpPr>
        <p:spPr bwMode="gray">
          <a:xfrm>
            <a:off x="694970" y="402774"/>
            <a:ext cx="8786261" cy="646875"/>
          </a:xfrm>
          <a:prstGeom prst="rect">
            <a:avLst/>
          </a:prstGeom>
          <a:noFill/>
          <a:ln w="9525">
            <a:noFill/>
            <a:miter lim="800000"/>
            <a:headEnd/>
            <a:tailEnd/>
          </a:ln>
        </p:spPr>
        <p:txBody>
          <a:bodyPr vert="horz" wrap="square" lIns="0" tIns="50930" rIns="0" bIns="50930"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defPPr>
              <a:defRPr lang="en-US"/>
            </a:defPPr>
            <a:lvl1pPr marL="0" marR="0" lvl="0" indent="0" defTabSz="1019175" eaLnBrk="1" latinLnBrk="0" hangingPunct="1">
              <a:lnSpc>
                <a:spcPct val="80000"/>
              </a:lnSpc>
              <a:buClrTx/>
              <a:buSzTx/>
              <a:buFontTx/>
              <a:buNone/>
              <a:tabLst/>
              <a:defRPr kumimoji="0" sz="2800" b="1" i="0" u="none" strike="noStrike" kern="0" cap="none" spc="150" normalizeH="0" baseline="0">
                <a:ln w="11430"/>
                <a:solidFill>
                  <a:srgbClr val="F8F8F8"/>
                </a:solidFill>
                <a:effectLst>
                  <a:outerShdw blurRad="25400" algn="tl" rotWithShape="0">
                    <a:srgbClr val="000000">
                      <a:alpha val="43000"/>
                    </a:srgbClr>
                  </a:outerShdw>
                </a:effectLst>
                <a:uLnTx/>
                <a:uFillTx/>
                <a:latin typeface="+mj-lt"/>
                <a:ea typeface="+mj-ea"/>
                <a:cs typeface="+mj-cs"/>
              </a:defRPr>
            </a:lvl1pPr>
          </a:lstStyle>
          <a:p>
            <a:r>
              <a:rPr lang="en-US" dirty="0">
                <a:solidFill>
                  <a:schemeClr val="bg1"/>
                </a:solidFill>
              </a:rPr>
              <a:t>Key Financial Highlights (Contd.)</a:t>
            </a:r>
          </a:p>
        </p:txBody>
      </p:sp>
      <p:graphicFrame>
        <p:nvGraphicFramePr>
          <p:cNvPr id="9" name="Table 8"/>
          <p:cNvGraphicFramePr>
            <a:graphicFrameLocks noGrp="1"/>
          </p:cNvGraphicFramePr>
          <p:nvPr>
            <p:extLst>
              <p:ext uri="{D42A27DB-BD31-4B8C-83A1-F6EECF244321}">
                <p14:modId xmlns:p14="http://schemas.microsoft.com/office/powerpoint/2010/main" xmlns="" val="602284316"/>
              </p:ext>
            </p:extLst>
          </p:nvPr>
        </p:nvGraphicFramePr>
        <p:xfrm>
          <a:off x="714349" y="1600185"/>
          <a:ext cx="8958323" cy="5348367"/>
        </p:xfrm>
        <a:graphic>
          <a:graphicData uri="http://schemas.openxmlformats.org/drawingml/2006/table">
            <a:tbl>
              <a:tblPr/>
              <a:tblGrid>
                <a:gridCol w="4810951"/>
                <a:gridCol w="2073686"/>
                <a:gridCol w="2073686"/>
              </a:tblGrid>
              <a:tr h="442507">
                <a:tc>
                  <a:txBody>
                    <a:bodyPr/>
                    <a:lstStyle/>
                    <a:p>
                      <a:pPr algn="l" rtl="0" fontAlgn="b"/>
                      <a:r>
                        <a:rPr lang="en-IN" sz="1200" b="1" i="0" u="none" strike="noStrike" dirty="0">
                          <a:solidFill>
                            <a:srgbClr val="FFFFFF"/>
                          </a:solidFill>
                          <a:latin typeface="Arial"/>
                        </a:rPr>
                        <a:t> [Rs. </a:t>
                      </a:r>
                      <a:r>
                        <a:rPr lang="en-IN" sz="1200" b="1" i="0" u="none" strike="noStrike" dirty="0" err="1" smtClean="0">
                          <a:solidFill>
                            <a:srgbClr val="FFFFFF"/>
                          </a:solidFill>
                          <a:latin typeface="Arial"/>
                        </a:rPr>
                        <a:t>Bn</a:t>
                      </a:r>
                      <a:r>
                        <a:rPr lang="en-IN" sz="1200" b="1" i="0" u="none" strike="noStrike" dirty="0" smtClean="0">
                          <a:solidFill>
                            <a:srgbClr val="FFFFFF"/>
                          </a:solidFill>
                          <a:latin typeface="Arial"/>
                        </a:rPr>
                        <a:t>] </a:t>
                      </a:r>
                      <a:endParaRPr lang="en-IN" sz="1200" b="1" i="0" u="none" strike="noStrike" dirty="0">
                        <a:solidFill>
                          <a:srgbClr val="FFFFFF"/>
                        </a:solidFill>
                        <a:latin typeface="Arial"/>
                      </a:endParaRPr>
                    </a:p>
                  </a:txBody>
                  <a:tcPr marL="9525" marR="9525" marT="9525" marB="0" anchor="ctr">
                    <a:lnL>
                      <a:noFill/>
                    </a:lnL>
                    <a:lnR>
                      <a:noFill/>
                    </a:lnR>
                    <a:lnT>
                      <a:noFill/>
                    </a:lnT>
                    <a:lnB>
                      <a:noFill/>
                    </a:lnB>
                    <a:cell3D prstMaterial="dkEdge">
                      <a:bevel/>
                      <a:lightRig rig="flood" dir="t"/>
                    </a:cell3D>
                    <a:solidFill>
                      <a:srgbClr val="F36E20"/>
                    </a:solidFill>
                  </a:tcPr>
                </a:tc>
                <a:tc>
                  <a:txBody>
                    <a:bodyPr/>
                    <a:lstStyle/>
                    <a:p>
                      <a:pPr algn="ctr" rtl="0" fontAlgn="t"/>
                      <a:r>
                        <a:rPr lang="en-IN" sz="1200" b="1" i="0" u="none" strike="noStrike" dirty="0">
                          <a:solidFill>
                            <a:srgbClr val="FFFFFF"/>
                          </a:solidFill>
                          <a:latin typeface="Arial"/>
                        </a:rPr>
                        <a:t>April – </a:t>
                      </a:r>
                      <a:r>
                        <a:rPr lang="en-IN" sz="1200" b="1" i="0" u="none" strike="noStrike" dirty="0" smtClean="0">
                          <a:solidFill>
                            <a:srgbClr val="FFFFFF"/>
                          </a:solidFill>
                          <a:latin typeface="Arial"/>
                        </a:rPr>
                        <a:t>December </a:t>
                      </a:r>
                      <a:r>
                        <a:rPr lang="en-IN" sz="1200" b="1" i="0" u="none" strike="noStrike" dirty="0">
                          <a:solidFill>
                            <a:srgbClr val="FFFFFF"/>
                          </a:solidFill>
                          <a:latin typeface="Arial"/>
                        </a:rPr>
                        <a:t>2013</a:t>
                      </a:r>
                    </a:p>
                  </a:txBody>
                  <a:tcPr marL="9525" marR="9525" marT="9525" marB="0" anchor="ctr">
                    <a:lnL>
                      <a:noFill/>
                    </a:lnL>
                    <a:lnR>
                      <a:noFill/>
                    </a:lnR>
                    <a:lnT>
                      <a:noFill/>
                    </a:lnT>
                    <a:lnB>
                      <a:noFill/>
                    </a:lnB>
                    <a:cell3D prstMaterial="dkEdge">
                      <a:bevel/>
                      <a:lightRig rig="flood" dir="t"/>
                    </a:cell3D>
                    <a:solidFill>
                      <a:srgbClr val="F36E20"/>
                    </a:solidFill>
                  </a:tcPr>
                </a:tc>
                <a:tc>
                  <a:txBody>
                    <a:bodyPr/>
                    <a:lstStyle/>
                    <a:p>
                      <a:pPr algn="ctr" rtl="0" fontAlgn="t"/>
                      <a:r>
                        <a:rPr lang="en-IN" sz="1200" b="1" i="0" u="none" strike="noStrike" dirty="0">
                          <a:solidFill>
                            <a:srgbClr val="FFFFFF"/>
                          </a:solidFill>
                          <a:latin typeface="Arial"/>
                        </a:rPr>
                        <a:t>April – </a:t>
                      </a:r>
                      <a:r>
                        <a:rPr lang="en-IN" sz="1200" b="1" i="0" u="none" strike="noStrike" dirty="0" smtClean="0">
                          <a:solidFill>
                            <a:srgbClr val="FFFFFF"/>
                          </a:solidFill>
                          <a:latin typeface="Arial"/>
                        </a:rPr>
                        <a:t>December </a:t>
                      </a:r>
                      <a:r>
                        <a:rPr lang="en-IN" sz="1200" b="1" i="0" u="none" strike="noStrike" dirty="0">
                          <a:solidFill>
                            <a:srgbClr val="FFFFFF"/>
                          </a:solidFill>
                          <a:latin typeface="Arial"/>
                        </a:rPr>
                        <a:t>2014</a:t>
                      </a:r>
                    </a:p>
                  </a:txBody>
                  <a:tcPr marL="9525" marR="9525" marT="9525" marB="0" anchor="ctr">
                    <a:lnL>
                      <a:noFill/>
                    </a:lnL>
                    <a:lnR>
                      <a:noFill/>
                    </a:lnR>
                    <a:lnT>
                      <a:noFill/>
                    </a:lnT>
                    <a:lnB>
                      <a:noFill/>
                    </a:lnB>
                    <a:cell3D prstMaterial="dkEdge">
                      <a:bevel/>
                      <a:lightRig rig="flood" dir="t"/>
                    </a:cell3D>
                    <a:solidFill>
                      <a:srgbClr val="F36E20"/>
                    </a:solidFill>
                  </a:tcPr>
                </a:tc>
              </a:tr>
              <a:tr h="490586">
                <a:tc>
                  <a:txBody>
                    <a:bodyPr/>
                    <a:lstStyle/>
                    <a:p>
                      <a:pPr algn="l" rtl="0" fontAlgn="ctr"/>
                      <a:r>
                        <a:rPr lang="en-IN" sz="1200" b="1" i="0" u="none" strike="noStrike" dirty="0">
                          <a:solidFill>
                            <a:srgbClr val="5B8772"/>
                          </a:solidFill>
                          <a:latin typeface="Arial"/>
                        </a:rPr>
                        <a:t>Total Assets</a:t>
                      </a:r>
                    </a:p>
                  </a:txBody>
                  <a:tcPr marL="9525" marR="9525" marT="9525" marB="0" anchor="ctr">
                    <a:lnL>
                      <a:noFill/>
                    </a:lnL>
                    <a:lnR>
                      <a:noFill/>
                    </a:lnR>
                    <a:lnT>
                      <a:noFill/>
                    </a:lnT>
                    <a:lnB>
                      <a:noFill/>
                    </a:lnB>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2,923</a:t>
                      </a:r>
                      <a:endParaRPr lang="en-IN" sz="1200" b="0" i="0" u="none" strike="noStrike" dirty="0">
                        <a:latin typeface="Arial"/>
                      </a:endParaRPr>
                    </a:p>
                  </a:txBody>
                  <a:tcPr marL="7112" marR="7112" marT="7112" marB="0" anchor="ctr">
                    <a:lnL>
                      <a:noFill/>
                    </a:lnL>
                    <a:lnR>
                      <a:noFill/>
                    </a:lnR>
                    <a:lnT>
                      <a:noFill/>
                    </a:lnT>
                    <a:lnB>
                      <a:noFill/>
                    </a:lnB>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3,314</a:t>
                      </a:r>
                      <a:endParaRPr lang="en-IN" sz="1200" b="0" i="0" u="none" strike="noStrike" dirty="0">
                        <a:latin typeface="Arial"/>
                      </a:endParaRPr>
                    </a:p>
                  </a:txBody>
                  <a:tcPr marL="7112" marR="7112" marT="7112" marB="0" anchor="ctr">
                    <a:lnL>
                      <a:noFill/>
                    </a:lnL>
                    <a:lnR>
                      <a:noFill/>
                    </a:lnR>
                    <a:lnT>
                      <a:noFill/>
                    </a:lnT>
                    <a:lnB>
                      <a:noFill/>
                    </a:lnB>
                  </a:tcPr>
                </a:tc>
              </a:tr>
              <a:tr h="490586">
                <a:tc>
                  <a:txBody>
                    <a:bodyPr/>
                    <a:lstStyle/>
                    <a:p>
                      <a:pPr algn="l" rtl="0" fontAlgn="ctr"/>
                      <a:r>
                        <a:rPr lang="en-IN" sz="1200" b="1" i="0" u="none" strike="noStrike" dirty="0">
                          <a:solidFill>
                            <a:srgbClr val="5B8772"/>
                          </a:solidFill>
                          <a:latin typeface="Arial"/>
                        </a:rPr>
                        <a:t>Advances</a:t>
                      </a:r>
                    </a:p>
                  </a:txBody>
                  <a:tcPr marL="9525" marR="9525" marT="9525" marB="0" anchor="ctr">
                    <a:lnL>
                      <a:noFill/>
                    </a:lnL>
                    <a:lnR>
                      <a:noFill/>
                    </a:lnR>
                    <a:lnT>
                      <a:noFill/>
                    </a:lnT>
                    <a:lnB>
                      <a:noFill/>
                    </a:lnB>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1,785</a:t>
                      </a:r>
                      <a:endParaRPr lang="en-IN" sz="1200" b="0" i="0" u="none" strike="noStrike" dirty="0">
                        <a:latin typeface="Arial"/>
                      </a:endParaRPr>
                    </a:p>
                  </a:txBody>
                  <a:tcPr marL="7112" marR="7112" marT="7112" marB="0" anchor="ctr">
                    <a:lnL>
                      <a:noFill/>
                    </a:lnL>
                    <a:lnR>
                      <a:noFill/>
                    </a:lnR>
                    <a:lnT>
                      <a:noFill/>
                    </a:lnT>
                    <a:lnB>
                      <a:noFill/>
                    </a:lnB>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1,973</a:t>
                      </a:r>
                      <a:endParaRPr lang="en-IN" sz="1200" b="0" i="0" u="none" strike="noStrike" dirty="0">
                        <a:latin typeface="Arial"/>
                      </a:endParaRPr>
                    </a:p>
                  </a:txBody>
                  <a:tcPr marL="7112" marR="7112" marT="7112" marB="0" anchor="ctr">
                    <a:lnL>
                      <a:noFill/>
                    </a:lnL>
                    <a:lnR>
                      <a:noFill/>
                    </a:lnR>
                    <a:lnT>
                      <a:noFill/>
                    </a:lnT>
                    <a:lnB>
                      <a:noFill/>
                    </a:lnB>
                  </a:tcPr>
                </a:tc>
              </a:tr>
              <a:tr h="490586">
                <a:tc>
                  <a:txBody>
                    <a:bodyPr/>
                    <a:lstStyle/>
                    <a:p>
                      <a:pPr algn="l" rtl="0" fontAlgn="ctr"/>
                      <a:r>
                        <a:rPr lang="en-IN" sz="1200" b="1" i="0" u="none" strike="noStrike" dirty="0">
                          <a:solidFill>
                            <a:srgbClr val="5B8772"/>
                          </a:solidFill>
                          <a:latin typeface="Arial"/>
                        </a:rPr>
                        <a:t>Deposits</a:t>
                      </a:r>
                    </a:p>
                  </a:txBody>
                  <a:tcPr marL="9525" marR="9525" marT="9525" marB="0" anchor="ctr">
                    <a:lnL>
                      <a:noFill/>
                    </a:lnL>
                    <a:lnR>
                      <a:noFill/>
                    </a:lnR>
                    <a:lnT>
                      <a:noFill/>
                    </a:lnT>
                    <a:lnB>
                      <a:noFill/>
                    </a:lnB>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1,939</a:t>
                      </a:r>
                      <a:endParaRPr lang="en-IN" sz="1200" b="0" i="0" u="none" strike="noStrike" dirty="0">
                        <a:latin typeface="Arial"/>
                      </a:endParaRPr>
                    </a:p>
                  </a:txBody>
                  <a:tcPr marL="7112" marR="7112" marT="7112" marB="0" anchor="ctr">
                    <a:lnL>
                      <a:noFill/>
                    </a:lnL>
                    <a:lnR>
                      <a:noFill/>
                    </a:lnR>
                    <a:lnT>
                      <a:noFill/>
                    </a:lnT>
                    <a:lnB>
                      <a:noFill/>
                    </a:lnB>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2,332</a:t>
                      </a:r>
                      <a:endParaRPr lang="en-IN" sz="1200" b="0" i="0" u="none" strike="noStrike" dirty="0">
                        <a:latin typeface="Arial"/>
                      </a:endParaRPr>
                    </a:p>
                  </a:txBody>
                  <a:tcPr marL="7112" marR="7112" marT="7112" marB="0" anchor="ctr">
                    <a:lnL>
                      <a:noFill/>
                    </a:lnL>
                    <a:lnR>
                      <a:noFill/>
                    </a:lnR>
                    <a:lnT>
                      <a:noFill/>
                    </a:lnT>
                    <a:lnB>
                      <a:noFill/>
                    </a:lnB>
                  </a:tcPr>
                </a:tc>
              </a:tr>
              <a:tr h="490586">
                <a:tc>
                  <a:txBody>
                    <a:bodyPr/>
                    <a:lstStyle/>
                    <a:p>
                      <a:pPr algn="l" rtl="0" fontAlgn="ctr"/>
                      <a:r>
                        <a:rPr lang="en-IN" sz="1200" b="1" i="0" u="none" strike="noStrike" dirty="0">
                          <a:solidFill>
                            <a:srgbClr val="5B8772"/>
                          </a:solidFill>
                          <a:latin typeface="Arial"/>
                        </a:rPr>
                        <a:t>Net Profit</a:t>
                      </a:r>
                    </a:p>
                  </a:txBody>
                  <a:tcPr marL="9525" marR="9525" marT="9525" marB="0" anchor="ctr">
                    <a:lnL>
                      <a:noFill/>
                    </a:lnL>
                    <a:lnR>
                      <a:noFill/>
                    </a:lnR>
                    <a:lnT>
                      <a:noFill/>
                    </a:lnT>
                    <a:lnB>
                      <a:noFill/>
                    </a:lnB>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6.03</a:t>
                      </a:r>
                      <a:endParaRPr lang="en-IN" sz="1200" b="0" i="0" u="none" strike="noStrike" dirty="0">
                        <a:latin typeface="Arial"/>
                      </a:endParaRPr>
                    </a:p>
                  </a:txBody>
                  <a:tcPr marL="7112" marR="7112" marT="7112" marB="0" anchor="ctr">
                    <a:lnL>
                      <a:noFill/>
                    </a:lnL>
                    <a:lnR>
                      <a:noFill/>
                    </a:lnR>
                    <a:lnT>
                      <a:noFill/>
                    </a:lnT>
                    <a:lnB>
                      <a:noFill/>
                    </a:lnB>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3.27</a:t>
                      </a:r>
                      <a:endParaRPr lang="en-IN" sz="1200" b="0" i="0" u="none" strike="noStrike" dirty="0">
                        <a:latin typeface="Arial"/>
                      </a:endParaRPr>
                    </a:p>
                  </a:txBody>
                  <a:tcPr marL="7112" marR="7112" marT="7112" marB="0" anchor="ctr">
                    <a:lnL>
                      <a:noFill/>
                    </a:lnL>
                    <a:lnR>
                      <a:noFill/>
                    </a:lnR>
                    <a:lnT>
                      <a:noFill/>
                    </a:lnT>
                    <a:lnB>
                      <a:noFill/>
                    </a:lnB>
                  </a:tcPr>
                </a:tc>
              </a:tr>
              <a:tr h="490586">
                <a:tc>
                  <a:txBody>
                    <a:bodyPr/>
                    <a:lstStyle/>
                    <a:p>
                      <a:pPr algn="l" rtl="0" fontAlgn="ctr"/>
                      <a:r>
                        <a:rPr lang="en-IN" sz="1200" b="1" i="0" u="none" strike="noStrike" dirty="0">
                          <a:solidFill>
                            <a:srgbClr val="5B8772"/>
                          </a:solidFill>
                          <a:latin typeface="Arial"/>
                        </a:rPr>
                        <a:t>Net Interest Margin</a:t>
                      </a:r>
                    </a:p>
                  </a:txBody>
                  <a:tcPr marL="9525" marR="9525" marT="9525" marB="0" anchor="ctr">
                    <a:lnL>
                      <a:noFill/>
                    </a:lnL>
                    <a:lnR>
                      <a:noFill/>
                    </a:lnR>
                    <a:lnT>
                      <a:noFill/>
                    </a:lnT>
                    <a:lnB>
                      <a:noFill/>
                    </a:lnB>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2.16%</a:t>
                      </a:r>
                      <a:endParaRPr lang="en-IN" sz="1200" b="0" i="0" u="none" strike="noStrike" dirty="0">
                        <a:latin typeface="Arial"/>
                      </a:endParaRPr>
                    </a:p>
                  </a:txBody>
                  <a:tcPr marL="7112" marR="7112" marT="7112" marB="0" anchor="ctr">
                    <a:lnL>
                      <a:noFill/>
                    </a:lnL>
                    <a:lnR>
                      <a:noFill/>
                    </a:lnR>
                    <a:lnT>
                      <a:noFill/>
                    </a:lnT>
                    <a:lnB>
                      <a:noFill/>
                    </a:lnB>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1.83%</a:t>
                      </a:r>
                      <a:endParaRPr lang="en-IN" sz="1200" b="0" i="0" u="none" strike="noStrike" dirty="0">
                        <a:latin typeface="Arial"/>
                      </a:endParaRPr>
                    </a:p>
                  </a:txBody>
                  <a:tcPr marL="7112" marR="7112" marT="7112" marB="0" anchor="ctr">
                    <a:lnL>
                      <a:noFill/>
                    </a:lnL>
                    <a:lnR>
                      <a:noFill/>
                    </a:lnR>
                    <a:lnT>
                      <a:noFill/>
                    </a:lnT>
                    <a:lnB>
                      <a:noFill/>
                    </a:lnB>
                  </a:tcPr>
                </a:tc>
              </a:tr>
              <a:tr h="490586">
                <a:tc>
                  <a:txBody>
                    <a:bodyPr/>
                    <a:lstStyle/>
                    <a:p>
                      <a:pPr algn="l" rtl="0" fontAlgn="ctr"/>
                      <a:r>
                        <a:rPr lang="en-IN" sz="1200" b="1" i="0" u="none" strike="noStrike" dirty="0">
                          <a:solidFill>
                            <a:srgbClr val="5B8772"/>
                          </a:solidFill>
                          <a:latin typeface="Arial"/>
                        </a:rPr>
                        <a:t>CRAR - Tier-I (As per Basel III)</a:t>
                      </a:r>
                    </a:p>
                  </a:txBody>
                  <a:tcPr marL="9525" marR="9525" marT="9525" marB="0" anchor="ctr">
                    <a:lnL>
                      <a:noFill/>
                    </a:lnL>
                    <a:lnR>
                      <a:noFill/>
                    </a:lnR>
                    <a:lnT>
                      <a:noFill/>
                    </a:lnT>
                    <a:lnB>
                      <a:noFill/>
                    </a:lnB>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7.85%</a:t>
                      </a:r>
                      <a:endParaRPr lang="en-IN" sz="1200" b="0" i="0" u="none" strike="noStrike" dirty="0">
                        <a:latin typeface="Arial"/>
                      </a:endParaRPr>
                    </a:p>
                  </a:txBody>
                  <a:tcPr marL="7112" marR="7112" marT="7112" marB="0" anchor="ctr">
                    <a:lnL>
                      <a:noFill/>
                    </a:lnL>
                    <a:lnR>
                      <a:noFill/>
                    </a:lnR>
                    <a:lnT>
                      <a:noFill/>
                    </a:lnT>
                    <a:lnB>
                      <a:noFill/>
                    </a:lnB>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7.40%</a:t>
                      </a:r>
                      <a:endParaRPr lang="en-IN" sz="1200" b="0" i="0" u="none" strike="noStrike" dirty="0">
                        <a:latin typeface="Arial"/>
                      </a:endParaRPr>
                    </a:p>
                  </a:txBody>
                  <a:tcPr marL="7112" marR="7112" marT="7112" marB="0" anchor="ctr">
                    <a:lnL>
                      <a:noFill/>
                    </a:lnL>
                    <a:lnR>
                      <a:noFill/>
                    </a:lnR>
                    <a:lnT>
                      <a:noFill/>
                    </a:lnT>
                    <a:lnB>
                      <a:noFill/>
                    </a:lnB>
                  </a:tcPr>
                </a:tc>
              </a:tr>
              <a:tr h="490586">
                <a:tc>
                  <a:txBody>
                    <a:bodyPr/>
                    <a:lstStyle/>
                    <a:p>
                      <a:pPr algn="l" rtl="0" fontAlgn="ctr"/>
                      <a:r>
                        <a:rPr lang="en-IN" sz="1200" b="1" i="0" u="none" strike="noStrike" dirty="0">
                          <a:solidFill>
                            <a:srgbClr val="5B8772"/>
                          </a:solidFill>
                          <a:latin typeface="Arial"/>
                        </a:rPr>
                        <a:t>CRAR - Total (As per Basel III)</a:t>
                      </a:r>
                    </a:p>
                  </a:txBody>
                  <a:tcPr marL="9525" marR="9525" marT="9525" marB="0" anchor="ctr">
                    <a:lnL>
                      <a:noFill/>
                    </a:lnL>
                    <a:lnR>
                      <a:noFill/>
                    </a:lnR>
                    <a:lnT>
                      <a:noFill/>
                    </a:lnT>
                    <a:lnB>
                      <a:noFill/>
                    </a:lnB>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12.71%</a:t>
                      </a:r>
                      <a:endParaRPr lang="en-IN" sz="1200" b="0" i="0" u="none" strike="noStrike" dirty="0">
                        <a:latin typeface="Arial"/>
                      </a:endParaRPr>
                    </a:p>
                  </a:txBody>
                  <a:tcPr marL="7112" marR="7112" marT="7112" marB="0" anchor="ctr">
                    <a:lnL>
                      <a:noFill/>
                    </a:lnL>
                    <a:lnR>
                      <a:noFill/>
                    </a:lnR>
                    <a:lnT>
                      <a:noFill/>
                    </a:lnT>
                    <a:lnB>
                      <a:noFill/>
                    </a:lnB>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12.23%</a:t>
                      </a:r>
                      <a:endParaRPr lang="en-IN" sz="1200" b="0" i="0" u="none" strike="noStrike" dirty="0">
                        <a:latin typeface="Arial"/>
                      </a:endParaRPr>
                    </a:p>
                  </a:txBody>
                  <a:tcPr marL="7112" marR="7112" marT="7112" marB="0" anchor="ctr">
                    <a:lnL>
                      <a:noFill/>
                    </a:lnL>
                    <a:lnR>
                      <a:noFill/>
                    </a:lnR>
                    <a:lnT>
                      <a:noFill/>
                    </a:lnT>
                    <a:lnB>
                      <a:noFill/>
                    </a:lnB>
                  </a:tcPr>
                </a:tc>
              </a:tr>
              <a:tr h="490586">
                <a:tc>
                  <a:txBody>
                    <a:bodyPr/>
                    <a:lstStyle/>
                    <a:p>
                      <a:pPr algn="l" rtl="0" fontAlgn="ctr"/>
                      <a:r>
                        <a:rPr lang="en-IN" sz="1200" b="1" i="0" u="none" strike="noStrike" dirty="0">
                          <a:solidFill>
                            <a:srgbClr val="5B8772"/>
                          </a:solidFill>
                          <a:latin typeface="Arial"/>
                        </a:rPr>
                        <a:t>Gross NPAs</a:t>
                      </a:r>
                    </a:p>
                  </a:txBody>
                  <a:tcPr marL="9525" marR="9525" marT="9525" marB="0" anchor="ctr">
                    <a:lnL>
                      <a:noFill/>
                    </a:lnL>
                    <a:lnR>
                      <a:noFill/>
                    </a:lnR>
                    <a:lnT>
                      <a:noFill/>
                    </a:lnT>
                    <a:lnB>
                      <a:noFill/>
                    </a:lnB>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5.44%</a:t>
                      </a:r>
                      <a:endParaRPr lang="en-IN" sz="1200" b="0" i="0" u="none" strike="noStrike" dirty="0">
                        <a:latin typeface="Arial"/>
                      </a:endParaRPr>
                    </a:p>
                  </a:txBody>
                  <a:tcPr marL="7112" marR="7112" marT="7112" marB="0" anchor="ctr">
                    <a:lnL>
                      <a:noFill/>
                    </a:lnL>
                    <a:lnR>
                      <a:noFill/>
                    </a:lnR>
                    <a:lnT>
                      <a:noFill/>
                    </a:lnT>
                    <a:lnB>
                      <a:noFill/>
                    </a:lnB>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5.94%</a:t>
                      </a:r>
                      <a:endParaRPr lang="en-IN" sz="1200" b="0" i="0" u="none" strike="noStrike" dirty="0">
                        <a:latin typeface="Arial"/>
                      </a:endParaRPr>
                    </a:p>
                  </a:txBody>
                  <a:tcPr marL="7112" marR="7112" marT="7112" marB="0" anchor="ctr">
                    <a:lnL>
                      <a:noFill/>
                    </a:lnL>
                    <a:lnR>
                      <a:noFill/>
                    </a:lnR>
                    <a:lnT>
                      <a:noFill/>
                    </a:lnT>
                    <a:lnB>
                      <a:noFill/>
                    </a:lnB>
                  </a:tcPr>
                </a:tc>
              </a:tr>
              <a:tr h="490586">
                <a:tc>
                  <a:txBody>
                    <a:bodyPr/>
                    <a:lstStyle/>
                    <a:p>
                      <a:pPr algn="l" rtl="0" fontAlgn="ctr"/>
                      <a:r>
                        <a:rPr lang="en-IN" sz="1200" b="1" i="0" u="none" strike="noStrike" dirty="0">
                          <a:solidFill>
                            <a:srgbClr val="5B8772"/>
                          </a:solidFill>
                          <a:latin typeface="Arial"/>
                        </a:rPr>
                        <a:t>Net NPAs</a:t>
                      </a:r>
                    </a:p>
                  </a:txBody>
                  <a:tcPr marL="9525" marR="9525" marT="9525" marB="0" anchor="ctr">
                    <a:lnL>
                      <a:noFill/>
                    </a:lnL>
                    <a:lnR>
                      <a:noFill/>
                    </a:lnR>
                    <a:lnT>
                      <a:noFill/>
                    </a:lnT>
                    <a:lnB w="6350" cap="flat" cmpd="sng" algn="ctr">
                      <a:noFill/>
                      <a:prstDash val="solid"/>
                      <a:round/>
                      <a:headEnd type="none" w="med" len="med"/>
                      <a:tailEnd type="none" w="med" len="med"/>
                    </a:lnB>
                    <a:noFill/>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2.93%</a:t>
                      </a:r>
                      <a:endParaRPr lang="en-IN" sz="1200" b="0" i="0" u="none" strike="noStrike" dirty="0">
                        <a:latin typeface="Arial"/>
                      </a:endParaRPr>
                    </a:p>
                  </a:txBody>
                  <a:tcPr marL="7112" marR="7112" marT="7112" marB="0" anchor="ctr">
                    <a:lnL>
                      <a:noFill/>
                    </a:lnL>
                    <a:lnR>
                      <a:noFill/>
                    </a:lnR>
                    <a:lnT>
                      <a:noFill/>
                    </a:lnT>
                    <a:lnB w="6350" cap="flat" cmpd="sng" algn="ctr">
                      <a:noFill/>
                      <a:prstDash val="solid"/>
                      <a:round/>
                      <a:headEnd type="none" w="med" len="med"/>
                      <a:tailEnd type="none" w="med" len="med"/>
                    </a:lnB>
                    <a:noFill/>
                  </a:tcPr>
                </a:tc>
                <a:tc>
                  <a:txBody>
                    <a:bodyPr/>
                    <a:lstStyle/>
                    <a:p>
                      <a:pPr marL="0" algn="ctr" rtl="0" eaLnBrk="1" fontAlgn="ctr" latinLnBrk="0" hangingPunct="1">
                        <a:spcBef>
                          <a:spcPts val="0"/>
                        </a:spcBef>
                        <a:spcAft>
                          <a:spcPts val="0"/>
                        </a:spcAft>
                      </a:pPr>
                      <a:r>
                        <a:rPr lang="en-IN" sz="1200" b="0" i="0" u="none" strike="noStrike" kern="1200" dirty="0" smtClean="0">
                          <a:solidFill>
                            <a:srgbClr val="000000"/>
                          </a:solidFill>
                          <a:latin typeface="Arial"/>
                          <a:cs typeface="Arial"/>
                        </a:rPr>
                        <a:t>3.05%</a:t>
                      </a:r>
                      <a:endParaRPr lang="en-IN" sz="1200" b="0" i="0" u="none" strike="noStrike" dirty="0">
                        <a:latin typeface="Arial"/>
                      </a:endParaRPr>
                    </a:p>
                  </a:txBody>
                  <a:tcPr marL="7112" marR="7112" marT="7112" marB="0" anchor="ctr">
                    <a:lnL>
                      <a:noFill/>
                    </a:lnL>
                    <a:lnR>
                      <a:noFill/>
                    </a:lnR>
                    <a:lnT>
                      <a:noFill/>
                    </a:lnT>
                    <a:lnB w="6350" cap="flat" cmpd="sng" algn="ctr">
                      <a:noFill/>
                      <a:prstDash val="solid"/>
                      <a:round/>
                      <a:headEnd type="none" w="med" len="med"/>
                      <a:tailEnd type="none" w="med" len="med"/>
                    </a:lnB>
                    <a:noFill/>
                  </a:tcPr>
                </a:tc>
              </a:tr>
              <a:tr h="490586">
                <a:tc>
                  <a:txBody>
                    <a:bodyPr/>
                    <a:lstStyle/>
                    <a:p>
                      <a:pPr algn="l" rtl="0" fontAlgn="ctr"/>
                      <a:r>
                        <a:rPr lang="en-US" sz="1200" b="1" i="0" u="none" strike="noStrike" dirty="0" smtClean="0">
                          <a:solidFill>
                            <a:srgbClr val="5B8772"/>
                          </a:solidFill>
                          <a:latin typeface="Arial"/>
                        </a:rPr>
                        <a:t>Provision Coverage Ratio</a:t>
                      </a:r>
                      <a:endParaRPr lang="en-IN" sz="1200" b="1" i="0" u="none" strike="noStrike" dirty="0">
                        <a:solidFill>
                          <a:srgbClr val="5B8772"/>
                        </a:solidFill>
                        <a:latin typeface="Arial"/>
                      </a:endParaRPr>
                    </a:p>
                  </a:txBody>
                  <a:tcPr marL="9525" marR="9525" marT="9525" marB="0" anchor="ctr">
                    <a:lnL>
                      <a:noFill/>
                    </a:lnL>
                    <a:lnR>
                      <a:noFill/>
                    </a:lnR>
                    <a:lnT>
                      <a:noFill/>
                    </a:lnT>
                    <a:lnB w="6350" cap="flat" cmpd="sng" algn="ctr">
                      <a:solidFill>
                        <a:srgbClr val="006D75"/>
                      </a:solidFill>
                      <a:prstDash val="solid"/>
                      <a:round/>
                      <a:headEnd type="none" w="med" len="med"/>
                      <a:tailEnd type="none" w="med" len="med"/>
                    </a:lnB>
                    <a:noFill/>
                  </a:tcPr>
                </a:tc>
                <a:tc>
                  <a:txBody>
                    <a:bodyPr/>
                    <a:lstStyle/>
                    <a:p>
                      <a:pPr marL="0" algn="ctr" rtl="0" eaLnBrk="1" fontAlgn="ctr" latinLnBrk="0" hangingPunct="1">
                        <a:spcBef>
                          <a:spcPts val="0"/>
                        </a:spcBef>
                        <a:spcAft>
                          <a:spcPts val="0"/>
                        </a:spcAft>
                      </a:pPr>
                      <a:r>
                        <a:rPr lang="en-US" sz="1200" b="0" i="0" u="none" strike="noStrike" dirty="0" smtClean="0">
                          <a:latin typeface="Arial"/>
                        </a:rPr>
                        <a:t>63.62%</a:t>
                      </a:r>
                      <a:endParaRPr lang="en-IN" sz="1200" b="0" i="0" u="none" strike="noStrike" dirty="0">
                        <a:latin typeface="Arial"/>
                      </a:endParaRPr>
                    </a:p>
                  </a:txBody>
                  <a:tcPr marL="7112" marR="7112" marT="7112" marB="0" anchor="ctr">
                    <a:lnL>
                      <a:noFill/>
                    </a:lnL>
                    <a:lnR>
                      <a:noFill/>
                    </a:lnR>
                    <a:lnT>
                      <a:noFill/>
                    </a:lnT>
                    <a:lnB w="6350" cap="flat" cmpd="sng" algn="ctr">
                      <a:solidFill>
                        <a:srgbClr val="006D75"/>
                      </a:solidFill>
                      <a:prstDash val="solid"/>
                      <a:round/>
                      <a:headEnd type="none" w="med" len="med"/>
                      <a:tailEnd type="none" w="med" len="med"/>
                    </a:lnB>
                    <a:noFill/>
                  </a:tcPr>
                </a:tc>
                <a:tc>
                  <a:txBody>
                    <a:bodyPr/>
                    <a:lstStyle/>
                    <a:p>
                      <a:pPr marL="0" algn="ctr" rtl="0" eaLnBrk="1" fontAlgn="ctr" latinLnBrk="0" hangingPunct="1">
                        <a:spcBef>
                          <a:spcPts val="0"/>
                        </a:spcBef>
                        <a:spcAft>
                          <a:spcPts val="0"/>
                        </a:spcAft>
                      </a:pPr>
                      <a:r>
                        <a:rPr lang="en-US" sz="1200" b="0" i="0" u="none" strike="noStrike" dirty="0" smtClean="0">
                          <a:latin typeface="Arial"/>
                        </a:rPr>
                        <a:t>63.92%</a:t>
                      </a:r>
                      <a:endParaRPr lang="en-IN" sz="1200" b="0" i="0" u="none" strike="noStrike" dirty="0">
                        <a:latin typeface="Arial"/>
                      </a:endParaRPr>
                    </a:p>
                  </a:txBody>
                  <a:tcPr marL="7112" marR="7112" marT="7112" marB="0" anchor="ctr">
                    <a:lnL>
                      <a:noFill/>
                    </a:lnL>
                    <a:lnR>
                      <a:noFill/>
                    </a:lnR>
                    <a:lnT>
                      <a:noFill/>
                    </a:lnT>
                    <a:lnB w="6350" cap="flat" cmpd="sng" algn="ctr">
                      <a:solidFill>
                        <a:srgbClr val="006D75"/>
                      </a:solidFill>
                      <a:prstDash val="solid"/>
                      <a:round/>
                      <a:headEnd type="none" w="med" len="med"/>
                      <a:tailEnd type="none" w="med" len="med"/>
                    </a:lnB>
                    <a:noFill/>
                  </a:tcPr>
                </a:tc>
              </a:tr>
            </a:tbl>
          </a:graphicData>
        </a:graphic>
      </p:graphicFrame>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34</a:t>
            </a:fld>
            <a:endParaRPr lang="en-US" dirty="0"/>
          </a:p>
        </p:txBody>
      </p:sp>
    </p:spTree>
    <p:custDataLst>
      <p:tags r:id="rId1"/>
    </p:custDataLst>
    <p:extLst>
      <p:ext uri="{BB962C8B-B14F-4D97-AF65-F5344CB8AC3E}">
        <p14:creationId xmlns:p14="http://schemas.microsoft.com/office/powerpoint/2010/main" xmlns="" val="3998107448"/>
      </p:ext>
    </p:extLst>
  </p:cSld>
  <p:clrMapOvr>
    <a:masterClrMapping/>
  </p:clrMapOvr>
  <p:transition spd="med">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6"/>
          <p:cNvSpPr>
            <a:spLocks noChangeShapeType="1"/>
          </p:cNvSpPr>
          <p:nvPr>
            <p:custDataLst>
              <p:tags r:id="rId2"/>
            </p:custDataLst>
          </p:nvPr>
        </p:nvSpPr>
        <p:spPr bwMode="gray">
          <a:xfrm>
            <a:off x="0" y="0"/>
            <a:ext cx="0" cy="0"/>
          </a:xfrm>
          <a:prstGeom prst="line">
            <a:avLst/>
          </a:prstGeom>
          <a:noFill/>
          <a:ln w="19050">
            <a:solidFill>
              <a:srgbClr val="BCBCBC"/>
            </a:solidFill>
            <a:round/>
            <a:headEnd/>
            <a:tailEnd/>
          </a:ln>
        </p:spPr>
        <p:txBody>
          <a:bodyPr wrap="none" lIns="0" tIns="0" rIns="19445" bIns="19445" anchor="ctr"/>
          <a:lstStyle/>
          <a:p>
            <a:endParaRPr lang="en-US" dirty="0"/>
          </a:p>
        </p:txBody>
      </p:sp>
      <p:sp>
        <p:nvSpPr>
          <p:cNvPr id="43011" name="Line 7"/>
          <p:cNvSpPr>
            <a:spLocks noChangeShapeType="1"/>
          </p:cNvSpPr>
          <p:nvPr>
            <p:custDataLst>
              <p:tags r:id="rId3"/>
            </p:custDataLst>
          </p:nvPr>
        </p:nvSpPr>
        <p:spPr bwMode="gray">
          <a:xfrm>
            <a:off x="0" y="0"/>
            <a:ext cx="0" cy="0"/>
          </a:xfrm>
          <a:prstGeom prst="line">
            <a:avLst/>
          </a:prstGeom>
          <a:noFill/>
          <a:ln w="19050">
            <a:solidFill>
              <a:srgbClr val="BCBCBC"/>
            </a:solidFill>
            <a:round/>
            <a:headEnd/>
            <a:tailEnd/>
          </a:ln>
        </p:spPr>
        <p:txBody>
          <a:bodyPr wrap="none" lIns="0" tIns="0" rIns="19445" bIns="19445" anchor="ctr"/>
          <a:lstStyle/>
          <a:p>
            <a:endParaRPr lang="en-US" dirty="0"/>
          </a:p>
        </p:txBody>
      </p:sp>
      <p:sp>
        <p:nvSpPr>
          <p:cNvPr id="43014" name="Slide Number Placeholder 6"/>
          <p:cNvSpPr txBox="1">
            <a:spLocks noGrp="1"/>
          </p:cNvSpPr>
          <p:nvPr/>
        </p:nvSpPr>
        <p:spPr bwMode="gray">
          <a:xfrm>
            <a:off x="4013688" y="7252443"/>
            <a:ext cx="2056814" cy="404812"/>
          </a:xfrm>
          <a:prstGeom prst="rect">
            <a:avLst/>
          </a:prstGeom>
          <a:noFill/>
          <a:ln w="9525">
            <a:noFill/>
            <a:miter lim="800000"/>
            <a:headEnd/>
            <a:tailEnd/>
          </a:ln>
        </p:spPr>
        <p:txBody>
          <a:bodyPr lIns="0" tIns="0" rIns="18282" bIns="18282"/>
          <a:lstStyle/>
          <a:p>
            <a:pPr defTabSz="913253"/>
            <a:endParaRPr lang="en-US" sz="1200" dirty="0"/>
          </a:p>
        </p:txBody>
      </p:sp>
      <p:sp>
        <p:nvSpPr>
          <p:cNvPr id="43015" name="Rectangle 8"/>
          <p:cNvSpPr>
            <a:spLocks noChangeArrowheads="1"/>
          </p:cNvSpPr>
          <p:nvPr/>
        </p:nvSpPr>
        <p:spPr bwMode="gray">
          <a:xfrm>
            <a:off x="819808" y="1450427"/>
            <a:ext cx="8387255" cy="5617530"/>
          </a:xfrm>
          <a:prstGeom prst="rect">
            <a:avLst/>
          </a:prstGeom>
          <a:noFill/>
          <a:ln w="9525" algn="ctr">
            <a:noFill/>
            <a:miter lim="800000"/>
            <a:headEnd/>
            <a:tailEnd/>
          </a:ln>
        </p:spPr>
        <p:txBody>
          <a:bodyPr lIns="0" tIns="45704" rIns="18282" bIns="45704"/>
          <a:lstStyle/>
          <a:p>
            <a:pPr marL="457472" lvl="1" indent="-227892" algn="just" defTabSz="1019602">
              <a:lnSpc>
                <a:spcPct val="150000"/>
              </a:lnSpc>
              <a:spcBef>
                <a:spcPts val="0"/>
              </a:spcBef>
              <a:spcAft>
                <a:spcPts val="599"/>
              </a:spcAft>
              <a:buClr>
                <a:srgbClr val="70193D"/>
              </a:buClr>
              <a:buSzPct val="80000"/>
            </a:pPr>
            <a:endParaRPr lang="en-US" dirty="0"/>
          </a:p>
        </p:txBody>
      </p:sp>
      <p:sp>
        <p:nvSpPr>
          <p:cNvPr id="9" name="Slide Number Placeholder 8"/>
          <p:cNvSpPr>
            <a:spLocks noGrp="1"/>
          </p:cNvSpPr>
          <p:nvPr>
            <p:ph type="sldNum" sz="quarter" idx="10"/>
          </p:nvPr>
        </p:nvSpPr>
        <p:spPr bwMode="gray">
          <a:xfrm>
            <a:off x="8557592" y="7367589"/>
            <a:ext cx="2057400" cy="404812"/>
          </a:xfrm>
        </p:spPr>
        <p:txBody>
          <a:bodyPr/>
          <a:lstStyle/>
          <a:p>
            <a:pPr>
              <a:defRPr/>
            </a:pPr>
            <a:r>
              <a:rPr lang="en-US" dirty="0" smtClean="0"/>
              <a:t>35</a:t>
            </a:r>
            <a:endParaRPr lang="en-US" dirty="0"/>
          </a:p>
        </p:txBody>
      </p:sp>
      <p:sp>
        <p:nvSpPr>
          <p:cNvPr id="11" name="Title 6"/>
          <p:cNvSpPr txBox="1">
            <a:spLocks/>
          </p:cNvSpPr>
          <p:nvPr/>
        </p:nvSpPr>
        <p:spPr bwMode="gray">
          <a:xfrm>
            <a:off x="694970" y="402774"/>
            <a:ext cx="8786261" cy="646875"/>
          </a:xfrm>
          <a:prstGeom prst="rect">
            <a:avLst/>
          </a:prstGeom>
          <a:noFill/>
          <a:ln w="9525">
            <a:noFill/>
            <a:miter lim="800000"/>
            <a:headEnd/>
            <a:tailEnd/>
          </a:ln>
        </p:spPr>
        <p:txBody>
          <a:bodyPr vert="horz" wrap="square" lIns="0" tIns="50930" rIns="0" bIns="50930" numCol="1" anchor="b" anchorCtr="0" compatLnSpc="1">
            <a:prstTxWarp prst="textNoShape">
              <a:avLst/>
            </a:prstTxWarp>
            <a:scene3d>
              <a:camera prst="orthographicFront"/>
              <a:lightRig rig="soft" dir="t">
                <a:rot lat="0" lon="0" rev="10800000"/>
              </a:lightRig>
            </a:scene3d>
            <a:sp3d>
              <a:bevelT w="27940" h="12700"/>
              <a:contourClr>
                <a:srgbClr val="DDDDDD"/>
              </a:contourClr>
            </a:sp3d>
          </a:bodyPr>
          <a:lstStyle>
            <a:defPPr>
              <a:defRPr lang="en-US"/>
            </a:defPPr>
            <a:lvl1pPr marL="0" marR="0" lvl="0" indent="0" defTabSz="1019175" eaLnBrk="1" latinLnBrk="0" hangingPunct="1">
              <a:lnSpc>
                <a:spcPct val="80000"/>
              </a:lnSpc>
              <a:buClrTx/>
              <a:buSzTx/>
              <a:buFontTx/>
              <a:buNone/>
              <a:tabLst/>
              <a:defRPr kumimoji="0" sz="2800" b="1" i="0" u="none" strike="noStrike" kern="0" cap="none" spc="150" normalizeH="0" baseline="0">
                <a:ln w="11430"/>
                <a:solidFill>
                  <a:srgbClr val="F8F8F8"/>
                </a:solidFill>
                <a:effectLst>
                  <a:outerShdw blurRad="25400" algn="tl" rotWithShape="0">
                    <a:srgbClr val="000000">
                      <a:alpha val="43000"/>
                    </a:srgbClr>
                  </a:outerShdw>
                </a:effectLst>
                <a:uLnTx/>
                <a:uFillTx/>
                <a:latin typeface="+mj-lt"/>
                <a:ea typeface="+mj-ea"/>
                <a:cs typeface="+mj-cs"/>
              </a:defRPr>
            </a:lvl1pPr>
          </a:lstStyle>
          <a:p>
            <a:r>
              <a:rPr lang="en-US" dirty="0">
                <a:solidFill>
                  <a:srgbClr val="FFFFFF"/>
                </a:solidFill>
              </a:rPr>
              <a:t>Recent Recognitions / </a:t>
            </a:r>
            <a:r>
              <a:rPr lang="en-US" dirty="0" smtClean="0">
                <a:solidFill>
                  <a:srgbClr val="FFFFFF"/>
                </a:solidFill>
              </a:rPr>
              <a:t>Accomplishments</a:t>
            </a:r>
            <a:endParaRPr lang="en-US" dirty="0">
              <a:solidFill>
                <a:srgbClr val="FFFFFF"/>
              </a:solidFill>
            </a:endParaRPr>
          </a:p>
        </p:txBody>
      </p:sp>
      <p:sp>
        <p:nvSpPr>
          <p:cNvPr id="10" name="Rectangle 29"/>
          <p:cNvSpPr txBox="1">
            <a:spLocks noChangeAspect="1" noChangeArrowheads="1"/>
          </p:cNvSpPr>
          <p:nvPr>
            <p:custDataLst>
              <p:tags r:id="rId4"/>
            </p:custDataLst>
          </p:nvPr>
        </p:nvSpPr>
        <p:spPr bwMode="gray">
          <a:xfrm>
            <a:off x="141288" y="1293912"/>
            <a:ext cx="9496424" cy="5832647"/>
          </a:xfrm>
          <a:prstGeom prst="rect">
            <a:avLst/>
          </a:prstGeom>
          <a:noFill/>
          <a:ln w="9525" algn="ctr">
            <a:noFill/>
            <a:miter lim="800000"/>
            <a:headEnd/>
            <a:tailEnd/>
          </a:ln>
        </p:spPr>
        <p:txBody>
          <a:bodyPr vert="horz" wrap="square" lIns="0" tIns="45710" rIns="18284" bIns="18282" numCol="1" anchor="t" anchorCtr="0" compatLnSpc="1">
            <a:prstTxWarp prst="textNoShape">
              <a:avLst/>
            </a:prstTxWarp>
          </a:bodyPr>
          <a:lstStyle/>
          <a:p>
            <a:pPr marL="228548" indent="-228548" algn="just" defTabSz="1018944" eaLnBrk="0" hangingPunct="0">
              <a:lnSpc>
                <a:spcPct val="114000"/>
              </a:lnSpc>
              <a:spcBef>
                <a:spcPct val="60000"/>
              </a:spcBef>
              <a:spcAft>
                <a:spcPts val="0"/>
              </a:spcAft>
              <a:buClr>
                <a:srgbClr val="70193D"/>
              </a:buClr>
              <a:buSzPct val="95000"/>
              <a:buFont typeface="Wingdings 2" pitchFamily="18" charset="2"/>
              <a:buChar char="¡"/>
              <a:defRPr/>
            </a:pPr>
            <a:r>
              <a:rPr lang="en-US" sz="1050" kern="0" dirty="0" smtClean="0">
                <a:latin typeface="Arial"/>
                <a:cs typeface="Arial"/>
              </a:rPr>
              <a:t>IDBI Bank has garnered several awards and accolades from various quarters in the recent past, of which few are listed below:</a:t>
            </a:r>
            <a:endParaRPr lang="en-IN" sz="1050" kern="0" dirty="0" smtClean="0">
              <a:latin typeface="Arial"/>
              <a:cs typeface="Arial"/>
            </a:endParaRP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Was adjudged </a:t>
            </a:r>
            <a:r>
              <a:rPr lang="en-IN" sz="1050" b="1" kern="0" dirty="0" smtClean="0">
                <a:latin typeface="Arial"/>
                <a:cs typeface="Arial"/>
              </a:rPr>
              <a:t>Best Bank among large banks</a:t>
            </a:r>
            <a:r>
              <a:rPr lang="en-IN" sz="1050" kern="0" dirty="0" smtClean="0">
                <a:latin typeface="Arial"/>
                <a:cs typeface="Arial"/>
              </a:rPr>
              <a:t>, in terms of efficiency and productivity, in </a:t>
            </a:r>
            <a:r>
              <a:rPr lang="en-IN" sz="1050" b="1" kern="0" dirty="0" smtClean="0">
                <a:latin typeface="Arial"/>
                <a:cs typeface="Arial"/>
              </a:rPr>
              <a:t>Business Today’s “Best Banks” issue</a:t>
            </a:r>
            <a:r>
              <a:rPr lang="en-IN" sz="1050" kern="0" dirty="0" smtClean="0">
                <a:latin typeface="Arial"/>
                <a:cs typeface="Arial"/>
              </a:rPr>
              <a:t> (December 2013)</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Ranked at </a:t>
            </a:r>
            <a:r>
              <a:rPr lang="en-IN" sz="1050" b="1" kern="0" dirty="0" smtClean="0">
                <a:latin typeface="Arial"/>
                <a:cs typeface="Arial"/>
              </a:rPr>
              <a:t>37th position </a:t>
            </a:r>
            <a:r>
              <a:rPr lang="en-IN" sz="1050" kern="0" dirty="0" smtClean="0">
                <a:latin typeface="Arial"/>
                <a:cs typeface="Arial"/>
              </a:rPr>
              <a:t>among the </a:t>
            </a:r>
            <a:r>
              <a:rPr lang="en-IN" sz="1050" b="1" kern="0" dirty="0" smtClean="0">
                <a:latin typeface="Arial"/>
                <a:cs typeface="Arial"/>
              </a:rPr>
              <a:t>Top 50 brands in the country </a:t>
            </a:r>
            <a:r>
              <a:rPr lang="en-IN" sz="1050" kern="0" dirty="0" smtClean="0">
                <a:latin typeface="Arial"/>
                <a:cs typeface="Arial"/>
              </a:rPr>
              <a:t>across sectors as per recent </a:t>
            </a:r>
            <a:r>
              <a:rPr lang="en-IN" sz="1050" b="1" kern="0" dirty="0" err="1" smtClean="0">
                <a:latin typeface="Arial"/>
                <a:cs typeface="Arial"/>
              </a:rPr>
              <a:t>Interbrand</a:t>
            </a:r>
            <a:r>
              <a:rPr lang="en-IN" sz="1050" b="1" kern="0" dirty="0" smtClean="0">
                <a:latin typeface="Arial"/>
                <a:cs typeface="Arial"/>
              </a:rPr>
              <a:t> rankings </a:t>
            </a:r>
            <a:endParaRPr lang="en-US" sz="1050" b="1" kern="0" dirty="0" smtClean="0">
              <a:latin typeface="Arial"/>
              <a:cs typeface="Arial"/>
            </a:endParaRP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Ranked at </a:t>
            </a:r>
            <a:r>
              <a:rPr lang="en-IN" sz="1050" b="1" kern="0" dirty="0" smtClean="0">
                <a:latin typeface="Arial"/>
                <a:cs typeface="Arial"/>
              </a:rPr>
              <a:t>39th position </a:t>
            </a:r>
            <a:r>
              <a:rPr lang="en-IN" sz="1050" kern="0" dirty="0" smtClean="0">
                <a:latin typeface="Arial"/>
                <a:cs typeface="Arial"/>
              </a:rPr>
              <a:t>among the </a:t>
            </a:r>
            <a:r>
              <a:rPr lang="en-IN" sz="1050" b="1" kern="0" dirty="0" smtClean="0">
                <a:latin typeface="Arial"/>
                <a:cs typeface="Arial"/>
              </a:rPr>
              <a:t>Top 50 Most Valuable Indian Brands </a:t>
            </a:r>
            <a:r>
              <a:rPr lang="en-IN" sz="1050" kern="0" dirty="0" smtClean="0">
                <a:latin typeface="Arial"/>
                <a:cs typeface="Arial"/>
              </a:rPr>
              <a:t>across different sectors and  recognized as the ‘</a:t>
            </a:r>
            <a:r>
              <a:rPr lang="en-IN" sz="1050" b="1" kern="0" dirty="0" smtClean="0">
                <a:latin typeface="Arial"/>
                <a:cs typeface="Arial"/>
              </a:rPr>
              <a:t>Youngest Brand</a:t>
            </a:r>
            <a:r>
              <a:rPr lang="en-IN" sz="1050" kern="0" dirty="0" smtClean="0">
                <a:latin typeface="Arial"/>
                <a:cs typeface="Arial"/>
              </a:rPr>
              <a:t>’ amongst the Top 50 Brands in the first ever edition of  </a:t>
            </a:r>
            <a:r>
              <a:rPr lang="en-IN" sz="1050" b="1" kern="0" dirty="0" smtClean="0">
                <a:latin typeface="Arial"/>
                <a:cs typeface="Arial"/>
              </a:rPr>
              <a:t>WPP’s </a:t>
            </a:r>
            <a:r>
              <a:rPr lang="en-IN" sz="1050" b="1" kern="0" dirty="0" err="1" smtClean="0">
                <a:latin typeface="Arial"/>
                <a:cs typeface="Arial"/>
              </a:rPr>
              <a:t>Brandz</a:t>
            </a:r>
            <a:r>
              <a:rPr lang="en-IN" sz="1050" b="1" kern="0" dirty="0" smtClean="0">
                <a:latin typeface="Arial"/>
                <a:cs typeface="Arial"/>
              </a:rPr>
              <a:t> Report</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b="1" kern="0" dirty="0" smtClean="0">
                <a:latin typeface="Arial"/>
                <a:cs typeface="Arial"/>
              </a:rPr>
              <a:t>Brand value score </a:t>
            </a:r>
            <a:r>
              <a:rPr lang="en-IN" sz="1050" kern="0" dirty="0" smtClean="0">
                <a:latin typeface="Arial"/>
                <a:cs typeface="Arial"/>
              </a:rPr>
              <a:t>registered a </a:t>
            </a:r>
            <a:r>
              <a:rPr lang="en-IN" sz="1050" b="1" kern="0" dirty="0" smtClean="0">
                <a:latin typeface="Arial"/>
                <a:cs typeface="Arial"/>
              </a:rPr>
              <a:t>robust growth of 79% in 2015 </a:t>
            </a:r>
            <a:r>
              <a:rPr lang="en-IN" sz="1050" kern="0" dirty="0" smtClean="0">
                <a:latin typeface="Arial"/>
                <a:cs typeface="Arial"/>
              </a:rPr>
              <a:t>from the previous year as per the </a:t>
            </a:r>
            <a:r>
              <a:rPr lang="en-IN" sz="1050" b="1" kern="0" dirty="0" smtClean="0">
                <a:latin typeface="Arial"/>
                <a:cs typeface="Arial"/>
              </a:rPr>
              <a:t>Brand Finance Banking 500 report</a:t>
            </a:r>
            <a:r>
              <a:rPr lang="en-IN" sz="1050" kern="0" dirty="0" smtClean="0">
                <a:latin typeface="Arial"/>
                <a:cs typeface="Arial"/>
              </a:rPr>
              <a:t>; global ranking improved from 351st to 255th position and the Indian ranking improved from 11th to 9th position </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Ranked </a:t>
            </a:r>
            <a:r>
              <a:rPr lang="en-IN" sz="1050" b="1" kern="0" dirty="0" smtClean="0">
                <a:latin typeface="Arial"/>
                <a:cs typeface="Arial"/>
              </a:rPr>
              <a:t>64th position (in terms of trust in the brand) among the top </a:t>
            </a:r>
            <a:r>
              <a:rPr lang="en-IN" sz="1050" kern="0" dirty="0" smtClean="0">
                <a:latin typeface="Arial"/>
                <a:cs typeface="Arial"/>
              </a:rPr>
              <a:t>(up by 21 places from 2014 levels) by </a:t>
            </a:r>
            <a:r>
              <a:rPr lang="en-IN" sz="1050" b="1" kern="0" dirty="0" smtClean="0">
                <a:latin typeface="Arial"/>
                <a:cs typeface="Arial"/>
              </a:rPr>
              <a:t>Brand Trust Report (BTR) 2015.</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Won </a:t>
            </a:r>
            <a:r>
              <a:rPr lang="en-IN" sz="1050" b="1" kern="0" dirty="0" smtClean="0">
                <a:latin typeface="Arial"/>
                <a:cs typeface="Arial"/>
              </a:rPr>
              <a:t>SKOCH Order of Merit 2014</a:t>
            </a:r>
            <a:r>
              <a:rPr lang="en-IN" sz="1050" kern="0" dirty="0" smtClean="0">
                <a:latin typeface="Arial"/>
                <a:cs typeface="Arial"/>
              </a:rPr>
              <a:t> for ‘Corporate Social Responsibility - </a:t>
            </a:r>
            <a:r>
              <a:rPr lang="en-IN" sz="1050" kern="0" dirty="0" err="1" smtClean="0">
                <a:latin typeface="Arial"/>
                <a:cs typeface="Arial"/>
              </a:rPr>
              <a:t>Ladakh</a:t>
            </a:r>
            <a:r>
              <a:rPr lang="en-IN" sz="1050" kern="0" dirty="0" smtClean="0">
                <a:latin typeface="Arial"/>
                <a:cs typeface="Arial"/>
              </a:rPr>
              <a:t> Project’, ‘Customer Service - Customer Value Management Project’ and ‘Financial Inclusion – UIDAI Project’.</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Won</a:t>
            </a:r>
            <a:r>
              <a:rPr lang="en-IN" sz="1050" b="1" kern="0" dirty="0" smtClean="0">
                <a:latin typeface="Arial"/>
                <a:cs typeface="Arial"/>
              </a:rPr>
              <a:t> </a:t>
            </a:r>
            <a:r>
              <a:rPr lang="en-IN" sz="1050" b="1" kern="0" dirty="0" err="1" smtClean="0">
                <a:latin typeface="Arial"/>
                <a:cs typeface="Arial"/>
              </a:rPr>
              <a:t>Lokmat</a:t>
            </a:r>
            <a:r>
              <a:rPr lang="en-IN" sz="1050" b="1" kern="0" dirty="0" smtClean="0">
                <a:latin typeface="Arial"/>
                <a:cs typeface="Arial"/>
              </a:rPr>
              <a:t> BFSI Awards 2014</a:t>
            </a:r>
            <a:r>
              <a:rPr lang="en-IN" sz="1050" kern="0" dirty="0" smtClean="0">
                <a:latin typeface="Arial"/>
                <a:cs typeface="Arial"/>
              </a:rPr>
              <a:t> for ‘Best Corporate Social Responsibility Practices’.</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Won</a:t>
            </a:r>
            <a:r>
              <a:rPr lang="en-IN" sz="1050" b="1" kern="0" dirty="0" smtClean="0">
                <a:latin typeface="Arial"/>
                <a:cs typeface="Arial"/>
              </a:rPr>
              <a:t> Responsible Business Awards 2014</a:t>
            </a:r>
            <a:r>
              <a:rPr lang="en-IN" sz="1050" kern="0" dirty="0" smtClean="0">
                <a:latin typeface="Arial"/>
                <a:cs typeface="Arial"/>
              </a:rPr>
              <a:t> under the category ‘Best in-class Corporate Social Responsibility Practices’. </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Received the </a:t>
            </a:r>
            <a:r>
              <a:rPr lang="en-IN" sz="1050" b="1" kern="0" dirty="0" smtClean="0">
                <a:latin typeface="Arial"/>
                <a:cs typeface="Arial"/>
              </a:rPr>
              <a:t>Golden Peacock Award for CSR for 2013</a:t>
            </a:r>
            <a:r>
              <a:rPr lang="en-IN" sz="1050" kern="0" dirty="0" smtClean="0">
                <a:latin typeface="Arial"/>
                <a:cs typeface="Arial"/>
              </a:rPr>
              <a:t> under the Banking (PSU) category. </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Won the </a:t>
            </a:r>
            <a:r>
              <a:rPr lang="en-IN" sz="1050" b="1" kern="0" dirty="0" smtClean="0">
                <a:latin typeface="Arial"/>
                <a:cs typeface="Arial"/>
              </a:rPr>
              <a:t>3</a:t>
            </a:r>
            <a:r>
              <a:rPr lang="en-IN" sz="1050" b="1" kern="0" baseline="30000" dirty="0" smtClean="0">
                <a:latin typeface="Arial"/>
                <a:cs typeface="Arial"/>
              </a:rPr>
              <a:t>rd</a:t>
            </a:r>
            <a:r>
              <a:rPr lang="en-IN" sz="1050" b="1" kern="0" dirty="0" smtClean="0">
                <a:latin typeface="Arial"/>
                <a:cs typeface="Arial"/>
              </a:rPr>
              <a:t> Annual </a:t>
            </a:r>
            <a:r>
              <a:rPr lang="en-IN" sz="1050" b="1" kern="0" dirty="0" err="1" smtClean="0">
                <a:latin typeface="Arial"/>
                <a:cs typeface="Arial"/>
              </a:rPr>
              <a:t>Greentech</a:t>
            </a:r>
            <a:r>
              <a:rPr lang="en-IN" sz="1050" b="1" kern="0" dirty="0" smtClean="0">
                <a:latin typeface="Arial"/>
                <a:cs typeface="Arial"/>
              </a:rPr>
              <a:t> CSR Award 2013</a:t>
            </a:r>
            <a:r>
              <a:rPr lang="en-IN" sz="1050" kern="0" dirty="0" smtClean="0">
                <a:latin typeface="Arial"/>
                <a:cs typeface="Arial"/>
              </a:rPr>
              <a:t> in the highest Platinum category.</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Conferred award for ‘Best Corporate Social Responsibility Practices’ in the Banking Category at the </a:t>
            </a:r>
            <a:r>
              <a:rPr lang="en-IN" sz="1050" b="1" kern="0" dirty="0" smtClean="0">
                <a:latin typeface="Arial"/>
                <a:cs typeface="Arial"/>
              </a:rPr>
              <a:t>BFSI Awards 2014</a:t>
            </a:r>
            <a:r>
              <a:rPr lang="en-IN" sz="1050" kern="0" dirty="0" smtClean="0">
                <a:latin typeface="Arial"/>
                <a:cs typeface="Arial"/>
              </a:rPr>
              <a:t>.</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Received Silver award at the </a:t>
            </a:r>
            <a:r>
              <a:rPr lang="en-IN" sz="1050" b="1" kern="0" dirty="0" smtClean="0">
                <a:latin typeface="Arial"/>
                <a:cs typeface="Arial"/>
              </a:rPr>
              <a:t>PRCI Corporate Collateral Awards 2014</a:t>
            </a:r>
            <a:r>
              <a:rPr lang="en-IN" sz="1050" kern="0" dirty="0" smtClean="0">
                <a:latin typeface="Arial"/>
                <a:cs typeface="Arial"/>
              </a:rPr>
              <a:t> for ‘</a:t>
            </a:r>
            <a:r>
              <a:rPr lang="en-IN" sz="1050" kern="0" dirty="0" err="1" smtClean="0">
                <a:latin typeface="Arial"/>
                <a:cs typeface="Arial"/>
              </a:rPr>
              <a:t>Taru</a:t>
            </a:r>
            <a:r>
              <a:rPr lang="en-IN" sz="1050" kern="0" dirty="0" smtClean="0">
                <a:latin typeface="Arial"/>
                <a:cs typeface="Arial"/>
              </a:rPr>
              <a:t> </a:t>
            </a:r>
            <a:r>
              <a:rPr lang="en-IN" sz="1050" kern="0" dirty="0" err="1" smtClean="0">
                <a:latin typeface="Arial"/>
                <a:cs typeface="Arial"/>
              </a:rPr>
              <a:t>Zameen</a:t>
            </a:r>
            <a:r>
              <a:rPr lang="en-IN" sz="1050" kern="0" dirty="0" smtClean="0">
                <a:latin typeface="Arial"/>
                <a:cs typeface="Arial"/>
              </a:rPr>
              <a:t> Par’ film on CSR.</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Recognised for two projects under ‘Environmental Development’ at the </a:t>
            </a:r>
            <a:r>
              <a:rPr lang="en-IN" sz="1050" b="1" kern="0" dirty="0" smtClean="0">
                <a:latin typeface="Arial"/>
                <a:cs typeface="Arial"/>
              </a:rPr>
              <a:t>ADFIAP Awards 2014</a:t>
            </a:r>
            <a:r>
              <a:rPr lang="en-IN" sz="1050" kern="0" dirty="0" smtClean="0">
                <a:latin typeface="Arial"/>
                <a:cs typeface="Arial"/>
              </a:rPr>
              <a:t>.</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Won awards in five categories in the </a:t>
            </a:r>
            <a:r>
              <a:rPr lang="en-IN" sz="1050" b="1" kern="0" dirty="0" smtClean="0">
                <a:latin typeface="Arial"/>
                <a:cs typeface="Arial"/>
              </a:rPr>
              <a:t>IBA Banking Technology Awards 2012-13</a:t>
            </a:r>
            <a:r>
              <a:rPr lang="en-IN" sz="1050" kern="0" dirty="0" smtClean="0">
                <a:latin typeface="Arial"/>
                <a:cs typeface="Arial"/>
              </a:rPr>
              <a:t>.</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Awarded the </a:t>
            </a:r>
            <a:r>
              <a:rPr lang="en-IN" sz="1050" b="1" kern="0" dirty="0" smtClean="0">
                <a:latin typeface="Arial"/>
                <a:cs typeface="Arial"/>
              </a:rPr>
              <a:t>‘Best Bank – Jury Award’</a:t>
            </a:r>
            <a:r>
              <a:rPr lang="en-IN" sz="1050" kern="0" dirty="0" smtClean="0">
                <a:latin typeface="Arial"/>
                <a:cs typeface="Arial"/>
              </a:rPr>
              <a:t> for technical and operational excellence at the 9</a:t>
            </a:r>
            <a:r>
              <a:rPr lang="en-IN" sz="1050" kern="0" baseline="30000" dirty="0" smtClean="0">
                <a:latin typeface="Arial"/>
                <a:cs typeface="Arial"/>
              </a:rPr>
              <a:t>th</a:t>
            </a:r>
            <a:r>
              <a:rPr lang="en-IN" sz="1050" kern="0" dirty="0" smtClean="0">
                <a:latin typeface="Arial"/>
                <a:cs typeface="Arial"/>
              </a:rPr>
              <a:t> National Financial Switch (NFS) user meet organised by the National Payments Corporation of India (NPCI).</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Won the </a:t>
            </a:r>
            <a:r>
              <a:rPr lang="en-IN" sz="1050" b="1" kern="0" dirty="0" err="1" smtClean="0">
                <a:latin typeface="Arial"/>
                <a:cs typeface="Arial"/>
              </a:rPr>
              <a:t>Skoch</a:t>
            </a:r>
            <a:r>
              <a:rPr lang="en-IN" sz="1050" b="1" kern="0" dirty="0" smtClean="0">
                <a:latin typeface="Arial"/>
                <a:cs typeface="Arial"/>
              </a:rPr>
              <a:t> Renaissance Award 2013 under ICT Category</a:t>
            </a:r>
            <a:r>
              <a:rPr lang="en-IN" sz="1050" kern="0" dirty="0" smtClean="0">
                <a:latin typeface="Arial"/>
                <a:cs typeface="Arial"/>
              </a:rPr>
              <a:t> for its e-SBTR (Electronic Secure Bank and Treasury Receipt) project.</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Won the </a:t>
            </a:r>
            <a:r>
              <a:rPr lang="en-IN" sz="1050" b="1" kern="0" dirty="0" err="1" smtClean="0">
                <a:latin typeface="Arial"/>
                <a:cs typeface="Arial"/>
              </a:rPr>
              <a:t>Finnoviti</a:t>
            </a:r>
            <a:r>
              <a:rPr lang="en-IN" sz="1050" b="1" kern="0" dirty="0" smtClean="0">
                <a:latin typeface="Arial"/>
                <a:cs typeface="Arial"/>
              </a:rPr>
              <a:t> 2013 Award</a:t>
            </a:r>
            <a:r>
              <a:rPr lang="en-IN" sz="1050" kern="0" dirty="0" smtClean="0">
                <a:latin typeface="Arial"/>
                <a:cs typeface="Arial"/>
              </a:rPr>
              <a:t> for IDBI </a:t>
            </a:r>
            <a:r>
              <a:rPr lang="en-IN" sz="1050" kern="0" dirty="0" err="1" smtClean="0">
                <a:latin typeface="Arial"/>
                <a:cs typeface="Arial"/>
              </a:rPr>
              <a:t>Samriddhi</a:t>
            </a:r>
            <a:r>
              <a:rPr lang="en-IN" sz="1050" kern="0" dirty="0" smtClean="0">
                <a:latin typeface="Arial"/>
                <a:cs typeface="Arial"/>
              </a:rPr>
              <a:t> Portal.</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Adjudged winner of the </a:t>
            </a:r>
            <a:r>
              <a:rPr lang="en-IN" sz="1050" b="1" kern="0" dirty="0" smtClean="0">
                <a:latin typeface="Arial"/>
                <a:cs typeface="Arial"/>
              </a:rPr>
              <a:t>Financial Inclusion and Payment Systems (FIPS) 2013 Award</a:t>
            </a:r>
            <a:r>
              <a:rPr lang="en-IN" sz="1050" kern="0" dirty="0" smtClean="0">
                <a:latin typeface="Arial"/>
                <a:cs typeface="Arial"/>
              </a:rPr>
              <a:t> under the Financial Inclusion Category. </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Won in the Human Capital Development Category for ‘Leveraging Human Capital to Deliver Customer Delight and Impact Overall Growth’ at </a:t>
            </a:r>
            <a:r>
              <a:rPr lang="en-IN" sz="1050" b="1" kern="0" dirty="0" smtClean="0">
                <a:latin typeface="Arial"/>
                <a:cs typeface="Arial"/>
              </a:rPr>
              <a:t>ADFIAP Development Awards 2013</a:t>
            </a:r>
            <a:r>
              <a:rPr lang="en-IN" sz="1050" kern="0" dirty="0" smtClean="0">
                <a:latin typeface="Arial"/>
                <a:cs typeface="Arial"/>
              </a:rPr>
              <a:t>.</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Conferred </a:t>
            </a:r>
            <a:r>
              <a:rPr lang="en-IN" sz="1050" b="1" kern="0" dirty="0" smtClean="0">
                <a:latin typeface="Arial"/>
                <a:cs typeface="Arial"/>
              </a:rPr>
              <a:t>Star Performance Award 2014 </a:t>
            </a:r>
            <a:r>
              <a:rPr lang="en-IN" sz="1050" kern="0" dirty="0" smtClean="0">
                <a:latin typeface="Arial"/>
                <a:cs typeface="Arial"/>
              </a:rPr>
              <a:t>in </a:t>
            </a:r>
            <a:r>
              <a:rPr lang="en-IN" sz="1050" kern="0" dirty="0" err="1" smtClean="0">
                <a:latin typeface="Arial"/>
                <a:cs typeface="Arial"/>
              </a:rPr>
              <a:t>demat</a:t>
            </a:r>
            <a:r>
              <a:rPr lang="en-IN" sz="1050" kern="0" dirty="0" smtClean="0">
                <a:latin typeface="Arial"/>
                <a:cs typeface="Arial"/>
              </a:rPr>
              <a:t> account opening under PSU-Bank Category by </a:t>
            </a:r>
            <a:r>
              <a:rPr lang="en-IN" sz="1050" b="1" kern="0" dirty="0" smtClean="0">
                <a:latin typeface="Arial"/>
                <a:cs typeface="Arial"/>
              </a:rPr>
              <a:t>NSDL</a:t>
            </a:r>
            <a:r>
              <a:rPr lang="en-IN" sz="1050" kern="0" dirty="0" smtClean="0">
                <a:latin typeface="Arial"/>
                <a:cs typeface="Arial"/>
              </a:rPr>
              <a:t> at its 29</a:t>
            </a:r>
            <a:r>
              <a:rPr lang="en-IN" sz="1050" kern="0" baseline="30000" dirty="0" smtClean="0">
                <a:latin typeface="Arial"/>
                <a:cs typeface="Arial"/>
              </a:rPr>
              <a:t>th</a:t>
            </a:r>
            <a:r>
              <a:rPr lang="en-IN" sz="1050" kern="0" dirty="0" smtClean="0">
                <a:latin typeface="Arial"/>
                <a:cs typeface="Arial"/>
              </a:rPr>
              <a:t> DP Conference.</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r>
              <a:rPr lang="en-IN" sz="1050" kern="0" dirty="0" smtClean="0">
                <a:latin typeface="Arial"/>
                <a:cs typeface="Arial"/>
              </a:rPr>
              <a:t>Awarded the third prize in </a:t>
            </a:r>
            <a:r>
              <a:rPr lang="en-IN" sz="1050" b="1" kern="0" dirty="0" err="1" smtClean="0">
                <a:latin typeface="Arial"/>
                <a:cs typeface="Arial"/>
              </a:rPr>
              <a:t>Rajbhasha</a:t>
            </a:r>
            <a:r>
              <a:rPr lang="en-IN" sz="1050" b="1" kern="0" dirty="0" smtClean="0">
                <a:latin typeface="Arial"/>
                <a:cs typeface="Arial"/>
              </a:rPr>
              <a:t> Shield </a:t>
            </a:r>
            <a:r>
              <a:rPr lang="en-IN" sz="1050" kern="0" dirty="0" smtClean="0">
                <a:latin typeface="Arial"/>
                <a:cs typeface="Arial"/>
              </a:rPr>
              <a:t>(Year 2012- 13) organised by </a:t>
            </a:r>
            <a:r>
              <a:rPr lang="en-IN" sz="1050" b="1" kern="0" dirty="0" smtClean="0">
                <a:latin typeface="Arial"/>
                <a:cs typeface="Arial"/>
              </a:rPr>
              <a:t>RBI</a:t>
            </a:r>
            <a:r>
              <a:rPr lang="en-IN" sz="1050" kern="0" dirty="0" smtClean="0">
                <a:latin typeface="Arial"/>
                <a:cs typeface="Arial"/>
              </a:rPr>
              <a:t> in Region ‘B’ category for excellent performance in Hindi Implementation.</a:t>
            </a:r>
          </a:p>
          <a:p>
            <a:pPr lvl="1" indent="-226961" algn="just" defTabSz="1018944" eaLnBrk="0" hangingPunct="0">
              <a:lnSpc>
                <a:spcPct val="114000"/>
              </a:lnSpc>
              <a:spcBef>
                <a:spcPct val="20000"/>
              </a:spcBef>
              <a:spcAft>
                <a:spcPts val="0"/>
              </a:spcAft>
              <a:buClr>
                <a:srgbClr val="70193D"/>
              </a:buClr>
              <a:buSzPct val="80000"/>
              <a:buFont typeface="Wingdings 3" pitchFamily="18" charset="2"/>
              <a:buChar char="}"/>
              <a:defRPr/>
            </a:pPr>
            <a:endParaRPr lang="en-IN" sz="1050" kern="0" dirty="0" smtClean="0">
              <a:latin typeface="Arial"/>
              <a:cs typeface="Arial"/>
            </a:endParaRPr>
          </a:p>
          <a:p>
            <a:pPr marL="342822" lvl="1" indent="-180935" algn="just" defTabSz="1019602" eaLnBrk="0" hangingPunct="0">
              <a:lnSpc>
                <a:spcPct val="114000"/>
              </a:lnSpc>
              <a:spcBef>
                <a:spcPts val="0"/>
              </a:spcBef>
              <a:spcAft>
                <a:spcPts val="0"/>
              </a:spcAft>
              <a:buClr>
                <a:srgbClr val="70193D"/>
              </a:buClr>
              <a:buSzPct val="80000"/>
              <a:buFont typeface="Wingdings 3" pitchFamily="18" charset="2"/>
              <a:buChar char="}"/>
              <a:defRPr/>
            </a:pPr>
            <a:endParaRPr lang="en-IN" sz="1050" kern="0" dirty="0" smtClean="0">
              <a:latin typeface="Arial"/>
              <a:cs typeface="Arial"/>
            </a:endParaRPr>
          </a:p>
          <a:p>
            <a:pPr marL="342822" lvl="1" indent="-180935" algn="just" defTabSz="1019602" eaLnBrk="0" hangingPunct="0">
              <a:lnSpc>
                <a:spcPct val="114000"/>
              </a:lnSpc>
              <a:spcBef>
                <a:spcPts val="0"/>
              </a:spcBef>
              <a:spcAft>
                <a:spcPts val="0"/>
              </a:spcAft>
              <a:buClr>
                <a:srgbClr val="70193D"/>
              </a:buClr>
              <a:buSzPct val="80000"/>
              <a:buFont typeface="Wingdings 3" pitchFamily="18" charset="2"/>
              <a:buChar char="}"/>
              <a:defRPr/>
            </a:pPr>
            <a:endParaRPr lang="en-IN" sz="1050" kern="0" dirty="0" smtClean="0">
              <a:latin typeface="Arial"/>
              <a:cs typeface="Arial"/>
            </a:endParaRPr>
          </a:p>
          <a:p>
            <a:pPr marL="342822" lvl="1" indent="-180935" algn="just" defTabSz="1019602" eaLnBrk="0" hangingPunct="0">
              <a:lnSpc>
                <a:spcPct val="200000"/>
              </a:lnSpc>
              <a:spcBef>
                <a:spcPts val="800"/>
              </a:spcBef>
              <a:spcAft>
                <a:spcPts val="800"/>
              </a:spcAft>
              <a:buClr>
                <a:srgbClr val="70193D"/>
              </a:buClr>
              <a:buSzPct val="80000"/>
              <a:buFont typeface="Wingdings 3" pitchFamily="18" charset="2"/>
              <a:buChar char="}"/>
              <a:defRPr/>
            </a:pPr>
            <a:endParaRPr lang="en-IN" sz="1050" kern="0" dirty="0" smtClean="0">
              <a:latin typeface="Arial"/>
              <a:cs typeface="Arial"/>
            </a:endParaRPr>
          </a:p>
          <a:p>
            <a:pPr marL="342822" lvl="1" indent="-180935" algn="just" defTabSz="1019602" eaLnBrk="0" hangingPunct="0">
              <a:lnSpc>
                <a:spcPct val="200000"/>
              </a:lnSpc>
              <a:spcBef>
                <a:spcPts val="800"/>
              </a:spcBef>
              <a:spcAft>
                <a:spcPts val="800"/>
              </a:spcAft>
              <a:buClr>
                <a:srgbClr val="70193D"/>
              </a:buClr>
              <a:buSzPct val="80000"/>
              <a:buFont typeface="Wingdings 3" pitchFamily="18" charset="2"/>
              <a:buChar char="}"/>
              <a:defRPr/>
            </a:pPr>
            <a:endParaRPr lang="en-US" sz="1050" kern="0" dirty="0" smtClean="0">
              <a:latin typeface="Arial"/>
              <a:cs typeface="Arial"/>
            </a:endParaRPr>
          </a:p>
          <a:p>
            <a:pPr algn="just" defTabSz="1083876" eaLnBrk="0" hangingPunct="0">
              <a:lnSpc>
                <a:spcPct val="114000"/>
              </a:lnSpc>
              <a:spcBef>
                <a:spcPts val="800"/>
              </a:spcBef>
              <a:spcAft>
                <a:spcPts val="800"/>
              </a:spcAft>
              <a:buClr>
                <a:srgbClr val="70193D"/>
              </a:buClr>
              <a:buSzPct val="95000"/>
              <a:buFont typeface="Wingdings 2" pitchFamily="18" charset="2"/>
              <a:buNone/>
              <a:defRPr/>
            </a:pPr>
            <a:endParaRPr lang="en-US" sz="1050" kern="0" dirty="0">
              <a:latin typeface="Arial"/>
              <a:cs typeface="Arial"/>
            </a:endParaRPr>
          </a:p>
        </p:txBody>
      </p:sp>
    </p:spTree>
    <p:custDataLst>
      <p:tags r:id="rId1"/>
    </p:custDataLst>
    <p:extLst>
      <p:ext uri="{BB962C8B-B14F-4D97-AF65-F5344CB8AC3E}">
        <p14:creationId xmlns:p14="http://schemas.microsoft.com/office/powerpoint/2010/main" xmlns="" val="3349696396"/>
      </p:ext>
    </p:extLst>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b="1" dirty="0" smtClean="0">
                <a:effectLst>
                  <a:outerShdw blurRad="38100" dist="38100" dir="2700000" algn="tl">
                    <a:srgbClr val="000000">
                      <a:alpha val="43137"/>
                    </a:srgbClr>
                  </a:outerShdw>
                </a:effectLst>
              </a:rPr>
              <a:t>World’s Largest Financial </a:t>
            </a:r>
            <a:r>
              <a:rPr lang="en-IN" b="1" spc="150" dirty="0">
                <a:ln w="11430"/>
                <a:effectLst>
                  <a:outerShdw blurRad="38100" dist="38100" dir="2700000" algn="tl">
                    <a:srgbClr val="000000">
                      <a:alpha val="43137"/>
                    </a:srgbClr>
                  </a:outerShdw>
                </a:effectLst>
              </a:rPr>
              <a:t>Inclusion</a:t>
            </a:r>
            <a:r>
              <a:rPr lang="en-IN" b="1" dirty="0" smtClean="0">
                <a:effectLst>
                  <a:outerShdw blurRad="38100" dist="38100" dir="2700000" algn="tl">
                    <a:srgbClr val="000000">
                      <a:alpha val="43137"/>
                    </a:srgbClr>
                  </a:outerShdw>
                </a:effectLst>
              </a:rPr>
              <a:t> Initiative</a:t>
            </a:r>
            <a:endParaRPr lang="en-IN" b="1" dirty="0">
              <a:effectLst>
                <a:outerShdw blurRad="38100" dist="38100" dir="2700000" algn="tl">
                  <a:srgbClr val="000000">
                    <a:alpha val="43137"/>
                  </a:srgbClr>
                </a:outerShdw>
              </a:effectLst>
            </a:endParaRPr>
          </a:p>
        </p:txBody>
      </p:sp>
      <p:sp>
        <p:nvSpPr>
          <p:cNvPr id="4" name="Rectangle 3"/>
          <p:cNvSpPr/>
          <p:nvPr/>
        </p:nvSpPr>
        <p:spPr>
          <a:xfrm>
            <a:off x="4525144" y="1509936"/>
            <a:ext cx="5112568" cy="4832092"/>
          </a:xfrm>
          <a:prstGeom prst="rect">
            <a:avLst/>
          </a:prstGeom>
        </p:spPr>
        <p:txBody>
          <a:bodyPr wrap="square">
            <a:spAutoFit/>
          </a:bodyPr>
          <a:lstStyle/>
          <a:p>
            <a:endParaRPr lang="en-IN" dirty="0"/>
          </a:p>
          <a:p>
            <a:pPr marL="285750" indent="-285750" algn="just">
              <a:buFont typeface="Arial" pitchFamily="34" charset="0"/>
              <a:buChar char="•"/>
            </a:pPr>
            <a:r>
              <a:rPr lang="en-IN" dirty="0" smtClean="0"/>
              <a:t>Pradhan </a:t>
            </a:r>
            <a:r>
              <a:rPr lang="en-IN" dirty="0" err="1"/>
              <a:t>Mantri</a:t>
            </a:r>
            <a:r>
              <a:rPr lang="en-IN" dirty="0"/>
              <a:t> Jan </a:t>
            </a:r>
            <a:r>
              <a:rPr lang="en-IN" dirty="0" err="1"/>
              <a:t>Dhan</a:t>
            </a:r>
            <a:r>
              <a:rPr lang="en-IN" dirty="0"/>
              <a:t> </a:t>
            </a:r>
            <a:r>
              <a:rPr lang="en-IN" dirty="0" err="1"/>
              <a:t>Yojana</a:t>
            </a:r>
            <a:r>
              <a:rPr lang="en-IN" dirty="0"/>
              <a:t> (PMJDY) </a:t>
            </a:r>
            <a:r>
              <a:rPr lang="en-IN" dirty="0" smtClean="0"/>
              <a:t>is the </a:t>
            </a:r>
            <a:r>
              <a:rPr lang="en-IN" dirty="0"/>
              <a:t>biggest financial inclusion initiative in the world </a:t>
            </a:r>
            <a:r>
              <a:rPr lang="en-IN" dirty="0" smtClean="0"/>
              <a:t>announced </a:t>
            </a:r>
            <a:r>
              <a:rPr lang="en-IN" dirty="0"/>
              <a:t>by the </a:t>
            </a:r>
            <a:r>
              <a:rPr lang="en-IN" dirty="0" err="1"/>
              <a:t>Hon’ble</a:t>
            </a:r>
            <a:r>
              <a:rPr lang="en-IN" dirty="0"/>
              <a:t> Prime Minister on 15th August </a:t>
            </a:r>
            <a:r>
              <a:rPr lang="en-IN" dirty="0" smtClean="0"/>
              <a:t>2014 and launched across the country. </a:t>
            </a:r>
          </a:p>
          <a:p>
            <a:endParaRPr lang="en-US" dirty="0" smtClean="0"/>
          </a:p>
          <a:p>
            <a:pPr marL="285750" indent="-285750" algn="just">
              <a:buFont typeface="Arial" pitchFamily="34" charset="0"/>
              <a:buChar char="•"/>
            </a:pPr>
            <a:r>
              <a:rPr lang="en-IN" dirty="0" smtClean="0"/>
              <a:t>PMJDY targets households in rural </a:t>
            </a:r>
            <a:r>
              <a:rPr lang="en-IN" dirty="0"/>
              <a:t>and urban </a:t>
            </a:r>
            <a:r>
              <a:rPr lang="en-IN" dirty="0" smtClean="0"/>
              <a:t>areas and mandates opening Basic </a:t>
            </a:r>
            <a:r>
              <a:rPr lang="en-IN" dirty="0"/>
              <a:t>Savings Bank Deposit </a:t>
            </a:r>
            <a:r>
              <a:rPr lang="en-IN" dirty="0" smtClean="0"/>
              <a:t>Accounts and promote </a:t>
            </a:r>
            <a:r>
              <a:rPr lang="en-IN" dirty="0"/>
              <a:t>financial </a:t>
            </a:r>
            <a:r>
              <a:rPr lang="en-IN" dirty="0" smtClean="0"/>
              <a:t>literacy to about 7.5 </a:t>
            </a:r>
            <a:r>
              <a:rPr lang="en-IN" dirty="0" err="1"/>
              <a:t>crore</a:t>
            </a:r>
            <a:r>
              <a:rPr lang="en-IN" dirty="0"/>
              <a:t> </a:t>
            </a:r>
            <a:r>
              <a:rPr lang="en-IN" dirty="0" smtClean="0"/>
              <a:t> account holders.</a:t>
            </a:r>
            <a:endParaRPr lang="en-US" dirty="0"/>
          </a:p>
          <a:p>
            <a:pPr marL="285750" indent="-285750" algn="just">
              <a:buFont typeface="Arial" pitchFamily="34" charset="0"/>
              <a:buChar char="•"/>
            </a:pPr>
            <a:endParaRPr lang="en-IN" dirty="0" smtClean="0"/>
          </a:p>
          <a:p>
            <a:pPr marL="285750" indent="-285750" algn="just">
              <a:buFont typeface="Arial" pitchFamily="34" charset="0"/>
              <a:buChar char="•"/>
            </a:pPr>
            <a:endParaRPr lang="en-IN" dirty="0"/>
          </a:p>
          <a:p>
            <a:pPr marL="285750" indent="-285750" algn="just">
              <a:buFont typeface="Arial" pitchFamily="34" charset="0"/>
              <a:buChar char="•"/>
            </a:pPr>
            <a:r>
              <a:rPr lang="en-IN" dirty="0" smtClean="0"/>
              <a:t>Under </a:t>
            </a:r>
            <a:r>
              <a:rPr lang="en-IN" dirty="0"/>
              <a:t>this plan, each account holder is </a:t>
            </a:r>
            <a:r>
              <a:rPr lang="en-IN" dirty="0" smtClean="0"/>
              <a:t>provided </a:t>
            </a:r>
            <a:r>
              <a:rPr lang="en-IN" dirty="0"/>
              <a:t>with passbook and </a:t>
            </a:r>
            <a:r>
              <a:rPr lang="en-IN" dirty="0" err="1"/>
              <a:t>RuPay</a:t>
            </a:r>
            <a:r>
              <a:rPr lang="en-IN" dirty="0"/>
              <a:t> Debit/ATM card which carries free accidental insurance cover of </a:t>
            </a:r>
            <a:r>
              <a:rPr lang="en-IN" dirty="0" err="1" smtClean="0"/>
              <a:t>Rs</a:t>
            </a:r>
            <a:r>
              <a:rPr lang="en-IN" dirty="0" smtClean="0"/>
              <a:t>. </a:t>
            </a:r>
            <a:r>
              <a:rPr lang="en-IN" dirty="0"/>
              <a:t>1 </a:t>
            </a:r>
            <a:r>
              <a:rPr lang="en-IN" dirty="0" smtClean="0"/>
              <a:t>lakh </a:t>
            </a:r>
            <a:r>
              <a:rPr lang="en-IN" dirty="0"/>
              <a:t>and an overdraft facility of  </a:t>
            </a:r>
            <a:r>
              <a:rPr lang="en-IN" dirty="0" smtClean="0"/>
              <a:t>Rs.2000</a:t>
            </a:r>
            <a:r>
              <a:rPr lang="en-IN" dirty="0"/>
              <a:t>. </a:t>
            </a:r>
          </a:p>
          <a:p>
            <a:pPr marL="285750" indent="-285750">
              <a:buFont typeface="Arial" pitchFamily="34" charset="0"/>
              <a:buChar char="•"/>
            </a:pPr>
            <a:endParaRPr lang="en-IN" dirty="0" smtClean="0"/>
          </a:p>
          <a:p>
            <a:pPr marL="285750" indent="-285750">
              <a:buFont typeface="Arial" pitchFamily="34" charset="0"/>
              <a:buChar char="•"/>
            </a:pPr>
            <a:endParaRPr lang="en-US" dirty="0" smtClean="0"/>
          </a:p>
          <a:p>
            <a:pPr marL="285750" indent="-285750" algn="just">
              <a:buFont typeface="Arial" pitchFamily="34" charset="0"/>
              <a:buChar char="•"/>
            </a:pPr>
            <a:r>
              <a:rPr lang="en-US" dirty="0" smtClean="0"/>
              <a:t>As on Feb. 28, 2015, 13.68 </a:t>
            </a:r>
            <a:r>
              <a:rPr lang="en-US" dirty="0" err="1" smtClean="0"/>
              <a:t>crore</a:t>
            </a:r>
            <a:r>
              <a:rPr lang="en-US" dirty="0" smtClean="0"/>
              <a:t> savings accounts have been opened  the accounts opened.  Of this, </a:t>
            </a:r>
            <a:r>
              <a:rPr lang="en-IN" dirty="0" smtClean="0"/>
              <a:t>IDBI </a:t>
            </a:r>
            <a:r>
              <a:rPr lang="en-IN" dirty="0"/>
              <a:t>Bank </a:t>
            </a:r>
            <a:r>
              <a:rPr lang="en-IN" dirty="0" smtClean="0"/>
              <a:t>has opened around 9 lakh accounts.</a:t>
            </a:r>
            <a:endParaRPr lang="en-IN" dirty="0"/>
          </a:p>
          <a:p>
            <a:pPr marL="285750" indent="-285750">
              <a:buFont typeface="Arial" pitchFamily="34" charset="0"/>
              <a:buChar char="•"/>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60966" y="3382144"/>
            <a:ext cx="1428750" cy="10096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98240" y="1509936"/>
            <a:ext cx="1910506" cy="191050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04102" y="4606280"/>
            <a:ext cx="1956864" cy="2103629"/>
          </a:xfrm>
          <a:prstGeom prst="rect">
            <a:avLst/>
          </a:prstGeom>
        </p:spPr>
      </p:pic>
      <p:sp>
        <p:nvSpPr>
          <p:cNvPr id="5" name="Slide Number Placeholder 4"/>
          <p:cNvSpPr>
            <a:spLocks noGrp="1"/>
          </p:cNvSpPr>
          <p:nvPr>
            <p:ph type="sldNum" sz="quarter" idx="10"/>
          </p:nvPr>
        </p:nvSpPr>
        <p:spPr/>
        <p:txBody>
          <a:bodyPr/>
          <a:lstStyle/>
          <a:p>
            <a:pPr>
              <a:defRPr/>
            </a:pPr>
            <a:fld id="{4A8CCA39-E5BA-4FD6-B3CF-64E877BE0CA1}" type="slidenum">
              <a:rPr lang="en-US" smtClean="0"/>
              <a:pPr>
                <a:defRPr/>
              </a:pPr>
              <a:t>36</a:t>
            </a:fld>
            <a:endParaRPr lang="en-US" dirty="0"/>
          </a:p>
        </p:txBody>
      </p:sp>
    </p:spTree>
    <p:extLst>
      <p:ext uri="{BB962C8B-B14F-4D97-AF65-F5344CB8AC3E}">
        <p14:creationId xmlns:p14="http://schemas.microsoft.com/office/powerpoint/2010/main" xmlns="" val="2226544921"/>
      </p:ext>
    </p:extLst>
  </p:cSld>
  <p:clrMapOvr>
    <a:masterClrMapping/>
  </p:clrMapOvr>
  <p:transition spd="med">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85801" y="533400"/>
            <a:ext cx="8686800" cy="533400"/>
          </a:xfrm>
        </p:spPr>
        <p:txBody>
          <a:bodyPr/>
          <a:lstStyle/>
          <a:p>
            <a:r>
              <a:rPr lang="en-IN" dirty="0" smtClean="0"/>
              <a:t>Green Initiative</a:t>
            </a:r>
            <a:endParaRPr lang="en-IN" b="1" dirty="0">
              <a:effectLst>
                <a:outerShdw blurRad="38100" dist="38100" dir="2700000" algn="tl">
                  <a:srgbClr val="000000">
                    <a:alpha val="43137"/>
                  </a:srgbClr>
                </a:outerShdw>
              </a:effectLst>
            </a:endParaRPr>
          </a:p>
        </p:txBody>
      </p:sp>
      <p:sp>
        <p:nvSpPr>
          <p:cNvPr id="6" name="Rectangle 5"/>
          <p:cNvSpPr/>
          <p:nvPr/>
        </p:nvSpPr>
        <p:spPr>
          <a:xfrm>
            <a:off x="4525144" y="1653952"/>
            <a:ext cx="5112568" cy="4616648"/>
          </a:xfrm>
          <a:prstGeom prst="rect">
            <a:avLst/>
          </a:prstGeom>
        </p:spPr>
        <p:txBody>
          <a:bodyPr wrap="square">
            <a:spAutoFit/>
          </a:bodyPr>
          <a:lstStyle/>
          <a:p>
            <a:endParaRPr lang="en-IN" dirty="0"/>
          </a:p>
          <a:p>
            <a:pPr marL="285750" indent="-285750" algn="just">
              <a:buFont typeface="Arial" pitchFamily="34" charset="0"/>
              <a:buChar char="•"/>
            </a:pPr>
            <a:r>
              <a:rPr lang="en-US" dirty="0" smtClean="0"/>
              <a:t>Bank endeavors to </a:t>
            </a:r>
            <a:r>
              <a:rPr lang="en-IN" dirty="0"/>
              <a:t>to complement Government of India’s policies, initiatives and targets set for sustainable economic development and environment </a:t>
            </a:r>
            <a:r>
              <a:rPr lang="en-IN" dirty="0" smtClean="0"/>
              <a:t>protection.</a:t>
            </a:r>
          </a:p>
          <a:p>
            <a:pPr marL="285750" indent="-285750" algn="just">
              <a:buFont typeface="Arial" pitchFamily="34" charset="0"/>
              <a:buChar char="•"/>
            </a:pPr>
            <a:r>
              <a:rPr lang="en-IN" dirty="0" smtClean="0"/>
              <a:t>Bank </a:t>
            </a:r>
            <a:r>
              <a:rPr lang="en-IN" dirty="0"/>
              <a:t>in association with multilateral and other international agencies like World </a:t>
            </a:r>
            <a:r>
              <a:rPr lang="en-IN" dirty="0" smtClean="0"/>
              <a:t>Bank, ADB </a:t>
            </a:r>
            <a:r>
              <a:rPr lang="en-IN" dirty="0"/>
              <a:t>and </a:t>
            </a:r>
            <a:r>
              <a:rPr lang="en-IN" dirty="0" smtClean="0"/>
              <a:t>USAID </a:t>
            </a:r>
            <a:r>
              <a:rPr lang="en-IN" dirty="0"/>
              <a:t>has successfully completed </a:t>
            </a:r>
            <a:r>
              <a:rPr lang="en-IN" dirty="0" smtClean="0"/>
              <a:t>projects worth USD 400 million for </a:t>
            </a:r>
            <a:r>
              <a:rPr lang="en-IN" dirty="0"/>
              <a:t>combating climate change since early </a:t>
            </a:r>
            <a:r>
              <a:rPr lang="en-IN" dirty="0" smtClean="0"/>
              <a:t>1990s.</a:t>
            </a:r>
          </a:p>
          <a:p>
            <a:pPr marL="285750" indent="-285750" algn="just">
              <a:buFont typeface="Arial" pitchFamily="34" charset="0"/>
              <a:buChar char="•"/>
            </a:pPr>
            <a:r>
              <a:rPr lang="en-US" dirty="0" smtClean="0"/>
              <a:t>Presently, Bank is presently </a:t>
            </a:r>
            <a:r>
              <a:rPr lang="en-IN" dirty="0"/>
              <a:t>associated with implementation of </a:t>
            </a:r>
            <a:r>
              <a:rPr lang="en-IN" dirty="0" smtClean="0"/>
              <a:t>three projects.</a:t>
            </a:r>
          </a:p>
          <a:p>
            <a:pPr marL="285750" indent="-285750" algn="just">
              <a:buFont typeface="Arial" pitchFamily="34" charset="0"/>
              <a:buChar char="•"/>
            </a:pPr>
            <a:r>
              <a:rPr lang="en-IN" dirty="0" smtClean="0"/>
              <a:t>Bank is also initiating measures on </a:t>
            </a:r>
            <a:r>
              <a:rPr lang="en-IN" dirty="0"/>
              <a:t>the “Green Building” and “Energy Saving Measures”  in its owned building premises as well as its residential </a:t>
            </a:r>
            <a:r>
              <a:rPr lang="en-IN" dirty="0" smtClean="0"/>
              <a:t>colonies. </a:t>
            </a:r>
          </a:p>
          <a:p>
            <a:pPr marL="285750" indent="-285750" algn="just">
              <a:buFont typeface="Arial" pitchFamily="34" charset="0"/>
              <a:buChar char="•"/>
            </a:pPr>
            <a:r>
              <a:rPr lang="en-IN" dirty="0" smtClean="0"/>
              <a:t>Bank’s own building at </a:t>
            </a:r>
            <a:r>
              <a:rPr lang="en-IN" dirty="0" err="1" smtClean="0"/>
              <a:t>Bandra-Kurla</a:t>
            </a:r>
            <a:r>
              <a:rPr lang="en-IN" dirty="0" smtClean="0"/>
              <a:t> Complex </a:t>
            </a:r>
            <a:r>
              <a:rPr lang="en-IN" dirty="0"/>
              <a:t>at Mumbai has been awarded </a:t>
            </a:r>
            <a:r>
              <a:rPr lang="en-IN" b="1" dirty="0"/>
              <a:t>LEED INDIA “GOLD” </a:t>
            </a:r>
            <a:r>
              <a:rPr lang="en-IN" dirty="0"/>
              <a:t>Rating by Indian Green Building Council.  </a:t>
            </a:r>
            <a:endParaRPr lang="en-IN" dirty="0" smtClean="0"/>
          </a:p>
          <a:p>
            <a:pPr marL="285750" indent="-285750" algn="just">
              <a:buFont typeface="Arial" pitchFamily="34" charset="0"/>
              <a:buChar char="•"/>
            </a:pPr>
            <a:r>
              <a:rPr lang="en-US" dirty="0" smtClean="0"/>
              <a:t>Bank is one of the key players in funding green energy projects in India and going forward, Bank is exploring possibility of issuing Green Bonds.</a:t>
            </a:r>
            <a:endParaRPr lang="en-IN" dirty="0"/>
          </a:p>
          <a:p>
            <a:pPr marL="285750" indent="-285750" algn="just">
              <a:buFont typeface="Arial" pitchFamily="34" charset="0"/>
              <a:buChar char="•"/>
            </a:pPr>
            <a:endParaRPr lang="en-IN" dirty="0"/>
          </a:p>
          <a:p>
            <a:pPr marL="285750" indent="-285750">
              <a:buFont typeface="Arial" pitchFamily="34" charset="0"/>
              <a:buChar char="•"/>
            </a:pP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6672" y="1797968"/>
            <a:ext cx="3810000" cy="3095625"/>
          </a:xfrm>
          <a:prstGeom prst="rect">
            <a:avLst/>
          </a:prstGeom>
        </p:spPr>
      </p:pic>
      <p:sp>
        <p:nvSpPr>
          <p:cNvPr id="2" name="Slide Number Placeholder 1"/>
          <p:cNvSpPr>
            <a:spLocks noGrp="1"/>
          </p:cNvSpPr>
          <p:nvPr>
            <p:ph type="sldNum" sz="quarter" idx="10"/>
          </p:nvPr>
        </p:nvSpPr>
        <p:spPr/>
        <p:txBody>
          <a:bodyPr/>
          <a:lstStyle/>
          <a:p>
            <a:pPr>
              <a:defRPr/>
            </a:pPr>
            <a:fld id="{4A8CCA39-E5BA-4FD6-B3CF-64E877BE0CA1}" type="slidenum">
              <a:rPr lang="en-US" smtClean="0"/>
              <a:pPr>
                <a:defRPr/>
              </a:pPr>
              <a:t>37</a:t>
            </a:fld>
            <a:endParaRPr lang="en-US" dirty="0"/>
          </a:p>
        </p:txBody>
      </p:sp>
    </p:spTree>
    <p:extLst>
      <p:ext uri="{BB962C8B-B14F-4D97-AF65-F5344CB8AC3E}">
        <p14:creationId xmlns:p14="http://schemas.microsoft.com/office/powerpoint/2010/main" xmlns="" val="187157737"/>
      </p:ext>
    </p:extLst>
  </p:cSld>
  <p:clrMapOvr>
    <a:masterClrMapping/>
  </p:clrMapOvr>
  <p:transition spd="med">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custDataLst>
              <p:tags r:id="rId2"/>
            </p:custDataLst>
          </p:nvPr>
        </p:nvSpPr>
        <p:spPr bwMode="gray">
          <a:xfrm>
            <a:off x="685800" y="3657600"/>
            <a:ext cx="8669338" cy="0"/>
          </a:xfrm>
          <a:prstGeom prst="line">
            <a:avLst/>
          </a:prstGeom>
          <a:noFill/>
          <a:ln w="9525">
            <a:solidFill>
              <a:srgbClr val="006D75"/>
            </a:solidFill>
            <a:round/>
            <a:headEnd/>
            <a:tailEnd/>
          </a:ln>
        </p:spPr>
        <p:txBody>
          <a:bodyPr wrap="none" lIns="91419" tIns="45710" rIns="91419" bIns="45710" anchor="ctr"/>
          <a:lstStyle/>
          <a:p>
            <a:endParaRPr lang="en-US" dirty="0"/>
          </a:p>
        </p:txBody>
      </p:sp>
      <p:sp>
        <p:nvSpPr>
          <p:cNvPr id="5" name="Rectangle 3"/>
          <p:cNvSpPr>
            <a:spLocks noChangeArrowheads="1"/>
          </p:cNvSpPr>
          <p:nvPr>
            <p:custDataLst>
              <p:tags r:id="rId3"/>
            </p:custDataLst>
          </p:nvPr>
        </p:nvSpPr>
        <p:spPr bwMode="gray">
          <a:xfrm>
            <a:off x="2190750" y="3624265"/>
            <a:ext cx="7181851" cy="774700"/>
          </a:xfrm>
          <a:prstGeom prst="rect">
            <a:avLst/>
          </a:prstGeom>
          <a:noFill/>
          <a:ln w="9525" algn="ctr">
            <a:noFill/>
            <a:miter lim="800000"/>
            <a:headEnd/>
            <a:tailEnd/>
          </a:ln>
        </p:spPr>
        <p:txBody>
          <a:bodyPr lIns="0" tIns="0" rIns="0" bIns="0">
            <a:scene3d>
              <a:camera prst="orthographicFront"/>
              <a:lightRig rig="threePt" dir="t"/>
            </a:scene3d>
            <a:sp3d extrusionH="57150">
              <a:bevelT w="38100" h="38100"/>
            </a:sp3d>
          </a:bodyPr>
          <a:lstStyle/>
          <a:p>
            <a:pPr algn="r" defTabSz="1018944">
              <a:lnSpc>
                <a:spcPct val="150000"/>
              </a:lnSpc>
              <a:spcBef>
                <a:spcPts val="1200"/>
              </a:spcBef>
            </a:pPr>
            <a:r>
              <a:rPr lang="en-US" sz="2500" b="1" dirty="0">
                <a:solidFill>
                  <a:srgbClr val="006D75"/>
                </a:solidFill>
                <a:cs typeface="Times New Roman" pitchFamily="18" charset="0"/>
              </a:rPr>
              <a:t>The Way Forward</a:t>
            </a:r>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38</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21"/>
          <p:cNvSpPr>
            <a:spLocks/>
          </p:cNvSpPr>
          <p:nvPr>
            <p:custDataLst>
              <p:tags r:id="rId2"/>
            </p:custDataLst>
          </p:nvPr>
        </p:nvSpPr>
        <p:spPr bwMode="gray">
          <a:xfrm>
            <a:off x="698501" y="1908855"/>
            <a:ext cx="8664575" cy="458787"/>
          </a:xfrm>
          <a:custGeom>
            <a:avLst/>
            <a:gdLst>
              <a:gd name="T0" fmla="*/ 0 w 5458"/>
              <a:gd name="T1" fmla="*/ 0 h 48"/>
              <a:gd name="T2" fmla="*/ 2147483647 w 5458"/>
              <a:gd name="T3" fmla="*/ 0 h 48"/>
              <a:gd name="T4" fmla="*/ 2147483647 w 5458"/>
              <a:gd name="T5" fmla="*/ 2147483647 h 48"/>
              <a:gd name="T6" fmla="*/ 0 w 5458"/>
              <a:gd name="T7" fmla="*/ 0 h 48"/>
              <a:gd name="T8" fmla="*/ 0 60000 65536"/>
              <a:gd name="T9" fmla="*/ 0 60000 65536"/>
              <a:gd name="T10" fmla="*/ 0 60000 65536"/>
              <a:gd name="T11" fmla="*/ 0 60000 65536"/>
              <a:gd name="T12" fmla="*/ 0 w 5458"/>
              <a:gd name="T13" fmla="*/ 0 h 48"/>
              <a:gd name="T14" fmla="*/ 5458 w 5458"/>
              <a:gd name="T15" fmla="*/ 48 h 48"/>
            </a:gdLst>
            <a:ahLst/>
            <a:cxnLst>
              <a:cxn ang="T8">
                <a:pos x="T0" y="T1"/>
              </a:cxn>
              <a:cxn ang="T9">
                <a:pos x="T2" y="T3"/>
              </a:cxn>
              <a:cxn ang="T10">
                <a:pos x="T4" y="T5"/>
              </a:cxn>
              <a:cxn ang="T11">
                <a:pos x="T6" y="T7"/>
              </a:cxn>
            </a:cxnLst>
            <a:rect l="T12" t="T13" r="T14" b="T15"/>
            <a:pathLst>
              <a:path w="5458" h="48">
                <a:moveTo>
                  <a:pt x="0" y="0"/>
                </a:moveTo>
                <a:lnTo>
                  <a:pt x="5458" y="0"/>
                </a:lnTo>
                <a:lnTo>
                  <a:pt x="2709" y="48"/>
                </a:lnTo>
                <a:lnTo>
                  <a:pt x="0" y="0"/>
                </a:lnTo>
                <a:close/>
              </a:path>
            </a:pathLst>
          </a:custGeom>
          <a:solidFill>
            <a:srgbClr val="FF5900"/>
          </a:solidFill>
          <a:ln w="38100" cap="flat" cmpd="sng" algn="ctr">
            <a:solidFill>
              <a:schemeClr val="bg1"/>
            </a:solidFill>
            <a:prstDash val="solid"/>
            <a:round/>
            <a:headEnd/>
            <a:tailEnd/>
          </a:ln>
          <a:effectLst>
            <a:outerShdw dist="20000" dir="5400000" rotWithShape="0">
              <a:srgbClr val="000000">
                <a:alpha val="37999"/>
              </a:srgbClr>
            </a:outerShdw>
          </a:effectLst>
        </p:spPr>
        <p:txBody>
          <a:bodyPr wrap="none" lIns="0" tIns="0" rIns="18286" bIns="18286" anchor="ctr"/>
          <a:lstStyle/>
          <a:p>
            <a:pPr>
              <a:defRPr/>
            </a:pPr>
            <a:endParaRPr lang="en-US">
              <a:latin typeface="Arial" charset="0"/>
              <a:cs typeface="Arial" charset="0"/>
            </a:endParaRPr>
          </a:p>
        </p:txBody>
      </p:sp>
      <p:sp>
        <p:nvSpPr>
          <p:cNvPr id="30723" name="Rectangle 3"/>
          <p:cNvSpPr>
            <a:spLocks noGrp="1" noChangeArrowheads="1"/>
          </p:cNvSpPr>
          <p:nvPr>
            <p:ph type="title"/>
          </p:nvPr>
        </p:nvSpPr>
        <p:spPr bwMode="gray">
          <a:xfrm>
            <a:off x="685800" y="533400"/>
            <a:ext cx="8807896" cy="533400"/>
          </a:xfrm>
          <a:noFill/>
        </p:spPr>
        <p:txBody>
          <a:bodyPr>
            <a:scene3d>
              <a:camera prst="orthographicFront"/>
              <a:lightRig rig="threePt" dir="t"/>
            </a:scene3d>
            <a:sp3d extrusionH="57150">
              <a:bevelT w="38100" h="38100"/>
            </a:sp3d>
          </a:bodyPr>
          <a:lstStyle/>
          <a:p>
            <a:r>
              <a:rPr lang="en-GB" b="1" spc="150" dirty="0" smtClean="0">
                <a:ln w="11430"/>
                <a:effectLst>
                  <a:outerShdw blurRad="25400" algn="tl" rotWithShape="0">
                    <a:srgbClr val="000000">
                      <a:alpha val="43000"/>
                    </a:srgbClr>
                  </a:outerShdw>
                </a:effectLst>
              </a:rPr>
              <a:t>The Way Forward</a:t>
            </a:r>
          </a:p>
        </p:txBody>
      </p:sp>
      <p:sp>
        <p:nvSpPr>
          <p:cNvPr id="30724" name="Rectangle 12"/>
          <p:cNvSpPr>
            <a:spLocks noChangeArrowheads="1"/>
          </p:cNvSpPr>
          <p:nvPr/>
        </p:nvSpPr>
        <p:spPr bwMode="gray">
          <a:xfrm>
            <a:off x="717307" y="4290765"/>
            <a:ext cx="8676982" cy="431800"/>
          </a:xfrm>
          <a:prstGeom prst="rect">
            <a:avLst/>
          </a:prstGeom>
          <a:noFill/>
          <a:ln w="28575">
            <a:solidFill>
              <a:srgbClr val="5B8772"/>
            </a:solidFill>
            <a:miter lim="800000"/>
            <a:headEnd/>
            <a:tailEnd/>
          </a:ln>
        </p:spPr>
        <p:txBody>
          <a:bodyPr lIns="47989" tIns="47989" rIns="47989" bIns="47989" anchor="ctr"/>
          <a:lstStyle/>
          <a:p>
            <a:pPr algn="ctr" defTabSz="960624"/>
            <a:r>
              <a:rPr lang="en-US" altLang="ko-KR" dirty="0">
                <a:solidFill>
                  <a:schemeClr val="tx1"/>
                </a:solidFill>
                <a:ea typeface="Gulim" pitchFamily="34" charset="-127"/>
              </a:rPr>
              <a:t>Improving profitability parameters of the Bank including </a:t>
            </a:r>
            <a:r>
              <a:rPr lang="en-US" altLang="ko-KR" dirty="0" smtClean="0">
                <a:solidFill>
                  <a:schemeClr val="tx1"/>
                </a:solidFill>
                <a:ea typeface="Gulim" pitchFamily="34" charset="-127"/>
              </a:rPr>
              <a:t>NIMs, ROA &amp; ROE</a:t>
            </a:r>
            <a:endParaRPr lang="en-US" altLang="ko-KR" dirty="0">
              <a:solidFill>
                <a:schemeClr val="tx1"/>
              </a:solidFill>
              <a:ea typeface="Gulim" pitchFamily="34" charset="-127"/>
            </a:endParaRPr>
          </a:p>
        </p:txBody>
      </p:sp>
      <p:sp>
        <p:nvSpPr>
          <p:cNvPr id="30725" name="Rectangle 14"/>
          <p:cNvSpPr>
            <a:spLocks noChangeArrowheads="1"/>
          </p:cNvSpPr>
          <p:nvPr/>
        </p:nvSpPr>
        <p:spPr bwMode="gray">
          <a:xfrm>
            <a:off x="697964" y="3724710"/>
            <a:ext cx="8678594" cy="431800"/>
          </a:xfrm>
          <a:prstGeom prst="rect">
            <a:avLst/>
          </a:prstGeom>
          <a:noFill/>
          <a:ln w="28575">
            <a:solidFill>
              <a:srgbClr val="5B8772"/>
            </a:solidFill>
            <a:miter lim="800000"/>
            <a:headEnd/>
            <a:tailEnd/>
          </a:ln>
        </p:spPr>
        <p:txBody>
          <a:bodyPr lIns="47989" tIns="47989" rIns="47989" bIns="47989" anchor="ctr"/>
          <a:lstStyle/>
          <a:p>
            <a:pPr algn="ctr" defTabSz="960624"/>
            <a:r>
              <a:rPr lang="en-US" altLang="ko-KR" dirty="0">
                <a:solidFill>
                  <a:schemeClr val="tx1"/>
                </a:solidFill>
                <a:ea typeface="Gulim" pitchFamily="34" charset="-127"/>
              </a:rPr>
              <a:t>Enlarging depositors base and aggressively raise more CASA deposits</a:t>
            </a:r>
          </a:p>
        </p:txBody>
      </p:sp>
      <p:sp>
        <p:nvSpPr>
          <p:cNvPr id="30726" name="Rectangle 15"/>
          <p:cNvSpPr>
            <a:spLocks noChangeArrowheads="1"/>
          </p:cNvSpPr>
          <p:nvPr/>
        </p:nvSpPr>
        <p:spPr bwMode="gray">
          <a:xfrm>
            <a:off x="697964" y="4891276"/>
            <a:ext cx="8678594" cy="431800"/>
          </a:xfrm>
          <a:prstGeom prst="rect">
            <a:avLst/>
          </a:prstGeom>
          <a:noFill/>
          <a:ln w="28575">
            <a:solidFill>
              <a:srgbClr val="5B8772"/>
            </a:solidFill>
            <a:miter lim="800000"/>
            <a:headEnd/>
            <a:tailEnd/>
          </a:ln>
        </p:spPr>
        <p:txBody>
          <a:bodyPr lIns="47989" tIns="47989" rIns="47989" bIns="47989" anchor="ctr"/>
          <a:lstStyle/>
          <a:p>
            <a:pPr algn="ctr" defTabSz="960624"/>
            <a:r>
              <a:rPr lang="en-US" altLang="ko-KR" dirty="0">
                <a:solidFill>
                  <a:schemeClr val="tx1"/>
                </a:solidFill>
                <a:ea typeface="Gulim" pitchFamily="34" charset="-127"/>
              </a:rPr>
              <a:t>Focus on increasing </a:t>
            </a:r>
            <a:r>
              <a:rPr lang="en-US" altLang="ko-KR" dirty="0" smtClean="0">
                <a:solidFill>
                  <a:schemeClr val="tx1"/>
                </a:solidFill>
                <a:ea typeface="Gulim" pitchFamily="34" charset="-127"/>
              </a:rPr>
              <a:t>short-term working capital financing, retail and </a:t>
            </a:r>
            <a:r>
              <a:rPr lang="en-US" altLang="ko-KR" dirty="0">
                <a:solidFill>
                  <a:schemeClr val="tx1"/>
                </a:solidFill>
                <a:ea typeface="Gulim" pitchFamily="34" charset="-127"/>
              </a:rPr>
              <a:t>MSME Lending</a:t>
            </a:r>
          </a:p>
        </p:txBody>
      </p:sp>
      <p:sp>
        <p:nvSpPr>
          <p:cNvPr id="30727" name="Rectangle 16"/>
          <p:cNvSpPr>
            <a:spLocks noChangeArrowheads="1"/>
          </p:cNvSpPr>
          <p:nvPr/>
        </p:nvSpPr>
        <p:spPr bwMode="gray">
          <a:xfrm>
            <a:off x="697964" y="5996188"/>
            <a:ext cx="8678594" cy="431800"/>
          </a:xfrm>
          <a:prstGeom prst="rect">
            <a:avLst/>
          </a:prstGeom>
          <a:noFill/>
          <a:ln w="28575">
            <a:solidFill>
              <a:srgbClr val="5B8772"/>
            </a:solidFill>
            <a:miter lim="800000"/>
            <a:headEnd/>
            <a:tailEnd/>
          </a:ln>
        </p:spPr>
        <p:txBody>
          <a:bodyPr lIns="47989" tIns="47989" rIns="47989" bIns="47989" anchor="ctr"/>
          <a:lstStyle/>
          <a:p>
            <a:pPr algn="ctr" defTabSz="960624"/>
            <a:r>
              <a:rPr lang="en-US" altLang="ko-KR" dirty="0">
                <a:solidFill>
                  <a:schemeClr val="tx1"/>
                </a:solidFill>
                <a:ea typeface="Gulim" pitchFamily="34" charset="-127"/>
              </a:rPr>
              <a:t>Generating adequate fee-based income to meet operating expenses</a:t>
            </a:r>
          </a:p>
        </p:txBody>
      </p:sp>
      <p:sp>
        <p:nvSpPr>
          <p:cNvPr id="30728" name="Rectangle 17"/>
          <p:cNvSpPr>
            <a:spLocks noChangeArrowheads="1"/>
          </p:cNvSpPr>
          <p:nvPr/>
        </p:nvSpPr>
        <p:spPr bwMode="gray">
          <a:xfrm>
            <a:off x="697964" y="6544116"/>
            <a:ext cx="8678594" cy="431800"/>
          </a:xfrm>
          <a:prstGeom prst="rect">
            <a:avLst/>
          </a:prstGeom>
          <a:noFill/>
          <a:ln w="28575">
            <a:solidFill>
              <a:srgbClr val="5B8772"/>
            </a:solidFill>
            <a:miter lim="800000"/>
            <a:headEnd/>
            <a:tailEnd/>
          </a:ln>
        </p:spPr>
        <p:txBody>
          <a:bodyPr lIns="47989" tIns="47989" rIns="47989" bIns="47989" anchor="ctr"/>
          <a:lstStyle/>
          <a:p>
            <a:pPr algn="ctr" defTabSz="960624"/>
            <a:r>
              <a:rPr lang="en-US" altLang="ko-KR" dirty="0">
                <a:solidFill>
                  <a:schemeClr val="tx1"/>
                </a:solidFill>
                <a:ea typeface="Gulim" pitchFamily="34" charset="-127"/>
              </a:rPr>
              <a:t>Containing NPAs and focusing on faster recovery from written-off cases</a:t>
            </a:r>
          </a:p>
        </p:txBody>
      </p:sp>
      <p:sp>
        <p:nvSpPr>
          <p:cNvPr id="30730" name="Rectangle 22"/>
          <p:cNvSpPr>
            <a:spLocks noChangeArrowheads="1"/>
          </p:cNvSpPr>
          <p:nvPr/>
        </p:nvSpPr>
        <p:spPr bwMode="gray">
          <a:xfrm>
            <a:off x="4184765" y="1970935"/>
            <a:ext cx="1635895" cy="264685"/>
          </a:xfrm>
          <a:prstGeom prst="rect">
            <a:avLst/>
          </a:prstGeom>
          <a:noFill/>
          <a:ln w="9525" algn="ctr">
            <a:noFill/>
            <a:miter lim="800000"/>
            <a:headEnd/>
            <a:tailEnd/>
          </a:ln>
        </p:spPr>
        <p:txBody>
          <a:bodyPr wrap="none" lIns="0" tIns="0" rIns="18284" bIns="18284">
            <a:spAutoFit/>
          </a:bodyPr>
          <a:lstStyle/>
          <a:p>
            <a:pPr defTabSz="913353">
              <a:buSzPct val="120000"/>
            </a:pPr>
            <a:r>
              <a:rPr lang="en-GB" sz="1600" dirty="0" smtClean="0">
                <a:solidFill>
                  <a:srgbClr val="FFFFFF"/>
                </a:solidFill>
              </a:rPr>
              <a:t>Overall objectives</a:t>
            </a:r>
            <a:endParaRPr lang="en-GB" sz="1600" dirty="0">
              <a:solidFill>
                <a:srgbClr val="FFFFFF"/>
              </a:solidFill>
            </a:endParaRPr>
          </a:p>
        </p:txBody>
      </p:sp>
      <p:sp>
        <p:nvSpPr>
          <p:cNvPr id="30731" name="Rectangle 12"/>
          <p:cNvSpPr>
            <a:spLocks noChangeArrowheads="1"/>
          </p:cNvSpPr>
          <p:nvPr/>
        </p:nvSpPr>
        <p:spPr bwMode="gray">
          <a:xfrm>
            <a:off x="697964" y="2460171"/>
            <a:ext cx="8678594" cy="581131"/>
          </a:xfrm>
          <a:prstGeom prst="rect">
            <a:avLst/>
          </a:prstGeom>
          <a:noFill/>
          <a:ln w="28575">
            <a:solidFill>
              <a:srgbClr val="5B8772"/>
            </a:solidFill>
            <a:miter lim="800000"/>
            <a:headEnd/>
            <a:tailEnd/>
          </a:ln>
        </p:spPr>
        <p:txBody>
          <a:bodyPr lIns="47989" tIns="47989" rIns="47989" bIns="47989" anchor="ctr"/>
          <a:lstStyle/>
          <a:p>
            <a:pPr algn="ctr" defTabSz="960624"/>
            <a:r>
              <a:rPr lang="en-US" altLang="ko-KR" dirty="0">
                <a:solidFill>
                  <a:schemeClr val="tx1"/>
                </a:solidFill>
                <a:ea typeface="Gulim" pitchFamily="34" charset="-127"/>
              </a:rPr>
              <a:t>Product innovation and continued thrust on improving customer service bringing about “Customer Delight”</a:t>
            </a:r>
          </a:p>
        </p:txBody>
      </p:sp>
      <p:sp>
        <p:nvSpPr>
          <p:cNvPr id="30732" name="Rectangle 18"/>
          <p:cNvSpPr>
            <a:spLocks noChangeArrowheads="1"/>
          </p:cNvSpPr>
          <p:nvPr/>
        </p:nvSpPr>
        <p:spPr bwMode="gray">
          <a:xfrm>
            <a:off x="688293" y="3167241"/>
            <a:ext cx="8678594" cy="431800"/>
          </a:xfrm>
          <a:prstGeom prst="rect">
            <a:avLst/>
          </a:prstGeom>
          <a:noFill/>
          <a:ln w="28575">
            <a:solidFill>
              <a:srgbClr val="5B8772"/>
            </a:solidFill>
            <a:miter lim="800000"/>
            <a:headEnd/>
            <a:tailEnd/>
          </a:ln>
        </p:spPr>
        <p:txBody>
          <a:bodyPr lIns="47989" tIns="47989" rIns="47989" bIns="47989" anchor="ctr"/>
          <a:lstStyle/>
          <a:p>
            <a:pPr algn="ctr" defTabSz="960624"/>
            <a:r>
              <a:rPr lang="en-US" altLang="ko-KR" dirty="0">
                <a:solidFill>
                  <a:schemeClr val="tx1"/>
                </a:solidFill>
                <a:ea typeface="Gulim" pitchFamily="34" charset="-127"/>
              </a:rPr>
              <a:t>Expanding presence by opening more branches and other delivery channels</a:t>
            </a:r>
          </a:p>
        </p:txBody>
      </p:sp>
      <p:sp>
        <p:nvSpPr>
          <p:cNvPr id="14" name="Rectangle 13"/>
          <p:cNvSpPr/>
          <p:nvPr/>
        </p:nvSpPr>
        <p:spPr>
          <a:xfrm>
            <a:off x="669471" y="1316761"/>
            <a:ext cx="8801100" cy="646321"/>
          </a:xfrm>
          <a:prstGeom prst="rect">
            <a:avLst/>
          </a:prstGeom>
        </p:spPr>
        <p:txBody>
          <a:bodyPr wrap="square" lIns="91429" tIns="45715" rIns="91429" bIns="45715">
            <a:spAutoFit/>
          </a:bodyPr>
          <a:lstStyle/>
          <a:p>
            <a:pPr algn="ctr"/>
            <a:r>
              <a:rPr lang="en-US" sz="1800" b="1" i="1" spc="150" dirty="0" smtClean="0">
                <a:ln w="11430"/>
                <a:solidFill>
                  <a:srgbClr val="006D75"/>
                </a:solidFill>
                <a:effectLst>
                  <a:outerShdw blurRad="25400" algn="tl" rotWithShape="0">
                    <a:srgbClr val="000000">
                      <a:alpha val="43000"/>
                    </a:srgbClr>
                  </a:outerShdw>
                </a:effectLst>
                <a:latin typeface="+mj-lt"/>
              </a:rPr>
              <a:t>“To be the Most Preferred and Trusted Bank </a:t>
            </a:r>
          </a:p>
          <a:p>
            <a:pPr algn="ctr"/>
            <a:r>
              <a:rPr lang="en-US" sz="1800" b="1" i="1" spc="150" dirty="0" smtClean="0">
                <a:ln w="11430"/>
                <a:solidFill>
                  <a:srgbClr val="006D75"/>
                </a:solidFill>
                <a:effectLst>
                  <a:outerShdw blurRad="25400" algn="tl" rotWithShape="0">
                    <a:srgbClr val="000000">
                      <a:alpha val="43000"/>
                    </a:srgbClr>
                  </a:outerShdw>
                </a:effectLst>
                <a:latin typeface="+mj-lt"/>
              </a:rPr>
              <a:t>Enhancing Value for all Stakeholders”</a:t>
            </a:r>
            <a:endParaRPr lang="en-US" sz="1800" b="1" i="1" spc="150" dirty="0">
              <a:ln w="11430"/>
              <a:solidFill>
                <a:srgbClr val="006D75"/>
              </a:solidFill>
              <a:effectLst>
                <a:outerShdw blurRad="25400" algn="tl" rotWithShape="0">
                  <a:srgbClr val="000000">
                    <a:alpha val="43000"/>
                  </a:srgbClr>
                </a:outerShdw>
              </a:effectLst>
              <a:latin typeface="+mj-lt"/>
            </a:endParaRPr>
          </a:p>
        </p:txBody>
      </p:sp>
      <p:sp>
        <p:nvSpPr>
          <p:cNvPr id="16" name="Rectangle 15"/>
          <p:cNvSpPr>
            <a:spLocks noChangeArrowheads="1"/>
          </p:cNvSpPr>
          <p:nvPr/>
        </p:nvSpPr>
        <p:spPr bwMode="gray">
          <a:xfrm>
            <a:off x="719732" y="5451901"/>
            <a:ext cx="8678594" cy="431800"/>
          </a:xfrm>
          <a:prstGeom prst="rect">
            <a:avLst/>
          </a:prstGeom>
          <a:noFill/>
          <a:ln w="28575">
            <a:solidFill>
              <a:srgbClr val="5B8772"/>
            </a:solidFill>
            <a:miter lim="800000"/>
            <a:headEnd/>
            <a:tailEnd/>
          </a:ln>
        </p:spPr>
        <p:txBody>
          <a:bodyPr lIns="47989" tIns="47989" rIns="47989" bIns="47989" anchor="ctr"/>
          <a:lstStyle/>
          <a:p>
            <a:pPr algn="ctr" defTabSz="960624"/>
            <a:r>
              <a:rPr lang="en-US" altLang="ko-KR" dirty="0" smtClean="0">
                <a:solidFill>
                  <a:schemeClr val="tx1"/>
                </a:solidFill>
                <a:ea typeface="Gulim" pitchFamily="34" charset="-127"/>
              </a:rPr>
              <a:t>Leverage core competency in infrastructure financing </a:t>
            </a:r>
            <a:endParaRPr lang="en-US" altLang="ko-KR" dirty="0">
              <a:solidFill>
                <a:schemeClr val="tx1"/>
              </a:solidFill>
              <a:ea typeface="Gulim" pitchFamily="34" charset="-127"/>
            </a:endParaRPr>
          </a:p>
        </p:txBody>
      </p:sp>
      <p:sp>
        <p:nvSpPr>
          <p:cNvPr id="2" name="Slide Number Placeholder 1"/>
          <p:cNvSpPr>
            <a:spLocks noGrp="1"/>
          </p:cNvSpPr>
          <p:nvPr>
            <p:ph type="sldNum" sz="quarter" idx="10"/>
          </p:nvPr>
        </p:nvSpPr>
        <p:spPr/>
        <p:txBody>
          <a:bodyPr/>
          <a:lstStyle/>
          <a:p>
            <a:pPr>
              <a:defRPr/>
            </a:pPr>
            <a:fld id="{4A8CCA39-E5BA-4FD6-B3CF-64E877BE0CA1}" type="slidenum">
              <a:rPr lang="en-US" smtClean="0"/>
              <a:pPr>
                <a:defRPr/>
              </a:pPr>
              <a:t>39</a:t>
            </a:fld>
            <a:endParaRPr lang="en-US" dirty="0"/>
          </a:p>
        </p:txBody>
      </p:sp>
    </p:spTree>
    <p:custDataLst>
      <p:tags r:id="rId1"/>
    </p:custDataLst>
    <p:extLst>
      <p:ext uri="{BB962C8B-B14F-4D97-AF65-F5344CB8AC3E}">
        <p14:creationId xmlns:p14="http://schemas.microsoft.com/office/powerpoint/2010/main" xmlns="" val="1215862059"/>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custDataLst>
              <p:tags r:id="rId2"/>
            </p:custDataLst>
          </p:nvPr>
        </p:nvSpPr>
        <p:spPr bwMode="gray">
          <a:xfrm>
            <a:off x="685800" y="3657600"/>
            <a:ext cx="8669338" cy="0"/>
          </a:xfrm>
          <a:prstGeom prst="line">
            <a:avLst/>
          </a:prstGeom>
          <a:noFill/>
          <a:ln w="9525">
            <a:solidFill>
              <a:srgbClr val="006D75"/>
            </a:solidFill>
            <a:round/>
            <a:headEnd/>
            <a:tailEnd/>
          </a:ln>
        </p:spPr>
        <p:txBody>
          <a:bodyPr wrap="none" lIns="91408" tIns="45704" rIns="91408" bIns="45704" anchor="ctr"/>
          <a:lstStyle/>
          <a:p>
            <a:endParaRPr lang="en-US" dirty="0"/>
          </a:p>
        </p:txBody>
      </p:sp>
      <p:sp>
        <p:nvSpPr>
          <p:cNvPr id="5" name="Rectangle 3"/>
          <p:cNvSpPr>
            <a:spLocks noChangeArrowheads="1"/>
          </p:cNvSpPr>
          <p:nvPr>
            <p:custDataLst>
              <p:tags r:id="rId3"/>
            </p:custDataLst>
          </p:nvPr>
        </p:nvSpPr>
        <p:spPr bwMode="gray">
          <a:xfrm>
            <a:off x="2190752" y="3624266"/>
            <a:ext cx="7181851" cy="774700"/>
          </a:xfrm>
          <a:prstGeom prst="rect">
            <a:avLst/>
          </a:prstGeom>
          <a:noFill/>
          <a:ln w="9525" algn="ctr">
            <a:noFill/>
            <a:miter lim="800000"/>
            <a:headEnd/>
            <a:tailEnd/>
          </a:ln>
        </p:spPr>
        <p:txBody>
          <a:bodyPr lIns="0" tIns="0" rIns="0" bIns="0">
            <a:scene3d>
              <a:camera prst="orthographicFront"/>
              <a:lightRig rig="threePt" dir="t"/>
            </a:scene3d>
            <a:sp3d extrusionH="57150">
              <a:bevelT w="38100" h="38100"/>
            </a:sp3d>
          </a:bodyPr>
          <a:lstStyle/>
          <a:p>
            <a:pPr algn="r">
              <a:lnSpc>
                <a:spcPct val="150000"/>
              </a:lnSpc>
              <a:spcBef>
                <a:spcPts val="1200"/>
              </a:spcBef>
            </a:pPr>
            <a:r>
              <a:rPr lang="en-US" sz="2500" b="1" dirty="0">
                <a:solidFill>
                  <a:srgbClr val="006D75"/>
                </a:solidFill>
                <a:cs typeface="Times New Roman" pitchFamily="18" charset="0"/>
              </a:rPr>
              <a:t>Indian Economy &amp; Banking Sector</a:t>
            </a:r>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4</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custDataLst>
              <p:tags r:id="rId1"/>
            </p:custDataLst>
          </p:nvPr>
        </p:nvSpPr>
        <p:spPr>
          <a:xfrm>
            <a:off x="1" y="2752718"/>
            <a:ext cx="10058400" cy="1002343"/>
          </a:xfrm>
          <a:prstGeom prst="rect">
            <a:avLst/>
          </a:prstGeom>
          <a:ln/>
        </p:spPr>
        <p:txBody>
          <a:bodyPr vert="horz" lIns="101870" tIns="50935" rIns="101870" bIns="50935" rtlCol="0" anchor="ctr">
            <a:normAutofit/>
            <a:scene3d>
              <a:camera prst="orthographicFront"/>
              <a:lightRig rig="soft" dir="t">
                <a:rot lat="0" lon="0" rev="10800000"/>
              </a:lightRig>
            </a:scene3d>
            <a:sp3d>
              <a:bevelT w="27940" h="12700"/>
              <a:contourClr>
                <a:srgbClr val="DDDDDD"/>
              </a:contourClr>
            </a:sp3d>
          </a:bodyPr>
          <a:lstStyle/>
          <a:p>
            <a:pPr algn="ctr">
              <a:spcBef>
                <a:spcPct val="0"/>
              </a:spcBef>
              <a:defRPr/>
            </a:pPr>
            <a:r>
              <a:rPr lang="en-US" sz="4900" b="1" spc="167" dirty="0" smtClean="0">
                <a:ln w="11430"/>
                <a:solidFill>
                  <a:srgbClr val="006D75"/>
                </a:solidFill>
                <a:effectLst>
                  <a:outerShdw blurRad="50800" dist="38100" dir="2700000" algn="tl" rotWithShape="0">
                    <a:prstClr val="black">
                      <a:alpha val="40000"/>
                    </a:prstClr>
                  </a:outerShdw>
                  <a:reflection blurRad="6350" stA="55000" endA="300" endPos="45500" dir="5400000" sy="-100000" algn="bl" rotWithShape="0"/>
                </a:effectLst>
                <a:latin typeface="+mj-lt"/>
                <a:ea typeface="+mj-ea"/>
                <a:cs typeface="+mj-cs"/>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029" name="Slide Number Placeholder 1"/>
          <p:cNvSpPr txBox="1">
            <a:spLocks noGrp="1"/>
          </p:cNvSpPr>
          <p:nvPr/>
        </p:nvSpPr>
        <p:spPr bwMode="gray">
          <a:xfrm>
            <a:off x="9650414" y="7427288"/>
            <a:ext cx="295275" cy="175009"/>
          </a:xfrm>
          <a:prstGeom prst="rect">
            <a:avLst/>
          </a:prstGeom>
          <a:noFill/>
          <a:ln w="9525">
            <a:noFill/>
            <a:miter lim="800000"/>
            <a:headEnd/>
            <a:tailEnd/>
          </a:ln>
        </p:spPr>
        <p:txBody>
          <a:bodyPr wrap="none" lIns="0" tIns="0" rIns="0" bIns="0"/>
          <a:lstStyle/>
          <a:p>
            <a:pPr algn="r" defTabSz="1025525"/>
            <a:fld id="{FA050D3F-0289-47D9-A8E3-DAB359CC826C}" type="slidenum">
              <a:rPr lang="en-GB" sz="1200">
                <a:solidFill>
                  <a:schemeClr val="bg1"/>
                </a:solidFill>
                <a:cs typeface="Arial" charset="0"/>
              </a:rPr>
              <a:pPr algn="r" defTabSz="1025525"/>
              <a:t>5</a:t>
            </a:fld>
            <a:r>
              <a:rPr lang="en-GB" sz="1200" dirty="0">
                <a:solidFill>
                  <a:schemeClr val="bg1"/>
                </a:solidFill>
                <a:cs typeface="Arial" charset="0"/>
              </a:rPr>
              <a:t> </a:t>
            </a:r>
          </a:p>
        </p:txBody>
      </p:sp>
      <p:sp>
        <p:nvSpPr>
          <p:cNvPr id="474108" name="AutoShape 1020"/>
          <p:cNvSpPr>
            <a:spLocks noChangeArrowheads="1"/>
          </p:cNvSpPr>
          <p:nvPr>
            <p:custDataLst>
              <p:tags r:id="rId2"/>
            </p:custDataLst>
          </p:nvPr>
        </p:nvSpPr>
        <p:spPr bwMode="auto">
          <a:xfrm>
            <a:off x="0" y="0"/>
            <a:ext cx="152400" cy="15701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4030" name="Rectangle 3" hidden="1"/>
          <p:cNvSpPr>
            <a:spLocks noChangeArrowheads="1"/>
          </p:cNvSpPr>
          <p:nvPr>
            <p:custDataLst>
              <p:tags r:id="rId3"/>
            </p:custDataLst>
          </p:nvPr>
        </p:nvSpPr>
        <p:spPr bwMode="gray">
          <a:xfrm>
            <a:off x="0" y="0"/>
            <a:ext cx="150813" cy="163561"/>
          </a:xfrm>
          <a:prstGeom prst="rect">
            <a:avLst/>
          </a:prstGeom>
          <a:solidFill>
            <a:schemeClr val="accent1"/>
          </a:solidFill>
          <a:ln w="9525">
            <a:solidFill>
              <a:schemeClr val="tx1"/>
            </a:solidFill>
            <a:miter lim="800000"/>
            <a:headEnd/>
            <a:tailEnd/>
          </a:ln>
        </p:spPr>
        <p:txBody>
          <a:bodyPr wrap="none" lIns="0" tIns="0" rIns="0" bIns="0" anchor="ctr"/>
          <a:lstStyle/>
          <a:p>
            <a:pPr algn="ctr" defTabSz="1023938"/>
            <a:r>
              <a:rPr lang="en-GB" sz="1500" dirty="0">
                <a:cs typeface="Arial" charset="0"/>
              </a:rPr>
              <a:t>6</a:t>
            </a:r>
          </a:p>
        </p:txBody>
      </p:sp>
      <p:sp>
        <p:nvSpPr>
          <p:cNvPr id="474109" name="AutoShape 1021"/>
          <p:cNvSpPr>
            <a:spLocks noChangeArrowheads="1"/>
          </p:cNvSpPr>
          <p:nvPr>
            <p:custDataLst>
              <p:tags r:id="rId4"/>
            </p:custDataLst>
          </p:nvPr>
        </p:nvSpPr>
        <p:spPr bwMode="auto">
          <a:xfrm>
            <a:off x="0" y="0"/>
            <a:ext cx="177800" cy="18318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4032" name="Rectangle 52" hidden="1"/>
          <p:cNvSpPr>
            <a:spLocks noChangeArrowheads="1"/>
          </p:cNvSpPr>
          <p:nvPr>
            <p:custDataLst>
              <p:tags r:id="rId5"/>
            </p:custDataLst>
          </p:nvPr>
        </p:nvSpPr>
        <p:spPr bwMode="gray">
          <a:xfrm>
            <a:off x="0" y="0"/>
            <a:ext cx="177800" cy="183188"/>
          </a:xfrm>
          <a:prstGeom prst="rect">
            <a:avLst/>
          </a:prstGeom>
          <a:solidFill>
            <a:schemeClr val="accent1"/>
          </a:solidFill>
          <a:ln w="9525">
            <a:solidFill>
              <a:schemeClr val="tx1"/>
            </a:solidFill>
            <a:miter lim="800000"/>
            <a:headEnd/>
            <a:tailEnd/>
          </a:ln>
        </p:spPr>
        <p:txBody>
          <a:bodyPr wrap="none" lIns="28427" tIns="0" rIns="28427" bIns="0" anchor="ctr"/>
          <a:lstStyle/>
          <a:p>
            <a:pPr algn="ctr" defTabSz="1023938"/>
            <a:r>
              <a:rPr lang="en-GB" sz="1500" i="1" dirty="0">
                <a:cs typeface="Arial" charset="0"/>
              </a:rPr>
              <a:t>16.03</a:t>
            </a:r>
          </a:p>
        </p:txBody>
      </p:sp>
      <p:sp>
        <p:nvSpPr>
          <p:cNvPr id="97" name="Strap Box (L)"/>
          <p:cNvSpPr>
            <a:spLocks noChangeArrowheads="1"/>
          </p:cNvSpPr>
          <p:nvPr>
            <p:custDataLst>
              <p:tags r:id="rId6"/>
            </p:custDataLst>
          </p:nvPr>
        </p:nvSpPr>
        <p:spPr bwMode="auto">
          <a:xfrm>
            <a:off x="708720" y="6622504"/>
            <a:ext cx="8768056" cy="267676"/>
          </a:xfrm>
          <a:prstGeom prst="rect">
            <a:avLst/>
          </a:prstGeom>
          <a:solidFill>
            <a:srgbClr val="E7D88D"/>
          </a:solidFill>
          <a:ln w="9525">
            <a:noFill/>
            <a:miter lim="800000"/>
            <a:headEnd/>
            <a:tailEnd/>
          </a:ln>
        </p:spPr>
        <p:txBody>
          <a:bodyPr wrap="square">
            <a:spAutoFit/>
          </a:bodyPr>
          <a:lstStyle/>
          <a:p>
            <a:pPr marL="166688" indent="-166688" algn="ctr" defTabSz="1025525">
              <a:spcBef>
                <a:spcPts val="600"/>
              </a:spcBef>
              <a:buClr>
                <a:schemeClr val="tx2"/>
              </a:buClr>
              <a:tabLst>
                <a:tab pos="272515" algn="l"/>
              </a:tabLst>
            </a:pPr>
            <a:r>
              <a:rPr lang="en-US" sz="1100" b="1" i="1" dirty="0" smtClean="0">
                <a:ea typeface="SimSun"/>
                <a:cs typeface="SimSun"/>
              </a:rPr>
              <a:t>Rising affluence coupled with saving habit of Indians will support growth for banking sector</a:t>
            </a:r>
            <a:endParaRPr lang="en-US" altLang="en-US" sz="1100" b="1" i="1" dirty="0">
              <a:ea typeface="SimSun"/>
              <a:cs typeface="SimSun"/>
            </a:endParaRPr>
          </a:p>
        </p:txBody>
      </p:sp>
      <p:sp>
        <p:nvSpPr>
          <p:cNvPr id="102" name="Rectangle 4"/>
          <p:cNvSpPr txBox="1">
            <a:spLocks noChangeArrowheads="1"/>
          </p:cNvSpPr>
          <p:nvPr>
            <p:custDataLst>
              <p:tags r:id="rId7"/>
            </p:custDataLst>
          </p:nvPr>
        </p:nvSpPr>
        <p:spPr bwMode="gray">
          <a:xfrm>
            <a:off x="310896" y="263791"/>
            <a:ext cx="9674225" cy="3447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1019063" eaLnBrk="0" hangingPunct="0">
              <a:lnSpc>
                <a:spcPct val="80000"/>
              </a:lnSpc>
              <a:defRPr/>
            </a:pPr>
            <a:r>
              <a:rPr lang="en-US" sz="2800" b="1" spc="150" dirty="0" smtClean="0">
                <a:ln w="11430"/>
                <a:solidFill>
                  <a:schemeClr val="bg1"/>
                </a:solidFill>
                <a:effectLst>
                  <a:outerShdw blurRad="25400" algn="tl" rotWithShape="0">
                    <a:srgbClr val="000000">
                      <a:alpha val="43000"/>
                    </a:srgbClr>
                  </a:outerShdw>
                </a:effectLst>
                <a:latin typeface="+mj-lt"/>
                <a:ea typeface="+mj-ea"/>
                <a:cs typeface="+mj-cs"/>
              </a:rPr>
              <a:t>India Macroeconomic Overview</a:t>
            </a:r>
          </a:p>
        </p:txBody>
      </p:sp>
      <p:sp>
        <p:nvSpPr>
          <p:cNvPr id="103" name="Rectangle 9"/>
          <p:cNvSpPr txBox="1">
            <a:spLocks noChangeArrowheads="1"/>
          </p:cNvSpPr>
          <p:nvPr/>
        </p:nvSpPr>
        <p:spPr bwMode="gray">
          <a:xfrm>
            <a:off x="310896" y="612372"/>
            <a:ext cx="9674225" cy="21544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defTabSz="1004888" eaLnBrk="0" hangingPunct="0">
              <a:defRPr/>
            </a:pPr>
            <a:r>
              <a:rPr lang="en-US" b="1" i="1" kern="0" dirty="0" smtClean="0">
                <a:solidFill>
                  <a:schemeClr val="tx2"/>
                </a:solidFill>
                <a:latin typeface="+mj-lt"/>
                <a:ea typeface="+mj-ea"/>
                <a:cs typeface="+mj-cs"/>
              </a:rPr>
              <a:t>Strong Demographic Tailwinds Supporting Indian Growth Story</a:t>
            </a:r>
            <a:endParaRPr kumimoji="0" lang="en-GB" b="1" i="1" u="none" strike="noStrike" kern="0" cap="none" spc="0" normalizeH="0" baseline="0" noProof="0" dirty="0" smtClean="0">
              <a:ln>
                <a:noFill/>
              </a:ln>
              <a:solidFill>
                <a:schemeClr val="tx2"/>
              </a:solidFill>
              <a:effectLst/>
              <a:uLnTx/>
              <a:uFillTx/>
              <a:latin typeface="+mj-lt"/>
              <a:ea typeface="+mj-ea"/>
              <a:cs typeface="+mj-cs"/>
            </a:endParaRPr>
          </a:p>
        </p:txBody>
      </p:sp>
      <p:sp>
        <p:nvSpPr>
          <p:cNvPr id="104" name="McK 5. Source"/>
          <p:cNvSpPr>
            <a:spLocks noChangeArrowheads="1"/>
          </p:cNvSpPr>
          <p:nvPr>
            <p:custDataLst>
              <p:tags r:id="rId8"/>
            </p:custDataLst>
          </p:nvPr>
        </p:nvSpPr>
        <p:spPr bwMode="gray">
          <a:xfrm>
            <a:off x="204664" y="7198568"/>
            <a:ext cx="7488832" cy="236988"/>
          </a:xfrm>
          <a:prstGeom prst="rect">
            <a:avLst/>
          </a:prstGeom>
          <a:noFill/>
          <a:ln w="9525">
            <a:noFill/>
            <a:miter lim="800000"/>
            <a:headEnd/>
            <a:tailEnd/>
          </a:ln>
        </p:spPr>
        <p:txBody>
          <a:bodyPr wrap="square" lIns="0" tIns="0" rIns="0" bIns="0" anchor="ctr">
            <a:spAutoFit/>
          </a:bodyPr>
          <a:lstStyle/>
          <a:p>
            <a:pPr marL="285750" indent="-285750" defTabSz="1004888">
              <a:lnSpc>
                <a:spcPct val="110000"/>
              </a:lnSpc>
            </a:pPr>
            <a:r>
              <a:rPr lang="en-US" sz="700" dirty="0">
                <a:ea typeface="Arial Unicode MS"/>
                <a:cs typeface="Arial Unicode MS"/>
              </a:rPr>
              <a:t>SOURCE</a:t>
            </a:r>
            <a:r>
              <a:rPr lang="en-US" sz="700" dirty="0" smtClean="0">
                <a:ea typeface="Arial Unicode MS"/>
                <a:cs typeface="Arial Unicode MS"/>
              </a:rPr>
              <a:t>:</a:t>
            </a:r>
          </a:p>
          <a:p>
            <a:pPr marL="114300" indent="-114300" defTabSz="1004888">
              <a:lnSpc>
                <a:spcPct val="110000"/>
              </a:lnSpc>
            </a:pPr>
            <a:r>
              <a:rPr lang="en-US" sz="700" dirty="0" smtClean="0">
                <a:ea typeface="Arial Unicode MS"/>
                <a:cs typeface="Arial Unicode MS"/>
              </a:rPr>
              <a:t>1.  </a:t>
            </a:r>
            <a:r>
              <a:rPr lang="en-US" sz="700" dirty="0" smtClean="0">
                <a:solidFill>
                  <a:schemeClr val="tx1"/>
                </a:solidFill>
                <a:ea typeface="Arial Unicode MS"/>
                <a:cs typeface="Arial Unicode MS"/>
              </a:rPr>
              <a:t>The World Bank - World Development Indicators, 2.  CSO, Government of India</a:t>
            </a:r>
          </a:p>
        </p:txBody>
      </p:sp>
      <p:sp>
        <p:nvSpPr>
          <p:cNvPr id="130" name="Oval 12"/>
          <p:cNvSpPr>
            <a:spLocks noChangeArrowheads="1"/>
          </p:cNvSpPr>
          <p:nvPr/>
        </p:nvSpPr>
        <p:spPr bwMode="gray">
          <a:xfrm>
            <a:off x="259772" y="4085975"/>
            <a:ext cx="4841436" cy="304281"/>
          </a:xfrm>
          <a:prstGeom prst="rect">
            <a:avLst/>
          </a:prstGeom>
          <a:solidFill>
            <a:srgbClr val="006D75"/>
          </a:solidFill>
          <a:ln w="6350" algn="ctr">
            <a:solidFill>
              <a:srgbClr val="618FBB"/>
            </a:solidFill>
            <a:miter lim="800000"/>
            <a:headEnd/>
            <a:tailEnd/>
          </a:ln>
        </p:spPr>
        <p:txBody>
          <a:bodyPr anchor="ctr"/>
          <a:lstStyle/>
          <a:p>
            <a:pPr algn="ctr"/>
            <a:r>
              <a:rPr lang="en-US" sz="1200" b="1" dirty="0" smtClean="0">
                <a:solidFill>
                  <a:schemeClr val="bg1"/>
                </a:solidFill>
                <a:cs typeface="Arial" charset="0"/>
              </a:rPr>
              <a:t>High </a:t>
            </a:r>
            <a:r>
              <a:rPr lang="en-US" sz="1200" b="1" dirty="0">
                <a:solidFill>
                  <a:schemeClr val="bg1"/>
                </a:solidFill>
                <a:cs typeface="Arial" charset="0"/>
              </a:rPr>
              <a:t>h</a:t>
            </a:r>
            <a:r>
              <a:rPr lang="en-US" sz="1200" b="1" dirty="0" smtClean="0">
                <a:solidFill>
                  <a:schemeClr val="bg1"/>
                </a:solidFill>
                <a:cs typeface="Arial" charset="0"/>
              </a:rPr>
              <a:t>istorical growth rates</a:t>
            </a:r>
            <a:endParaRPr lang="en-US" sz="1200" b="1" dirty="0">
              <a:solidFill>
                <a:schemeClr val="bg1"/>
              </a:solidFill>
              <a:cs typeface="Arial" charset="0"/>
            </a:endParaRPr>
          </a:p>
        </p:txBody>
      </p:sp>
      <p:sp>
        <p:nvSpPr>
          <p:cNvPr id="131" name="Text Box 16"/>
          <p:cNvSpPr txBox="1">
            <a:spLocks noChangeArrowheads="1"/>
          </p:cNvSpPr>
          <p:nvPr/>
        </p:nvSpPr>
        <p:spPr bwMode="gray">
          <a:xfrm>
            <a:off x="341313" y="4446446"/>
            <a:ext cx="1594988" cy="138499"/>
          </a:xfrm>
          <a:prstGeom prst="rect">
            <a:avLst/>
          </a:prstGeom>
          <a:noFill/>
          <a:ln w="9525">
            <a:noFill/>
            <a:miter lim="800000"/>
            <a:headEnd/>
            <a:tailEnd/>
          </a:ln>
        </p:spPr>
        <p:txBody>
          <a:bodyPr wrap="none" lIns="0" tIns="0" rIns="0" bIns="0" anchor="ctr">
            <a:spAutoFit/>
          </a:bodyPr>
          <a:lstStyle/>
          <a:p>
            <a:pPr defTabSz="1025525">
              <a:spcBef>
                <a:spcPct val="50000"/>
              </a:spcBef>
            </a:pPr>
            <a:r>
              <a:rPr lang="en-GB" sz="900" b="1" dirty="0"/>
              <a:t>Real GDP growth Y-o-Y </a:t>
            </a:r>
            <a:r>
              <a:rPr lang="en-GB" sz="900" b="1" dirty="0" smtClean="0"/>
              <a:t>(%)</a:t>
            </a:r>
            <a:r>
              <a:rPr lang="en-GB" sz="900" b="1" baseline="30000" dirty="0" smtClean="0"/>
              <a:t>1,2</a:t>
            </a:r>
            <a:endParaRPr lang="en-GB" sz="900" b="1" baseline="30000" dirty="0"/>
          </a:p>
        </p:txBody>
      </p:sp>
      <p:graphicFrame>
        <p:nvGraphicFramePr>
          <p:cNvPr id="84" name="Object 2"/>
          <p:cNvGraphicFramePr>
            <a:graphicFrameLocks noChangeAspect="1"/>
          </p:cNvGraphicFramePr>
          <p:nvPr>
            <p:custDataLst>
              <p:tags r:id="rId9"/>
            </p:custDataLst>
          </p:nvPr>
        </p:nvGraphicFramePr>
        <p:xfrm>
          <a:off x="312159" y="4548621"/>
          <a:ext cx="4659853" cy="2088000"/>
        </p:xfrm>
        <a:graphic>
          <a:graphicData uri="http://schemas.openxmlformats.org/drawingml/2006/chart">
            <c:chart xmlns:c="http://schemas.openxmlformats.org/drawingml/2006/chart" xmlns:r="http://schemas.openxmlformats.org/officeDocument/2006/relationships" r:id="rId45"/>
          </a:graphicData>
        </a:graphic>
      </p:graphicFrame>
      <p:sp>
        <p:nvSpPr>
          <p:cNvPr id="80" name="Oval 12"/>
          <p:cNvSpPr>
            <a:spLocks noChangeArrowheads="1"/>
          </p:cNvSpPr>
          <p:nvPr/>
        </p:nvSpPr>
        <p:spPr bwMode="gray">
          <a:xfrm>
            <a:off x="5317232" y="4085975"/>
            <a:ext cx="4499515" cy="304281"/>
          </a:xfrm>
          <a:prstGeom prst="rect">
            <a:avLst/>
          </a:prstGeom>
          <a:solidFill>
            <a:srgbClr val="006D75"/>
          </a:solidFill>
          <a:ln w="6350" algn="ctr">
            <a:solidFill>
              <a:srgbClr val="618FBB"/>
            </a:solidFill>
            <a:miter lim="800000"/>
            <a:headEnd/>
            <a:tailEnd/>
          </a:ln>
        </p:spPr>
        <p:txBody>
          <a:bodyPr anchor="ctr"/>
          <a:lstStyle/>
          <a:p>
            <a:pPr algn="ctr"/>
            <a:r>
              <a:rPr lang="en-US" sz="1200" b="1" dirty="0" smtClean="0">
                <a:solidFill>
                  <a:schemeClr val="bg1"/>
                </a:solidFill>
                <a:cs typeface="Arial" charset="0"/>
              </a:rPr>
              <a:t>Agriculture sector also reviving</a:t>
            </a:r>
            <a:endParaRPr lang="en-US" sz="1200" b="1" baseline="30000" dirty="0" smtClean="0">
              <a:solidFill>
                <a:schemeClr val="bg1"/>
              </a:solidFill>
              <a:cs typeface="Arial" charset="0"/>
            </a:endParaRPr>
          </a:p>
        </p:txBody>
      </p:sp>
      <p:grpSp>
        <p:nvGrpSpPr>
          <p:cNvPr id="2" name="Group 64"/>
          <p:cNvGrpSpPr/>
          <p:nvPr/>
        </p:nvGrpSpPr>
        <p:grpSpPr>
          <a:xfrm>
            <a:off x="259772" y="1275707"/>
            <a:ext cx="9556975" cy="2637021"/>
            <a:chOff x="259772" y="1275707"/>
            <a:chExt cx="9556975" cy="2637021"/>
          </a:xfrm>
        </p:grpSpPr>
        <p:graphicFrame>
          <p:nvGraphicFramePr>
            <p:cNvPr id="50" name="Object 4"/>
            <p:cNvGraphicFramePr>
              <a:graphicFrameLocks noChangeAspect="1"/>
            </p:cNvGraphicFramePr>
            <p:nvPr>
              <p:custDataLst>
                <p:tags r:id="rId12"/>
              </p:custDataLst>
            </p:nvPr>
          </p:nvGraphicFramePr>
          <p:xfrm>
            <a:off x="3877072" y="2238177"/>
            <a:ext cx="2938067" cy="1594411"/>
          </p:xfrm>
          <a:graphic>
            <a:graphicData uri="http://schemas.openxmlformats.org/drawingml/2006/chart">
              <c:chart xmlns:c="http://schemas.openxmlformats.org/drawingml/2006/chart" xmlns:r="http://schemas.openxmlformats.org/officeDocument/2006/relationships" r:id="rId46"/>
            </a:graphicData>
          </a:graphic>
        </p:graphicFrame>
        <p:graphicFrame>
          <p:nvGraphicFramePr>
            <p:cNvPr id="51" name="Object 4 (L)"/>
            <p:cNvGraphicFramePr>
              <a:graphicFrameLocks noChangeAspect="1"/>
            </p:cNvGraphicFramePr>
            <p:nvPr>
              <p:custDataLst>
                <p:tags r:id="rId13"/>
              </p:custDataLst>
            </p:nvPr>
          </p:nvGraphicFramePr>
          <p:xfrm>
            <a:off x="652531" y="2192418"/>
            <a:ext cx="3138419" cy="1604206"/>
          </p:xfrm>
          <a:graphic>
            <a:graphicData uri="http://schemas.openxmlformats.org/drawingml/2006/chart">
              <c:chart xmlns:c="http://schemas.openxmlformats.org/drawingml/2006/chart" xmlns:r="http://schemas.openxmlformats.org/officeDocument/2006/relationships" r:id="rId47"/>
            </a:graphicData>
          </a:graphic>
        </p:graphicFrame>
        <p:sp>
          <p:nvSpPr>
            <p:cNvPr id="52" name="Text Box 12 (L)"/>
            <p:cNvSpPr txBox="1">
              <a:spLocks noChangeArrowheads="1"/>
            </p:cNvSpPr>
            <p:nvPr>
              <p:custDataLst>
                <p:tags r:id="rId14"/>
              </p:custDataLst>
            </p:nvPr>
          </p:nvSpPr>
          <p:spPr bwMode="gray">
            <a:xfrm>
              <a:off x="373454" y="2113377"/>
              <a:ext cx="1192634" cy="138499"/>
            </a:xfrm>
            <a:prstGeom prst="rect">
              <a:avLst/>
            </a:prstGeom>
          </p:spPr>
          <p:txBody>
            <a:bodyPr wrap="none" lIns="0" tIns="0" rIns="0" bIns="0" anchor="ctr">
              <a:spAutoFit/>
            </a:bodyPr>
            <a:lstStyle/>
            <a:p>
              <a:pPr defTabSz="1025525">
                <a:spcBef>
                  <a:spcPct val="50000"/>
                </a:spcBef>
                <a:defRPr/>
              </a:pPr>
              <a:r>
                <a:rPr lang="en-US" sz="900" b="1" dirty="0" smtClean="0"/>
                <a:t>2013 </a:t>
              </a:r>
              <a:r>
                <a:rPr lang="en-US" sz="900" b="1" dirty="0"/>
                <a:t>Population </a:t>
              </a:r>
              <a:r>
                <a:rPr lang="en-US" sz="900" b="1" dirty="0" smtClean="0"/>
                <a:t>(</a:t>
              </a:r>
              <a:r>
                <a:rPr lang="en-US" sz="900" b="1" dirty="0" err="1" smtClean="0"/>
                <a:t>Mn</a:t>
              </a:r>
              <a:r>
                <a:rPr lang="en-US" sz="900" b="1" dirty="0" smtClean="0"/>
                <a:t>.)</a:t>
              </a:r>
              <a:endParaRPr lang="en-US" sz="900" b="1" dirty="0"/>
            </a:p>
          </p:txBody>
        </p:sp>
        <p:sp>
          <p:nvSpPr>
            <p:cNvPr id="53" name="AutoShape 34 (L)"/>
            <p:cNvSpPr>
              <a:spLocks noChangeArrowheads="1"/>
            </p:cNvSpPr>
            <p:nvPr>
              <p:custDataLst>
                <p:tags r:id="rId15"/>
              </p:custDataLst>
            </p:nvPr>
          </p:nvSpPr>
          <p:spPr bwMode="gray">
            <a:xfrm>
              <a:off x="259773" y="1714246"/>
              <a:ext cx="547735" cy="363895"/>
            </a:xfrm>
            <a:prstGeom prst="homePlate">
              <a:avLst>
                <a:gd name="adj" fmla="val 29653"/>
              </a:avLst>
            </a:prstGeom>
            <a:solidFill>
              <a:srgbClr val="006D75"/>
            </a:solidFill>
            <a:ln w="12700" algn="ctr">
              <a:noFill/>
              <a:miter lim="800000"/>
              <a:headEnd/>
              <a:tailEnd/>
            </a:ln>
          </p:spPr>
          <p:txBody>
            <a:bodyPr lIns="17637" tIns="44092" rIns="0" bIns="44092" anchor="ctr"/>
            <a:lstStyle/>
            <a:p>
              <a:pPr defTabSz="881847" fontAlgn="auto">
                <a:spcBef>
                  <a:spcPts val="0"/>
                </a:spcBef>
                <a:spcAft>
                  <a:spcPts val="0"/>
                </a:spcAft>
                <a:defRPr/>
              </a:pPr>
              <a:r>
                <a:rPr lang="en-US" sz="600" b="1" kern="0" dirty="0" smtClean="0">
                  <a:solidFill>
                    <a:srgbClr val="FFFFFF"/>
                  </a:solidFill>
                  <a:ea typeface="PMingLiU" pitchFamily="18" charset="-120"/>
                  <a:cs typeface="Arial" pitchFamily="34" charset="0"/>
                </a:rPr>
                <a:t>2008 </a:t>
              </a:r>
              <a:r>
                <a:rPr lang="en-US" sz="600" b="1" kern="0" dirty="0">
                  <a:solidFill>
                    <a:srgbClr val="FFFFFF"/>
                  </a:solidFill>
                  <a:ea typeface="PMingLiU" pitchFamily="18" charset="-120"/>
                  <a:cs typeface="Arial" pitchFamily="34" charset="0"/>
                </a:rPr>
                <a:t>– </a:t>
              </a:r>
              <a:r>
                <a:rPr lang="en-US" sz="600" b="1" kern="0" dirty="0" smtClean="0">
                  <a:solidFill>
                    <a:srgbClr val="FFFFFF"/>
                  </a:solidFill>
                  <a:ea typeface="PMingLiU" pitchFamily="18" charset="-120"/>
                  <a:cs typeface="Arial" pitchFamily="34" charset="0"/>
                </a:rPr>
                <a:t>2013 </a:t>
              </a:r>
              <a:r>
                <a:rPr lang="en-US" sz="600" b="1" kern="0" dirty="0">
                  <a:solidFill>
                    <a:srgbClr val="FFFFFF"/>
                  </a:solidFill>
                  <a:ea typeface="PMingLiU" pitchFamily="18" charset="-120"/>
                  <a:cs typeface="Arial" pitchFamily="34" charset="0"/>
                </a:rPr>
                <a:t>Population </a:t>
              </a:r>
              <a:r>
                <a:rPr lang="en-US" sz="600" b="1" kern="0" dirty="0" smtClean="0">
                  <a:solidFill>
                    <a:srgbClr val="FFFFFF"/>
                  </a:solidFill>
                  <a:ea typeface="PMingLiU" pitchFamily="18" charset="-120"/>
                  <a:cs typeface="Arial" pitchFamily="34" charset="0"/>
                </a:rPr>
                <a:t>CAGR (%)</a:t>
              </a:r>
              <a:endParaRPr lang="en-US" sz="600" b="1" kern="0" dirty="0">
                <a:solidFill>
                  <a:srgbClr val="FFFFFF"/>
                </a:solidFill>
                <a:ea typeface="PMingLiU" pitchFamily="18" charset="-120"/>
                <a:cs typeface="Arial" pitchFamily="34" charset="0"/>
              </a:endParaRPr>
            </a:p>
          </p:txBody>
        </p:sp>
        <p:sp>
          <p:nvSpPr>
            <p:cNvPr id="54" name="Rectangle 16 (L)"/>
            <p:cNvSpPr>
              <a:spLocks noChangeArrowheads="1"/>
            </p:cNvSpPr>
            <p:nvPr>
              <p:custDataLst>
                <p:tags r:id="rId16"/>
              </p:custDataLst>
            </p:nvPr>
          </p:nvSpPr>
          <p:spPr bwMode="gray">
            <a:xfrm>
              <a:off x="1396136" y="1778677"/>
              <a:ext cx="22333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cs typeface="Arial" pitchFamily="34" charset="0"/>
                </a:rPr>
                <a:t>0.2%</a:t>
              </a:r>
            </a:p>
          </p:txBody>
        </p:sp>
        <p:sp>
          <p:nvSpPr>
            <p:cNvPr id="55" name="Rectangle 17 (L)"/>
            <p:cNvSpPr>
              <a:spLocks noChangeArrowheads="1"/>
            </p:cNvSpPr>
            <p:nvPr>
              <p:custDataLst>
                <p:tags r:id="rId17"/>
              </p:custDataLst>
            </p:nvPr>
          </p:nvSpPr>
          <p:spPr bwMode="gray">
            <a:xfrm>
              <a:off x="2991410" y="1778677"/>
              <a:ext cx="22333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cs typeface="Arial" pitchFamily="34" charset="0"/>
                </a:rPr>
                <a:t>0.8%</a:t>
              </a:r>
            </a:p>
          </p:txBody>
        </p:sp>
        <p:sp>
          <p:nvSpPr>
            <p:cNvPr id="56" name="Rectangle 18 (L)"/>
            <p:cNvSpPr>
              <a:spLocks noChangeArrowheads="1"/>
            </p:cNvSpPr>
            <p:nvPr>
              <p:custDataLst>
                <p:tags r:id="rId18"/>
              </p:custDataLst>
            </p:nvPr>
          </p:nvSpPr>
          <p:spPr bwMode="gray">
            <a:xfrm>
              <a:off x="1662015" y="1778677"/>
              <a:ext cx="22333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cs typeface="Arial" pitchFamily="34" charset="0"/>
                </a:rPr>
                <a:t>1.3%</a:t>
              </a:r>
            </a:p>
          </p:txBody>
        </p:sp>
        <p:sp>
          <p:nvSpPr>
            <p:cNvPr id="57" name="Rectangle 19 (L)"/>
            <p:cNvSpPr>
              <a:spLocks noChangeArrowheads="1"/>
            </p:cNvSpPr>
            <p:nvPr>
              <p:custDataLst>
                <p:tags r:id="rId19"/>
              </p:custDataLst>
            </p:nvPr>
          </p:nvSpPr>
          <p:spPr bwMode="gray">
            <a:xfrm>
              <a:off x="2193773" y="1778677"/>
              <a:ext cx="22333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cs typeface="Arial" pitchFamily="34" charset="0"/>
                </a:rPr>
                <a:t>0.2%</a:t>
              </a:r>
            </a:p>
          </p:txBody>
        </p:sp>
        <p:sp>
          <p:nvSpPr>
            <p:cNvPr id="58" name="Rectangle 20 (L)"/>
            <p:cNvSpPr>
              <a:spLocks noChangeArrowheads="1"/>
            </p:cNvSpPr>
            <p:nvPr>
              <p:custDataLst>
                <p:tags r:id="rId20"/>
              </p:custDataLst>
            </p:nvPr>
          </p:nvSpPr>
          <p:spPr bwMode="gray">
            <a:xfrm>
              <a:off x="2459652" y="1778677"/>
              <a:ext cx="22333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cs typeface="Arial" pitchFamily="34" charset="0"/>
                </a:rPr>
                <a:t>0.9%</a:t>
              </a:r>
            </a:p>
          </p:txBody>
        </p:sp>
        <p:sp>
          <p:nvSpPr>
            <p:cNvPr id="59" name="Rectangle 23 (L)"/>
            <p:cNvSpPr>
              <a:spLocks noChangeArrowheads="1"/>
            </p:cNvSpPr>
            <p:nvPr>
              <p:custDataLst>
                <p:tags r:id="rId21"/>
              </p:custDataLst>
            </p:nvPr>
          </p:nvSpPr>
          <p:spPr bwMode="gray">
            <a:xfrm>
              <a:off x="2725531" y="1778677"/>
              <a:ext cx="22333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cs typeface="Arial" pitchFamily="34" charset="0"/>
                </a:rPr>
                <a:t>1.3%</a:t>
              </a:r>
            </a:p>
          </p:txBody>
        </p:sp>
        <p:sp>
          <p:nvSpPr>
            <p:cNvPr id="60" name="Rectangle 18 (L)"/>
            <p:cNvSpPr>
              <a:spLocks noChangeArrowheads="1"/>
            </p:cNvSpPr>
            <p:nvPr>
              <p:custDataLst>
                <p:tags r:id="rId22"/>
              </p:custDataLst>
            </p:nvPr>
          </p:nvSpPr>
          <p:spPr bwMode="gray">
            <a:xfrm>
              <a:off x="1927894" y="1778677"/>
              <a:ext cx="22333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cs typeface="Arial" pitchFamily="34" charset="0"/>
                </a:rPr>
                <a:t>-0.1%</a:t>
              </a:r>
            </a:p>
          </p:txBody>
        </p:sp>
        <p:sp>
          <p:nvSpPr>
            <p:cNvPr id="61" name="Rectangle 23 (L)"/>
            <p:cNvSpPr>
              <a:spLocks noChangeArrowheads="1"/>
            </p:cNvSpPr>
            <p:nvPr>
              <p:custDataLst>
                <p:tags r:id="rId23"/>
              </p:custDataLst>
            </p:nvPr>
          </p:nvSpPr>
          <p:spPr bwMode="gray">
            <a:xfrm>
              <a:off x="3523164" y="1778677"/>
              <a:ext cx="22333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cs typeface="Arial" pitchFamily="34" charset="0"/>
                </a:rPr>
                <a:t>0.5%</a:t>
              </a:r>
            </a:p>
          </p:txBody>
        </p:sp>
        <p:sp>
          <p:nvSpPr>
            <p:cNvPr id="62" name="Rectangle 23 (L)"/>
            <p:cNvSpPr>
              <a:spLocks noChangeArrowheads="1"/>
            </p:cNvSpPr>
            <p:nvPr>
              <p:custDataLst>
                <p:tags r:id="rId24"/>
              </p:custDataLst>
            </p:nvPr>
          </p:nvSpPr>
          <p:spPr bwMode="gray">
            <a:xfrm>
              <a:off x="1130257" y="1778677"/>
              <a:ext cx="22333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cs typeface="Arial" pitchFamily="34" charset="0"/>
                </a:rPr>
                <a:t>1.3%</a:t>
              </a:r>
            </a:p>
          </p:txBody>
        </p:sp>
        <p:sp>
          <p:nvSpPr>
            <p:cNvPr id="63" name="Rectangle 23 (L)"/>
            <p:cNvSpPr>
              <a:spLocks noChangeArrowheads="1"/>
            </p:cNvSpPr>
            <p:nvPr>
              <p:custDataLst>
                <p:tags r:id="rId25"/>
              </p:custDataLst>
            </p:nvPr>
          </p:nvSpPr>
          <p:spPr bwMode="gray">
            <a:xfrm>
              <a:off x="864378" y="1778677"/>
              <a:ext cx="22333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cs typeface="Arial" pitchFamily="34" charset="0"/>
                </a:rPr>
                <a:t>0.5%</a:t>
              </a:r>
            </a:p>
          </p:txBody>
        </p:sp>
        <p:sp>
          <p:nvSpPr>
            <p:cNvPr id="64" name="Rectangle 23 (L)"/>
            <p:cNvSpPr>
              <a:spLocks noChangeArrowheads="1"/>
            </p:cNvSpPr>
            <p:nvPr>
              <p:custDataLst>
                <p:tags r:id="rId26"/>
              </p:custDataLst>
            </p:nvPr>
          </p:nvSpPr>
          <p:spPr bwMode="gray">
            <a:xfrm>
              <a:off x="3257289" y="1778677"/>
              <a:ext cx="22333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cs typeface="Arial" pitchFamily="34" charset="0"/>
                </a:rPr>
                <a:t>1.3%</a:t>
              </a:r>
            </a:p>
          </p:txBody>
        </p:sp>
        <p:sp>
          <p:nvSpPr>
            <p:cNvPr id="66" name="Rectangle 90 (L)"/>
            <p:cNvSpPr/>
            <p:nvPr>
              <p:custDataLst>
                <p:tags r:id="rId27"/>
              </p:custDataLst>
            </p:nvPr>
          </p:nvSpPr>
          <p:spPr bwMode="auto">
            <a:xfrm>
              <a:off x="3223814" y="2279905"/>
              <a:ext cx="268686" cy="1632823"/>
            </a:xfrm>
            <a:prstGeom prst="rect">
              <a:avLst/>
            </a:prstGeom>
            <a:noFill/>
            <a:ln w="9525" cap="flat" cmpd="sng" algn="ctr">
              <a:solidFill>
                <a:srgbClr val="FF0000"/>
              </a:solidFill>
              <a:prstDash val="dash"/>
              <a:round/>
              <a:headEnd type="none" w="med" len="med"/>
              <a:tailEnd type="none" w="med" len="med"/>
            </a:ln>
            <a:effectLst/>
          </p:spPr>
          <p:txBody>
            <a:bodyPr vert="horz" wrap="square" lIns="88185" tIns="44092" rIns="88185" bIns="44092" numCol="1" rtlCol="0" anchor="t" anchorCtr="0" compatLnSpc="1">
              <a:prstTxWarp prst="textNoShape">
                <a:avLst/>
              </a:prstTxWarp>
            </a:bodyPr>
            <a:lstStyle/>
            <a:p>
              <a:pPr defTabSz="881847" eaLnBrk="0" hangingPunct="0">
                <a:defRPr/>
              </a:pPr>
              <a:endParaRPr lang="en-US" sz="1300" kern="0" dirty="0" smtClean="0">
                <a:solidFill>
                  <a:sysClr val="windowText" lastClr="000000"/>
                </a:solidFill>
              </a:endParaRPr>
            </a:p>
          </p:txBody>
        </p:sp>
        <p:sp>
          <p:nvSpPr>
            <p:cNvPr id="67" name="AutoShape 22 (L)"/>
            <p:cNvSpPr>
              <a:spLocks noChangeArrowheads="1"/>
            </p:cNvSpPr>
            <p:nvPr>
              <p:custDataLst>
                <p:tags r:id="rId28"/>
              </p:custDataLst>
            </p:nvPr>
          </p:nvSpPr>
          <p:spPr bwMode="gray">
            <a:xfrm>
              <a:off x="3814754" y="1714246"/>
              <a:ext cx="472940" cy="367423"/>
            </a:xfrm>
            <a:prstGeom prst="homePlate">
              <a:avLst>
                <a:gd name="adj" fmla="val 22723"/>
              </a:avLst>
            </a:prstGeom>
            <a:solidFill>
              <a:srgbClr val="006D75"/>
            </a:solidFill>
            <a:ln w="12700" algn="ctr">
              <a:noFill/>
              <a:miter lim="800000"/>
              <a:headEnd/>
              <a:tailEnd/>
            </a:ln>
          </p:spPr>
          <p:txBody>
            <a:bodyPr lIns="17637" tIns="44092" rIns="0" bIns="44092" anchor="ctr"/>
            <a:lstStyle/>
            <a:p>
              <a:pPr fontAlgn="auto">
                <a:spcBef>
                  <a:spcPts val="0"/>
                </a:spcBef>
                <a:spcAft>
                  <a:spcPts val="0"/>
                </a:spcAft>
              </a:pPr>
              <a:r>
                <a:rPr lang="it-IT" sz="600" b="1" kern="0" dirty="0" smtClean="0">
                  <a:solidFill>
                    <a:srgbClr val="FFFFFF"/>
                  </a:solidFill>
                  <a:ea typeface="PMingLiU" pitchFamily="18" charset="-120"/>
                  <a:cs typeface="Arial" pitchFamily="34" charset="0"/>
                </a:rPr>
                <a:t>2013 </a:t>
              </a:r>
              <a:r>
                <a:rPr lang="it-IT" sz="600" b="1" kern="0" dirty="0">
                  <a:solidFill>
                    <a:srgbClr val="FFFFFF"/>
                  </a:solidFill>
                  <a:ea typeface="PMingLiU" pitchFamily="18" charset="-120"/>
                  <a:cs typeface="Arial" pitchFamily="34" charset="0"/>
                </a:rPr>
                <a:t>GDP per Capita </a:t>
              </a:r>
              <a:r>
                <a:rPr lang="it-IT" sz="600" b="1" kern="0" dirty="0" smtClean="0">
                  <a:solidFill>
                    <a:srgbClr val="FFFFFF"/>
                  </a:solidFill>
                  <a:ea typeface="PMingLiU" pitchFamily="18" charset="-120"/>
                </a:rPr>
                <a:t>(current US</a:t>
              </a:r>
              <a:r>
                <a:rPr lang="it-IT" sz="600" b="1" kern="0" dirty="0" smtClean="0">
                  <a:solidFill>
                    <a:srgbClr val="FFFFFF"/>
                  </a:solidFill>
                  <a:ea typeface="PMingLiU" pitchFamily="18" charset="-120"/>
                  <a:cs typeface="Arial" pitchFamily="34" charset="0"/>
                </a:rPr>
                <a:t>$ ‘000)</a:t>
              </a:r>
              <a:endParaRPr lang="it-IT" sz="600" b="1" kern="0" dirty="0">
                <a:solidFill>
                  <a:srgbClr val="FFFFFF"/>
                </a:solidFill>
                <a:ea typeface="PMingLiU" pitchFamily="18" charset="-120"/>
                <a:cs typeface="Arial" pitchFamily="34" charset="0"/>
              </a:endParaRPr>
            </a:p>
          </p:txBody>
        </p:sp>
        <p:sp>
          <p:nvSpPr>
            <p:cNvPr id="78" name="Text Box 14 (L)"/>
            <p:cNvSpPr txBox="1">
              <a:spLocks noChangeArrowheads="1"/>
            </p:cNvSpPr>
            <p:nvPr>
              <p:custDataLst>
                <p:tags r:id="rId29"/>
              </p:custDataLst>
            </p:nvPr>
          </p:nvSpPr>
          <p:spPr bwMode="gray">
            <a:xfrm>
              <a:off x="3886192" y="2100250"/>
              <a:ext cx="1878158" cy="142696"/>
            </a:xfrm>
            <a:prstGeom prst="rect">
              <a:avLst/>
            </a:prstGeom>
          </p:spPr>
          <p:txBody>
            <a:bodyPr wrap="square" lIns="0" tIns="0" rIns="0" bIns="0" anchor="ctr">
              <a:spAutoFit/>
            </a:bodyPr>
            <a:lstStyle/>
            <a:p>
              <a:pPr algn="ctr" defTabSz="1025525">
                <a:spcBef>
                  <a:spcPct val="50000"/>
                </a:spcBef>
                <a:defRPr/>
              </a:pPr>
              <a:r>
                <a:rPr lang="it-IT" sz="900" b="1" dirty="0"/>
                <a:t>GDP per </a:t>
              </a:r>
              <a:r>
                <a:rPr lang="it-IT" sz="900" b="1" dirty="0" smtClean="0"/>
                <a:t>Capita CAGR </a:t>
              </a:r>
              <a:r>
                <a:rPr lang="it-IT" sz="900" b="1" dirty="0"/>
                <a:t>(</a:t>
              </a:r>
              <a:r>
                <a:rPr lang="it-IT" sz="900" b="1" dirty="0" smtClean="0"/>
                <a:t>2008-2013)</a:t>
              </a:r>
              <a:endParaRPr lang="it-IT" sz="900" b="1" dirty="0"/>
            </a:p>
          </p:txBody>
        </p:sp>
        <p:sp>
          <p:nvSpPr>
            <p:cNvPr id="79" name="Rectangle 127 (L)"/>
            <p:cNvSpPr/>
            <p:nvPr>
              <p:custDataLst>
                <p:tags r:id="rId30"/>
              </p:custDataLst>
            </p:nvPr>
          </p:nvSpPr>
          <p:spPr bwMode="auto">
            <a:xfrm>
              <a:off x="6022072" y="2302024"/>
              <a:ext cx="216000" cy="1512168"/>
            </a:xfrm>
            <a:prstGeom prst="rect">
              <a:avLst/>
            </a:prstGeom>
            <a:noFill/>
            <a:ln w="9525" cap="flat" cmpd="sng" algn="ctr">
              <a:solidFill>
                <a:srgbClr val="FF0000"/>
              </a:solidFill>
              <a:prstDash val="dash"/>
              <a:round/>
              <a:headEnd type="none" w="med" len="med"/>
              <a:tailEnd type="none" w="med" len="med"/>
            </a:ln>
            <a:effectLst/>
          </p:spPr>
          <p:txBody>
            <a:bodyPr vert="horz" wrap="square" lIns="88185" tIns="44092" rIns="88185" bIns="44092" numCol="1" rtlCol="0" anchor="t" anchorCtr="0" compatLnSpc="1">
              <a:prstTxWarp prst="textNoShape">
                <a:avLst/>
              </a:prstTxWarp>
            </a:bodyPr>
            <a:lstStyle/>
            <a:p>
              <a:pPr defTabSz="881847" eaLnBrk="0" hangingPunct="0">
                <a:defRPr/>
              </a:pPr>
              <a:endParaRPr lang="en-US" sz="1300" kern="0" dirty="0" smtClean="0">
                <a:solidFill>
                  <a:sysClr val="windowText" lastClr="000000"/>
                </a:solidFill>
              </a:endParaRPr>
            </a:p>
          </p:txBody>
        </p:sp>
        <p:sp>
          <p:nvSpPr>
            <p:cNvPr id="68" name="Rectangle 17 (L)"/>
            <p:cNvSpPr>
              <a:spLocks noChangeArrowheads="1"/>
            </p:cNvSpPr>
            <p:nvPr>
              <p:custDataLst>
                <p:tags r:id="rId31"/>
              </p:custDataLst>
            </p:nvPr>
          </p:nvSpPr>
          <p:spPr bwMode="gray">
            <a:xfrm>
              <a:off x="5055966" y="1778677"/>
              <a:ext cx="16364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cs typeface="Arial" pitchFamily="34" charset="0"/>
                </a:rPr>
                <a:t>6.6</a:t>
              </a:r>
            </a:p>
          </p:txBody>
        </p:sp>
        <p:sp>
          <p:nvSpPr>
            <p:cNvPr id="69" name="Rectangle 18 (L)"/>
            <p:cNvSpPr>
              <a:spLocks noChangeArrowheads="1"/>
            </p:cNvSpPr>
            <p:nvPr>
              <p:custDataLst>
                <p:tags r:id="rId32"/>
              </p:custDataLst>
            </p:nvPr>
          </p:nvSpPr>
          <p:spPr bwMode="gray">
            <a:xfrm>
              <a:off x="5315200" y="1778677"/>
              <a:ext cx="180000"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rPr>
                <a:t>14.6</a:t>
              </a:r>
              <a:endParaRPr lang="en-US" sz="600" kern="0" dirty="0" smtClean="0">
                <a:solidFill>
                  <a:schemeClr val="tx1"/>
                </a:solidFill>
                <a:ea typeface="PMingLiU" pitchFamily="18" charset="-120"/>
                <a:cs typeface="Arial" pitchFamily="34" charset="0"/>
              </a:endParaRPr>
            </a:p>
          </p:txBody>
        </p:sp>
        <p:sp>
          <p:nvSpPr>
            <p:cNvPr id="70" name="Rectangle 19 (L)"/>
            <p:cNvSpPr>
              <a:spLocks noChangeArrowheads="1"/>
            </p:cNvSpPr>
            <p:nvPr>
              <p:custDataLst>
                <p:tags r:id="rId33"/>
              </p:custDataLst>
            </p:nvPr>
          </p:nvSpPr>
          <p:spPr bwMode="gray">
            <a:xfrm>
              <a:off x="5819379" y="1778677"/>
              <a:ext cx="16364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cs typeface="Arial" pitchFamily="34" charset="0"/>
                </a:rPr>
                <a:t>5.8</a:t>
              </a:r>
            </a:p>
          </p:txBody>
        </p:sp>
        <p:sp>
          <p:nvSpPr>
            <p:cNvPr id="71" name="Rectangle 20 (L)"/>
            <p:cNvSpPr>
              <a:spLocks noChangeArrowheads="1"/>
            </p:cNvSpPr>
            <p:nvPr>
              <p:custDataLst>
                <p:tags r:id="rId34"/>
              </p:custDataLst>
            </p:nvPr>
          </p:nvSpPr>
          <p:spPr bwMode="gray">
            <a:xfrm>
              <a:off x="6078613" y="1778677"/>
              <a:ext cx="16364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rPr>
                <a:t>1.5</a:t>
              </a:r>
              <a:endParaRPr lang="en-US" sz="600" kern="0" dirty="0" smtClean="0">
                <a:solidFill>
                  <a:schemeClr val="tx1"/>
                </a:solidFill>
                <a:ea typeface="PMingLiU" pitchFamily="18" charset="-120"/>
                <a:cs typeface="Arial" pitchFamily="34" charset="0"/>
              </a:endParaRPr>
            </a:p>
          </p:txBody>
        </p:sp>
        <p:sp>
          <p:nvSpPr>
            <p:cNvPr id="72" name="Rectangle 23 (L)"/>
            <p:cNvSpPr>
              <a:spLocks noChangeArrowheads="1"/>
            </p:cNvSpPr>
            <p:nvPr>
              <p:custDataLst>
                <p:tags r:id="rId35"/>
              </p:custDataLst>
            </p:nvPr>
          </p:nvSpPr>
          <p:spPr bwMode="gray">
            <a:xfrm>
              <a:off x="6325440" y="1778677"/>
              <a:ext cx="16364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cs typeface="Arial" pitchFamily="34" charset="0"/>
                </a:rPr>
                <a:t>3.5</a:t>
              </a:r>
            </a:p>
          </p:txBody>
        </p:sp>
        <p:sp>
          <p:nvSpPr>
            <p:cNvPr id="73" name="Rectangle 18 (L)"/>
            <p:cNvSpPr>
              <a:spLocks noChangeArrowheads="1"/>
            </p:cNvSpPr>
            <p:nvPr>
              <p:custDataLst>
                <p:tags r:id="rId36"/>
              </p:custDataLst>
            </p:nvPr>
          </p:nvSpPr>
          <p:spPr bwMode="gray">
            <a:xfrm>
              <a:off x="5569671" y="1778677"/>
              <a:ext cx="16364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cs typeface="Arial" pitchFamily="34" charset="0"/>
                </a:rPr>
                <a:t>11.2</a:t>
              </a:r>
            </a:p>
          </p:txBody>
        </p:sp>
        <p:sp>
          <p:nvSpPr>
            <p:cNvPr id="75" name="Rectangle 23 (L)"/>
            <p:cNvSpPr>
              <a:spLocks noChangeArrowheads="1"/>
            </p:cNvSpPr>
            <p:nvPr>
              <p:custDataLst>
                <p:tags r:id="rId37"/>
              </p:custDataLst>
            </p:nvPr>
          </p:nvSpPr>
          <p:spPr bwMode="gray">
            <a:xfrm>
              <a:off x="4787206" y="1778677"/>
              <a:ext cx="180000"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cs typeface="Arial" pitchFamily="34" charset="0"/>
                </a:rPr>
                <a:t>53.0</a:t>
              </a:r>
            </a:p>
          </p:txBody>
        </p:sp>
        <p:sp>
          <p:nvSpPr>
            <p:cNvPr id="76" name="Rectangle 23 (L)"/>
            <p:cNvSpPr>
              <a:spLocks noChangeArrowheads="1"/>
            </p:cNvSpPr>
            <p:nvPr>
              <p:custDataLst>
                <p:tags r:id="rId38"/>
              </p:custDataLst>
            </p:nvPr>
          </p:nvSpPr>
          <p:spPr bwMode="gray">
            <a:xfrm>
              <a:off x="4292553" y="1778677"/>
              <a:ext cx="180000"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rPr>
                <a:t>38.6</a:t>
              </a:r>
              <a:endParaRPr lang="en-US" sz="600" kern="0" dirty="0" smtClean="0">
                <a:solidFill>
                  <a:schemeClr val="tx1"/>
                </a:solidFill>
                <a:ea typeface="PMingLiU" pitchFamily="18" charset="-120"/>
                <a:cs typeface="Arial" pitchFamily="34" charset="0"/>
              </a:endParaRPr>
            </a:p>
          </p:txBody>
        </p:sp>
        <p:sp>
          <p:nvSpPr>
            <p:cNvPr id="77" name="Rectangle 23 (L)"/>
            <p:cNvSpPr>
              <a:spLocks noChangeArrowheads="1"/>
            </p:cNvSpPr>
            <p:nvPr>
              <p:custDataLst>
                <p:tags r:id="rId39"/>
              </p:custDataLst>
            </p:nvPr>
          </p:nvSpPr>
          <p:spPr bwMode="gray">
            <a:xfrm>
              <a:off x="6581813" y="1778677"/>
              <a:ext cx="163646"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rPr>
                <a:t>6.8</a:t>
              </a:r>
              <a:endParaRPr lang="en-US" sz="600" kern="0" dirty="0" smtClean="0">
                <a:solidFill>
                  <a:schemeClr val="tx1"/>
                </a:solidFill>
                <a:ea typeface="PMingLiU" pitchFamily="18" charset="-120"/>
                <a:cs typeface="Arial" pitchFamily="34" charset="0"/>
              </a:endParaRPr>
            </a:p>
          </p:txBody>
        </p:sp>
        <p:sp>
          <p:nvSpPr>
            <p:cNvPr id="98" name="Rectangle 16 (L)"/>
            <p:cNvSpPr>
              <a:spLocks noChangeArrowheads="1"/>
            </p:cNvSpPr>
            <p:nvPr>
              <p:custDataLst>
                <p:tags r:id="rId40"/>
              </p:custDataLst>
            </p:nvPr>
          </p:nvSpPr>
          <p:spPr bwMode="gray">
            <a:xfrm>
              <a:off x="4544194" y="1778677"/>
              <a:ext cx="180000" cy="235033"/>
            </a:xfrm>
            <a:prstGeom prst="rect">
              <a:avLst/>
            </a:prstGeom>
            <a:noFill/>
            <a:ln w="12700" algn="ctr">
              <a:solidFill>
                <a:srgbClr val="006D75"/>
              </a:solidFill>
              <a:miter lim="800000"/>
              <a:headEnd/>
              <a:tailEnd/>
            </a:ln>
          </p:spPr>
          <p:txBody>
            <a:bodyPr lIns="0" tIns="0" rIns="0" bIns="0" anchor="ctr"/>
            <a:lstStyle/>
            <a:p>
              <a:pPr algn="ctr" defTabSz="881847" fontAlgn="auto">
                <a:spcBef>
                  <a:spcPct val="50000"/>
                </a:spcBef>
                <a:spcAft>
                  <a:spcPts val="0"/>
                </a:spcAft>
                <a:defRPr/>
              </a:pPr>
              <a:r>
                <a:rPr lang="en-US" sz="600" kern="0" dirty="0" smtClean="0">
                  <a:solidFill>
                    <a:schemeClr val="tx1"/>
                  </a:solidFill>
                  <a:ea typeface="PMingLiU" pitchFamily="18" charset="-120"/>
                </a:rPr>
                <a:t>11.0</a:t>
              </a:r>
              <a:endParaRPr lang="en-US" sz="600" kern="0" dirty="0" smtClean="0">
                <a:solidFill>
                  <a:schemeClr val="tx1"/>
                </a:solidFill>
                <a:ea typeface="PMingLiU" pitchFamily="18" charset="-120"/>
                <a:cs typeface="Arial" pitchFamily="34" charset="0"/>
              </a:endParaRPr>
            </a:p>
          </p:txBody>
        </p:sp>
        <p:sp>
          <p:nvSpPr>
            <p:cNvPr id="100" name="Text Box 13 (L)"/>
            <p:cNvSpPr txBox="1">
              <a:spLocks noChangeArrowheads="1"/>
            </p:cNvSpPr>
            <p:nvPr>
              <p:custDataLst>
                <p:tags r:id="rId41"/>
              </p:custDataLst>
            </p:nvPr>
          </p:nvSpPr>
          <p:spPr bwMode="gray">
            <a:xfrm>
              <a:off x="6958026" y="1671622"/>
              <a:ext cx="2081253" cy="142696"/>
            </a:xfrm>
            <a:prstGeom prst="rect">
              <a:avLst/>
            </a:prstGeom>
          </p:spPr>
          <p:txBody>
            <a:bodyPr wrap="square" lIns="0" tIns="0" rIns="0" bIns="0" anchor="ctr">
              <a:spAutoFit/>
            </a:bodyPr>
            <a:lstStyle/>
            <a:p>
              <a:pPr algn="ctr" defTabSz="1025525">
                <a:spcBef>
                  <a:spcPct val="50000"/>
                </a:spcBef>
                <a:defRPr/>
              </a:pPr>
              <a:r>
                <a:rPr lang="en-US" sz="900" b="1" dirty="0" smtClean="0"/>
                <a:t>Gross Domestic Savings / GDP (2013)</a:t>
              </a:r>
              <a:endParaRPr lang="en-US" sz="900" b="1" dirty="0"/>
            </a:p>
          </p:txBody>
        </p:sp>
        <p:sp>
          <p:nvSpPr>
            <p:cNvPr id="106" name="Oval 12"/>
            <p:cNvSpPr>
              <a:spLocks noChangeArrowheads="1"/>
            </p:cNvSpPr>
            <p:nvPr/>
          </p:nvSpPr>
          <p:spPr bwMode="gray">
            <a:xfrm>
              <a:off x="259772" y="1275707"/>
              <a:ext cx="3543878" cy="281324"/>
            </a:xfrm>
            <a:prstGeom prst="rect">
              <a:avLst/>
            </a:prstGeom>
            <a:solidFill>
              <a:srgbClr val="006D75"/>
            </a:solidFill>
            <a:ln w="6350" algn="ctr">
              <a:solidFill>
                <a:srgbClr val="618FBB"/>
              </a:solidFill>
              <a:miter lim="800000"/>
              <a:headEnd/>
              <a:tailEnd/>
            </a:ln>
          </p:spPr>
          <p:txBody>
            <a:bodyPr anchor="ctr"/>
            <a:lstStyle/>
            <a:p>
              <a:pPr algn="ctr"/>
              <a:r>
                <a:rPr lang="en-US" sz="1200" b="1" dirty="0" smtClean="0">
                  <a:solidFill>
                    <a:schemeClr val="bg1"/>
                  </a:solidFill>
                  <a:cs typeface="Arial" charset="0"/>
                </a:rPr>
                <a:t>Large and growing population base</a:t>
              </a:r>
              <a:r>
                <a:rPr lang="en-US" sz="1200" b="1" baseline="30000" dirty="0" smtClean="0">
                  <a:solidFill>
                    <a:schemeClr val="bg1"/>
                  </a:solidFill>
                  <a:cs typeface="Arial" charset="0"/>
                </a:rPr>
                <a:t>1</a:t>
              </a:r>
            </a:p>
          </p:txBody>
        </p:sp>
        <p:sp>
          <p:nvSpPr>
            <p:cNvPr id="107" name="Oval 12"/>
            <p:cNvSpPr>
              <a:spLocks noChangeArrowheads="1"/>
            </p:cNvSpPr>
            <p:nvPr/>
          </p:nvSpPr>
          <p:spPr bwMode="gray">
            <a:xfrm>
              <a:off x="3873284" y="1275707"/>
              <a:ext cx="2938607" cy="281324"/>
            </a:xfrm>
            <a:prstGeom prst="rect">
              <a:avLst/>
            </a:prstGeom>
            <a:solidFill>
              <a:srgbClr val="006D75"/>
            </a:solidFill>
            <a:ln w="6350" algn="ctr">
              <a:solidFill>
                <a:srgbClr val="618FBB"/>
              </a:solidFill>
              <a:miter lim="800000"/>
              <a:headEnd/>
              <a:tailEnd/>
            </a:ln>
          </p:spPr>
          <p:txBody>
            <a:bodyPr anchor="ctr"/>
            <a:lstStyle/>
            <a:p>
              <a:pPr algn="ctr"/>
              <a:r>
                <a:rPr lang="en-US" sz="1200" b="1" dirty="0" smtClean="0">
                  <a:solidFill>
                    <a:schemeClr val="bg1"/>
                  </a:solidFill>
                  <a:cs typeface="Arial" charset="0"/>
                </a:rPr>
                <a:t>Rising affluence</a:t>
              </a:r>
              <a:r>
                <a:rPr lang="en-US" sz="1200" b="1" baseline="30000" dirty="0" smtClean="0">
                  <a:solidFill>
                    <a:schemeClr val="bg1"/>
                  </a:solidFill>
                  <a:cs typeface="Arial" charset="0"/>
                </a:rPr>
                <a:t>1</a:t>
              </a:r>
            </a:p>
          </p:txBody>
        </p:sp>
        <p:sp>
          <p:nvSpPr>
            <p:cNvPr id="108" name="Oval 12"/>
            <p:cNvSpPr>
              <a:spLocks noChangeArrowheads="1"/>
            </p:cNvSpPr>
            <p:nvPr/>
          </p:nvSpPr>
          <p:spPr bwMode="gray">
            <a:xfrm>
              <a:off x="6881523" y="1275707"/>
              <a:ext cx="2935224" cy="281324"/>
            </a:xfrm>
            <a:prstGeom prst="rect">
              <a:avLst/>
            </a:prstGeom>
            <a:solidFill>
              <a:srgbClr val="006D75"/>
            </a:solidFill>
            <a:ln w="6350" algn="ctr">
              <a:solidFill>
                <a:srgbClr val="618FBB"/>
              </a:solidFill>
              <a:miter lim="800000"/>
              <a:headEnd/>
              <a:tailEnd/>
            </a:ln>
          </p:spPr>
          <p:txBody>
            <a:bodyPr anchor="ctr"/>
            <a:lstStyle/>
            <a:p>
              <a:pPr algn="ctr"/>
              <a:r>
                <a:rPr lang="en-US" sz="1200" b="1" dirty="0" smtClean="0">
                  <a:solidFill>
                    <a:schemeClr val="bg1"/>
                  </a:solidFill>
                  <a:cs typeface="Arial" charset="0"/>
                </a:rPr>
                <a:t>Strong habit of savings</a:t>
              </a:r>
              <a:r>
                <a:rPr lang="en-US" sz="1200" b="1" baseline="30000" dirty="0" smtClean="0">
                  <a:solidFill>
                    <a:schemeClr val="bg1"/>
                  </a:solidFill>
                  <a:cs typeface="Arial" charset="0"/>
                </a:rPr>
                <a:t>1</a:t>
              </a:r>
            </a:p>
          </p:txBody>
        </p:sp>
        <p:pic>
          <p:nvPicPr>
            <p:cNvPr id="113" name="Picture 112" descr="India.png"/>
            <p:cNvPicPr>
              <a:picLocks noChangeAspect="1"/>
            </p:cNvPicPr>
            <p:nvPr/>
          </p:nvPicPr>
          <p:blipFill>
            <a:blip r:embed="rId48" cstate="print"/>
            <a:stretch>
              <a:fillRect/>
            </a:stretch>
          </p:blipFill>
          <p:spPr>
            <a:xfrm>
              <a:off x="6037312" y="3671886"/>
              <a:ext cx="197788" cy="132990"/>
            </a:xfrm>
            <a:prstGeom prst="rect">
              <a:avLst/>
            </a:prstGeom>
          </p:spPr>
        </p:pic>
        <p:sp>
          <p:nvSpPr>
            <p:cNvPr id="81" name="Rectangle 127 (L)"/>
            <p:cNvSpPr/>
            <p:nvPr>
              <p:custDataLst>
                <p:tags r:id="rId42"/>
              </p:custDataLst>
            </p:nvPr>
          </p:nvSpPr>
          <p:spPr bwMode="auto">
            <a:xfrm>
              <a:off x="8393954" y="2158008"/>
              <a:ext cx="272209" cy="1656184"/>
            </a:xfrm>
            <a:prstGeom prst="rect">
              <a:avLst/>
            </a:prstGeom>
            <a:noFill/>
            <a:ln w="9525" cap="flat" cmpd="sng" algn="ctr">
              <a:solidFill>
                <a:srgbClr val="FF0000"/>
              </a:solidFill>
              <a:prstDash val="dash"/>
              <a:round/>
              <a:headEnd type="none" w="med" len="med"/>
              <a:tailEnd type="none" w="med" len="med"/>
            </a:ln>
            <a:effectLst/>
          </p:spPr>
          <p:txBody>
            <a:bodyPr vert="horz" wrap="square" lIns="88185" tIns="44092" rIns="88185" bIns="44092" numCol="1" rtlCol="0" anchor="t" anchorCtr="0" compatLnSpc="1">
              <a:prstTxWarp prst="textNoShape">
                <a:avLst/>
              </a:prstTxWarp>
            </a:bodyPr>
            <a:lstStyle/>
            <a:p>
              <a:pPr defTabSz="881847" eaLnBrk="0" hangingPunct="0">
                <a:defRPr/>
              </a:pPr>
              <a:endParaRPr lang="en-US" sz="1300" kern="0" dirty="0" smtClean="0">
                <a:solidFill>
                  <a:sysClr val="windowText" lastClr="000000"/>
                </a:solidFill>
              </a:endParaRPr>
            </a:p>
          </p:txBody>
        </p:sp>
        <p:pic>
          <p:nvPicPr>
            <p:cNvPr id="82" name="Picture 81" descr="India.png"/>
            <p:cNvPicPr>
              <a:picLocks noChangeAspect="1"/>
            </p:cNvPicPr>
            <p:nvPr/>
          </p:nvPicPr>
          <p:blipFill>
            <a:blip r:embed="rId48" cstate="print"/>
            <a:stretch>
              <a:fillRect/>
            </a:stretch>
          </p:blipFill>
          <p:spPr>
            <a:xfrm>
              <a:off x="8426276" y="3598168"/>
              <a:ext cx="197788" cy="132990"/>
            </a:xfrm>
            <a:prstGeom prst="rect">
              <a:avLst/>
            </a:prstGeom>
          </p:spPr>
        </p:pic>
        <p:pic>
          <p:nvPicPr>
            <p:cNvPr id="83" name="Picture 82" descr="India.png"/>
            <p:cNvPicPr>
              <a:picLocks noChangeAspect="1"/>
            </p:cNvPicPr>
            <p:nvPr/>
          </p:nvPicPr>
          <p:blipFill>
            <a:blip r:embed="rId48" cstate="print"/>
            <a:stretch>
              <a:fillRect/>
            </a:stretch>
          </p:blipFill>
          <p:spPr>
            <a:xfrm>
              <a:off x="3262241" y="3689900"/>
              <a:ext cx="197788" cy="132990"/>
            </a:xfrm>
            <a:prstGeom prst="rect">
              <a:avLst/>
            </a:prstGeom>
          </p:spPr>
        </p:pic>
      </p:grpSp>
      <p:sp>
        <p:nvSpPr>
          <p:cNvPr id="86" name="Text Box 14"/>
          <p:cNvSpPr txBox="1">
            <a:spLocks noChangeArrowheads="1"/>
          </p:cNvSpPr>
          <p:nvPr/>
        </p:nvSpPr>
        <p:spPr bwMode="gray">
          <a:xfrm>
            <a:off x="6881524" y="4415889"/>
            <a:ext cx="1857881" cy="138499"/>
          </a:xfrm>
          <a:prstGeom prst="rect">
            <a:avLst/>
          </a:prstGeom>
          <a:noFill/>
          <a:ln w="9525">
            <a:noFill/>
            <a:miter lim="800000"/>
            <a:headEnd/>
            <a:tailEnd/>
          </a:ln>
        </p:spPr>
        <p:txBody>
          <a:bodyPr wrap="none" lIns="0" tIns="0" rIns="0" bIns="0" anchor="ctr">
            <a:spAutoFit/>
          </a:bodyPr>
          <a:lstStyle/>
          <a:p>
            <a:pPr defTabSz="1025525">
              <a:spcBef>
                <a:spcPct val="50000"/>
              </a:spcBef>
            </a:pPr>
            <a:r>
              <a:rPr lang="en-GB" sz="900" b="1" dirty="0" smtClean="0"/>
              <a:t>Real agricultural GDP </a:t>
            </a:r>
            <a:r>
              <a:rPr lang="en-GB" sz="900" b="1" dirty="0"/>
              <a:t>growth </a:t>
            </a:r>
            <a:r>
              <a:rPr lang="en-GB" sz="900" b="1" dirty="0" smtClean="0"/>
              <a:t>(%)</a:t>
            </a:r>
            <a:r>
              <a:rPr lang="en-GB" sz="900" b="1" baseline="30000" dirty="0" smtClean="0"/>
              <a:t>2</a:t>
            </a:r>
            <a:endParaRPr lang="en-GB" sz="900" b="1" baseline="30000" dirty="0"/>
          </a:p>
        </p:txBody>
      </p:sp>
      <p:graphicFrame>
        <p:nvGraphicFramePr>
          <p:cNvPr id="88" name="Object 3"/>
          <p:cNvGraphicFramePr>
            <a:graphicFrameLocks noChangeAspect="1"/>
          </p:cNvGraphicFramePr>
          <p:nvPr>
            <p:custDataLst>
              <p:tags r:id="rId10"/>
            </p:custDataLst>
            <p:extLst>
              <p:ext uri="{D42A27DB-BD31-4B8C-83A1-F6EECF244321}">
                <p14:modId xmlns:p14="http://schemas.microsoft.com/office/powerpoint/2010/main" xmlns="" val="60040773"/>
              </p:ext>
            </p:extLst>
          </p:nvPr>
        </p:nvGraphicFramePr>
        <p:xfrm>
          <a:off x="5317232" y="4529142"/>
          <a:ext cx="4464496" cy="2113914"/>
        </p:xfrm>
        <a:graphic>
          <a:graphicData uri="http://schemas.openxmlformats.org/drawingml/2006/chart">
            <c:chart xmlns:c="http://schemas.openxmlformats.org/drawingml/2006/chart" xmlns:r="http://schemas.openxmlformats.org/officeDocument/2006/relationships" r:id="rId49"/>
          </a:graphicData>
        </a:graphic>
      </p:graphicFrame>
      <p:graphicFrame>
        <p:nvGraphicFramePr>
          <p:cNvPr id="65" name="Object 3"/>
          <p:cNvGraphicFramePr>
            <a:graphicFrameLocks noChangeAspect="1"/>
          </p:cNvGraphicFramePr>
          <p:nvPr>
            <p:custDataLst>
              <p:tags r:id="rId11"/>
            </p:custDataLst>
          </p:nvPr>
        </p:nvGraphicFramePr>
        <p:xfrm>
          <a:off x="6881523" y="1885936"/>
          <a:ext cx="2995902" cy="2000264"/>
        </p:xfrm>
        <a:graphic>
          <a:graphicData uri="http://schemas.openxmlformats.org/drawingml/2006/chart">
            <c:chart xmlns:c="http://schemas.openxmlformats.org/drawingml/2006/chart" xmlns:r="http://schemas.openxmlformats.org/officeDocument/2006/relationships" r:id="rId50"/>
          </a:graphicData>
        </a:graphic>
      </p:graphicFrame>
      <p:sp>
        <p:nvSpPr>
          <p:cNvPr id="3" name="Slide Number Placeholder 2"/>
          <p:cNvSpPr>
            <a:spLocks noGrp="1"/>
          </p:cNvSpPr>
          <p:nvPr>
            <p:ph type="sldNum" sz="quarter" idx="10"/>
          </p:nvPr>
        </p:nvSpPr>
        <p:spPr/>
        <p:txBody>
          <a:bodyPr/>
          <a:lstStyle/>
          <a:p>
            <a:pPr>
              <a:defRPr/>
            </a:pPr>
            <a:fld id="{CC8109F0-BC61-4B97-8F29-860C93D171C9}" type="slidenum">
              <a:rPr lang="en-US" smtClean="0"/>
              <a:pPr>
                <a:defRPr/>
              </a:pPr>
              <a:t>5</a:t>
            </a:fld>
            <a:endParaRPr lang="en-US" dirty="0"/>
          </a:p>
        </p:txBody>
      </p:sp>
    </p:spTree>
    <p:custDataLst>
      <p:tags r:id="rId1"/>
    </p:custDataLst>
  </p:cSld>
  <p:clrMapOvr>
    <a:masterClrMapping/>
  </p:clrMapOvr>
  <p:transition spd="med" advClick="0">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 name="Object 6"/>
          <p:cNvGraphicFramePr>
            <a:graphicFrameLocks/>
          </p:cNvGraphicFramePr>
          <p:nvPr>
            <p:custDataLst>
              <p:tags r:id="rId2"/>
            </p:custDataLst>
            <p:extLst>
              <p:ext uri="{D42A27DB-BD31-4B8C-83A1-F6EECF244321}">
                <p14:modId xmlns:p14="http://schemas.microsoft.com/office/powerpoint/2010/main" xmlns="" val="1538092604"/>
              </p:ext>
            </p:extLst>
          </p:nvPr>
        </p:nvGraphicFramePr>
        <p:xfrm>
          <a:off x="374073" y="1814498"/>
          <a:ext cx="3200400" cy="1927686"/>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81" name="Object 3528"/>
          <p:cNvGraphicFramePr>
            <a:graphicFrameLocks noChangeAspect="1"/>
          </p:cNvGraphicFramePr>
          <p:nvPr>
            <p:custDataLst>
              <p:tags r:id="rId3"/>
            </p:custDataLst>
            <p:extLst>
              <p:ext uri="{D42A27DB-BD31-4B8C-83A1-F6EECF244321}">
                <p14:modId xmlns:p14="http://schemas.microsoft.com/office/powerpoint/2010/main" xmlns="" val="1716353638"/>
              </p:ext>
            </p:extLst>
          </p:nvPr>
        </p:nvGraphicFramePr>
        <p:xfrm>
          <a:off x="3715762" y="1721784"/>
          <a:ext cx="2883159" cy="2408544"/>
        </p:xfrm>
        <a:graphic>
          <a:graphicData uri="http://schemas.openxmlformats.org/drawingml/2006/chart">
            <c:chart xmlns:c="http://schemas.openxmlformats.org/drawingml/2006/chart" xmlns:r="http://schemas.openxmlformats.org/officeDocument/2006/relationships" r:id="rId16"/>
          </a:graphicData>
        </a:graphic>
      </p:graphicFrame>
      <p:sp>
        <p:nvSpPr>
          <p:cNvPr id="489802" name="Slide Number Placeholder 1"/>
          <p:cNvSpPr txBox="1">
            <a:spLocks noGrp="1"/>
          </p:cNvSpPr>
          <p:nvPr/>
        </p:nvSpPr>
        <p:spPr bwMode="gray">
          <a:xfrm>
            <a:off x="9650414" y="7427288"/>
            <a:ext cx="295275" cy="175009"/>
          </a:xfrm>
          <a:prstGeom prst="rect">
            <a:avLst/>
          </a:prstGeom>
          <a:noFill/>
          <a:ln w="9525">
            <a:noFill/>
            <a:miter lim="800000"/>
            <a:headEnd/>
            <a:tailEnd/>
          </a:ln>
        </p:spPr>
        <p:txBody>
          <a:bodyPr wrap="none" lIns="0" tIns="0" rIns="0" bIns="0"/>
          <a:lstStyle/>
          <a:p>
            <a:pPr algn="r" defTabSz="1025525"/>
            <a:fld id="{C14F2620-0545-4FB3-B03C-CD37FB5A487E}" type="slidenum">
              <a:rPr lang="en-GB" sz="1200">
                <a:solidFill>
                  <a:schemeClr val="bg1"/>
                </a:solidFill>
                <a:cs typeface="Arial" charset="0"/>
              </a:rPr>
              <a:pPr algn="r" defTabSz="1025525"/>
              <a:t>6</a:t>
            </a:fld>
            <a:r>
              <a:rPr lang="en-GB" sz="1200" dirty="0">
                <a:solidFill>
                  <a:schemeClr val="bg1"/>
                </a:solidFill>
                <a:cs typeface="Arial" charset="0"/>
              </a:rPr>
              <a:t> </a:t>
            </a:r>
          </a:p>
        </p:txBody>
      </p:sp>
      <p:sp>
        <p:nvSpPr>
          <p:cNvPr id="489803" name="Rectangle 3" hidden="1"/>
          <p:cNvSpPr>
            <a:spLocks noChangeArrowheads="1"/>
          </p:cNvSpPr>
          <p:nvPr>
            <p:custDataLst>
              <p:tags r:id="rId4"/>
            </p:custDataLst>
          </p:nvPr>
        </p:nvSpPr>
        <p:spPr bwMode="gray">
          <a:xfrm>
            <a:off x="0" y="0"/>
            <a:ext cx="150813" cy="163561"/>
          </a:xfrm>
          <a:prstGeom prst="rect">
            <a:avLst/>
          </a:prstGeom>
          <a:solidFill>
            <a:schemeClr val="accent1"/>
          </a:solidFill>
          <a:ln w="9525">
            <a:solidFill>
              <a:schemeClr val="tx1"/>
            </a:solidFill>
            <a:miter lim="800000"/>
            <a:headEnd/>
            <a:tailEnd/>
          </a:ln>
        </p:spPr>
        <p:txBody>
          <a:bodyPr wrap="none" lIns="0" tIns="0" rIns="0" bIns="0" anchor="ctr"/>
          <a:lstStyle/>
          <a:p>
            <a:pPr algn="ctr" defTabSz="1023938"/>
            <a:r>
              <a:rPr lang="en-GB" sz="1500" dirty="0">
                <a:cs typeface="Arial" charset="0"/>
              </a:rPr>
              <a:t>6</a:t>
            </a:r>
          </a:p>
        </p:txBody>
      </p:sp>
      <p:sp>
        <p:nvSpPr>
          <p:cNvPr id="489805" name="Rectangle 52" hidden="1"/>
          <p:cNvSpPr>
            <a:spLocks noChangeArrowheads="1"/>
          </p:cNvSpPr>
          <p:nvPr>
            <p:custDataLst>
              <p:tags r:id="rId5"/>
            </p:custDataLst>
          </p:nvPr>
        </p:nvSpPr>
        <p:spPr bwMode="gray">
          <a:xfrm>
            <a:off x="0" y="0"/>
            <a:ext cx="177800" cy="183188"/>
          </a:xfrm>
          <a:prstGeom prst="rect">
            <a:avLst/>
          </a:prstGeom>
          <a:solidFill>
            <a:schemeClr val="accent1"/>
          </a:solidFill>
          <a:ln w="9525">
            <a:solidFill>
              <a:schemeClr val="tx1"/>
            </a:solidFill>
            <a:miter lim="800000"/>
            <a:headEnd/>
            <a:tailEnd/>
          </a:ln>
        </p:spPr>
        <p:txBody>
          <a:bodyPr wrap="none" lIns="28427" tIns="0" rIns="28427" bIns="0" anchor="ctr"/>
          <a:lstStyle/>
          <a:p>
            <a:pPr algn="ctr" defTabSz="1023938"/>
            <a:r>
              <a:rPr lang="en-GB" sz="1500" i="1" dirty="0">
                <a:cs typeface="Arial" charset="0"/>
              </a:rPr>
              <a:t>16.03</a:t>
            </a:r>
          </a:p>
        </p:txBody>
      </p:sp>
      <p:sp>
        <p:nvSpPr>
          <p:cNvPr id="489807" name="Oval 12"/>
          <p:cNvSpPr>
            <a:spLocks noChangeArrowheads="1"/>
          </p:cNvSpPr>
          <p:nvPr/>
        </p:nvSpPr>
        <p:spPr bwMode="gray">
          <a:xfrm>
            <a:off x="374073" y="1259450"/>
            <a:ext cx="3200400" cy="405107"/>
          </a:xfrm>
          <a:prstGeom prst="rect">
            <a:avLst/>
          </a:prstGeom>
          <a:solidFill>
            <a:srgbClr val="006D75"/>
          </a:solidFill>
          <a:ln w="6350" algn="ctr">
            <a:solidFill>
              <a:srgbClr val="618FBB"/>
            </a:solidFill>
            <a:miter lim="800000"/>
            <a:headEnd/>
            <a:tailEnd/>
          </a:ln>
        </p:spPr>
        <p:txBody>
          <a:bodyPr anchor="ctr"/>
          <a:lstStyle/>
          <a:p>
            <a:pPr algn="ctr"/>
            <a:r>
              <a:rPr lang="en-US" sz="1200" b="1" dirty="0" smtClean="0">
                <a:solidFill>
                  <a:schemeClr val="bg1"/>
                </a:solidFill>
                <a:cs typeface="Arial" charset="0"/>
              </a:rPr>
              <a:t>Tapering fiscal deficit and improving debt profile</a:t>
            </a:r>
            <a:r>
              <a:rPr lang="en-US" sz="1200" b="1" baseline="30000" dirty="0" smtClean="0">
                <a:solidFill>
                  <a:schemeClr val="bg1"/>
                </a:solidFill>
                <a:cs typeface="Arial" charset="0"/>
              </a:rPr>
              <a:t>1</a:t>
            </a:r>
            <a:endParaRPr lang="en-US" sz="1200" b="1" baseline="30000" dirty="0">
              <a:solidFill>
                <a:schemeClr val="bg1"/>
              </a:solidFill>
              <a:cs typeface="Arial" charset="0"/>
            </a:endParaRPr>
          </a:p>
        </p:txBody>
      </p:sp>
      <p:sp>
        <p:nvSpPr>
          <p:cNvPr id="26" name="Rectangle 9"/>
          <p:cNvSpPr txBox="1">
            <a:spLocks noChangeArrowheads="1"/>
          </p:cNvSpPr>
          <p:nvPr/>
        </p:nvSpPr>
        <p:spPr bwMode="gray">
          <a:xfrm>
            <a:off x="310896" y="670360"/>
            <a:ext cx="9674225" cy="21544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defTabSz="1004888" eaLnBrk="0" hangingPunct="0">
              <a:defRPr/>
            </a:pPr>
            <a:r>
              <a:rPr lang="en-US" b="1" i="1" kern="0" dirty="0" smtClean="0">
                <a:solidFill>
                  <a:schemeClr val="bg1"/>
                </a:solidFill>
                <a:latin typeface="+mj-lt"/>
                <a:ea typeface="+mj-ea"/>
                <a:cs typeface="+mj-cs"/>
              </a:rPr>
              <a:t>Improving Debt Profile, Strong FDI Inflows And Healthy Foreign Exchange Reserves</a:t>
            </a:r>
            <a:endParaRPr kumimoji="0" lang="en-GB" b="1" i="1" u="none" strike="noStrike" kern="0" cap="none" spc="0" normalizeH="0" baseline="0" noProof="0" dirty="0" smtClean="0">
              <a:ln>
                <a:noFill/>
              </a:ln>
              <a:solidFill>
                <a:schemeClr val="bg1"/>
              </a:solidFill>
              <a:effectLst/>
              <a:uLnTx/>
              <a:uFillTx/>
              <a:latin typeface="+mj-lt"/>
              <a:ea typeface="+mj-ea"/>
              <a:cs typeface="+mj-cs"/>
            </a:endParaRPr>
          </a:p>
        </p:txBody>
      </p:sp>
      <p:sp>
        <p:nvSpPr>
          <p:cNvPr id="30" name="Oval 12"/>
          <p:cNvSpPr>
            <a:spLocks noChangeArrowheads="1"/>
          </p:cNvSpPr>
          <p:nvPr/>
        </p:nvSpPr>
        <p:spPr bwMode="gray">
          <a:xfrm>
            <a:off x="3654571" y="1259450"/>
            <a:ext cx="2974830" cy="405107"/>
          </a:xfrm>
          <a:prstGeom prst="rect">
            <a:avLst/>
          </a:prstGeom>
          <a:solidFill>
            <a:srgbClr val="006D75"/>
          </a:solidFill>
          <a:ln w="6350" algn="ctr">
            <a:solidFill>
              <a:srgbClr val="618FBB"/>
            </a:solidFill>
            <a:miter lim="800000"/>
            <a:headEnd/>
            <a:tailEnd/>
          </a:ln>
        </p:spPr>
        <p:txBody>
          <a:bodyPr anchor="ctr"/>
          <a:lstStyle/>
          <a:p>
            <a:pPr algn="ctr"/>
            <a:r>
              <a:rPr lang="en-US" sz="1200" b="1" dirty="0" smtClean="0">
                <a:solidFill>
                  <a:schemeClr val="bg1"/>
                </a:solidFill>
                <a:cs typeface="Arial" charset="0"/>
              </a:rPr>
              <a:t>Foreign exchange reserves remain at robust levels</a:t>
            </a:r>
            <a:r>
              <a:rPr lang="en-US" sz="1200" b="1" baseline="30000" dirty="0" smtClean="0">
                <a:solidFill>
                  <a:schemeClr val="bg1"/>
                </a:solidFill>
              </a:rPr>
              <a:t>2</a:t>
            </a:r>
            <a:endParaRPr lang="en-US" sz="1200" b="1" dirty="0" smtClean="0">
              <a:solidFill>
                <a:schemeClr val="bg1"/>
              </a:solidFill>
              <a:cs typeface="Arial" charset="0"/>
            </a:endParaRPr>
          </a:p>
        </p:txBody>
      </p:sp>
      <p:graphicFrame>
        <p:nvGraphicFramePr>
          <p:cNvPr id="80" name="Object 2"/>
          <p:cNvGraphicFramePr>
            <a:graphicFrameLocks noChangeAspect="1"/>
          </p:cNvGraphicFramePr>
          <p:nvPr>
            <p:custDataLst>
              <p:tags r:id="rId6"/>
            </p:custDataLst>
            <p:extLst>
              <p:ext uri="{D42A27DB-BD31-4B8C-83A1-F6EECF244321}">
                <p14:modId xmlns:p14="http://schemas.microsoft.com/office/powerpoint/2010/main" xmlns="" val="4168519830"/>
              </p:ext>
            </p:extLst>
          </p:nvPr>
        </p:nvGraphicFramePr>
        <p:xfrm>
          <a:off x="6680201" y="1589698"/>
          <a:ext cx="3201555" cy="2229925"/>
        </p:xfrm>
        <a:graphic>
          <a:graphicData uri="http://schemas.openxmlformats.org/drawingml/2006/chart">
            <c:chart xmlns:c="http://schemas.openxmlformats.org/drawingml/2006/chart" xmlns:r="http://schemas.openxmlformats.org/officeDocument/2006/relationships" r:id="rId17"/>
          </a:graphicData>
        </a:graphic>
      </p:graphicFrame>
      <p:sp>
        <p:nvSpPr>
          <p:cNvPr id="33" name="Text Box 16"/>
          <p:cNvSpPr txBox="1">
            <a:spLocks noChangeArrowheads="1"/>
          </p:cNvSpPr>
          <p:nvPr/>
        </p:nvSpPr>
        <p:spPr bwMode="gray">
          <a:xfrm>
            <a:off x="6713107" y="1725960"/>
            <a:ext cx="3345293" cy="325526"/>
          </a:xfrm>
          <a:prstGeom prst="rect">
            <a:avLst/>
          </a:prstGeom>
          <a:noFill/>
          <a:ln w="9525">
            <a:noFill/>
            <a:miter lim="800000"/>
            <a:headEnd/>
            <a:tailEnd/>
          </a:ln>
        </p:spPr>
        <p:txBody>
          <a:bodyPr anchor="ctr"/>
          <a:lstStyle/>
          <a:p>
            <a:pPr defTabSz="1025525">
              <a:spcBef>
                <a:spcPct val="50000"/>
              </a:spcBef>
            </a:pPr>
            <a:r>
              <a:rPr lang="en-US" sz="900" b="1" dirty="0"/>
              <a:t>Net foreign direct investments (FDI) (USD </a:t>
            </a:r>
            <a:r>
              <a:rPr lang="en-US" sz="900" b="1" dirty="0" smtClean="0"/>
              <a:t>Bn.)</a:t>
            </a:r>
            <a:endParaRPr lang="en-GB" sz="900" b="1" baseline="30000" dirty="0"/>
          </a:p>
        </p:txBody>
      </p:sp>
      <p:sp>
        <p:nvSpPr>
          <p:cNvPr id="34" name="Text Box 17"/>
          <p:cNvSpPr txBox="1">
            <a:spLocks noChangeArrowheads="1"/>
          </p:cNvSpPr>
          <p:nvPr/>
        </p:nvSpPr>
        <p:spPr bwMode="gray">
          <a:xfrm>
            <a:off x="3671961" y="1776165"/>
            <a:ext cx="2940050" cy="237827"/>
          </a:xfrm>
          <a:prstGeom prst="rect">
            <a:avLst/>
          </a:prstGeom>
          <a:noFill/>
          <a:ln w="9525">
            <a:noFill/>
            <a:miter lim="800000"/>
            <a:headEnd/>
            <a:tailEnd/>
          </a:ln>
        </p:spPr>
        <p:txBody>
          <a:bodyPr anchor="ctr">
            <a:spAutoFit/>
          </a:bodyPr>
          <a:lstStyle/>
          <a:p>
            <a:pPr defTabSz="1025525">
              <a:spcBef>
                <a:spcPct val="50000"/>
              </a:spcBef>
            </a:pPr>
            <a:r>
              <a:rPr lang="en-US" sz="900" b="1" dirty="0"/>
              <a:t>Foreign exchange reserves (</a:t>
            </a:r>
            <a:r>
              <a:rPr lang="en-US" sz="900" b="1" dirty="0" smtClean="0"/>
              <a:t>USD Bn.)</a:t>
            </a:r>
            <a:endParaRPr lang="en-GB" sz="900" b="1" baseline="30000" dirty="0"/>
          </a:p>
        </p:txBody>
      </p:sp>
      <p:sp>
        <p:nvSpPr>
          <p:cNvPr id="35" name="Rectangle 4"/>
          <p:cNvSpPr txBox="1">
            <a:spLocks noChangeArrowheads="1"/>
          </p:cNvSpPr>
          <p:nvPr>
            <p:custDataLst>
              <p:tags r:id="rId7"/>
            </p:custDataLst>
          </p:nvPr>
        </p:nvSpPr>
        <p:spPr bwMode="gray">
          <a:xfrm>
            <a:off x="310896" y="263791"/>
            <a:ext cx="9674225" cy="3447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defTabSz="1019063" eaLnBrk="0" latinLnBrk="0" hangingPunct="0">
              <a:lnSpc>
                <a:spcPct val="80000"/>
              </a:lnSpc>
              <a:buClrTx/>
              <a:buSzTx/>
              <a:buFontTx/>
              <a:buNone/>
              <a:tabLst/>
              <a:defRPr/>
            </a:pPr>
            <a:r>
              <a:rPr lang="en-US" sz="2800" b="1" spc="150" dirty="0" smtClean="0">
                <a:ln w="11430"/>
                <a:solidFill>
                  <a:schemeClr val="bg1"/>
                </a:solidFill>
                <a:effectLst>
                  <a:outerShdw blurRad="25400" algn="tl" rotWithShape="0">
                    <a:srgbClr val="000000">
                      <a:alpha val="43000"/>
                    </a:srgbClr>
                  </a:outerShdw>
                </a:effectLst>
                <a:latin typeface="+mj-lt"/>
                <a:ea typeface="+mj-ea"/>
                <a:cs typeface="+mj-cs"/>
              </a:rPr>
              <a:t>India Macroeconomic Overview</a:t>
            </a:r>
          </a:p>
        </p:txBody>
      </p:sp>
      <p:sp>
        <p:nvSpPr>
          <p:cNvPr id="45" name="Rectangle 44"/>
          <p:cNvSpPr/>
          <p:nvPr/>
        </p:nvSpPr>
        <p:spPr bwMode="auto">
          <a:xfrm>
            <a:off x="391763" y="6221846"/>
            <a:ext cx="9148763" cy="654025"/>
          </a:xfrm>
          <a:prstGeom prst="rect">
            <a:avLst/>
          </a:prstGeom>
          <a:solidFill>
            <a:srgbClr val="E7D88D"/>
          </a:solidFill>
          <a:ln w="9525">
            <a:noFill/>
            <a:miter lim="800000"/>
            <a:headEnd/>
            <a:tailEnd/>
          </a:ln>
        </p:spPr>
        <p:txBody>
          <a:bodyPr wrap="square">
            <a:spAutoFit/>
          </a:bodyPr>
          <a:lstStyle/>
          <a:p>
            <a:pPr marL="166688" indent="-166688" defTabSz="1025525">
              <a:spcBef>
                <a:spcPts val="600"/>
              </a:spcBef>
              <a:buClr>
                <a:schemeClr val="tx2"/>
              </a:buClr>
              <a:buFont typeface="Arial" charset="0"/>
              <a:buChar char="▪"/>
            </a:pPr>
            <a:r>
              <a:rPr lang="en-US" sz="1050" b="1" i="1" dirty="0" smtClean="0">
                <a:ea typeface="SimSun"/>
                <a:cs typeface="SimSun"/>
              </a:rPr>
              <a:t>While the fiscal deficit has been high historically, it has been tapering over the last two financial years and was contained at 4.6% of GDP  in FY14 . Fiscal Deficit is expected to be contained at 4.1% of GDP in FY15.</a:t>
            </a:r>
          </a:p>
          <a:p>
            <a:pPr marL="166688" indent="-166688" defTabSz="1025525">
              <a:spcBef>
                <a:spcPts val="600"/>
              </a:spcBef>
              <a:buClr>
                <a:schemeClr val="tx2"/>
              </a:buClr>
              <a:buFont typeface="Arial" charset="0"/>
              <a:buChar char="▪"/>
            </a:pPr>
            <a:r>
              <a:rPr lang="en-US" sz="1050" b="1" i="1" dirty="0" smtClean="0">
                <a:ea typeface="SimSun"/>
                <a:cs typeface="SimSun"/>
              </a:rPr>
              <a:t>8</a:t>
            </a:r>
            <a:r>
              <a:rPr lang="en-US" sz="1050" b="1" i="1" baseline="30000" dirty="0" smtClean="0">
                <a:ea typeface="SimSun"/>
                <a:cs typeface="SimSun"/>
              </a:rPr>
              <a:t>th</a:t>
            </a:r>
            <a:r>
              <a:rPr lang="en-US" sz="1050" b="1" i="1" dirty="0" smtClean="0">
                <a:ea typeface="SimSun"/>
                <a:cs typeface="SimSun"/>
              </a:rPr>
              <a:t>highest foreign exchange reserves among countries which underpins India’s high liquidity ratio.</a:t>
            </a:r>
            <a:r>
              <a:rPr lang="en-US" sz="1050" b="1" i="1" baseline="30000" dirty="0" smtClean="0">
                <a:ea typeface="SimSun"/>
                <a:cs typeface="SimSun"/>
              </a:rPr>
              <a:t>5</a:t>
            </a:r>
          </a:p>
        </p:txBody>
      </p:sp>
      <p:sp>
        <p:nvSpPr>
          <p:cNvPr id="32" name="McK 5. Source"/>
          <p:cNvSpPr>
            <a:spLocks noChangeArrowheads="1"/>
          </p:cNvSpPr>
          <p:nvPr>
            <p:custDataLst>
              <p:tags r:id="rId8"/>
            </p:custDataLst>
          </p:nvPr>
        </p:nvSpPr>
        <p:spPr bwMode="gray">
          <a:xfrm>
            <a:off x="276673" y="7162489"/>
            <a:ext cx="7109981" cy="355482"/>
          </a:xfrm>
          <a:prstGeom prst="rect">
            <a:avLst/>
          </a:prstGeom>
          <a:noFill/>
          <a:ln>
            <a:noFill/>
          </a:ln>
          <a:effectLst/>
          <a:extLst/>
        </p:spPr>
        <p:txBody>
          <a:bodyPr wrap="square" lIns="0" tIns="0" rIns="0" bIns="0" anchor="ctr">
            <a:spAutoFit/>
          </a:bodyPr>
          <a:lstStyle/>
          <a:p>
            <a:pPr marL="285750" indent="-285750" defTabSz="1004888">
              <a:lnSpc>
                <a:spcPct val="110000"/>
              </a:lnSpc>
              <a:defRPr/>
            </a:pPr>
            <a:r>
              <a:rPr lang="en-GB" sz="700" dirty="0">
                <a:solidFill>
                  <a:schemeClr val="tx1"/>
                </a:solidFill>
                <a:ea typeface="Arial Unicode MS" pitchFamily="34" charset="-128"/>
                <a:cs typeface="Arial Unicode MS" pitchFamily="34" charset="-128"/>
              </a:rPr>
              <a:t>SOURCE: </a:t>
            </a:r>
          </a:p>
          <a:p>
            <a:pPr marL="228600" indent="-228600" algn="just" defTabSz="1004888">
              <a:lnSpc>
                <a:spcPct val="110000"/>
              </a:lnSpc>
              <a:buAutoNum type="arabicPeriod"/>
              <a:defRPr/>
            </a:pPr>
            <a:r>
              <a:rPr lang="en-IN" sz="700" dirty="0" smtClean="0">
                <a:solidFill>
                  <a:schemeClr val="tx1"/>
                </a:solidFill>
                <a:ea typeface="Arial Unicode MS"/>
                <a:cs typeface="Arial Unicode MS"/>
              </a:rPr>
              <a:t>Handbook of Statistics on Indian Economy </a:t>
            </a:r>
            <a:r>
              <a:rPr lang="en-US" sz="700" dirty="0" smtClean="0">
                <a:solidFill>
                  <a:schemeClr val="tx1"/>
                </a:solidFill>
                <a:ea typeface="Arial Unicode MS"/>
                <a:cs typeface="Arial Unicode MS"/>
              </a:rPr>
              <a:t>2013-14, RBI  </a:t>
            </a:r>
            <a:r>
              <a:rPr lang="en-US" sz="700" dirty="0" smtClean="0">
                <a:solidFill>
                  <a:schemeClr val="tx1"/>
                </a:solidFill>
                <a:ea typeface="Arial Unicode MS" pitchFamily="34" charset="-128"/>
                <a:cs typeface="Arial Unicode MS" pitchFamily="34" charset="-128"/>
              </a:rPr>
              <a:t>2. RBI; Economic Outlook, CMIE </a:t>
            </a:r>
            <a:r>
              <a:rPr lang="en-US" sz="700" dirty="0" smtClean="0">
                <a:solidFill>
                  <a:schemeClr val="tx1"/>
                </a:solidFill>
                <a:ea typeface="Arial Unicode MS"/>
                <a:cs typeface="Arial Unicode MS"/>
              </a:rPr>
              <a:t>3. RBI – Database on Indian Economy 4. </a:t>
            </a:r>
            <a:r>
              <a:rPr lang="en-IN" sz="700" dirty="0" smtClean="0">
                <a:solidFill>
                  <a:schemeClr val="tx1"/>
                </a:solidFill>
                <a:ea typeface="Arial Unicode MS" pitchFamily="34" charset="-128"/>
                <a:cs typeface="Arial Unicode MS" pitchFamily="34" charset="-128"/>
              </a:rPr>
              <a:t>AT Kearney FDI Confidence Index, 2014 </a:t>
            </a:r>
            <a:r>
              <a:rPr lang="en-US" sz="700" dirty="0" smtClean="0">
                <a:solidFill>
                  <a:schemeClr val="tx1"/>
                </a:solidFill>
                <a:ea typeface="Arial Unicode MS"/>
                <a:cs typeface="Arial Unicode MS"/>
              </a:rPr>
              <a:t>5. </a:t>
            </a:r>
            <a:r>
              <a:rPr lang="en-US" sz="700" dirty="0" smtClean="0">
                <a:solidFill>
                  <a:schemeClr val="tx1"/>
                </a:solidFill>
                <a:ea typeface="Arial Unicode MS" pitchFamily="34" charset="-128"/>
                <a:cs typeface="Arial Unicode MS" pitchFamily="34" charset="-128"/>
              </a:rPr>
              <a:t>IMF’s data on </a:t>
            </a:r>
            <a:r>
              <a:rPr lang="en-IN" sz="700" dirty="0" smtClean="0">
                <a:solidFill>
                  <a:schemeClr val="tx1"/>
                </a:solidFill>
                <a:ea typeface="Arial Unicode MS" pitchFamily="34" charset="-128"/>
                <a:cs typeface="Arial Unicode MS" pitchFamily="34" charset="-128"/>
              </a:rPr>
              <a:t>international reserves and foreign currency liquidity of all countries </a:t>
            </a:r>
            <a:endParaRPr lang="en-US" sz="700" strike="sngStrike" dirty="0" smtClean="0">
              <a:solidFill>
                <a:schemeClr val="tx1"/>
              </a:solidFill>
              <a:ea typeface="Arial Unicode MS"/>
              <a:cs typeface="Arial Unicode MS"/>
            </a:endParaRPr>
          </a:p>
        </p:txBody>
      </p:sp>
      <p:sp>
        <p:nvSpPr>
          <p:cNvPr id="28" name="Text Box 16"/>
          <p:cNvSpPr txBox="1">
            <a:spLocks noChangeArrowheads="1"/>
          </p:cNvSpPr>
          <p:nvPr/>
        </p:nvSpPr>
        <p:spPr bwMode="gray">
          <a:xfrm>
            <a:off x="6713107" y="4239674"/>
            <a:ext cx="3218294" cy="253518"/>
          </a:xfrm>
          <a:prstGeom prst="rect">
            <a:avLst/>
          </a:prstGeom>
          <a:noFill/>
          <a:ln w="9525">
            <a:noFill/>
            <a:miter lim="800000"/>
            <a:headEnd/>
            <a:tailEnd/>
          </a:ln>
        </p:spPr>
        <p:txBody>
          <a:bodyPr anchor="ctr"/>
          <a:lstStyle/>
          <a:p>
            <a:pPr defTabSz="1025525">
              <a:spcBef>
                <a:spcPct val="50000"/>
              </a:spcBef>
            </a:pPr>
            <a:r>
              <a:rPr lang="en-US" sz="900" b="1" dirty="0" smtClean="0"/>
              <a:t>AT Kearney FDI Confidence Index, 2014</a:t>
            </a:r>
            <a:endParaRPr lang="en-GB" sz="900" b="1" baseline="30000" dirty="0"/>
          </a:p>
        </p:txBody>
      </p:sp>
      <p:sp>
        <p:nvSpPr>
          <p:cNvPr id="43" name="Oval 12"/>
          <p:cNvSpPr>
            <a:spLocks noChangeArrowheads="1"/>
          </p:cNvSpPr>
          <p:nvPr/>
        </p:nvSpPr>
        <p:spPr bwMode="gray">
          <a:xfrm>
            <a:off x="6713107" y="1259450"/>
            <a:ext cx="3151475" cy="405107"/>
          </a:xfrm>
          <a:prstGeom prst="rect">
            <a:avLst/>
          </a:prstGeom>
          <a:solidFill>
            <a:srgbClr val="006D75"/>
          </a:solidFill>
          <a:ln w="6350" algn="ctr">
            <a:solidFill>
              <a:srgbClr val="618FBB"/>
            </a:solidFill>
            <a:miter lim="800000"/>
            <a:headEnd/>
            <a:tailEnd/>
          </a:ln>
        </p:spPr>
        <p:txBody>
          <a:bodyPr anchor="ctr"/>
          <a:lstStyle/>
          <a:p>
            <a:pPr algn="ctr"/>
            <a:r>
              <a:rPr lang="en-US" sz="1200" b="1" dirty="0" smtClean="0">
                <a:solidFill>
                  <a:schemeClr val="bg1"/>
                </a:solidFill>
                <a:cs typeface="Arial" charset="0"/>
              </a:rPr>
              <a:t>FDI has posted healthy growth for over a decade</a:t>
            </a:r>
            <a:r>
              <a:rPr lang="en-US" sz="1200" b="1" baseline="30000" dirty="0" smtClean="0">
                <a:solidFill>
                  <a:schemeClr val="bg1"/>
                </a:solidFill>
              </a:rPr>
              <a:t>1</a:t>
            </a:r>
            <a:endParaRPr lang="en-US" sz="1200" b="1" dirty="0" smtClean="0">
              <a:solidFill>
                <a:schemeClr val="bg1"/>
              </a:solidFill>
              <a:cs typeface="Arial" charset="0"/>
            </a:endParaRPr>
          </a:p>
        </p:txBody>
      </p:sp>
      <p:sp>
        <p:nvSpPr>
          <p:cNvPr id="46" name="Oval 12"/>
          <p:cNvSpPr>
            <a:spLocks noChangeArrowheads="1"/>
          </p:cNvSpPr>
          <p:nvPr/>
        </p:nvSpPr>
        <p:spPr bwMode="gray">
          <a:xfrm>
            <a:off x="6713107" y="3828839"/>
            <a:ext cx="3151475" cy="405107"/>
          </a:xfrm>
          <a:prstGeom prst="rect">
            <a:avLst/>
          </a:prstGeom>
          <a:solidFill>
            <a:srgbClr val="006D75"/>
          </a:solidFill>
          <a:ln w="6350" algn="ctr">
            <a:solidFill>
              <a:srgbClr val="618FBB"/>
            </a:solidFill>
            <a:miter lim="800000"/>
            <a:headEnd/>
            <a:tailEnd/>
          </a:ln>
        </p:spPr>
        <p:txBody>
          <a:bodyPr anchor="ctr"/>
          <a:lstStyle/>
          <a:p>
            <a:pPr algn="ctr"/>
            <a:r>
              <a:rPr lang="en-US" sz="1200" b="1" dirty="0" smtClean="0">
                <a:solidFill>
                  <a:schemeClr val="bg1"/>
                </a:solidFill>
                <a:cs typeface="Arial" charset="0"/>
              </a:rPr>
              <a:t>India is an attractive destination for FDI</a:t>
            </a:r>
            <a:r>
              <a:rPr lang="en-US" sz="1200" b="1" baseline="30000" dirty="0" smtClean="0">
                <a:solidFill>
                  <a:schemeClr val="bg1"/>
                </a:solidFill>
              </a:rPr>
              <a:t>4</a:t>
            </a:r>
            <a:r>
              <a:rPr lang="en-US" sz="1200" b="1" dirty="0" smtClean="0">
                <a:solidFill>
                  <a:schemeClr val="bg1"/>
                </a:solidFill>
                <a:cs typeface="Arial" charset="0"/>
              </a:rPr>
              <a:t> </a:t>
            </a:r>
          </a:p>
        </p:txBody>
      </p:sp>
      <p:sp>
        <p:nvSpPr>
          <p:cNvPr id="47" name="Oval 12"/>
          <p:cNvSpPr>
            <a:spLocks noChangeArrowheads="1"/>
          </p:cNvSpPr>
          <p:nvPr/>
        </p:nvSpPr>
        <p:spPr bwMode="gray">
          <a:xfrm>
            <a:off x="374073" y="3828839"/>
            <a:ext cx="3200400" cy="405107"/>
          </a:xfrm>
          <a:prstGeom prst="rect">
            <a:avLst/>
          </a:prstGeom>
          <a:solidFill>
            <a:srgbClr val="006D75"/>
          </a:solidFill>
          <a:ln w="6350" algn="ctr">
            <a:solidFill>
              <a:srgbClr val="618FBB"/>
            </a:solidFill>
            <a:miter lim="800000"/>
            <a:headEnd/>
            <a:tailEnd/>
          </a:ln>
        </p:spPr>
        <p:txBody>
          <a:bodyPr anchor="ctr"/>
          <a:lstStyle/>
          <a:p>
            <a:pPr algn="ctr"/>
            <a:r>
              <a:rPr lang="en-US" sz="1200" b="1" dirty="0" smtClean="0">
                <a:solidFill>
                  <a:schemeClr val="bg1"/>
                </a:solidFill>
                <a:cs typeface="Arial" charset="0"/>
              </a:rPr>
              <a:t>Increasing integration with global economy</a:t>
            </a:r>
            <a:r>
              <a:rPr lang="en-US" sz="1200" b="1" baseline="30000" dirty="0" smtClean="0">
                <a:solidFill>
                  <a:schemeClr val="bg1"/>
                </a:solidFill>
              </a:rPr>
              <a:t>3</a:t>
            </a:r>
            <a:endParaRPr lang="en-US" sz="1200" b="1" dirty="0">
              <a:solidFill>
                <a:schemeClr val="bg1"/>
              </a:solidFill>
              <a:cs typeface="Arial" charset="0"/>
            </a:endParaRPr>
          </a:p>
        </p:txBody>
      </p:sp>
      <p:sp>
        <p:nvSpPr>
          <p:cNvPr id="48" name="Oval 12"/>
          <p:cNvSpPr>
            <a:spLocks noChangeArrowheads="1"/>
          </p:cNvSpPr>
          <p:nvPr/>
        </p:nvSpPr>
        <p:spPr bwMode="gray">
          <a:xfrm>
            <a:off x="3654571" y="3828839"/>
            <a:ext cx="2974830" cy="405107"/>
          </a:xfrm>
          <a:prstGeom prst="rect">
            <a:avLst/>
          </a:prstGeom>
          <a:solidFill>
            <a:srgbClr val="006D75"/>
          </a:solidFill>
          <a:ln w="6350" algn="ctr">
            <a:solidFill>
              <a:srgbClr val="618FBB"/>
            </a:solidFill>
            <a:miter lim="800000"/>
            <a:headEnd/>
            <a:tailEnd/>
          </a:ln>
        </p:spPr>
        <p:txBody>
          <a:bodyPr anchor="ctr"/>
          <a:lstStyle/>
          <a:p>
            <a:pPr algn="ctr"/>
            <a:r>
              <a:rPr lang="en-US" sz="1200" b="1" dirty="0" smtClean="0">
                <a:solidFill>
                  <a:schemeClr val="bg1"/>
                </a:solidFill>
                <a:cs typeface="Arial" charset="0"/>
              </a:rPr>
              <a:t>Diversification of Export Destinations</a:t>
            </a:r>
            <a:r>
              <a:rPr lang="en-US" sz="1200" b="1" baseline="30000" dirty="0" smtClean="0">
                <a:solidFill>
                  <a:schemeClr val="bg1"/>
                </a:solidFill>
              </a:rPr>
              <a:t>3</a:t>
            </a:r>
            <a:endParaRPr lang="en-US" sz="1200" b="1" dirty="0" smtClean="0">
              <a:solidFill>
                <a:schemeClr val="bg1"/>
              </a:solidFill>
              <a:cs typeface="Arial" charset="0"/>
            </a:endParaRPr>
          </a:p>
        </p:txBody>
      </p:sp>
      <p:graphicFrame>
        <p:nvGraphicFramePr>
          <p:cNvPr id="41" name="Object 6"/>
          <p:cNvGraphicFramePr>
            <a:graphicFrameLocks/>
          </p:cNvGraphicFramePr>
          <p:nvPr>
            <p:custDataLst>
              <p:tags r:id="rId9"/>
            </p:custDataLst>
          </p:nvPr>
        </p:nvGraphicFramePr>
        <p:xfrm>
          <a:off x="3616040" y="4386266"/>
          <a:ext cx="3127672" cy="1928825"/>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74" name="Object 5"/>
          <p:cNvGraphicFramePr>
            <a:graphicFrameLocks noChangeAspect="1"/>
          </p:cNvGraphicFramePr>
          <p:nvPr>
            <p:custDataLst>
              <p:tags r:id="rId10"/>
            </p:custDataLst>
            <p:extLst>
              <p:ext uri="{D42A27DB-BD31-4B8C-83A1-F6EECF244321}">
                <p14:modId xmlns:p14="http://schemas.microsoft.com/office/powerpoint/2010/main" xmlns="" val="1541060247"/>
              </p:ext>
            </p:extLst>
          </p:nvPr>
        </p:nvGraphicFramePr>
        <p:xfrm>
          <a:off x="374074" y="4121728"/>
          <a:ext cx="3226377" cy="2119746"/>
        </p:xfrm>
        <a:graphic>
          <a:graphicData uri="http://schemas.openxmlformats.org/drawingml/2006/chart">
            <c:chart xmlns:c="http://schemas.openxmlformats.org/drawingml/2006/chart" xmlns:r="http://schemas.openxmlformats.org/officeDocument/2006/relationships" r:id="rId19"/>
          </a:graphicData>
        </a:graphic>
      </p:graphicFrame>
      <p:sp>
        <p:nvSpPr>
          <p:cNvPr id="51" name="Text Box 13 (L)"/>
          <p:cNvSpPr txBox="1">
            <a:spLocks noChangeArrowheads="1"/>
          </p:cNvSpPr>
          <p:nvPr>
            <p:custDataLst>
              <p:tags r:id="rId11"/>
            </p:custDataLst>
          </p:nvPr>
        </p:nvSpPr>
        <p:spPr bwMode="gray">
          <a:xfrm>
            <a:off x="676495" y="4303157"/>
            <a:ext cx="2866809" cy="142696"/>
          </a:xfrm>
          <a:prstGeom prst="rect">
            <a:avLst/>
          </a:prstGeom>
        </p:spPr>
        <p:txBody>
          <a:bodyPr wrap="square" lIns="0" tIns="0" rIns="0" bIns="0" anchor="ctr">
            <a:spAutoFit/>
          </a:bodyPr>
          <a:lstStyle/>
          <a:p>
            <a:pPr defTabSz="1025525">
              <a:spcBef>
                <a:spcPct val="50000"/>
              </a:spcBef>
              <a:defRPr/>
            </a:pPr>
            <a:r>
              <a:rPr lang="en-US" sz="900" b="1" dirty="0" smtClean="0"/>
              <a:t>Exports, Imports &amp; Net Invisibles as % of GDP</a:t>
            </a:r>
            <a:endParaRPr lang="en-US" sz="900" b="1" baseline="30000" dirty="0"/>
          </a:p>
        </p:txBody>
      </p:sp>
      <p:graphicFrame>
        <p:nvGraphicFramePr>
          <p:cNvPr id="53" name="Object 3"/>
          <p:cNvGraphicFramePr>
            <a:graphicFrameLocks noChangeAspect="1"/>
          </p:cNvGraphicFramePr>
          <p:nvPr>
            <p:custDataLst>
              <p:tags r:id="rId12"/>
            </p:custDataLst>
          </p:nvPr>
        </p:nvGraphicFramePr>
        <p:xfrm>
          <a:off x="6757392" y="4462264"/>
          <a:ext cx="2995902" cy="1728192"/>
        </p:xfrm>
        <a:graphic>
          <a:graphicData uri="http://schemas.openxmlformats.org/drawingml/2006/chart">
            <c:chart xmlns:c="http://schemas.openxmlformats.org/drawingml/2006/chart" xmlns:r="http://schemas.openxmlformats.org/officeDocument/2006/relationships" r:id="rId20"/>
          </a:graphicData>
        </a:graphic>
      </p:graphicFrame>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6</a:t>
            </a:fld>
            <a:endParaRPr lang="en-US" dirty="0"/>
          </a:p>
        </p:txBody>
      </p:sp>
    </p:spTree>
    <p:custDataLst>
      <p:tags r:id="rId1"/>
    </p:custDataLst>
  </p:cSld>
  <p:clrMapOvr>
    <a:masterClrMapping/>
  </p:clrMapOvr>
  <p:transition spd="med" advClick="0">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549" name="Slide Number Placeholder 1"/>
          <p:cNvSpPr txBox="1">
            <a:spLocks noGrp="1"/>
          </p:cNvSpPr>
          <p:nvPr/>
        </p:nvSpPr>
        <p:spPr bwMode="gray">
          <a:xfrm>
            <a:off x="9650416" y="7427290"/>
            <a:ext cx="295275" cy="175009"/>
          </a:xfrm>
          <a:prstGeom prst="rect">
            <a:avLst/>
          </a:prstGeom>
          <a:noFill/>
          <a:ln w="9525">
            <a:noFill/>
            <a:miter lim="800000"/>
            <a:headEnd/>
            <a:tailEnd/>
          </a:ln>
        </p:spPr>
        <p:txBody>
          <a:bodyPr wrap="none" lIns="0" tIns="0" rIns="0" bIns="0"/>
          <a:lstStyle/>
          <a:p>
            <a:pPr algn="r" defTabSz="1025285"/>
            <a:fld id="{E7533C93-8C83-4025-AA7E-6826748E748F}" type="slidenum">
              <a:rPr lang="en-GB" sz="1200">
                <a:solidFill>
                  <a:schemeClr val="bg1"/>
                </a:solidFill>
                <a:cs typeface="Arial" charset="0"/>
              </a:rPr>
              <a:pPr algn="r" defTabSz="1025285"/>
              <a:t>7</a:t>
            </a:fld>
            <a:r>
              <a:rPr lang="en-GB" sz="1200" dirty="0">
                <a:solidFill>
                  <a:schemeClr val="bg1"/>
                </a:solidFill>
                <a:cs typeface="Arial" charset="0"/>
              </a:rPr>
              <a:t> </a:t>
            </a:r>
          </a:p>
        </p:txBody>
      </p:sp>
      <p:sp>
        <p:nvSpPr>
          <p:cNvPr id="485589" name="AutoShape 1237"/>
          <p:cNvSpPr>
            <a:spLocks noChangeArrowheads="1"/>
          </p:cNvSpPr>
          <p:nvPr>
            <p:custDataLst>
              <p:tags r:id="rId2"/>
            </p:custDataLst>
          </p:nvPr>
        </p:nvSpPr>
        <p:spPr bwMode="auto">
          <a:xfrm>
            <a:off x="0" y="0"/>
            <a:ext cx="152400" cy="157018"/>
          </a:xfrm>
          <a:prstGeom prst="rect">
            <a:avLst/>
          </a:prstGeom>
          <a:noFill/>
        </p:spPr>
        <p:txBody>
          <a:bodyPr vert="horz" wrap="square" lIns="91418" tIns="45710" rIns="91418" bIns="45710" numCol="1" anchor="t" anchorCtr="0" compatLnSpc="1">
            <a:prstTxWarp prst="textNoShape">
              <a:avLst/>
            </a:prstTxWarp>
          </a:bodyPr>
          <a:lstStyle/>
          <a:p>
            <a:endParaRPr lang="en-US"/>
          </a:p>
        </p:txBody>
      </p:sp>
      <p:sp>
        <p:nvSpPr>
          <p:cNvPr id="485550" name="Rectangle 3" hidden="1"/>
          <p:cNvSpPr>
            <a:spLocks noChangeArrowheads="1"/>
          </p:cNvSpPr>
          <p:nvPr>
            <p:custDataLst>
              <p:tags r:id="rId3"/>
            </p:custDataLst>
          </p:nvPr>
        </p:nvSpPr>
        <p:spPr bwMode="gray">
          <a:xfrm>
            <a:off x="2" y="0"/>
            <a:ext cx="150813" cy="163562"/>
          </a:xfrm>
          <a:prstGeom prst="rect">
            <a:avLst/>
          </a:prstGeom>
          <a:solidFill>
            <a:schemeClr val="accent1"/>
          </a:solidFill>
          <a:ln w="9525">
            <a:solidFill>
              <a:schemeClr val="tx1"/>
            </a:solidFill>
            <a:miter lim="800000"/>
            <a:headEnd/>
            <a:tailEnd/>
          </a:ln>
        </p:spPr>
        <p:txBody>
          <a:bodyPr wrap="none" lIns="0" tIns="0" rIns="0" bIns="0" anchor="ctr"/>
          <a:lstStyle/>
          <a:p>
            <a:pPr algn="ctr" defTabSz="1023698"/>
            <a:r>
              <a:rPr lang="en-GB" dirty="0">
                <a:cs typeface="Arial" charset="0"/>
              </a:rPr>
              <a:t>6</a:t>
            </a:r>
          </a:p>
        </p:txBody>
      </p:sp>
      <p:sp>
        <p:nvSpPr>
          <p:cNvPr id="485551" name="Rectangle 4"/>
          <p:cNvSpPr>
            <a:spLocks noGrp="1" noChangeArrowheads="1"/>
          </p:cNvSpPr>
          <p:nvPr>
            <p:ph type="title" idx="4294967295"/>
            <p:custDataLst>
              <p:tags r:id="rId4"/>
            </p:custDataLst>
          </p:nvPr>
        </p:nvSpPr>
        <p:spPr bwMode="gray">
          <a:xfrm>
            <a:off x="310896" y="263793"/>
            <a:ext cx="9674225" cy="348814"/>
          </a:xfrm>
          <a:noFill/>
          <a:ln w="9525">
            <a:noFill/>
            <a:miter lim="800000"/>
            <a:headEnd/>
            <a:tailEnd/>
          </a:ln>
        </p:spPr>
        <p:txBody>
          <a:bodyPr vert="horz" wrap="square" lIns="0" tIns="0" rIns="0" bIns="0" numCol="1" anchor="t" anchorCtr="0" compatLnSpc="1">
            <a:prstTxWarp prst="textNoShape">
              <a:avLst/>
            </a:prstTxWarp>
            <a:spAutoFit/>
          </a:bodyPr>
          <a:lstStyle/>
          <a:p>
            <a:r>
              <a:rPr lang="en-US" b="1" spc="150" dirty="0" smtClean="0">
                <a:ln w="11430"/>
                <a:effectLst>
                  <a:outerShdw blurRad="25400" algn="tl" rotWithShape="0">
                    <a:srgbClr val="000000">
                      <a:alpha val="43000"/>
                    </a:srgbClr>
                  </a:outerShdw>
                </a:effectLst>
              </a:rPr>
              <a:t>India Banking Sector Overview</a:t>
            </a:r>
          </a:p>
        </p:txBody>
      </p:sp>
      <p:sp>
        <p:nvSpPr>
          <p:cNvPr id="485590" name="AutoShape 1238"/>
          <p:cNvSpPr>
            <a:spLocks noChangeArrowheads="1"/>
          </p:cNvSpPr>
          <p:nvPr>
            <p:custDataLst>
              <p:tags r:id="rId5"/>
            </p:custDataLst>
          </p:nvPr>
        </p:nvSpPr>
        <p:spPr bwMode="auto">
          <a:xfrm>
            <a:off x="0" y="0"/>
            <a:ext cx="177800" cy="183187"/>
          </a:xfrm>
          <a:prstGeom prst="rect">
            <a:avLst/>
          </a:prstGeom>
          <a:noFill/>
        </p:spPr>
        <p:txBody>
          <a:bodyPr vert="horz" wrap="square" lIns="91418" tIns="45710" rIns="91418" bIns="45710" numCol="1" anchor="t" anchorCtr="0" compatLnSpc="1">
            <a:prstTxWarp prst="textNoShape">
              <a:avLst/>
            </a:prstTxWarp>
          </a:bodyPr>
          <a:lstStyle/>
          <a:p>
            <a:endParaRPr lang="en-US"/>
          </a:p>
        </p:txBody>
      </p:sp>
      <p:sp>
        <p:nvSpPr>
          <p:cNvPr id="485552" name="Rectangle 52" hidden="1"/>
          <p:cNvSpPr>
            <a:spLocks noChangeArrowheads="1"/>
          </p:cNvSpPr>
          <p:nvPr>
            <p:custDataLst>
              <p:tags r:id="rId6"/>
            </p:custDataLst>
          </p:nvPr>
        </p:nvSpPr>
        <p:spPr bwMode="gray">
          <a:xfrm>
            <a:off x="0" y="0"/>
            <a:ext cx="177800" cy="183187"/>
          </a:xfrm>
          <a:prstGeom prst="rect">
            <a:avLst/>
          </a:prstGeom>
          <a:solidFill>
            <a:schemeClr val="accent1"/>
          </a:solidFill>
          <a:ln w="9525">
            <a:solidFill>
              <a:schemeClr val="tx1"/>
            </a:solidFill>
            <a:miter lim="800000"/>
            <a:headEnd/>
            <a:tailEnd/>
          </a:ln>
        </p:spPr>
        <p:txBody>
          <a:bodyPr wrap="none" lIns="28420" tIns="0" rIns="28420" bIns="0" anchor="ctr"/>
          <a:lstStyle/>
          <a:p>
            <a:pPr algn="ctr" defTabSz="1023698"/>
            <a:r>
              <a:rPr lang="en-GB" i="1" dirty="0">
                <a:cs typeface="Arial" charset="0"/>
              </a:rPr>
              <a:t>16.03</a:t>
            </a:r>
          </a:p>
        </p:txBody>
      </p:sp>
      <p:sp>
        <p:nvSpPr>
          <p:cNvPr id="485623" name="McK 5. Source"/>
          <p:cNvSpPr>
            <a:spLocks noChangeArrowheads="1"/>
          </p:cNvSpPr>
          <p:nvPr>
            <p:custDataLst>
              <p:tags r:id="rId7"/>
            </p:custDataLst>
          </p:nvPr>
        </p:nvSpPr>
        <p:spPr bwMode="gray">
          <a:xfrm>
            <a:off x="492685" y="7200710"/>
            <a:ext cx="6897688" cy="236988"/>
          </a:xfrm>
          <a:prstGeom prst="rect">
            <a:avLst/>
          </a:prstGeom>
          <a:noFill/>
          <a:ln w="9525">
            <a:noFill/>
            <a:miter lim="800000"/>
            <a:headEnd/>
            <a:tailEnd/>
          </a:ln>
        </p:spPr>
        <p:txBody>
          <a:bodyPr lIns="0" tIns="0" rIns="0" bIns="0" anchor="t" anchorCtr="0">
            <a:spAutoFit/>
          </a:bodyPr>
          <a:lstStyle/>
          <a:p>
            <a:pPr marL="285683" indent="-285683" defTabSz="1004653">
              <a:lnSpc>
                <a:spcPct val="110000"/>
              </a:lnSpc>
            </a:pPr>
            <a:r>
              <a:rPr lang="en-US" sz="700" dirty="0" smtClean="0">
                <a:solidFill>
                  <a:schemeClr val="tx1"/>
                </a:solidFill>
                <a:ea typeface="Arial Unicode MS"/>
                <a:cs typeface="Arial Unicode MS"/>
              </a:rPr>
              <a:t>SOURCE: </a:t>
            </a:r>
          </a:p>
          <a:p>
            <a:pPr marL="114273" indent="-114273" defTabSz="1004653">
              <a:lnSpc>
                <a:spcPct val="110000"/>
              </a:lnSpc>
            </a:pPr>
            <a:r>
              <a:rPr lang="en-US" sz="700" dirty="0" smtClean="0">
                <a:solidFill>
                  <a:schemeClr val="tx1"/>
                </a:solidFill>
                <a:ea typeface="Arial Unicode MS"/>
                <a:cs typeface="Arial Unicode MS"/>
              </a:rPr>
              <a:t>1 .DBIE, RBI 2. </a:t>
            </a:r>
            <a:r>
              <a:rPr lang="en-US" sz="700" dirty="0" smtClean="0">
                <a:ea typeface="Arial Unicode MS"/>
                <a:cs typeface="Arial Unicode MS"/>
              </a:rPr>
              <a:t>RBI, Handbook of Statistics on Indian Economy 2013-14 3. The World Bank - World Development Indicators</a:t>
            </a:r>
          </a:p>
        </p:txBody>
      </p:sp>
      <p:sp>
        <p:nvSpPr>
          <p:cNvPr id="11" name="Rectangle 9"/>
          <p:cNvSpPr txBox="1">
            <a:spLocks noChangeArrowheads="1"/>
          </p:cNvSpPr>
          <p:nvPr/>
        </p:nvSpPr>
        <p:spPr bwMode="gray">
          <a:xfrm>
            <a:off x="310896" y="670360"/>
            <a:ext cx="9674225" cy="21544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1004653" eaLnBrk="0" hangingPunct="0">
              <a:defRPr/>
            </a:pPr>
            <a:r>
              <a:rPr lang="en-US" b="1" i="1" kern="0" dirty="0" smtClean="0">
                <a:solidFill>
                  <a:schemeClr val="bg1"/>
                </a:solidFill>
                <a:latin typeface="+mj-lt"/>
                <a:ea typeface="+mj-ea"/>
                <a:cs typeface="+mj-cs"/>
              </a:rPr>
              <a:t>Indian Banking Sector has Remained  Relatively Resilient in the Current Global Macroeconomic Environment</a:t>
            </a:r>
            <a:endParaRPr lang="en-GB" b="1" i="1" kern="0" dirty="0" smtClean="0">
              <a:solidFill>
                <a:schemeClr val="bg1"/>
              </a:solidFill>
              <a:latin typeface="+mj-lt"/>
              <a:ea typeface="+mj-ea"/>
              <a:cs typeface="+mj-cs"/>
            </a:endParaRPr>
          </a:p>
        </p:txBody>
      </p:sp>
      <p:sp>
        <p:nvSpPr>
          <p:cNvPr id="18" name="Oval 12"/>
          <p:cNvSpPr>
            <a:spLocks noChangeArrowheads="1"/>
          </p:cNvSpPr>
          <p:nvPr/>
        </p:nvSpPr>
        <p:spPr bwMode="gray">
          <a:xfrm>
            <a:off x="374075" y="4163260"/>
            <a:ext cx="4479925" cy="282960"/>
          </a:xfrm>
          <a:prstGeom prst="rect">
            <a:avLst/>
          </a:prstGeom>
          <a:solidFill>
            <a:srgbClr val="006D75"/>
          </a:solidFill>
          <a:ln w="6350" algn="ctr">
            <a:solidFill>
              <a:srgbClr val="006D75"/>
            </a:solidFill>
            <a:miter lim="800000"/>
            <a:headEnd/>
            <a:tailEnd/>
          </a:ln>
        </p:spPr>
        <p:txBody>
          <a:bodyPr lIns="91418" tIns="45710" rIns="91418" bIns="45710" anchor="ctr"/>
          <a:lstStyle/>
          <a:p>
            <a:pPr algn="ctr"/>
            <a:r>
              <a:rPr lang="en-US" sz="1200" b="1" dirty="0" smtClean="0">
                <a:solidFill>
                  <a:schemeClr val="bg1"/>
                </a:solidFill>
                <a:cs typeface="Arial" charset="0"/>
              </a:rPr>
              <a:t>Has Resulted in Comfortable loans / deposits ratio (%)</a:t>
            </a:r>
            <a:r>
              <a:rPr lang="en-US" sz="1200" b="1" baseline="30000" dirty="0" smtClean="0">
                <a:solidFill>
                  <a:schemeClr val="bg1"/>
                </a:solidFill>
                <a:cs typeface="Arial" charset="0"/>
              </a:rPr>
              <a:t>2</a:t>
            </a:r>
            <a:endParaRPr lang="en-US" sz="1200" b="1" baseline="30000" dirty="0">
              <a:solidFill>
                <a:schemeClr val="bg1"/>
              </a:solidFill>
              <a:cs typeface="Arial" charset="0"/>
            </a:endParaRPr>
          </a:p>
        </p:txBody>
      </p:sp>
      <p:sp>
        <p:nvSpPr>
          <p:cNvPr id="19" name="Oval 12"/>
          <p:cNvSpPr>
            <a:spLocks noChangeArrowheads="1"/>
          </p:cNvSpPr>
          <p:nvPr/>
        </p:nvSpPr>
        <p:spPr bwMode="gray">
          <a:xfrm>
            <a:off x="5036562" y="1335742"/>
            <a:ext cx="4479925" cy="282960"/>
          </a:xfrm>
          <a:prstGeom prst="rect">
            <a:avLst/>
          </a:prstGeom>
          <a:solidFill>
            <a:srgbClr val="006D75"/>
          </a:solidFill>
          <a:ln w="6350" algn="ctr">
            <a:solidFill>
              <a:srgbClr val="006D75"/>
            </a:solidFill>
            <a:miter lim="800000"/>
            <a:headEnd/>
            <a:tailEnd/>
          </a:ln>
        </p:spPr>
        <p:txBody>
          <a:bodyPr lIns="91418" tIns="45710" rIns="91418" bIns="45710" anchor="ctr"/>
          <a:lstStyle/>
          <a:p>
            <a:pPr algn="ctr"/>
            <a:r>
              <a:rPr lang="en-US" sz="1200" b="1" dirty="0" smtClean="0">
                <a:solidFill>
                  <a:schemeClr val="bg1"/>
                </a:solidFill>
                <a:cs typeface="Arial" charset="0"/>
              </a:rPr>
              <a:t>Driven by Growth in Deposits (Y-o-Y)</a:t>
            </a:r>
            <a:r>
              <a:rPr lang="en-US" sz="1200" b="1" baseline="30000" dirty="0" smtClean="0">
                <a:solidFill>
                  <a:schemeClr val="bg1"/>
                </a:solidFill>
                <a:cs typeface="Arial" charset="0"/>
              </a:rPr>
              <a:t>2</a:t>
            </a:r>
            <a:r>
              <a:rPr lang="en-US" sz="1200" b="1" dirty="0" smtClean="0">
                <a:solidFill>
                  <a:schemeClr val="bg1"/>
                </a:solidFill>
                <a:cs typeface="Arial" charset="0"/>
              </a:rPr>
              <a:t> </a:t>
            </a:r>
            <a:endParaRPr lang="en-US" sz="1200" b="1" baseline="30000" dirty="0">
              <a:solidFill>
                <a:schemeClr val="bg1"/>
              </a:solidFill>
              <a:cs typeface="Arial" charset="0"/>
            </a:endParaRPr>
          </a:p>
        </p:txBody>
      </p:sp>
      <p:sp>
        <p:nvSpPr>
          <p:cNvPr id="21" name="Oval 12"/>
          <p:cNvSpPr>
            <a:spLocks noChangeArrowheads="1"/>
          </p:cNvSpPr>
          <p:nvPr/>
        </p:nvSpPr>
        <p:spPr bwMode="gray">
          <a:xfrm>
            <a:off x="377250" y="1335742"/>
            <a:ext cx="4479925" cy="282960"/>
          </a:xfrm>
          <a:prstGeom prst="rect">
            <a:avLst/>
          </a:prstGeom>
          <a:solidFill>
            <a:srgbClr val="006D75"/>
          </a:solidFill>
          <a:ln w="6350" algn="ctr">
            <a:solidFill>
              <a:srgbClr val="006D75"/>
            </a:solidFill>
            <a:miter lim="800000"/>
            <a:headEnd/>
            <a:tailEnd/>
          </a:ln>
        </p:spPr>
        <p:txBody>
          <a:bodyPr lIns="91418" tIns="45710" rIns="91418" bIns="45710" anchor="ctr"/>
          <a:lstStyle/>
          <a:p>
            <a:pPr algn="ctr"/>
            <a:r>
              <a:rPr lang="en-US" sz="1200" b="1" dirty="0" smtClean="0">
                <a:solidFill>
                  <a:schemeClr val="bg1"/>
                </a:solidFill>
                <a:cs typeface="Arial" charset="0"/>
              </a:rPr>
              <a:t>Steady Bank Credit Growth (Y-o-Y)</a:t>
            </a:r>
            <a:r>
              <a:rPr lang="en-US" sz="1200" b="1" baseline="30000" dirty="0" smtClean="0">
                <a:solidFill>
                  <a:schemeClr val="bg1"/>
                </a:solidFill>
                <a:cs typeface="Arial" charset="0"/>
              </a:rPr>
              <a:t>1</a:t>
            </a:r>
            <a:endParaRPr lang="en-US" sz="1200" b="1" baseline="30000" dirty="0">
              <a:solidFill>
                <a:schemeClr val="bg1"/>
              </a:solidFill>
              <a:cs typeface="Arial" charset="0"/>
            </a:endParaRPr>
          </a:p>
        </p:txBody>
      </p:sp>
      <p:sp>
        <p:nvSpPr>
          <p:cNvPr id="22" name="Oval 12"/>
          <p:cNvSpPr>
            <a:spLocks noChangeArrowheads="1"/>
          </p:cNvSpPr>
          <p:nvPr/>
        </p:nvSpPr>
        <p:spPr bwMode="gray">
          <a:xfrm>
            <a:off x="5160966" y="4163260"/>
            <a:ext cx="4479925" cy="282960"/>
          </a:xfrm>
          <a:prstGeom prst="rect">
            <a:avLst/>
          </a:prstGeom>
          <a:solidFill>
            <a:srgbClr val="006D75"/>
          </a:solidFill>
          <a:ln w="6350" algn="ctr">
            <a:solidFill>
              <a:srgbClr val="006D75"/>
            </a:solidFill>
            <a:miter lim="800000"/>
            <a:headEnd/>
            <a:tailEnd/>
          </a:ln>
        </p:spPr>
        <p:txBody>
          <a:bodyPr lIns="91418" tIns="45710" rIns="91418" bIns="45710" anchor="ctr"/>
          <a:lstStyle/>
          <a:p>
            <a:pPr algn="ctr"/>
            <a:r>
              <a:rPr lang="en-US" sz="1200" b="1" dirty="0" smtClean="0">
                <a:solidFill>
                  <a:schemeClr val="bg1"/>
                </a:solidFill>
                <a:cs typeface="Arial" charset="0"/>
              </a:rPr>
              <a:t>Sustainable NPL Levels (2014)</a:t>
            </a:r>
            <a:r>
              <a:rPr lang="en-US" sz="1200" b="1" baseline="30000" dirty="0" smtClean="0">
                <a:solidFill>
                  <a:schemeClr val="bg1"/>
                </a:solidFill>
                <a:cs typeface="Arial" charset="0"/>
              </a:rPr>
              <a:t>3</a:t>
            </a:r>
            <a:endParaRPr lang="en-US" sz="1200" b="1" baseline="30000" dirty="0">
              <a:solidFill>
                <a:schemeClr val="bg1"/>
              </a:solidFill>
              <a:cs typeface="Arial" charset="0"/>
            </a:endParaRPr>
          </a:p>
        </p:txBody>
      </p:sp>
      <p:grpSp>
        <p:nvGrpSpPr>
          <p:cNvPr id="2" name="Group 36"/>
          <p:cNvGrpSpPr/>
          <p:nvPr/>
        </p:nvGrpSpPr>
        <p:grpSpPr>
          <a:xfrm>
            <a:off x="5174581" y="4638805"/>
            <a:ext cx="4466309" cy="2367405"/>
            <a:chOff x="5059701" y="1432560"/>
            <a:chExt cx="4466309" cy="2297775"/>
          </a:xfrm>
        </p:grpSpPr>
        <p:graphicFrame>
          <p:nvGraphicFramePr>
            <p:cNvPr id="23" name="Object 3"/>
            <p:cNvGraphicFramePr>
              <a:graphicFrameLocks noChangeAspect="1"/>
            </p:cNvGraphicFramePr>
            <p:nvPr>
              <p:custDataLst>
                <p:tags r:id="rId11"/>
              </p:custDataLst>
            </p:nvPr>
          </p:nvGraphicFramePr>
          <p:xfrm>
            <a:off x="5059701" y="1432560"/>
            <a:ext cx="4466309" cy="2020253"/>
          </p:xfrm>
          <a:graphic>
            <a:graphicData uri="http://schemas.openxmlformats.org/drawingml/2006/chart">
              <c:chart xmlns:c="http://schemas.openxmlformats.org/drawingml/2006/chart" xmlns:r="http://schemas.openxmlformats.org/officeDocument/2006/relationships" r:id="rId15"/>
            </a:graphicData>
          </a:graphic>
        </p:graphicFrame>
        <p:sp>
          <p:nvSpPr>
            <p:cNvPr id="29" name="Rectangle 132 (L)"/>
            <p:cNvSpPr/>
            <p:nvPr>
              <p:custDataLst>
                <p:tags r:id="rId12"/>
              </p:custDataLst>
            </p:nvPr>
          </p:nvSpPr>
          <p:spPr bwMode="auto">
            <a:xfrm>
              <a:off x="5919039" y="1589808"/>
              <a:ext cx="540000" cy="2140527"/>
            </a:xfrm>
            <a:prstGeom prst="rect">
              <a:avLst/>
            </a:pr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881640" eaLnBrk="0" hangingPunct="0">
                <a:defRPr/>
              </a:pPr>
              <a:endParaRPr lang="en-US" sz="1300" kern="0" dirty="0" smtClean="0">
                <a:solidFill>
                  <a:schemeClr val="tx1"/>
                </a:solidFill>
              </a:endParaRPr>
            </a:p>
          </p:txBody>
        </p:sp>
        <p:pic>
          <p:nvPicPr>
            <p:cNvPr id="30" name="Picture 29" descr="Russia.png"/>
            <p:cNvPicPr>
              <a:picLocks noChangeAspect="1"/>
            </p:cNvPicPr>
            <p:nvPr/>
          </p:nvPicPr>
          <p:blipFill>
            <a:blip r:embed="rId16" cstate="print"/>
            <a:stretch>
              <a:fillRect/>
            </a:stretch>
          </p:blipFill>
          <p:spPr>
            <a:xfrm>
              <a:off x="5262562" y="3459740"/>
              <a:ext cx="280175" cy="182880"/>
            </a:xfrm>
            <a:prstGeom prst="rect">
              <a:avLst/>
            </a:prstGeom>
          </p:spPr>
        </p:pic>
        <p:pic>
          <p:nvPicPr>
            <p:cNvPr id="31" name="Picture 30" descr="India.png"/>
            <p:cNvPicPr>
              <a:picLocks noChangeAspect="1"/>
            </p:cNvPicPr>
            <p:nvPr/>
          </p:nvPicPr>
          <p:blipFill>
            <a:blip r:embed="rId17" cstate="print"/>
            <a:stretch>
              <a:fillRect/>
            </a:stretch>
          </p:blipFill>
          <p:spPr>
            <a:xfrm>
              <a:off x="6074253" y="3459740"/>
              <a:ext cx="280228" cy="182880"/>
            </a:xfrm>
            <a:prstGeom prst="rect">
              <a:avLst/>
            </a:prstGeom>
          </p:spPr>
        </p:pic>
        <p:pic>
          <p:nvPicPr>
            <p:cNvPr id="32" name="Picture 31" descr="China.png"/>
            <p:cNvPicPr>
              <a:picLocks noChangeAspect="1"/>
            </p:cNvPicPr>
            <p:nvPr/>
          </p:nvPicPr>
          <p:blipFill>
            <a:blip r:embed="rId18" cstate="print"/>
            <a:stretch>
              <a:fillRect/>
            </a:stretch>
          </p:blipFill>
          <p:spPr>
            <a:xfrm>
              <a:off x="8976172" y="3459740"/>
              <a:ext cx="280228" cy="182880"/>
            </a:xfrm>
            <a:prstGeom prst="rect">
              <a:avLst/>
            </a:prstGeom>
          </p:spPr>
        </p:pic>
        <p:pic>
          <p:nvPicPr>
            <p:cNvPr id="35" name="Picture 34" descr="BRAZIL.png"/>
            <p:cNvPicPr>
              <a:picLocks noChangeAspect="1"/>
            </p:cNvPicPr>
            <p:nvPr/>
          </p:nvPicPr>
          <p:blipFill>
            <a:blip r:embed="rId19" cstate="print"/>
            <a:stretch>
              <a:fillRect/>
            </a:stretch>
          </p:blipFill>
          <p:spPr>
            <a:xfrm>
              <a:off x="7506609" y="3459740"/>
              <a:ext cx="280157" cy="182880"/>
            </a:xfrm>
            <a:prstGeom prst="rect">
              <a:avLst/>
            </a:prstGeom>
          </p:spPr>
        </p:pic>
        <p:pic>
          <p:nvPicPr>
            <p:cNvPr id="38" name="Picture 37" descr="Indonesia.png"/>
            <p:cNvPicPr>
              <a:picLocks noChangeAspect="1"/>
            </p:cNvPicPr>
            <p:nvPr/>
          </p:nvPicPr>
          <p:blipFill>
            <a:blip r:embed="rId20" cstate="print"/>
            <a:stretch>
              <a:fillRect/>
            </a:stretch>
          </p:blipFill>
          <p:spPr>
            <a:xfrm>
              <a:off x="8294543" y="3459740"/>
              <a:ext cx="280228" cy="182880"/>
            </a:xfrm>
            <a:prstGeom prst="rect">
              <a:avLst/>
            </a:prstGeom>
          </p:spPr>
        </p:pic>
        <p:pic>
          <p:nvPicPr>
            <p:cNvPr id="40" name="Picture 39" descr="South Africa.gif"/>
            <p:cNvPicPr>
              <a:picLocks noChangeAspect="1"/>
            </p:cNvPicPr>
            <p:nvPr/>
          </p:nvPicPr>
          <p:blipFill>
            <a:blip r:embed="rId21" cstate="print"/>
            <a:stretch>
              <a:fillRect/>
            </a:stretch>
          </p:blipFill>
          <p:spPr>
            <a:xfrm>
              <a:off x="6827673" y="3468884"/>
              <a:ext cx="246888" cy="164592"/>
            </a:xfrm>
            <a:prstGeom prst="rect">
              <a:avLst/>
            </a:prstGeom>
          </p:spPr>
        </p:pic>
      </p:grpSp>
      <p:sp>
        <p:nvSpPr>
          <p:cNvPr id="41" name="Text Box 16"/>
          <p:cNvSpPr txBox="1">
            <a:spLocks noChangeArrowheads="1"/>
          </p:cNvSpPr>
          <p:nvPr/>
        </p:nvSpPr>
        <p:spPr bwMode="gray">
          <a:xfrm>
            <a:off x="5160966" y="4485055"/>
            <a:ext cx="4479925" cy="253518"/>
          </a:xfrm>
          <a:prstGeom prst="rect">
            <a:avLst/>
          </a:prstGeom>
          <a:noFill/>
          <a:ln w="9525">
            <a:noFill/>
            <a:miter lim="800000"/>
            <a:headEnd/>
            <a:tailEnd/>
          </a:ln>
        </p:spPr>
        <p:txBody>
          <a:bodyPr lIns="91418" tIns="45710" rIns="91418" bIns="45710" anchor="ctr"/>
          <a:lstStyle/>
          <a:p>
            <a:pPr defTabSz="1025285">
              <a:spcBef>
                <a:spcPct val="50000"/>
              </a:spcBef>
            </a:pPr>
            <a:r>
              <a:rPr lang="en-US" sz="1100" b="1" dirty="0" smtClean="0"/>
              <a:t>Bank Non-performing loans to total gross loans (%)</a:t>
            </a:r>
            <a:endParaRPr lang="en-GB" sz="1100" b="1" baseline="30000" dirty="0"/>
          </a:p>
        </p:txBody>
      </p:sp>
      <p:graphicFrame>
        <p:nvGraphicFramePr>
          <p:cNvPr id="42" name="Object 4"/>
          <p:cNvGraphicFramePr>
            <a:graphicFrameLocks noChangeAspect="1"/>
          </p:cNvGraphicFramePr>
          <p:nvPr>
            <p:custDataLst>
              <p:tags r:id="rId8"/>
            </p:custDataLst>
            <p:extLst>
              <p:ext uri="{D42A27DB-BD31-4B8C-83A1-F6EECF244321}">
                <p14:modId xmlns:p14="http://schemas.microsoft.com/office/powerpoint/2010/main" xmlns="" val="272777922"/>
              </p:ext>
            </p:extLst>
          </p:nvPr>
        </p:nvGraphicFramePr>
        <p:xfrm>
          <a:off x="450850" y="4494871"/>
          <a:ext cx="4368800" cy="2631690"/>
        </p:xfrm>
        <a:graphic>
          <a:graphicData uri="http://schemas.openxmlformats.org/drawingml/2006/chart">
            <c:chart xmlns:c="http://schemas.openxmlformats.org/drawingml/2006/chart" xmlns:r="http://schemas.openxmlformats.org/officeDocument/2006/relationships" r:id="rId22"/>
          </a:graphicData>
        </a:graphic>
      </p:graphicFrame>
      <p:graphicFrame>
        <p:nvGraphicFramePr>
          <p:cNvPr id="43" name="Object 3"/>
          <p:cNvGraphicFramePr>
            <a:graphicFrameLocks noChangeAspect="1"/>
          </p:cNvGraphicFramePr>
          <p:nvPr>
            <p:custDataLst>
              <p:tags r:id="rId9"/>
            </p:custDataLst>
            <p:extLst>
              <p:ext uri="{D42A27DB-BD31-4B8C-83A1-F6EECF244321}">
                <p14:modId xmlns:p14="http://schemas.microsoft.com/office/powerpoint/2010/main" xmlns="" val="4057662340"/>
              </p:ext>
            </p:extLst>
          </p:nvPr>
        </p:nvGraphicFramePr>
        <p:xfrm>
          <a:off x="5143500" y="1663635"/>
          <a:ext cx="4372986" cy="2316018"/>
        </p:xfrm>
        <a:graphic>
          <a:graphicData uri="http://schemas.openxmlformats.org/drawingml/2006/chart">
            <c:chart xmlns:c="http://schemas.openxmlformats.org/drawingml/2006/chart" xmlns:r="http://schemas.openxmlformats.org/officeDocument/2006/relationships" r:id="rId23"/>
          </a:graphicData>
        </a:graphic>
      </p:graphicFrame>
      <p:graphicFrame>
        <p:nvGraphicFramePr>
          <p:cNvPr id="46" name="Object 3"/>
          <p:cNvGraphicFramePr>
            <a:graphicFrameLocks noChangeAspect="1"/>
          </p:cNvGraphicFramePr>
          <p:nvPr>
            <p:custDataLst>
              <p:tags r:id="rId10"/>
            </p:custDataLst>
            <p:extLst>
              <p:ext uri="{D42A27DB-BD31-4B8C-83A1-F6EECF244321}">
                <p14:modId xmlns:p14="http://schemas.microsoft.com/office/powerpoint/2010/main" xmlns="" val="4057662340"/>
              </p:ext>
            </p:extLst>
          </p:nvPr>
        </p:nvGraphicFramePr>
        <p:xfrm>
          <a:off x="420688" y="1653952"/>
          <a:ext cx="4372986" cy="2448272"/>
        </p:xfrm>
        <a:graphic>
          <a:graphicData uri="http://schemas.openxmlformats.org/drawingml/2006/chart">
            <c:chart xmlns:c="http://schemas.openxmlformats.org/drawingml/2006/chart" xmlns:r="http://schemas.openxmlformats.org/officeDocument/2006/relationships" r:id="rId24"/>
          </a:graphicData>
        </a:graphic>
      </p:graphicFrame>
      <p:sp>
        <p:nvSpPr>
          <p:cNvPr id="3" name="Slide Number Placeholder 2"/>
          <p:cNvSpPr>
            <a:spLocks noGrp="1"/>
          </p:cNvSpPr>
          <p:nvPr>
            <p:ph type="sldNum" sz="quarter" idx="10"/>
          </p:nvPr>
        </p:nvSpPr>
        <p:spPr/>
        <p:txBody>
          <a:bodyPr/>
          <a:lstStyle/>
          <a:p>
            <a:pPr>
              <a:defRPr/>
            </a:pPr>
            <a:fld id="{CC8109F0-BC61-4B97-8F29-860C93D171C9}" type="slidenum">
              <a:rPr lang="en-US" smtClean="0"/>
              <a:pPr>
                <a:defRPr/>
              </a:pPr>
              <a:t>7</a:t>
            </a:fld>
            <a:endParaRPr lang="en-US" dirty="0"/>
          </a:p>
        </p:txBody>
      </p:sp>
    </p:spTree>
    <p:custDataLst>
      <p:tags r:id="rId1"/>
    </p:custDataLst>
  </p:cSld>
  <p:clrMapOvr>
    <a:masterClrMapping/>
  </p:clrMapOvr>
  <p:transition spd="med" advClick="0">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964" name="Slide Number Placeholder 1"/>
          <p:cNvSpPr txBox="1">
            <a:spLocks noGrp="1"/>
          </p:cNvSpPr>
          <p:nvPr/>
        </p:nvSpPr>
        <p:spPr bwMode="gray">
          <a:xfrm>
            <a:off x="9650415" y="7427289"/>
            <a:ext cx="295275" cy="175009"/>
          </a:xfrm>
          <a:prstGeom prst="rect">
            <a:avLst/>
          </a:prstGeom>
          <a:noFill/>
          <a:ln w="9525">
            <a:noFill/>
            <a:miter lim="800000"/>
            <a:headEnd/>
            <a:tailEnd/>
          </a:ln>
        </p:spPr>
        <p:txBody>
          <a:bodyPr wrap="none" lIns="0" tIns="0" rIns="0" bIns="0"/>
          <a:lstStyle/>
          <a:p>
            <a:pPr algn="r" defTabSz="1025405"/>
            <a:fld id="{B97B7B97-83E9-4EDD-A091-238DD9B2FAB8}" type="slidenum">
              <a:rPr lang="en-GB" sz="1200">
                <a:solidFill>
                  <a:schemeClr val="bg1"/>
                </a:solidFill>
                <a:cs typeface="Arial" charset="0"/>
              </a:rPr>
              <a:pPr algn="r" defTabSz="1025405"/>
              <a:t>8</a:t>
            </a:fld>
            <a:r>
              <a:rPr lang="en-GB" sz="1200" dirty="0">
                <a:solidFill>
                  <a:schemeClr val="bg1"/>
                </a:solidFill>
                <a:cs typeface="Arial" charset="0"/>
              </a:rPr>
              <a:t> </a:t>
            </a:r>
          </a:p>
        </p:txBody>
      </p:sp>
      <p:sp>
        <p:nvSpPr>
          <p:cNvPr id="483046" name="AutoShape 2790"/>
          <p:cNvSpPr>
            <a:spLocks noChangeArrowheads="1"/>
          </p:cNvSpPr>
          <p:nvPr>
            <p:custDataLst>
              <p:tags r:id="rId2"/>
            </p:custDataLst>
          </p:nvPr>
        </p:nvSpPr>
        <p:spPr bwMode="auto">
          <a:xfrm>
            <a:off x="0" y="0"/>
            <a:ext cx="152400" cy="157018"/>
          </a:xfrm>
          <a:prstGeom prst="rect">
            <a:avLst/>
          </a:prstGeom>
          <a:noFill/>
        </p:spPr>
        <p:txBody>
          <a:bodyPr vert="horz" wrap="square" lIns="91429" tIns="45715" rIns="91429" bIns="45715" numCol="1" anchor="t" anchorCtr="0" compatLnSpc="1">
            <a:prstTxWarp prst="textNoShape">
              <a:avLst/>
            </a:prstTxWarp>
          </a:bodyPr>
          <a:lstStyle/>
          <a:p>
            <a:endParaRPr lang="en-US"/>
          </a:p>
        </p:txBody>
      </p:sp>
      <p:sp>
        <p:nvSpPr>
          <p:cNvPr id="482965" name="Rectangle 3" hidden="1"/>
          <p:cNvSpPr>
            <a:spLocks noChangeArrowheads="1"/>
          </p:cNvSpPr>
          <p:nvPr>
            <p:custDataLst>
              <p:tags r:id="rId3"/>
            </p:custDataLst>
          </p:nvPr>
        </p:nvSpPr>
        <p:spPr bwMode="gray">
          <a:xfrm>
            <a:off x="1" y="0"/>
            <a:ext cx="150813" cy="163562"/>
          </a:xfrm>
          <a:prstGeom prst="rect">
            <a:avLst/>
          </a:prstGeom>
          <a:solidFill>
            <a:schemeClr val="accent1"/>
          </a:solidFill>
          <a:ln w="9525">
            <a:solidFill>
              <a:schemeClr val="tx1"/>
            </a:solidFill>
            <a:miter lim="800000"/>
            <a:headEnd/>
            <a:tailEnd/>
          </a:ln>
        </p:spPr>
        <p:txBody>
          <a:bodyPr wrap="none" lIns="0" tIns="0" rIns="0" bIns="0" anchor="ctr"/>
          <a:lstStyle/>
          <a:p>
            <a:pPr algn="ctr" defTabSz="1023818"/>
            <a:r>
              <a:rPr lang="en-GB" dirty="0">
                <a:cs typeface="Arial" charset="0"/>
              </a:rPr>
              <a:t>6</a:t>
            </a:r>
          </a:p>
        </p:txBody>
      </p:sp>
      <p:sp>
        <p:nvSpPr>
          <p:cNvPr id="482966" name="Rectangle 4"/>
          <p:cNvSpPr>
            <a:spLocks noGrp="1" noChangeArrowheads="1"/>
          </p:cNvSpPr>
          <p:nvPr>
            <p:ph type="title" idx="4294967295"/>
            <p:custDataLst>
              <p:tags r:id="rId4"/>
            </p:custDataLst>
          </p:nvPr>
        </p:nvSpPr>
        <p:spPr bwMode="gray">
          <a:xfrm>
            <a:off x="310896" y="263792"/>
            <a:ext cx="9674225" cy="348814"/>
          </a:xfrm>
          <a:noFill/>
          <a:ln w="9525">
            <a:noFill/>
            <a:miter lim="800000"/>
            <a:headEnd/>
            <a:tailEnd/>
          </a:ln>
        </p:spPr>
        <p:txBody>
          <a:bodyPr vert="horz" wrap="square" lIns="0" tIns="0" rIns="0" bIns="0" numCol="1" anchor="t" anchorCtr="0" compatLnSpc="1">
            <a:prstTxWarp prst="textNoShape">
              <a:avLst/>
            </a:prstTxWarp>
            <a:spAutoFit/>
          </a:bodyPr>
          <a:lstStyle/>
          <a:p>
            <a:pPr defTabSz="1019056" eaLnBrk="1" hangingPunct="1"/>
            <a:r>
              <a:rPr lang="en-US" b="1" spc="150" dirty="0" smtClean="0">
                <a:ln w="11430"/>
                <a:effectLst>
                  <a:outerShdw blurRad="25400" algn="tl" rotWithShape="0">
                    <a:srgbClr val="000000">
                      <a:alpha val="43000"/>
                    </a:srgbClr>
                  </a:outerShdw>
                </a:effectLst>
              </a:rPr>
              <a:t>India Banking Sector Overview</a:t>
            </a:r>
          </a:p>
        </p:txBody>
      </p:sp>
      <p:sp>
        <p:nvSpPr>
          <p:cNvPr id="483047" name="AutoShape 2791"/>
          <p:cNvSpPr>
            <a:spLocks noChangeArrowheads="1"/>
          </p:cNvSpPr>
          <p:nvPr>
            <p:custDataLst>
              <p:tags r:id="rId5"/>
            </p:custDataLst>
          </p:nvPr>
        </p:nvSpPr>
        <p:spPr bwMode="auto">
          <a:xfrm>
            <a:off x="0" y="0"/>
            <a:ext cx="177800" cy="183187"/>
          </a:xfrm>
          <a:prstGeom prst="rect">
            <a:avLst/>
          </a:prstGeom>
          <a:noFill/>
        </p:spPr>
        <p:txBody>
          <a:bodyPr vert="horz" wrap="square" lIns="91429" tIns="45715" rIns="91429" bIns="45715" numCol="1" anchor="t" anchorCtr="0" compatLnSpc="1">
            <a:prstTxWarp prst="textNoShape">
              <a:avLst/>
            </a:prstTxWarp>
          </a:bodyPr>
          <a:lstStyle/>
          <a:p>
            <a:endParaRPr lang="en-US"/>
          </a:p>
        </p:txBody>
      </p:sp>
      <p:sp>
        <p:nvSpPr>
          <p:cNvPr id="482967" name="Rectangle 52" hidden="1"/>
          <p:cNvSpPr>
            <a:spLocks noChangeArrowheads="1"/>
          </p:cNvSpPr>
          <p:nvPr>
            <p:custDataLst>
              <p:tags r:id="rId6"/>
            </p:custDataLst>
          </p:nvPr>
        </p:nvSpPr>
        <p:spPr bwMode="gray">
          <a:xfrm>
            <a:off x="0" y="0"/>
            <a:ext cx="177800" cy="183187"/>
          </a:xfrm>
          <a:prstGeom prst="rect">
            <a:avLst/>
          </a:prstGeom>
          <a:solidFill>
            <a:schemeClr val="accent1"/>
          </a:solidFill>
          <a:ln w="9525">
            <a:solidFill>
              <a:schemeClr val="tx1"/>
            </a:solidFill>
            <a:miter lim="800000"/>
            <a:headEnd/>
            <a:tailEnd/>
          </a:ln>
        </p:spPr>
        <p:txBody>
          <a:bodyPr wrap="none" lIns="28423" tIns="0" rIns="28423" bIns="0" anchor="ctr"/>
          <a:lstStyle/>
          <a:p>
            <a:pPr algn="ctr" defTabSz="1023818"/>
            <a:r>
              <a:rPr lang="en-GB" i="1" dirty="0">
                <a:cs typeface="Arial" charset="0"/>
              </a:rPr>
              <a:t>16.03</a:t>
            </a:r>
          </a:p>
        </p:txBody>
      </p:sp>
      <p:sp>
        <p:nvSpPr>
          <p:cNvPr id="17" name="Rectangle 9"/>
          <p:cNvSpPr txBox="1">
            <a:spLocks noChangeArrowheads="1"/>
          </p:cNvSpPr>
          <p:nvPr/>
        </p:nvSpPr>
        <p:spPr bwMode="gray">
          <a:xfrm>
            <a:off x="384175" y="671490"/>
            <a:ext cx="9674225" cy="21544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1004770" eaLnBrk="0" hangingPunct="0">
              <a:defRPr/>
            </a:pPr>
            <a:r>
              <a:rPr lang="en-US" b="1" i="1" kern="0" dirty="0" smtClean="0">
                <a:solidFill>
                  <a:schemeClr val="bg1"/>
                </a:solidFill>
              </a:rPr>
              <a:t>Structural drivers in place</a:t>
            </a:r>
            <a:endParaRPr lang="en-US" b="1" i="1" kern="0" dirty="0" smtClean="0">
              <a:solidFill>
                <a:schemeClr val="bg1"/>
              </a:solidFill>
              <a:latin typeface="+mj-lt"/>
              <a:ea typeface="+mj-ea"/>
              <a:cs typeface="+mj-cs"/>
            </a:endParaRPr>
          </a:p>
        </p:txBody>
      </p:sp>
      <p:sp>
        <p:nvSpPr>
          <p:cNvPr id="21" name="Oval 12"/>
          <p:cNvSpPr>
            <a:spLocks noChangeArrowheads="1"/>
          </p:cNvSpPr>
          <p:nvPr/>
        </p:nvSpPr>
        <p:spPr bwMode="gray">
          <a:xfrm>
            <a:off x="363684" y="1313658"/>
            <a:ext cx="2953512" cy="423949"/>
          </a:xfrm>
          <a:prstGeom prst="rect">
            <a:avLst/>
          </a:prstGeom>
          <a:solidFill>
            <a:srgbClr val="006D75"/>
          </a:solidFill>
          <a:ln w="6350" algn="ctr">
            <a:solidFill>
              <a:srgbClr val="618FBB"/>
            </a:solidFill>
            <a:miter lim="800000"/>
            <a:headEnd/>
            <a:tailEnd/>
          </a:ln>
        </p:spPr>
        <p:txBody>
          <a:bodyPr lIns="91429" tIns="45715" rIns="91429" bIns="45715" anchor="ctr"/>
          <a:lstStyle/>
          <a:p>
            <a:pPr algn="ctr"/>
            <a:r>
              <a:rPr lang="en-US" sz="1200" b="1" dirty="0" smtClean="0">
                <a:solidFill>
                  <a:schemeClr val="bg1"/>
                </a:solidFill>
                <a:cs typeface="Arial" charset="0"/>
              </a:rPr>
              <a:t>Low Domestic Credit</a:t>
            </a:r>
            <a:r>
              <a:rPr lang="en-US" sz="1200" b="1" baseline="30000" dirty="0" smtClean="0">
                <a:solidFill>
                  <a:schemeClr val="bg1"/>
                </a:solidFill>
                <a:cs typeface="Arial" charset="0"/>
              </a:rPr>
              <a:t>1</a:t>
            </a:r>
            <a:endParaRPr lang="en-US" sz="1200" b="1" baseline="30000" dirty="0">
              <a:solidFill>
                <a:schemeClr val="bg1"/>
              </a:solidFill>
              <a:cs typeface="Arial" charset="0"/>
            </a:endParaRPr>
          </a:p>
        </p:txBody>
      </p:sp>
      <p:sp>
        <p:nvSpPr>
          <p:cNvPr id="23" name="Text Box 21"/>
          <p:cNvSpPr txBox="1">
            <a:spLocks noChangeArrowheads="1"/>
          </p:cNvSpPr>
          <p:nvPr/>
        </p:nvSpPr>
        <p:spPr bwMode="gray">
          <a:xfrm>
            <a:off x="363684" y="1758542"/>
            <a:ext cx="2953512" cy="253519"/>
          </a:xfrm>
          <a:prstGeom prst="rect">
            <a:avLst/>
          </a:prstGeom>
          <a:noFill/>
          <a:ln w="9525">
            <a:noFill/>
            <a:miter lim="800000"/>
            <a:headEnd/>
            <a:tailEnd/>
          </a:ln>
        </p:spPr>
        <p:txBody>
          <a:bodyPr lIns="91429" tIns="45715" rIns="91429" bIns="45715" anchor="ctr"/>
          <a:lstStyle/>
          <a:p>
            <a:pPr algn="ctr" defTabSz="1025405">
              <a:spcBef>
                <a:spcPct val="50000"/>
              </a:spcBef>
            </a:pPr>
            <a:r>
              <a:rPr lang="en-US" sz="1100" b="1" dirty="0" smtClean="0"/>
              <a:t>Domestic Credit (% of GDP) </a:t>
            </a:r>
            <a:endParaRPr lang="en-GB" sz="1100" b="1" baseline="30000" dirty="0"/>
          </a:p>
        </p:txBody>
      </p:sp>
      <p:sp>
        <p:nvSpPr>
          <p:cNvPr id="30" name="McK 5. Source"/>
          <p:cNvSpPr>
            <a:spLocks noChangeArrowheads="1"/>
          </p:cNvSpPr>
          <p:nvPr>
            <p:custDataLst>
              <p:tags r:id="rId7"/>
            </p:custDataLst>
          </p:nvPr>
        </p:nvSpPr>
        <p:spPr bwMode="gray">
          <a:xfrm>
            <a:off x="457168" y="7222820"/>
            <a:ext cx="7221249" cy="220060"/>
          </a:xfrm>
          <a:prstGeom prst="rect">
            <a:avLst/>
          </a:prstGeom>
          <a:noFill/>
          <a:ln w="9525">
            <a:noFill/>
            <a:miter lim="800000"/>
            <a:headEnd/>
            <a:tailEnd/>
          </a:ln>
        </p:spPr>
        <p:txBody>
          <a:bodyPr wrap="square" lIns="0" tIns="0" rIns="0" bIns="0" anchor="t" anchorCtr="0">
            <a:spAutoFit/>
          </a:bodyPr>
          <a:lstStyle/>
          <a:p>
            <a:pPr marL="285717" indent="-285717" defTabSz="1004770">
              <a:lnSpc>
                <a:spcPct val="110000"/>
              </a:lnSpc>
            </a:pPr>
            <a:r>
              <a:rPr lang="en-US" sz="600" dirty="0" smtClean="0">
                <a:latin typeface="+mj-lt"/>
                <a:ea typeface="Arial Unicode MS"/>
                <a:cs typeface="Arial Unicode MS"/>
              </a:rPr>
              <a:t>Source:</a:t>
            </a:r>
          </a:p>
          <a:p>
            <a:pPr marL="114287" indent="-114287" defTabSz="1004770">
              <a:lnSpc>
                <a:spcPct val="110000"/>
              </a:lnSpc>
            </a:pPr>
            <a:r>
              <a:rPr lang="en-US" sz="700" dirty="0" smtClean="0">
                <a:solidFill>
                  <a:schemeClr val="tx1"/>
                </a:solidFill>
                <a:latin typeface="+mj-lt"/>
                <a:ea typeface="Arial Unicode MS"/>
                <a:cs typeface="Arial Unicode MS"/>
              </a:rPr>
              <a:t>1 .World Bank Database; World Bank - Global Financial Inclusion Database  2.</a:t>
            </a:r>
            <a:r>
              <a:rPr lang="en-US" sz="700" dirty="0" smtClean="0">
                <a:latin typeface="+mj-lt"/>
                <a:ea typeface="Arial Unicode MS"/>
                <a:cs typeface="Arial Unicode MS"/>
              </a:rPr>
              <a:t>International Monetary Fund, World Economic Outlook Database, October</a:t>
            </a:r>
            <a:r>
              <a:rPr lang="hi-IN" sz="700" dirty="0" smtClean="0">
                <a:latin typeface="+mj-lt"/>
                <a:ea typeface="Arial Unicode MS"/>
                <a:cs typeface="Arial Unicode MS"/>
              </a:rPr>
              <a:t> </a:t>
            </a:r>
            <a:r>
              <a:rPr lang="en-US" sz="700" dirty="0" smtClean="0">
                <a:latin typeface="+mj-lt"/>
                <a:ea typeface="Arial Unicode MS"/>
                <a:cs typeface="Arial Unicode MS"/>
              </a:rPr>
              <a:t>201</a:t>
            </a:r>
            <a:r>
              <a:rPr lang="hi-IN" sz="700" dirty="0" smtClean="0">
                <a:latin typeface="+mj-lt"/>
                <a:ea typeface="Arial Unicode MS"/>
                <a:cs typeface="Arial Unicode MS"/>
              </a:rPr>
              <a:t>4</a:t>
            </a:r>
            <a:r>
              <a:rPr lang="en-US" sz="700" dirty="0" smtClean="0">
                <a:latin typeface="+mj-lt"/>
                <a:ea typeface="Arial Unicode MS"/>
                <a:cs typeface="Arial Unicode MS"/>
              </a:rPr>
              <a:t> 3. India Census 2011</a:t>
            </a:r>
          </a:p>
        </p:txBody>
      </p:sp>
      <p:sp>
        <p:nvSpPr>
          <p:cNvPr id="35" name="Oval 12"/>
          <p:cNvSpPr>
            <a:spLocks noChangeArrowheads="1"/>
          </p:cNvSpPr>
          <p:nvPr/>
        </p:nvSpPr>
        <p:spPr bwMode="gray">
          <a:xfrm>
            <a:off x="6544688" y="4126424"/>
            <a:ext cx="2932276" cy="423949"/>
          </a:xfrm>
          <a:prstGeom prst="rect">
            <a:avLst/>
          </a:prstGeom>
          <a:solidFill>
            <a:srgbClr val="006D75"/>
          </a:solidFill>
          <a:ln w="6350" algn="ctr">
            <a:solidFill>
              <a:srgbClr val="618FBB"/>
            </a:solidFill>
            <a:miter lim="800000"/>
            <a:headEnd/>
            <a:tailEnd/>
          </a:ln>
        </p:spPr>
        <p:txBody>
          <a:bodyPr lIns="91429" tIns="45715" rIns="91429" bIns="45715" anchor="ctr"/>
          <a:lstStyle/>
          <a:p>
            <a:pPr algn="ctr"/>
            <a:r>
              <a:rPr lang="en-US" sz="1200" b="1" dirty="0" smtClean="0">
                <a:solidFill>
                  <a:schemeClr val="bg1"/>
                </a:solidFill>
                <a:cs typeface="Arial" charset="0"/>
              </a:rPr>
              <a:t>Supported by Improving Demographic Profile</a:t>
            </a:r>
            <a:r>
              <a:rPr lang="en-US" sz="1200" b="1" baseline="30000" dirty="0" smtClean="0">
                <a:solidFill>
                  <a:schemeClr val="bg1"/>
                </a:solidFill>
                <a:cs typeface="Arial" charset="0"/>
              </a:rPr>
              <a:t>3</a:t>
            </a:r>
            <a:endParaRPr lang="en-US" sz="1200" b="1" baseline="30000" dirty="0">
              <a:solidFill>
                <a:schemeClr val="bg1"/>
              </a:solidFill>
              <a:cs typeface="Arial" charset="0"/>
            </a:endParaRPr>
          </a:p>
        </p:txBody>
      </p:sp>
      <p:graphicFrame>
        <p:nvGraphicFramePr>
          <p:cNvPr id="54" name="Object 2 (L)"/>
          <p:cNvGraphicFramePr>
            <a:graphicFrameLocks/>
          </p:cNvGraphicFramePr>
          <p:nvPr>
            <p:custDataLst>
              <p:tags r:id="rId8"/>
            </p:custDataLst>
          </p:nvPr>
        </p:nvGraphicFramePr>
        <p:xfrm>
          <a:off x="6525948" y="4624124"/>
          <a:ext cx="3037153" cy="2461438"/>
        </p:xfrm>
        <a:graphic>
          <a:graphicData uri="http://schemas.openxmlformats.org/drawingml/2006/chart">
            <c:chart xmlns:c="http://schemas.openxmlformats.org/drawingml/2006/chart" xmlns:r="http://schemas.openxmlformats.org/officeDocument/2006/relationships" r:id="rId21"/>
          </a:graphicData>
        </a:graphic>
      </p:graphicFrame>
      <p:sp>
        <p:nvSpPr>
          <p:cNvPr id="55" name="Rectangle 54"/>
          <p:cNvSpPr/>
          <p:nvPr/>
        </p:nvSpPr>
        <p:spPr bwMode="auto">
          <a:xfrm>
            <a:off x="7848602" y="4633936"/>
            <a:ext cx="1247775" cy="2159000"/>
          </a:xfrm>
          <a:prstGeom prst="rect">
            <a:avLst/>
          </a:prstGeom>
          <a:noFill/>
          <a:ln w="9525" cap="flat" cmpd="sng" algn="ctr">
            <a:solidFill>
              <a:srgbClr val="FF0000"/>
            </a:solidFill>
            <a:prstDash val="dash"/>
            <a:round/>
            <a:headEnd type="none" w="med" len="med"/>
            <a:tailEnd type="none" w="med" len="med"/>
          </a:ln>
          <a:effectLst/>
        </p:spPr>
        <p:txBody>
          <a:bodyPr vert="horz" wrap="square" lIns="91429" tIns="45715" rIns="91429" bIns="45715" numCol="1" rtlCol="0" anchor="t" anchorCtr="0" compatLnSpc="1">
            <a:prstTxWarp prst="textNoShape">
              <a:avLst/>
            </a:prstTxWarp>
          </a:bodyPr>
          <a:lstStyle/>
          <a:p>
            <a:pPr defTabSz="881743" eaLnBrk="0" hangingPunct="0">
              <a:defRPr/>
            </a:pPr>
            <a:endParaRPr lang="en-US" sz="1300" kern="0" dirty="0" smtClean="0">
              <a:solidFill>
                <a:sysClr val="windowText" lastClr="000000"/>
              </a:solidFill>
            </a:endParaRPr>
          </a:p>
        </p:txBody>
      </p:sp>
      <p:sp>
        <p:nvSpPr>
          <p:cNvPr id="56" name="Rectangular Callout 55"/>
          <p:cNvSpPr/>
          <p:nvPr/>
        </p:nvSpPr>
        <p:spPr bwMode="auto">
          <a:xfrm>
            <a:off x="6613377" y="4606281"/>
            <a:ext cx="1025674" cy="1067901"/>
          </a:xfrm>
          <a:prstGeom prst="wedgeRectCallout">
            <a:avLst>
              <a:gd name="adj1" fmla="val 66115"/>
              <a:gd name="adj2" fmla="val -6461"/>
            </a:avLst>
          </a:prstGeom>
          <a:solidFill>
            <a:srgbClr val="5B8772">
              <a:alpha val="74902"/>
            </a:srgbClr>
          </a:solidFill>
          <a:ln w="9525" cap="flat" cmpd="sng" algn="ctr">
            <a:noFill/>
            <a:prstDash val="solid"/>
            <a:round/>
            <a:headEnd type="none" w="med" len="med"/>
            <a:tailEnd type="none" w="med" len="med"/>
          </a:ln>
          <a:effectLst/>
        </p:spPr>
        <p:txBody>
          <a:bodyPr vert="horz" wrap="square" lIns="0" tIns="45715" rIns="0" bIns="45715" numCol="1" rtlCol="0" anchor="ctr" anchorCtr="1" compatLnSpc="1">
            <a:prstTxWarp prst="textNoShape">
              <a:avLst/>
            </a:prstTxWarp>
          </a:bodyPr>
          <a:lstStyle/>
          <a:p>
            <a:pPr marL="114287" indent="-114287" defTabSz="1025405">
              <a:buFont typeface="Wingdings" pitchFamily="2" charset="2"/>
              <a:buChar char="§"/>
            </a:pPr>
            <a:r>
              <a:rPr lang="en-US" sz="800" b="1" dirty="0" smtClean="0"/>
              <a:t>Working age population is now 63.4%, against 59.5% in 2001</a:t>
            </a:r>
          </a:p>
          <a:p>
            <a:pPr marL="114287" indent="-114287" defTabSz="1025405">
              <a:buFont typeface="Wingdings" pitchFamily="2" charset="2"/>
              <a:buChar char="§"/>
            </a:pPr>
            <a:r>
              <a:rPr lang="en-US" sz="800" b="1" dirty="0" smtClean="0"/>
              <a:t>Median age of 26.9 years in 2011 against 27.7 in 2001</a:t>
            </a:r>
          </a:p>
        </p:txBody>
      </p:sp>
      <p:sp>
        <p:nvSpPr>
          <p:cNvPr id="36" name="Oval 12"/>
          <p:cNvSpPr>
            <a:spLocks noChangeArrowheads="1"/>
          </p:cNvSpPr>
          <p:nvPr/>
        </p:nvSpPr>
        <p:spPr bwMode="gray">
          <a:xfrm>
            <a:off x="3458133" y="1313656"/>
            <a:ext cx="2953512" cy="423949"/>
          </a:xfrm>
          <a:prstGeom prst="rect">
            <a:avLst/>
          </a:prstGeom>
          <a:solidFill>
            <a:srgbClr val="006D75"/>
          </a:solidFill>
          <a:ln w="6350" algn="ctr">
            <a:solidFill>
              <a:srgbClr val="618FBB"/>
            </a:solidFill>
            <a:miter lim="800000"/>
            <a:headEnd/>
            <a:tailEnd/>
          </a:ln>
        </p:spPr>
        <p:txBody>
          <a:bodyPr anchor="ctr"/>
          <a:lstStyle/>
          <a:p>
            <a:pPr algn="ctr"/>
            <a:r>
              <a:rPr lang="en-US" sz="1200" b="1" dirty="0" smtClean="0">
                <a:solidFill>
                  <a:schemeClr val="bg1"/>
                </a:solidFill>
                <a:cs typeface="Arial" charset="0"/>
              </a:rPr>
              <a:t>…&amp; Under-penetration</a:t>
            </a:r>
            <a:r>
              <a:rPr lang="en-US" sz="1200" b="1" baseline="30000" dirty="0" smtClean="0">
                <a:solidFill>
                  <a:schemeClr val="bg1"/>
                </a:solidFill>
                <a:cs typeface="Arial" charset="0"/>
              </a:rPr>
              <a:t>1</a:t>
            </a:r>
            <a:r>
              <a:rPr lang="en-US" sz="1200" b="1" dirty="0" smtClean="0">
                <a:solidFill>
                  <a:schemeClr val="bg1"/>
                </a:solidFill>
                <a:cs typeface="Arial" charset="0"/>
              </a:rPr>
              <a:t> …</a:t>
            </a:r>
            <a:endParaRPr lang="en-US" sz="1200" b="1" baseline="30000" dirty="0">
              <a:solidFill>
                <a:schemeClr val="bg1"/>
              </a:solidFill>
              <a:cs typeface="Arial" charset="0"/>
            </a:endParaRPr>
          </a:p>
        </p:txBody>
      </p:sp>
      <p:sp>
        <p:nvSpPr>
          <p:cNvPr id="39" name="Text Box 17"/>
          <p:cNvSpPr txBox="1">
            <a:spLocks noChangeArrowheads="1"/>
          </p:cNvSpPr>
          <p:nvPr/>
        </p:nvSpPr>
        <p:spPr bwMode="gray">
          <a:xfrm>
            <a:off x="3458133" y="1758541"/>
            <a:ext cx="2953512" cy="253519"/>
          </a:xfrm>
          <a:prstGeom prst="rect">
            <a:avLst/>
          </a:prstGeom>
          <a:noFill/>
          <a:ln w="9525">
            <a:noFill/>
            <a:miter lim="800000"/>
            <a:headEnd/>
            <a:tailEnd/>
          </a:ln>
        </p:spPr>
        <p:txBody>
          <a:bodyPr anchor="ctr"/>
          <a:lstStyle/>
          <a:p>
            <a:pPr defTabSz="1025525">
              <a:spcBef>
                <a:spcPct val="50000"/>
              </a:spcBef>
            </a:pPr>
            <a:r>
              <a:rPr lang="fr-FR" sz="1100" b="1" dirty="0" smtClean="0"/>
              <a:t>Branches Per 100K Population (2012)</a:t>
            </a:r>
            <a:endParaRPr lang="fr-FR" sz="1100" b="1" baseline="30000" dirty="0"/>
          </a:p>
        </p:txBody>
      </p:sp>
      <p:sp>
        <p:nvSpPr>
          <p:cNvPr id="40" name="Oval 12"/>
          <p:cNvSpPr>
            <a:spLocks noChangeArrowheads="1"/>
          </p:cNvSpPr>
          <p:nvPr/>
        </p:nvSpPr>
        <p:spPr bwMode="gray">
          <a:xfrm>
            <a:off x="6552583" y="1313656"/>
            <a:ext cx="2953512" cy="423949"/>
          </a:xfrm>
          <a:prstGeom prst="rect">
            <a:avLst/>
          </a:prstGeom>
          <a:solidFill>
            <a:srgbClr val="006D75"/>
          </a:solidFill>
          <a:ln w="6350" algn="ctr">
            <a:solidFill>
              <a:srgbClr val="618FBB"/>
            </a:solidFill>
            <a:miter lim="800000"/>
            <a:headEnd/>
            <a:tailEnd/>
          </a:ln>
        </p:spPr>
        <p:txBody>
          <a:bodyPr anchor="ctr"/>
          <a:lstStyle/>
          <a:p>
            <a:pPr algn="ctr"/>
            <a:r>
              <a:rPr lang="en-US" sz="1200" b="1" dirty="0" smtClean="0">
                <a:solidFill>
                  <a:schemeClr val="bg1"/>
                </a:solidFill>
                <a:cs typeface="Arial" charset="0"/>
              </a:rPr>
              <a:t>…Has Led to Lower Financial Participation</a:t>
            </a:r>
            <a:r>
              <a:rPr lang="en-US" sz="1200" b="1" baseline="30000" dirty="0" smtClean="0">
                <a:solidFill>
                  <a:schemeClr val="bg1"/>
                </a:solidFill>
                <a:cs typeface="Arial" charset="0"/>
              </a:rPr>
              <a:t>1</a:t>
            </a:r>
            <a:endParaRPr lang="en-US" sz="1200" b="1" baseline="30000" dirty="0">
              <a:solidFill>
                <a:schemeClr val="bg1"/>
              </a:solidFill>
              <a:cs typeface="Arial" charset="0"/>
            </a:endParaRPr>
          </a:p>
        </p:txBody>
      </p:sp>
      <p:graphicFrame>
        <p:nvGraphicFramePr>
          <p:cNvPr id="49" name="Object 2 (L)"/>
          <p:cNvGraphicFramePr>
            <a:graphicFrameLocks/>
          </p:cNvGraphicFramePr>
          <p:nvPr>
            <p:custDataLst>
              <p:tags r:id="rId9"/>
            </p:custDataLst>
          </p:nvPr>
        </p:nvGraphicFramePr>
        <p:xfrm>
          <a:off x="6552583" y="2077484"/>
          <a:ext cx="2953512" cy="2080693"/>
        </p:xfrm>
        <a:graphic>
          <a:graphicData uri="http://schemas.openxmlformats.org/drawingml/2006/chart">
            <c:chart xmlns:c="http://schemas.openxmlformats.org/drawingml/2006/chart" xmlns:r="http://schemas.openxmlformats.org/officeDocument/2006/relationships" r:id="rId22"/>
          </a:graphicData>
        </a:graphic>
      </p:graphicFrame>
      <p:graphicFrame>
        <p:nvGraphicFramePr>
          <p:cNvPr id="52" name="Object 2 (L)"/>
          <p:cNvGraphicFramePr>
            <a:graphicFrameLocks/>
          </p:cNvGraphicFramePr>
          <p:nvPr>
            <p:custDataLst>
              <p:tags r:id="rId10"/>
            </p:custDataLst>
          </p:nvPr>
        </p:nvGraphicFramePr>
        <p:xfrm>
          <a:off x="3458133" y="2077484"/>
          <a:ext cx="2953512" cy="2080693"/>
        </p:xfrm>
        <a:graphic>
          <a:graphicData uri="http://schemas.openxmlformats.org/drawingml/2006/chart">
            <c:chart xmlns:c="http://schemas.openxmlformats.org/drawingml/2006/chart" xmlns:r="http://schemas.openxmlformats.org/officeDocument/2006/relationships" r:id="rId23"/>
          </a:graphicData>
        </a:graphic>
      </p:graphicFrame>
      <p:sp>
        <p:nvSpPr>
          <p:cNvPr id="53" name="Rectangle 132 (L)"/>
          <p:cNvSpPr/>
          <p:nvPr>
            <p:custDataLst>
              <p:tags r:id="rId11"/>
            </p:custDataLst>
          </p:nvPr>
        </p:nvSpPr>
        <p:spPr bwMode="auto">
          <a:xfrm>
            <a:off x="5586214" y="2158008"/>
            <a:ext cx="270328" cy="1835332"/>
          </a:xfrm>
          <a:prstGeom prst="rect">
            <a:avLst/>
          </a:pr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881847" eaLnBrk="0" hangingPunct="0">
              <a:defRPr/>
            </a:pPr>
            <a:endParaRPr lang="en-US" sz="1300" kern="0" dirty="0" smtClean="0">
              <a:solidFill>
                <a:sysClr val="windowText" lastClr="000000"/>
              </a:solidFill>
            </a:endParaRPr>
          </a:p>
        </p:txBody>
      </p:sp>
      <p:sp>
        <p:nvSpPr>
          <p:cNvPr id="57" name="Rectangle 132 (L)"/>
          <p:cNvSpPr/>
          <p:nvPr>
            <p:custDataLst>
              <p:tags r:id="rId12"/>
            </p:custDataLst>
          </p:nvPr>
        </p:nvSpPr>
        <p:spPr bwMode="auto">
          <a:xfrm>
            <a:off x="8923029" y="2121646"/>
            <a:ext cx="270328" cy="1959157"/>
          </a:xfrm>
          <a:prstGeom prst="rect">
            <a:avLst/>
          </a:pr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881847" eaLnBrk="0" hangingPunct="0">
              <a:defRPr/>
            </a:pPr>
            <a:endParaRPr lang="en-US" sz="1300" kern="0" dirty="0" smtClean="0">
              <a:solidFill>
                <a:sysClr val="windowText" lastClr="000000"/>
              </a:solidFill>
            </a:endParaRPr>
          </a:p>
        </p:txBody>
      </p:sp>
      <p:sp>
        <p:nvSpPr>
          <p:cNvPr id="58" name="Text Box 21"/>
          <p:cNvSpPr txBox="1">
            <a:spLocks noChangeArrowheads="1"/>
          </p:cNvSpPr>
          <p:nvPr/>
        </p:nvSpPr>
        <p:spPr bwMode="gray">
          <a:xfrm>
            <a:off x="6573982" y="1781237"/>
            <a:ext cx="2963719" cy="326650"/>
          </a:xfrm>
          <a:prstGeom prst="rect">
            <a:avLst/>
          </a:prstGeom>
          <a:noFill/>
          <a:ln w="9525">
            <a:noFill/>
            <a:miter lim="800000"/>
            <a:headEnd/>
            <a:tailEnd/>
          </a:ln>
        </p:spPr>
        <p:txBody>
          <a:bodyPr anchor="ctr"/>
          <a:lstStyle/>
          <a:p>
            <a:pPr defTabSz="1025525">
              <a:spcBef>
                <a:spcPct val="50000"/>
              </a:spcBef>
            </a:pPr>
            <a:r>
              <a:rPr lang="en-US" sz="1100" b="1" dirty="0" smtClean="0"/>
              <a:t>% of age 15+ with account at a formal financial institution (2011)</a:t>
            </a:r>
            <a:endParaRPr lang="en-GB" sz="1100" b="1" baseline="30000" dirty="0"/>
          </a:p>
        </p:txBody>
      </p:sp>
      <p:sp>
        <p:nvSpPr>
          <p:cNvPr id="60" name="Oval 12"/>
          <p:cNvSpPr>
            <a:spLocks noChangeArrowheads="1"/>
          </p:cNvSpPr>
          <p:nvPr/>
        </p:nvSpPr>
        <p:spPr bwMode="gray">
          <a:xfrm>
            <a:off x="363683" y="4126423"/>
            <a:ext cx="2953512" cy="423949"/>
          </a:xfrm>
          <a:prstGeom prst="rect">
            <a:avLst/>
          </a:prstGeom>
          <a:solidFill>
            <a:srgbClr val="006D75"/>
          </a:solidFill>
          <a:ln w="6350" algn="ctr">
            <a:solidFill>
              <a:srgbClr val="618FBB"/>
            </a:solidFill>
            <a:miter lim="800000"/>
            <a:headEnd/>
            <a:tailEnd/>
          </a:ln>
        </p:spPr>
        <p:txBody>
          <a:bodyPr anchor="ctr"/>
          <a:lstStyle/>
          <a:p>
            <a:pPr algn="ctr"/>
            <a:r>
              <a:rPr lang="en-US" sz="1200" b="1" dirty="0" smtClean="0">
                <a:solidFill>
                  <a:schemeClr val="bg1"/>
                </a:solidFill>
                <a:cs typeface="Arial" charset="0"/>
              </a:rPr>
              <a:t>… &amp; Under-penetration in Retail Segments</a:t>
            </a:r>
            <a:r>
              <a:rPr lang="en-US" sz="1200" b="1" baseline="30000" dirty="0" smtClean="0">
                <a:solidFill>
                  <a:schemeClr val="bg1"/>
                </a:solidFill>
                <a:cs typeface="Arial" charset="0"/>
              </a:rPr>
              <a:t>1</a:t>
            </a:r>
            <a:endParaRPr lang="en-US" sz="1200" b="1" baseline="30000" dirty="0">
              <a:solidFill>
                <a:schemeClr val="bg1"/>
              </a:solidFill>
              <a:cs typeface="Arial" charset="0"/>
            </a:endParaRPr>
          </a:p>
        </p:txBody>
      </p:sp>
      <p:graphicFrame>
        <p:nvGraphicFramePr>
          <p:cNvPr id="61" name="Object 2 (L)"/>
          <p:cNvGraphicFramePr>
            <a:graphicFrameLocks/>
          </p:cNvGraphicFramePr>
          <p:nvPr>
            <p:custDataLst>
              <p:tags r:id="rId13"/>
            </p:custDataLst>
          </p:nvPr>
        </p:nvGraphicFramePr>
        <p:xfrm>
          <a:off x="374075" y="4925468"/>
          <a:ext cx="2919844" cy="2245890"/>
        </p:xfrm>
        <a:graphic>
          <a:graphicData uri="http://schemas.openxmlformats.org/drawingml/2006/chart">
            <c:chart xmlns:c="http://schemas.openxmlformats.org/drawingml/2006/chart" xmlns:r="http://schemas.openxmlformats.org/officeDocument/2006/relationships" r:id="rId24"/>
          </a:graphicData>
        </a:graphic>
      </p:graphicFrame>
      <p:sp>
        <p:nvSpPr>
          <p:cNvPr id="62" name="Text Box 17"/>
          <p:cNvSpPr txBox="1">
            <a:spLocks noChangeArrowheads="1"/>
          </p:cNvSpPr>
          <p:nvPr/>
        </p:nvSpPr>
        <p:spPr bwMode="gray">
          <a:xfrm>
            <a:off x="363683" y="4556415"/>
            <a:ext cx="2961408" cy="301153"/>
          </a:xfrm>
          <a:prstGeom prst="rect">
            <a:avLst/>
          </a:prstGeom>
          <a:noFill/>
          <a:ln w="9525">
            <a:noFill/>
            <a:miter lim="800000"/>
            <a:headEnd/>
            <a:tailEnd/>
          </a:ln>
        </p:spPr>
        <p:txBody>
          <a:bodyPr anchor="t"/>
          <a:lstStyle/>
          <a:p>
            <a:pPr defTabSz="1025525">
              <a:spcBef>
                <a:spcPct val="50000"/>
              </a:spcBef>
            </a:pPr>
            <a:r>
              <a:rPr lang="en-US" sz="1100" b="1" dirty="0" smtClean="0"/>
              <a:t>% of age 15+ with loan from a financial institution in the past year (2011)</a:t>
            </a:r>
            <a:endParaRPr lang="fr-FR" sz="1100" b="1" dirty="0"/>
          </a:p>
        </p:txBody>
      </p:sp>
      <p:sp>
        <p:nvSpPr>
          <p:cNvPr id="63" name="Rectangle 132 (L)"/>
          <p:cNvSpPr/>
          <p:nvPr>
            <p:custDataLst>
              <p:tags r:id="rId14"/>
            </p:custDataLst>
          </p:nvPr>
        </p:nvSpPr>
        <p:spPr bwMode="auto">
          <a:xfrm>
            <a:off x="1693260" y="5182344"/>
            <a:ext cx="281014" cy="1959157"/>
          </a:xfrm>
          <a:prstGeom prst="rect">
            <a:avLst/>
          </a:pr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881847" eaLnBrk="0" hangingPunct="0">
              <a:defRPr/>
            </a:pPr>
            <a:endParaRPr lang="en-US" sz="1300" kern="0" dirty="0" smtClean="0">
              <a:solidFill>
                <a:sysClr val="windowText" lastClr="000000"/>
              </a:solidFill>
            </a:endParaRPr>
          </a:p>
        </p:txBody>
      </p:sp>
      <p:sp>
        <p:nvSpPr>
          <p:cNvPr id="64" name="Oval 12"/>
          <p:cNvSpPr>
            <a:spLocks noChangeArrowheads="1"/>
          </p:cNvSpPr>
          <p:nvPr/>
        </p:nvSpPr>
        <p:spPr bwMode="gray">
          <a:xfrm>
            <a:off x="3479369" y="4126423"/>
            <a:ext cx="2932276" cy="423949"/>
          </a:xfrm>
          <a:prstGeom prst="rect">
            <a:avLst/>
          </a:prstGeom>
          <a:solidFill>
            <a:srgbClr val="006D75"/>
          </a:solidFill>
          <a:ln w="6350" algn="ctr">
            <a:solidFill>
              <a:srgbClr val="618FBB"/>
            </a:solidFill>
            <a:miter lim="800000"/>
            <a:headEnd/>
            <a:tailEnd/>
          </a:ln>
        </p:spPr>
        <p:txBody>
          <a:bodyPr anchor="ctr"/>
          <a:lstStyle/>
          <a:p>
            <a:pPr algn="ctr"/>
            <a:r>
              <a:rPr lang="en-US" sz="1200" b="1" dirty="0" smtClean="0">
                <a:solidFill>
                  <a:schemeClr val="bg1"/>
                </a:solidFill>
                <a:cs typeface="Arial" charset="0"/>
              </a:rPr>
              <a:t>Rising Income Levels to Help Drive Growth</a:t>
            </a:r>
            <a:r>
              <a:rPr lang="en-US" sz="1200" b="1" baseline="30000" dirty="0" smtClean="0">
                <a:solidFill>
                  <a:schemeClr val="bg1"/>
                </a:solidFill>
                <a:cs typeface="Arial" charset="0"/>
              </a:rPr>
              <a:t>2</a:t>
            </a:r>
            <a:endParaRPr lang="en-US" sz="1200" b="1" baseline="30000" dirty="0">
              <a:solidFill>
                <a:schemeClr val="bg1"/>
              </a:solidFill>
              <a:cs typeface="Arial" charset="0"/>
            </a:endParaRPr>
          </a:p>
        </p:txBody>
      </p:sp>
      <p:graphicFrame>
        <p:nvGraphicFramePr>
          <p:cNvPr id="65" name="Object 2 (L)"/>
          <p:cNvGraphicFramePr>
            <a:graphicFrameLocks/>
          </p:cNvGraphicFramePr>
          <p:nvPr>
            <p:custDataLst>
              <p:tags r:id="rId15"/>
            </p:custDataLst>
          </p:nvPr>
        </p:nvGraphicFramePr>
        <p:xfrm>
          <a:off x="3460629" y="5096760"/>
          <a:ext cx="2951016" cy="1988801"/>
        </p:xfrm>
        <a:graphic>
          <a:graphicData uri="http://schemas.openxmlformats.org/drawingml/2006/chart">
            <c:chart xmlns:c="http://schemas.openxmlformats.org/drawingml/2006/chart" xmlns:r="http://schemas.openxmlformats.org/officeDocument/2006/relationships" r:id="rId25"/>
          </a:graphicData>
        </a:graphic>
      </p:graphicFrame>
      <p:sp>
        <p:nvSpPr>
          <p:cNvPr id="66" name="Text Box 17"/>
          <p:cNvSpPr txBox="1">
            <a:spLocks noChangeArrowheads="1"/>
          </p:cNvSpPr>
          <p:nvPr/>
        </p:nvSpPr>
        <p:spPr bwMode="gray">
          <a:xfrm>
            <a:off x="3479369" y="4556415"/>
            <a:ext cx="3004558" cy="301153"/>
          </a:xfrm>
          <a:prstGeom prst="rect">
            <a:avLst/>
          </a:prstGeom>
          <a:noFill/>
          <a:ln w="9525">
            <a:noFill/>
            <a:miter lim="800000"/>
            <a:headEnd/>
            <a:tailEnd/>
          </a:ln>
        </p:spPr>
        <p:txBody>
          <a:bodyPr anchor="t"/>
          <a:lstStyle/>
          <a:p>
            <a:pPr defTabSz="1025525">
              <a:spcBef>
                <a:spcPct val="50000"/>
              </a:spcBef>
            </a:pPr>
            <a:r>
              <a:rPr lang="en-US" sz="1100" b="1" dirty="0" smtClean="0"/>
              <a:t>India’s Nominal GDP Per Capita (INR ‘000s)</a:t>
            </a:r>
            <a:endParaRPr lang="fr-FR" sz="1100" b="1" baseline="30000" dirty="0"/>
          </a:p>
        </p:txBody>
      </p:sp>
      <p:sp>
        <p:nvSpPr>
          <p:cNvPr id="67" name="Line 17"/>
          <p:cNvSpPr>
            <a:spLocks noChangeShapeType="1"/>
          </p:cNvSpPr>
          <p:nvPr/>
        </p:nvSpPr>
        <p:spPr bwMode="gray">
          <a:xfrm flipV="1">
            <a:off x="3736687" y="5104991"/>
            <a:ext cx="2445905" cy="521078"/>
          </a:xfrm>
          <a:prstGeom prst="line">
            <a:avLst/>
          </a:prstGeom>
          <a:noFill/>
          <a:ln w="31750">
            <a:solidFill>
              <a:srgbClr val="1F406B"/>
            </a:solidFill>
            <a:round/>
            <a:headEnd/>
            <a:tailEnd type="triangle" w="med" len="me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 name="Oval 19"/>
          <p:cNvSpPr>
            <a:spLocks noChangeAspect="1" noChangeArrowheads="1"/>
          </p:cNvSpPr>
          <p:nvPr>
            <p:custDataLst>
              <p:tags r:id="rId16"/>
            </p:custDataLst>
          </p:nvPr>
        </p:nvSpPr>
        <p:spPr bwMode="gray">
          <a:xfrm>
            <a:off x="4535921" y="4982088"/>
            <a:ext cx="609600" cy="328757"/>
          </a:xfrm>
          <a:prstGeom prst="ellipse">
            <a:avLst/>
          </a:prstGeom>
          <a:solidFill>
            <a:srgbClr val="5B8772"/>
          </a:solidFill>
          <a:ln w="9525">
            <a:solidFill>
              <a:srgbClr val="5B8772"/>
            </a:solidFill>
            <a:round/>
            <a:headEnd/>
            <a:tailEnd/>
          </a:ln>
        </p:spPr>
        <p:txBody>
          <a:bodyPr wrap="none" lIns="91413" tIns="45706" rIns="91413" bIns="45706" anchor="ctr"/>
          <a:lstStyle/>
          <a:p>
            <a:pPr marL="0" marR="0" lvl="0" indent="0" algn="ctr" defTabSz="1025525" eaLnBrk="0" latinLnBrk="0" hangingPunct="0">
              <a:lnSpc>
                <a:spcPct val="100000"/>
              </a:lnSpc>
              <a:spcBef>
                <a:spcPct val="50000"/>
              </a:spcBef>
              <a:buClrTx/>
              <a:buSzTx/>
              <a:buFontTx/>
              <a:buNone/>
              <a:tabLst/>
              <a:defRPr/>
            </a:pPr>
            <a:r>
              <a:rPr lang="en-US" sz="1100" b="1" dirty="0" smtClean="0">
                <a:solidFill>
                  <a:schemeClr val="bg1"/>
                </a:solidFill>
              </a:rPr>
              <a:t>11.</a:t>
            </a:r>
            <a:r>
              <a:rPr lang="hi-IN" sz="1100" b="1" dirty="0" smtClean="0">
                <a:solidFill>
                  <a:schemeClr val="bg1"/>
                </a:solidFill>
              </a:rPr>
              <a:t>3</a:t>
            </a:r>
            <a:r>
              <a:rPr lang="en-US" sz="1100" b="1" dirty="0" smtClean="0">
                <a:solidFill>
                  <a:schemeClr val="bg1"/>
                </a:solidFill>
              </a:rPr>
              <a:t>%</a:t>
            </a:r>
            <a:endParaRPr lang="en-US" sz="1100" b="1" dirty="0">
              <a:solidFill>
                <a:schemeClr val="bg1"/>
              </a:solidFill>
            </a:endParaRPr>
          </a:p>
        </p:txBody>
      </p:sp>
      <p:graphicFrame>
        <p:nvGraphicFramePr>
          <p:cNvPr id="37" name="Object 2 (L)"/>
          <p:cNvGraphicFramePr>
            <a:graphicFrameLocks/>
          </p:cNvGraphicFramePr>
          <p:nvPr>
            <p:custDataLst>
              <p:tags r:id="rId17"/>
            </p:custDataLst>
          </p:nvPr>
        </p:nvGraphicFramePr>
        <p:xfrm>
          <a:off x="363683" y="2077485"/>
          <a:ext cx="2953512" cy="1952731"/>
        </p:xfrm>
        <a:graphic>
          <a:graphicData uri="http://schemas.openxmlformats.org/drawingml/2006/chart">
            <c:chart xmlns:c="http://schemas.openxmlformats.org/drawingml/2006/chart" xmlns:r="http://schemas.openxmlformats.org/officeDocument/2006/relationships" r:id="rId26"/>
          </a:graphicData>
        </a:graphic>
      </p:graphicFrame>
      <p:sp>
        <p:nvSpPr>
          <p:cNvPr id="38" name="Rectangle 132 (L)"/>
          <p:cNvSpPr/>
          <p:nvPr>
            <p:custDataLst>
              <p:tags r:id="rId18"/>
            </p:custDataLst>
          </p:nvPr>
        </p:nvSpPr>
        <p:spPr bwMode="auto">
          <a:xfrm>
            <a:off x="2508920" y="2158008"/>
            <a:ext cx="216000" cy="1728192"/>
          </a:xfrm>
          <a:prstGeom prst="rect">
            <a:avLst/>
          </a:pr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881847" eaLnBrk="0" hangingPunct="0">
              <a:defRPr/>
            </a:pPr>
            <a:endParaRPr lang="en-US" sz="1300" kern="0" dirty="0" smtClean="0">
              <a:solidFill>
                <a:sysClr val="windowText" lastClr="000000"/>
              </a:solidFill>
            </a:endParaRPr>
          </a:p>
        </p:txBody>
      </p:sp>
      <p:sp>
        <p:nvSpPr>
          <p:cNvPr id="41" name="TextBox 40"/>
          <p:cNvSpPr txBox="1"/>
          <p:nvPr/>
        </p:nvSpPr>
        <p:spPr>
          <a:xfrm>
            <a:off x="348680" y="3886200"/>
            <a:ext cx="2000264" cy="246221"/>
          </a:xfrm>
          <a:prstGeom prst="rect">
            <a:avLst/>
          </a:prstGeom>
          <a:noFill/>
        </p:spPr>
        <p:txBody>
          <a:bodyPr wrap="square" rtlCol="0">
            <a:spAutoFit/>
          </a:bodyPr>
          <a:lstStyle/>
          <a:p>
            <a:r>
              <a:rPr lang="en-US" sz="1000" i="1" dirty="0" smtClean="0"/>
              <a:t>[Data pertains to 2013]</a:t>
            </a:r>
            <a:endParaRPr lang="en-IN" sz="1000" i="1" dirty="0"/>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8</a:t>
            </a:fld>
            <a:endParaRPr lang="en-US" dirty="0"/>
          </a:p>
        </p:txBody>
      </p:sp>
    </p:spTree>
    <p:custDataLst>
      <p:tags r:id="rId1"/>
    </p:custDataLst>
  </p:cSld>
  <p:clrMapOvr>
    <a:masterClrMapping/>
  </p:clrMapOvr>
  <p:transition spd="med" advClick="0">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Line 2"/>
          <p:cNvSpPr>
            <a:spLocks noChangeShapeType="1"/>
          </p:cNvSpPr>
          <p:nvPr>
            <p:custDataLst>
              <p:tags r:id="rId2"/>
            </p:custDataLst>
          </p:nvPr>
        </p:nvSpPr>
        <p:spPr bwMode="gray">
          <a:xfrm>
            <a:off x="685800" y="3657600"/>
            <a:ext cx="8669338" cy="0"/>
          </a:xfrm>
          <a:prstGeom prst="line">
            <a:avLst/>
          </a:prstGeom>
          <a:noFill/>
          <a:ln w="9525">
            <a:solidFill>
              <a:srgbClr val="006D75"/>
            </a:solidFill>
            <a:round/>
            <a:headEnd/>
            <a:tailEnd/>
          </a:ln>
        </p:spPr>
        <p:txBody>
          <a:bodyPr wrap="none" lIns="91408" tIns="45704" rIns="91408" bIns="45704" anchor="ctr"/>
          <a:lstStyle/>
          <a:p>
            <a:endParaRPr lang="en-IN" dirty="0"/>
          </a:p>
        </p:txBody>
      </p:sp>
      <p:sp>
        <p:nvSpPr>
          <p:cNvPr id="34818" name="Rectangle 3"/>
          <p:cNvSpPr>
            <a:spLocks noChangeArrowheads="1"/>
          </p:cNvSpPr>
          <p:nvPr>
            <p:custDataLst>
              <p:tags r:id="rId3"/>
            </p:custDataLst>
          </p:nvPr>
        </p:nvSpPr>
        <p:spPr bwMode="gray">
          <a:xfrm>
            <a:off x="2190752" y="3624266"/>
            <a:ext cx="7181851" cy="774700"/>
          </a:xfrm>
          <a:prstGeom prst="rect">
            <a:avLst/>
          </a:prstGeom>
          <a:noFill/>
          <a:ln w="9525" algn="ctr">
            <a:noFill/>
            <a:miter lim="800000"/>
            <a:headEnd/>
            <a:tailEnd/>
          </a:ln>
        </p:spPr>
        <p:txBody>
          <a:bodyPr lIns="0" tIns="0" rIns="0" bIns="0">
            <a:scene3d>
              <a:camera prst="orthographicFront"/>
              <a:lightRig rig="threePt" dir="t"/>
            </a:scene3d>
            <a:sp3d extrusionH="57150">
              <a:bevelT w="38100" h="38100"/>
            </a:sp3d>
          </a:bodyPr>
          <a:lstStyle/>
          <a:p>
            <a:pPr algn="r">
              <a:lnSpc>
                <a:spcPct val="150000"/>
              </a:lnSpc>
              <a:spcBef>
                <a:spcPts val="1200"/>
              </a:spcBef>
            </a:pPr>
            <a:r>
              <a:rPr lang="en-US" sz="2500" b="1" dirty="0">
                <a:solidFill>
                  <a:srgbClr val="006D75"/>
                </a:solidFill>
                <a:cs typeface="Times New Roman" pitchFamily="18" charset="0"/>
              </a:rPr>
              <a:t>IDBI </a:t>
            </a:r>
            <a:r>
              <a:rPr lang="en-US" sz="2500" b="1" dirty="0" smtClean="0">
                <a:solidFill>
                  <a:srgbClr val="006D75"/>
                </a:solidFill>
                <a:cs typeface="Times New Roman" pitchFamily="18" charset="0"/>
              </a:rPr>
              <a:t>Bank—Overview </a:t>
            </a:r>
            <a:r>
              <a:rPr lang="en-US" sz="2500" b="1" dirty="0">
                <a:solidFill>
                  <a:srgbClr val="006D75"/>
                </a:solidFill>
                <a:cs typeface="Times New Roman" pitchFamily="18" charset="0"/>
              </a:rPr>
              <a:t>&amp; History</a:t>
            </a:r>
          </a:p>
        </p:txBody>
      </p:sp>
      <p:sp>
        <p:nvSpPr>
          <p:cNvPr id="2" name="Slide Number Placeholder 1"/>
          <p:cNvSpPr>
            <a:spLocks noGrp="1"/>
          </p:cNvSpPr>
          <p:nvPr>
            <p:ph type="sldNum" sz="quarter" idx="10"/>
          </p:nvPr>
        </p:nvSpPr>
        <p:spPr/>
        <p:txBody>
          <a:bodyPr/>
          <a:lstStyle/>
          <a:p>
            <a:pPr>
              <a:defRPr/>
            </a:pPr>
            <a:fld id="{CC8109F0-BC61-4B97-8F29-860C93D171C9}" type="slidenum">
              <a:rPr lang="en-US" smtClean="0"/>
              <a:pPr>
                <a:defRPr/>
              </a:pPr>
              <a:t>9</a:t>
            </a:fld>
            <a:endParaRPr lang="en-US" dirty="0"/>
          </a:p>
        </p:txBody>
      </p:sp>
    </p:spTree>
    <p:custDataLst>
      <p:tags r:id="rId1"/>
    </p:custDataLst>
  </p:cSld>
  <p:clrMapOvr>
    <a:masterClrMapping/>
  </p:clrMapOvr>
  <p:transition spd="med">
    <p:dissolv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OGOFILL_COLOR_SCHEME_INDEX" val="0"/>
  <p:tag name="LOGOFILL_COLOR_TYPE" val="1"/>
  <p:tag name="LOGOLINE_COLOR_SCHEME_INDEX" val="0"/>
  <p:tag name="LOGOLINE_COLOR_TYPE" val="1"/>
  <p:tag name="LOGOLEFT" val="540"/>
  <p:tag name="LOGOTOP" val="558"/>
  <p:tag name="LOGOWIDTH" val="198"/>
  <p:tag name="LOGOHEIGHT" val="43.25"/>
  <p:tag name="LOGOFILLCOLOR" val="16777215"/>
  <p:tag name="LOGOLINECOLOR" val="0"/>
  <p:tag name="LOGOFILLVISIBLE" val="0"/>
  <p:tag name="LOGOLINEVISIBLE" val="0"/>
  <p:tag name="COVERLOGOWIDTH" val="220.625"/>
  <p:tag name="COVERLOGOHEIGHT" val="73.5"/>
  <p:tag name="COVERLOGOTOP" val="72"/>
  <p:tag name="COVERLOGOLEFT" val="540"/>
  <p:tag name="FDSMENUDOCLEVELBTNSTATES" val="&lt;btnStates&gt;&lt;btn tag=&quot;1001&quot; state=&quot;UP&quot;/&gt;&lt;/btnStates&gt;&#10;"/>
  <p:tag name="LP_1EF93BD7B32B43EE8861349BC2F28BFF" val="40658.3128587963"/>
  <p:tag name="LP_856238DEBF804EE1B35778238A6A4811" val="40658.4220717593"/>
  <p:tag name="LP_02362D228F4C4FFF97DB8FB2EFE40493" val="40658.5051157407"/>
  <p:tag name="LP_B41CC387460E4BDEB437FA5288889C2F" val="40658.542349537"/>
  <p:tag name="LP_0A4AEC18DE244687869F35BAE4B26469" val="40658.5424421296"/>
  <p:tag name="LP_1E6E895FC4174E1894004A2A7FFB6F51" val="40658.5426041667"/>
  <p:tag name="LP_C140A0F8D084454BA3D7DCC472F9ADAD" val="40658.5431018519"/>
</p:tagLst>
</file>

<file path=ppt/tags/tag10.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7bdhdOCkBUmyETfVPtpO5w"/>
</p:tagLst>
</file>

<file path=ppt/tags/tag101.xml><?xml version="1.0" encoding="utf-8"?>
<p:tagLst xmlns:a="http://schemas.openxmlformats.org/drawingml/2006/main" xmlns:r="http://schemas.openxmlformats.org/officeDocument/2006/relationships" xmlns:p="http://schemas.openxmlformats.org/presentationml/2006/main">
  <p:tag name="RESIZE" val="Yes"/>
</p:tagLst>
</file>

<file path=ppt/tags/tag102.xml><?xml version="1.0" encoding="utf-8"?>
<p:tagLst xmlns:a="http://schemas.openxmlformats.org/drawingml/2006/main" xmlns:r="http://schemas.openxmlformats.org/officeDocument/2006/relationships" xmlns:p="http://schemas.openxmlformats.org/presentationml/2006/main">
  <p:tag name="LEGALDAYONE" val="True"/>
  <p:tag name="PITCHBOOKPALETTE" val="3.5"/>
  <p:tag name="DEFAULTLEFT" val="p464!6250"/>
  <p:tag name="DEFAULTTOP" val="p178!5000"/>
  <p:tag name="DEFAULTWIDTH" val="p326!2500"/>
  <p:tag name="DEFAULTHEIGHT" val="p159"/>
  <p:tag name="ISLOCKED" val="True"/>
</p:tagLst>
</file>

<file path=ppt/tags/tag103.xml><?xml version="1.0" encoding="utf-8"?>
<p:tagLst xmlns:a="http://schemas.openxmlformats.org/drawingml/2006/main" xmlns:r="http://schemas.openxmlformats.org/officeDocument/2006/relationships" xmlns:p="http://schemas.openxmlformats.org/presentationml/2006/main">
  <p:tag name="LEGALDAYONE" val="True"/>
  <p:tag name="PITCHBOOKPALETTE" val="3.5"/>
  <p:tag name="DEFAULTLEFT" val="p464!6250"/>
  <p:tag name="DEFAULTTOP" val="p178!5000"/>
  <p:tag name="DEFAULTWIDTH" val="p326!2500"/>
  <p:tag name="DEFAULTHEIGHT" val="p159"/>
  <p:tag name="ISLOCKED" val="True"/>
</p:tagLst>
</file>

<file path=ppt/tags/tag104.xml><?xml version="1.0" encoding="utf-8"?>
<p:tagLst xmlns:a="http://schemas.openxmlformats.org/drawingml/2006/main" xmlns:r="http://schemas.openxmlformats.org/officeDocument/2006/relationships" xmlns:p="http://schemas.openxmlformats.org/presentationml/2006/main">
  <p:tag name="LEGALDAYONE" val="True"/>
  <p:tag name="PITCHBOOKPALETTE" val="3.5"/>
  <p:tag name="DEFAULTLEFT" val="p464!6250"/>
  <p:tag name="DEFAULTTOP" val="p178!5000"/>
  <p:tag name="DEFAULTWIDTH" val="p326!2500"/>
  <p:tag name="DEFAULTHEIGHT" val="p159"/>
  <p:tag name="ISLOCKED" val="True"/>
</p:tagLst>
</file>

<file path=ppt/tags/tag105.xml><?xml version="1.0" encoding="utf-8"?>
<p:tagLst xmlns:a="http://schemas.openxmlformats.org/drawingml/2006/main" xmlns:r="http://schemas.openxmlformats.org/officeDocument/2006/relationships" xmlns:p="http://schemas.openxmlformats.org/presentationml/2006/main">
  <p:tag name="DEFAULTLEFT" val="p474"/>
  <p:tag name="DEFAULTTOP" val="p406"/>
  <p:tag name="DEFAULTWIDTH" val="p24!7501"/>
  <p:tag name="DEFAULTHEIGHT" val="p112!2998"/>
  <p:tag name="ISLOCKED" val="True"/>
</p:tagLst>
</file>

<file path=ppt/tags/tag106.xml><?xml version="1.0" encoding="utf-8"?>
<p:tagLst xmlns:a="http://schemas.openxmlformats.org/drawingml/2006/main" xmlns:r="http://schemas.openxmlformats.org/officeDocument/2006/relationships" xmlns:p="http://schemas.openxmlformats.org/presentationml/2006/main">
  <p:tag name="DEFAULTLEFT" val="p474"/>
  <p:tag name="DEFAULTTOP" val="p406"/>
  <p:tag name="DEFAULTWIDTH" val="p24!7501"/>
  <p:tag name="DEFAULTHEIGHT" val="p112!2998"/>
  <p:tag name="ISLOCKED" val="True"/>
</p:tagLst>
</file>

<file path=ppt/tags/tag107.xml><?xml version="1.0" encoding="utf-8"?>
<p:tagLst xmlns:a="http://schemas.openxmlformats.org/drawingml/2006/main" xmlns:r="http://schemas.openxmlformats.org/officeDocument/2006/relationships" xmlns:p="http://schemas.openxmlformats.org/presentationml/2006/main">
  <p:tag name="LEGALDAYONE" val="True"/>
  <p:tag name="PITCHBOOKPALETTE" val="3.5"/>
  <p:tag name="DEFAULTLEFT" val="p464!6250"/>
  <p:tag name="DEFAULTTOP" val="p178!5000"/>
  <p:tag name="DEFAULTWIDTH" val="p326!2500"/>
  <p:tag name="DEFAULTHEIGHT" val="p159"/>
  <p:tag name="ISLOCKED" val="True"/>
</p:tagLst>
</file>

<file path=ppt/tags/tag108.xml><?xml version="1.0" encoding="utf-8"?>
<p:tagLst xmlns:a="http://schemas.openxmlformats.org/drawingml/2006/main" xmlns:r="http://schemas.openxmlformats.org/officeDocument/2006/relationships" xmlns:p="http://schemas.openxmlformats.org/presentationml/2006/main">
  <p:tag name="DEFAULTLEFT" val="p474"/>
  <p:tag name="DEFAULTTOP" val="p406"/>
  <p:tag name="DEFAULTWIDTH" val="p24!7501"/>
  <p:tag name="DEFAULTHEIGHT" val="p112!2998"/>
  <p:tag name="ISLOCKED" val="True"/>
</p:tagLst>
</file>

<file path=ppt/tags/tag109.xml><?xml version="1.0" encoding="utf-8"?>
<p:tagLst xmlns:a="http://schemas.openxmlformats.org/drawingml/2006/main" xmlns:r="http://schemas.openxmlformats.org/officeDocument/2006/relationships" xmlns:p="http://schemas.openxmlformats.org/presentationml/2006/main">
  <p:tag name="LEGALDAYONE" val="True"/>
  <p:tag name="PITCHBOOKPALETTE" val="3.5"/>
  <p:tag name="DEFAULTLEFT" val="p464!6250"/>
  <p:tag name="DEFAULTTOP" val="p178!5000"/>
  <p:tag name="DEFAULTWIDTH" val="p326!2500"/>
  <p:tag name="DEFAULTHEIGHT" val="p159"/>
  <p:tag name="ISLOCKED" val="True"/>
</p:tagLst>
</file>

<file path=ppt/tags/tag11.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110.xml><?xml version="1.0" encoding="utf-8"?>
<p:tagLst xmlns:a="http://schemas.openxmlformats.org/drawingml/2006/main" xmlns:r="http://schemas.openxmlformats.org/officeDocument/2006/relationships" xmlns:p="http://schemas.openxmlformats.org/presentationml/2006/main">
  <p:tag name="NAME" val="MoonShape"/>
</p:tagLst>
</file>

<file path=ppt/tags/tag111.xml><?xml version="1.0" encoding="utf-8"?>
<p:tagLst xmlns:a="http://schemas.openxmlformats.org/drawingml/2006/main" xmlns:r="http://schemas.openxmlformats.org/officeDocument/2006/relationships" xmlns:p="http://schemas.openxmlformats.org/presentationml/2006/main">
  <p:tag name="LEGALDAYONE" val="True"/>
  <p:tag name="PITCHBOOKPALETTE" val="3.5"/>
  <p:tag name="DEFAULTLEFT" val="p464!6250"/>
  <p:tag name="DEFAULTTOP" val="p178!5000"/>
  <p:tag name="DEFAULTWIDTH" val="p326!2500"/>
  <p:tag name="DEFAULTHEIGHT" val="p159"/>
  <p:tag name="ISLOCKED" val="True"/>
</p:tagLst>
</file>

<file path=ppt/tags/tag112.xml><?xml version="1.0" encoding="utf-8"?>
<p:tagLst xmlns:a="http://schemas.openxmlformats.org/drawingml/2006/main" xmlns:r="http://schemas.openxmlformats.org/officeDocument/2006/relationships" xmlns:p="http://schemas.openxmlformats.org/presentationml/2006/main">
  <p:tag name="DEFAULTLEFT" val="p474"/>
  <p:tag name="DEFAULTTOP" val="p406"/>
  <p:tag name="DEFAULTWIDTH" val="p24!7501"/>
  <p:tag name="DEFAULTHEIGHT" val="p112!2998"/>
  <p:tag name="ISLOCKED" val="True"/>
</p:tagLst>
</file>

<file path=ppt/tags/tag113.xml><?xml version="1.0" encoding="utf-8"?>
<p:tagLst xmlns:a="http://schemas.openxmlformats.org/drawingml/2006/main" xmlns:r="http://schemas.openxmlformats.org/officeDocument/2006/relationships" xmlns:p="http://schemas.openxmlformats.org/presentationml/2006/main">
  <p:tag name="SLIDETYPE" val="TAB"/>
  <p:tag name="SLIDE_TYPE" val="BODY"/>
  <p:tag name="LAYOUT" val="ppLayoutBlank"/>
</p:tagLst>
</file>

<file path=ppt/tags/tag114.xml><?xml version="1.0" encoding="utf-8"?>
<p:tagLst xmlns:a="http://schemas.openxmlformats.org/drawingml/2006/main" xmlns:r="http://schemas.openxmlformats.org/officeDocument/2006/relationships" xmlns:p="http://schemas.openxmlformats.org/presentationml/2006/main">
  <p:tag name="ENAME" val="MANAGED"/>
  <p:tag name="IGNOREFONTNONCOMPLIANCE" val="0"/>
  <p:tag name="IGNORECOLORLINESNONCOMPLIANCE" val="0"/>
  <p:tag name="FILLVISIBLE" val="0"/>
  <p:tag name="FILLCOLOR" val="16777215"/>
  <p:tag name="LINEVISIBLE" val="-1"/>
  <p:tag name="LINECOLOR" val="0"/>
  <p:tag name="FILLCOLORING" val="No Fill"/>
  <p:tag name="LINECOLORING" val="Black"/>
  <p:tag name="FILL_COLOR_SCHEME_INDEX" val="0"/>
  <p:tag name="FILL_COLOR_TYPE" val="1"/>
  <p:tag name="LINE_COLOR_SCHEME_INDEX" val="0"/>
  <p:tag name="LINE_COLOR_TYPE" val="1"/>
  <p:tag name="IGNOREPOSITIONNONCOMPLIANCE" val="0"/>
  <p:tag name="POSITIONTOP" val="288"/>
  <p:tag name="POSITIONLEFT" val="54"/>
  <p:tag name="IGNORESIZENONCOMPLIANCE" val="0"/>
  <p:tag name="SIZEWIDTH" val="682.625"/>
  <p:tag name="SIZEHEIGHT" val="0"/>
</p:tagLst>
</file>

<file path=ppt/tags/tag115.xml><?xml version="1.0" encoding="utf-8"?>
<p:tagLst xmlns:a="http://schemas.openxmlformats.org/drawingml/2006/main" xmlns:r="http://schemas.openxmlformats.org/officeDocument/2006/relationships" xmlns:p="http://schemas.openxmlformats.org/presentationml/2006/main">
  <p:tag name="ENAME" val="TABTEXT"/>
  <p:tag name="IGNOREFONTNONCOMPLIANCE" val="0"/>
  <p:tag name="FONTSIZE" val="20"/>
  <p:tag name="FONTBOLD" val="-1"/>
  <p:tag name="FONTITALIC" val="0"/>
  <p:tag name="FONTULINE" val="0"/>
  <p:tag name="FONTSHADOW" val="0"/>
  <p:tag name="FONTALIGNMENT" val="3"/>
  <p:tag name="IGNORECOLORLINESNONCOMPLIANCE" val="0"/>
  <p:tag name="FILLVISIBLE" val="0"/>
  <p:tag name="FILLCOLOR" val="3687680"/>
  <p:tag name="LINEVISIBLE" val="0"/>
  <p:tag name="LINECOLOR" val="3687680"/>
  <p:tag name="FILLCOLORING" val="No Fill"/>
  <p:tag name="LINECOLORING" val="No Line"/>
  <p:tag name="FILL_COLOR_SCHEME_INDEX" val="5"/>
  <p:tag name="FILL_COLOR_TYPE" val="2"/>
  <p:tag name="LINE_COLOR_SCHEME_INDEX" val="2"/>
  <p:tag name="LINE_COLOR_TYPE" val="2"/>
  <p:tag name="IGNOREPOSITIONNONCOMPLIANCE" val="0"/>
  <p:tag name="POSITIONTOP" val="294"/>
  <p:tag name="POSITIONLEFT" val="54"/>
  <p:tag name="IGNORESIZENONCOMPLIANCE" val="0"/>
  <p:tag name="SIZEWIDTH" val="684"/>
  <p:tag name="SIZEHEIGHT" val="42"/>
  <p:tag name="FONTCOLOR" val="7026688"/>
  <p:tag name="FONTCOLORING" val="7026688"/>
  <p:tag name="FONT_COLOR_TYPE" val="1"/>
  <p:tag name="FONT_COLOR_SCHEME_INDEX" val="0"/>
  <p:tag name="FONTNAME" val="Arial"/>
</p:tagLst>
</file>

<file path=ppt/tags/tag116.xml><?xml version="1.0" encoding="utf-8"?>
<p:tagLst xmlns:a="http://schemas.openxmlformats.org/drawingml/2006/main" xmlns:r="http://schemas.openxmlformats.org/officeDocument/2006/relationships" xmlns:p="http://schemas.openxmlformats.org/presentationml/2006/main">
  <p:tag name="LAYOUT" val="ppLayoutBlank"/>
</p:tagLst>
</file>

<file path=ppt/tags/tag117.xml><?xml version="1.0" encoding="utf-8"?>
<p:tagLst xmlns:a="http://schemas.openxmlformats.org/drawingml/2006/main" xmlns:r="http://schemas.openxmlformats.org/officeDocument/2006/relationships" xmlns:p="http://schemas.openxmlformats.org/presentationml/2006/main">
  <p:tag name="ENAME" val="SLIDEHDR"/>
  <p:tag name="IGNOREFONTNONCOMPLIANCE" val="0"/>
  <p:tag name="FONTSIZE" val="28"/>
  <p:tag name="FONTBOLD" val="0"/>
  <p:tag name="FONTITALIC" val="0"/>
  <p:tag name="FONTULINE" val="0"/>
  <p:tag name="FONTSHADOW" val="0"/>
  <p:tag name="FONTALIGNMENT" val="1"/>
  <p:tag name="IGNORECOLORLINESNONCOMPLIANCE" val="0"/>
  <p:tag name="FONTCOLOR" val="0"/>
  <p:tag name="FILLVISIBLE" val="0"/>
  <p:tag name="FONTCOLORING" val="Text"/>
  <p:tag name="LINEVISIBLE" val="0"/>
  <p:tag name="FILLCOLORING" val="No Fill"/>
  <p:tag name="LINECOLORING" val="No Line"/>
  <p:tag name="FONT_COLOR_SCHEME_INDEX" val="7"/>
  <p:tag name="FONT_COLOR_TYPE" val="2"/>
  <p:tag name="IGNOREPOSITIONNONCOMPLIANCE" val="0"/>
  <p:tag name="POSITIONTOP" val="42"/>
  <p:tag name="POSITIONLEFT" val="54"/>
  <p:tag name="IGNORESIZENONCOMPLIANCE" val="0"/>
  <p:tag name="SIZEWIDTH" val="684"/>
  <p:tag name="SIZEHEIGHT" val="42"/>
  <p:tag name="FONTNAME" val="Arial"/>
</p:tagLst>
</file>

<file path=ppt/tags/tag118.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119.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IGNORECOLORLINESNONCOMPLIANCE" val="0"/>
  <p:tag name="LINEVISIBLE" val="-1"/>
  <p:tag name="LINECOLOR" val="12369084"/>
  <p:tag name="LINE_COLOR_SCHEME_INDEX" val="0"/>
  <p:tag name="LINE_COLOR_TYPE" val="1"/>
  <p:tag name="IGNOREPOSITIONNONCOMPLIANCE" val="0"/>
  <p:tag name="POSITIONTOP" val="0"/>
  <p:tag name="POSITIONLEFT" val="0"/>
  <p:tag name="IGNORESIZENONCOMPLIANCE" val="0"/>
  <p:tag name="SIZEWIDTH" val="0"/>
  <p:tag name="SIZEHEIGHT" val="0"/>
</p:tagLst>
</file>

<file path=ppt/tags/tag12.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120.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IGNORECOLORLINESNONCOMPLIANCE" val="0"/>
  <p:tag name="LINEVISIBLE" val="-1"/>
  <p:tag name="LINECOLOR" val="12369084"/>
  <p:tag name="LINE_COLOR_SCHEME_INDEX" val="0"/>
  <p:tag name="LINE_COLOR_TYPE" val="1"/>
  <p:tag name="IGNOREPOSITIONNONCOMPLIANCE" val="0"/>
  <p:tag name="POSITIONTOP" val="0"/>
  <p:tag name="POSITIONLEFT" val="0"/>
  <p:tag name="IGNORESIZENONCOMPLIANCE" val="0"/>
  <p:tag name="SIZEWIDTH" val="0"/>
  <p:tag name="SIZEHEIGHT" val="0"/>
</p:tagLst>
</file>

<file path=ppt/tags/tag121.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398"/>
  <p:tag name="IGNORESIZENONCOMPLIANCE" val="0"/>
  <p:tag name="SIZEWIDTH" val="168"/>
  <p:tag name="SIZEHEIGHT" val="18"/>
</p:tagLst>
</file>

<file path=ppt/tags/tag122.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398"/>
  <p:tag name="IGNORESIZENONCOMPLIANCE" val="0"/>
  <p:tag name="SIZEWIDTH" val="168"/>
  <p:tag name="SIZEHEIGHT" val="18"/>
</p:tagLst>
</file>

<file path=ppt/tags/tag123.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398"/>
  <p:tag name="IGNORESIZENONCOMPLIANCE" val="0"/>
  <p:tag name="SIZEWIDTH" val="168"/>
  <p:tag name="SIZEHEIGHT" val="18"/>
</p:tagLst>
</file>

<file path=ppt/tags/tag124.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398"/>
  <p:tag name="IGNORESIZENONCOMPLIANCE" val="0"/>
  <p:tag name="SIZEWIDTH" val="168"/>
  <p:tag name="SIZEHEIGHT" val="18"/>
</p:tagLst>
</file>

<file path=ppt/tags/tag125.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398"/>
  <p:tag name="IGNORESIZENONCOMPLIANCE" val="0"/>
  <p:tag name="SIZEWIDTH" val="168"/>
  <p:tag name="SIZEHEIGHT" val="18"/>
</p:tagLst>
</file>

<file path=ppt/tags/tag126.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398"/>
  <p:tag name="IGNORESIZENONCOMPLIANCE" val="0"/>
  <p:tag name="SIZEWIDTH" val="168"/>
  <p:tag name="SIZEHEIGHT" val="18"/>
</p:tagLst>
</file>

<file path=ppt/tags/tag127.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398"/>
  <p:tag name="IGNORESIZENONCOMPLIANCE" val="0"/>
  <p:tag name="SIZEWIDTH" val="168"/>
  <p:tag name="SIZEHEIGHT" val="18"/>
</p:tagLst>
</file>

<file path=ppt/tags/tag128.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129.xml><?xml version="1.0" encoding="utf-8"?>
<p:tagLst xmlns:a="http://schemas.openxmlformats.org/drawingml/2006/main" xmlns:r="http://schemas.openxmlformats.org/officeDocument/2006/relationships" xmlns:p="http://schemas.openxmlformats.org/presentationml/2006/main">
  <p:tag name="ENAME" val="SLIDEHDR"/>
  <p:tag name="IGNOREFONTNONCOMPLIANCE" val="0"/>
  <p:tag name="FONTSIZE" val="28"/>
  <p:tag name="FONTBOLD" val="0"/>
  <p:tag name="FONTITALIC" val="0"/>
  <p:tag name="FONTULINE" val="0"/>
  <p:tag name="FONTSHADOW" val="0"/>
  <p:tag name="FONTALIGNMENT" val="1"/>
  <p:tag name="IGNORECOLORLINESNONCOMPLIANCE" val="0"/>
  <p:tag name="FONTCOLOR" val="0"/>
  <p:tag name="FILLVISIBLE" val="0"/>
  <p:tag name="FONTCOLORING" val="Text"/>
  <p:tag name="LINEVISIBLE" val="0"/>
  <p:tag name="FILLCOLORING" val="No Fill"/>
  <p:tag name="LINECOLORING" val="No Line"/>
  <p:tag name="FONT_COLOR_SCHEME_INDEX" val="7"/>
  <p:tag name="FONT_COLOR_TYPE" val="2"/>
  <p:tag name="IGNOREPOSITIONNONCOMPLIANCE" val="0"/>
  <p:tag name="POSITIONTOP" val="42"/>
  <p:tag name="POSITIONLEFT" val="54"/>
  <p:tag name="IGNORESIZENONCOMPLIANCE" val="0"/>
  <p:tag name="SIZEWIDTH" val="684"/>
  <p:tag name="SIZEHEIGHT" val="42"/>
  <p:tag name="FONTNAME" val="Arial"/>
</p:tagLst>
</file>

<file path=ppt/tags/tag13.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130.xml><?xml version="1.0" encoding="utf-8"?>
<p:tagLst xmlns:a="http://schemas.openxmlformats.org/drawingml/2006/main" xmlns:r="http://schemas.openxmlformats.org/officeDocument/2006/relationships" xmlns:p="http://schemas.openxmlformats.org/presentationml/2006/main">
  <p:tag name="ENAME" val="NOTMANAGED"/>
  <p:tag name="PBCOMPONENT" val="SHAPE"/>
  <p:tag name="PBLAYOUTS" val="A,B,C,D,E,F,G,H,I,J,K,L"/>
  <p:tag name="IGNOREFONTNONCOMPLIANCE" val="0"/>
  <p:tag name="FONTNAME" val="Arial"/>
  <p:tag name="FONTSIZE" val="12"/>
  <p:tag name="FONTBOLD" val="0"/>
  <p:tag name="FONTITALIC" val="0"/>
  <p:tag name="FONTULINE" val="0"/>
  <p:tag name="FONTSHADOW" val="0"/>
  <p:tag name="FONTALIGNMENT" val="1"/>
  <p:tag name="FONTCOLOR" val="0"/>
  <p:tag name="FONT_COLOR_TYPE" val="1"/>
  <p:tag name="FONT_COLOR_SCHEME_INDEX" val="0"/>
  <p:tag name="IGNORECOLORLINESNONCOMPLIANCE" val="0"/>
  <p:tag name="FILLVISIBLE" val="0"/>
  <p:tag name="FILLCOLOR" val="7026688"/>
  <p:tag name="FILL_COLOR_SCHEME_INDEX" val="5"/>
  <p:tag name="FILL_COLOR_TYPE" val="2"/>
  <p:tag name="FILLCOLORING" val="No Fill"/>
  <p:tag name="LINEVISIBLE" val="0"/>
  <p:tag name="LINECOLOR" val="0"/>
  <p:tag name="LINE_COLOR_SCHEME_INDEX" val="2"/>
  <p:tag name="LINE_COLOR_TYPE" val="2"/>
  <p:tag name="LINECOLORING" val="No Line"/>
  <p:tag name="IGNOREPOSITIONNONCOMPLIANCE" val="0"/>
  <p:tag name="POSITIONTOP" val="150"/>
  <p:tag name="POSITIONLEFT" val="54"/>
  <p:tag name="IGNORESIZENONCOMPLIANCE" val="0"/>
  <p:tag name="SIZEWIDTH" val="168"/>
  <p:tag name="SIZEHEIGHT" val="372"/>
</p:tagLst>
</file>

<file path=ppt/tags/tag131.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168"/>
  <p:tag name="SIZEHEIGHT" val="18"/>
</p:tagLst>
</file>

<file path=ppt/tags/tag132.xml><?xml version="1.0" encoding="utf-8"?>
<p:tagLst xmlns:a="http://schemas.openxmlformats.org/drawingml/2006/main" xmlns:r="http://schemas.openxmlformats.org/officeDocument/2006/relationships" xmlns:p="http://schemas.openxmlformats.org/presentationml/2006/main">
  <p:tag name="ENAME" val="NOTMANAGED"/>
  <p:tag name="PBCOMPONENT" val="SHAPE"/>
  <p:tag name="PBLAYOUTS" val="A,B,C,D,E,F,G,H,I,J,K,L"/>
  <p:tag name="IGNOREFONTNONCOMPLIANCE" val="0"/>
  <p:tag name="FONTNAME" val="Arial"/>
  <p:tag name="FONTSIZE" val="12"/>
  <p:tag name="FONTBOLD" val="0"/>
  <p:tag name="FONTITALIC" val="0"/>
  <p:tag name="FONTULINE" val="0"/>
  <p:tag name="FONTSHADOW" val="0"/>
  <p:tag name="FONTALIGNMENT" val="1"/>
  <p:tag name="FONTCOLOR" val="0"/>
  <p:tag name="FONT_COLOR_TYPE" val="1"/>
  <p:tag name="FONT_COLOR_SCHEME_INDEX" val="0"/>
  <p:tag name="IGNORECOLORLINESNONCOMPLIANCE" val="0"/>
  <p:tag name="FILLVISIBLE" val="0"/>
  <p:tag name="FILLCOLOR" val="7026688"/>
  <p:tag name="FILL_COLOR_SCHEME_INDEX" val="5"/>
  <p:tag name="FILL_COLOR_TYPE" val="2"/>
  <p:tag name="FILLCOLORING" val="No Fill"/>
  <p:tag name="LINEVISIBLE" val="0"/>
  <p:tag name="LINECOLOR" val="0"/>
  <p:tag name="LINE_COLOR_SCHEME_INDEX" val="2"/>
  <p:tag name="LINE_COLOR_TYPE" val="2"/>
  <p:tag name="LINECOLORING" val="No Line"/>
  <p:tag name="IGNOREPOSITIONNONCOMPLIANCE" val="0"/>
  <p:tag name="POSITIONTOP" val="150"/>
  <p:tag name="POSITIONLEFT" val="226"/>
  <p:tag name="IGNORESIZENONCOMPLIANCE" val="0"/>
  <p:tag name="SIZEWIDTH" val="168"/>
  <p:tag name="SIZEHEIGHT" val="372"/>
</p:tagLst>
</file>

<file path=ppt/tags/tag133.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226"/>
  <p:tag name="IGNORESIZENONCOMPLIANCE" val="0"/>
  <p:tag name="SIZEWIDTH" val="168"/>
  <p:tag name="SIZEHEIGHT" val="18"/>
</p:tagLst>
</file>

<file path=ppt/tags/tag134.xml><?xml version="1.0" encoding="utf-8"?>
<p:tagLst xmlns:a="http://schemas.openxmlformats.org/drawingml/2006/main" xmlns:r="http://schemas.openxmlformats.org/officeDocument/2006/relationships" xmlns:p="http://schemas.openxmlformats.org/presentationml/2006/main">
  <p:tag name="ENAME" val="NOTMANAGED"/>
  <p:tag name="PBCOMPONENT" val="SHAPE"/>
  <p:tag name="PBLAYOUTS" val="A,B,C,D,E,F,G,H,I,J,K,L"/>
  <p:tag name="IGNOREFONTNONCOMPLIANCE" val="0"/>
  <p:tag name="FONTNAME" val="Arial"/>
  <p:tag name="FONTSIZE" val="12"/>
  <p:tag name="FONTBOLD" val="0"/>
  <p:tag name="FONTITALIC" val="0"/>
  <p:tag name="FONTULINE" val="0"/>
  <p:tag name="FONTSHADOW" val="0"/>
  <p:tag name="FONTALIGNMENT" val="1"/>
  <p:tag name="FONTCOLOR" val="0"/>
  <p:tag name="FONT_COLOR_TYPE" val="1"/>
  <p:tag name="FONT_COLOR_SCHEME_INDEX" val="0"/>
  <p:tag name="IGNORECOLORLINESNONCOMPLIANCE" val="0"/>
  <p:tag name="FILLVISIBLE" val="0"/>
  <p:tag name="FILLCOLOR" val="7026688"/>
  <p:tag name="FILL_COLOR_SCHEME_INDEX" val="5"/>
  <p:tag name="FILL_COLOR_TYPE" val="2"/>
  <p:tag name="FILLCOLORING" val="No Fill"/>
  <p:tag name="LINEVISIBLE" val="0"/>
  <p:tag name="LINECOLOR" val="0"/>
  <p:tag name="LINE_COLOR_SCHEME_INDEX" val="2"/>
  <p:tag name="LINE_COLOR_TYPE" val="2"/>
  <p:tag name="LINECOLORING" val="No Line"/>
  <p:tag name="IGNOREPOSITIONNONCOMPLIANCE" val="0"/>
  <p:tag name="POSITIONTOP" val="150"/>
  <p:tag name="POSITIONLEFT" val="398"/>
  <p:tag name="IGNORESIZENONCOMPLIANCE" val="0"/>
  <p:tag name="SIZEWIDTH" val="168"/>
  <p:tag name="SIZEHEIGHT" val="372"/>
</p:tagLst>
</file>

<file path=ppt/tags/tag135.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398"/>
  <p:tag name="IGNORESIZENONCOMPLIANCE" val="0"/>
  <p:tag name="SIZEWIDTH" val="168"/>
  <p:tag name="SIZEHEIGHT" val="18"/>
</p:tagLst>
</file>

<file path=ppt/tags/tag136.xml><?xml version="1.0" encoding="utf-8"?>
<p:tagLst xmlns:a="http://schemas.openxmlformats.org/drawingml/2006/main" xmlns:r="http://schemas.openxmlformats.org/officeDocument/2006/relationships" xmlns:p="http://schemas.openxmlformats.org/presentationml/2006/main">
  <p:tag name="ENAME" val="NOTMANAGED"/>
  <p:tag name="PBCOMPONENT" val="SHAPE"/>
  <p:tag name="PBLAYOUTS" val="A,B,C,D,E,F,G,H,I,J,K,L"/>
  <p:tag name="IGNOREFONTNONCOMPLIANCE" val="0"/>
  <p:tag name="FONTNAME" val="Arial"/>
  <p:tag name="FONTSIZE" val="12"/>
  <p:tag name="FONTBOLD" val="0"/>
  <p:tag name="FONTITALIC" val="0"/>
  <p:tag name="FONTULINE" val="0"/>
  <p:tag name="FONTSHADOW" val="0"/>
  <p:tag name="FONTALIGNMENT" val="1"/>
  <p:tag name="FONTCOLOR" val="0"/>
  <p:tag name="FONT_COLOR_TYPE" val="1"/>
  <p:tag name="FONT_COLOR_SCHEME_INDEX" val="0"/>
  <p:tag name="IGNORECOLORLINESNONCOMPLIANCE" val="0"/>
  <p:tag name="FILLVISIBLE" val="0"/>
  <p:tag name="FILLCOLOR" val="7026688"/>
  <p:tag name="FILL_COLOR_SCHEME_INDEX" val="5"/>
  <p:tag name="FILL_COLOR_TYPE" val="2"/>
  <p:tag name="FILLCOLORING" val="No Fill"/>
  <p:tag name="LINEVISIBLE" val="0"/>
  <p:tag name="LINECOLOR" val="0"/>
  <p:tag name="LINE_COLOR_SCHEME_INDEX" val="2"/>
  <p:tag name="LINE_COLOR_TYPE" val="2"/>
  <p:tag name="LINECOLORING" val="No Line"/>
  <p:tag name="IGNOREPOSITIONNONCOMPLIANCE" val="0"/>
  <p:tag name="POSITIONTOP" val="150"/>
  <p:tag name="POSITIONLEFT" val="570"/>
  <p:tag name="IGNORESIZENONCOMPLIANCE" val="0"/>
  <p:tag name="SIZEWIDTH" val="168"/>
  <p:tag name="SIZEHEIGHT" val="372"/>
</p:tagLst>
</file>

<file path=ppt/tags/tag137.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70"/>
  <p:tag name="IGNORESIZENONCOMPLIANCE" val="0"/>
  <p:tag name="SIZEWIDTH" val="168"/>
  <p:tag name="SIZEHEIGHT" val="18"/>
</p:tagLst>
</file>

<file path=ppt/tags/tag138.xml><?xml version="1.0" encoding="utf-8"?>
<p:tagLst xmlns:a="http://schemas.openxmlformats.org/drawingml/2006/main" xmlns:r="http://schemas.openxmlformats.org/officeDocument/2006/relationships" xmlns:p="http://schemas.openxmlformats.org/presentationml/2006/main">
  <p:tag name="LAYOUT" val="ppLayoutBlank"/>
</p:tagLst>
</file>

<file path=ppt/tags/tag139.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14.xml><?xml version="1.0" encoding="utf-8"?>
<p:tagLst xmlns:a="http://schemas.openxmlformats.org/drawingml/2006/main" xmlns:r="http://schemas.openxmlformats.org/officeDocument/2006/relationships" xmlns:p="http://schemas.openxmlformats.org/presentationml/2006/main">
  <p:tag name="ENAME" val="NOTMANAGED"/>
</p:tagLst>
</file>

<file path=ppt/tags/tag140.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IGNORECOLORLINESNONCOMPLIANCE" val="0"/>
  <p:tag name="LINEVISIBLE" val="-1"/>
  <p:tag name="LINECOLOR" val="12369084"/>
  <p:tag name="LINE_COLOR_SCHEME_INDEX" val="0"/>
  <p:tag name="LINE_COLOR_TYPE" val="1"/>
  <p:tag name="IGNOREPOSITIONNONCOMPLIANCE" val="0"/>
  <p:tag name="POSITIONTOP" val="0"/>
  <p:tag name="POSITIONLEFT" val="0"/>
  <p:tag name="IGNORESIZENONCOMPLIANCE" val="0"/>
  <p:tag name="SIZEWIDTH" val="0"/>
  <p:tag name="SIZEHEIGHT" val="0"/>
</p:tagLst>
</file>

<file path=ppt/tags/tag141.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IGNORECOLORLINESNONCOMPLIANCE" val="0"/>
  <p:tag name="LINEVISIBLE" val="-1"/>
  <p:tag name="LINECOLOR" val="12369084"/>
  <p:tag name="LINE_COLOR_SCHEME_INDEX" val="0"/>
  <p:tag name="LINE_COLOR_TYPE" val="1"/>
  <p:tag name="IGNOREPOSITIONNONCOMPLIANCE" val="0"/>
  <p:tag name="POSITIONTOP" val="0"/>
  <p:tag name="POSITIONLEFT" val="0"/>
  <p:tag name="IGNORESIZENONCOMPLIANCE" val="0"/>
  <p:tag name="SIZEWIDTH" val="0"/>
  <p:tag name="SIZEHEIGHT" val="0"/>
</p:tagLst>
</file>

<file path=ppt/tags/tag142.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398"/>
  <p:tag name="IGNORESIZENONCOMPLIANCE" val="0"/>
  <p:tag name="SIZEWIDTH" val="168"/>
  <p:tag name="SIZEHEIGHT" val="18"/>
</p:tagLst>
</file>

<file path=ppt/tags/tag143.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398"/>
  <p:tag name="IGNORESIZENONCOMPLIANCE" val="0"/>
  <p:tag name="SIZEWIDTH" val="168"/>
  <p:tag name="SIZEHEIGHT" val="18"/>
</p:tagLst>
</file>

<file path=ppt/tags/tag144.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398"/>
  <p:tag name="IGNORESIZENONCOMPLIANCE" val="0"/>
  <p:tag name="SIZEWIDTH" val="168"/>
  <p:tag name="SIZEHEIGHT" val="18"/>
</p:tagLst>
</file>

<file path=ppt/tags/tag145.xml><?xml version="1.0" encoding="utf-8"?>
<p:tagLst xmlns:a="http://schemas.openxmlformats.org/drawingml/2006/main" xmlns:r="http://schemas.openxmlformats.org/officeDocument/2006/relationships" xmlns:p="http://schemas.openxmlformats.org/presentationml/2006/main">
  <p:tag name="SLIDETYPE" val="TAB"/>
  <p:tag name="SLIDE_TYPE" val="BODY"/>
  <p:tag name="LAYOUT" val="ppLayoutBlank"/>
</p:tagLst>
</file>

<file path=ppt/tags/tag146.xml><?xml version="1.0" encoding="utf-8"?>
<p:tagLst xmlns:a="http://schemas.openxmlformats.org/drawingml/2006/main" xmlns:r="http://schemas.openxmlformats.org/officeDocument/2006/relationships" xmlns:p="http://schemas.openxmlformats.org/presentationml/2006/main">
  <p:tag name="ENAME" val="MANAGED"/>
  <p:tag name="IGNOREFONTNONCOMPLIANCE" val="0"/>
  <p:tag name="IGNORECOLORLINESNONCOMPLIANCE" val="0"/>
  <p:tag name="FILLVISIBLE" val="0"/>
  <p:tag name="FILLCOLOR" val="16777215"/>
  <p:tag name="LINEVISIBLE" val="-1"/>
  <p:tag name="LINECOLOR" val="0"/>
  <p:tag name="FILLCOLORING" val="No Fill"/>
  <p:tag name="LINECOLORING" val="Black"/>
  <p:tag name="FILL_COLOR_SCHEME_INDEX" val="0"/>
  <p:tag name="FILL_COLOR_TYPE" val="1"/>
  <p:tag name="LINE_COLOR_SCHEME_INDEX" val="0"/>
  <p:tag name="LINE_COLOR_TYPE" val="1"/>
  <p:tag name="IGNOREPOSITIONNONCOMPLIANCE" val="0"/>
  <p:tag name="POSITIONTOP" val="288"/>
  <p:tag name="POSITIONLEFT" val="54"/>
  <p:tag name="IGNORESIZENONCOMPLIANCE" val="0"/>
  <p:tag name="SIZEWIDTH" val="682.625"/>
  <p:tag name="SIZEHEIGHT" val="0"/>
</p:tagLst>
</file>

<file path=ppt/tags/tag147.xml><?xml version="1.0" encoding="utf-8"?>
<p:tagLst xmlns:a="http://schemas.openxmlformats.org/drawingml/2006/main" xmlns:r="http://schemas.openxmlformats.org/officeDocument/2006/relationships" xmlns:p="http://schemas.openxmlformats.org/presentationml/2006/main">
  <p:tag name="ENAME" val="TABTEXT"/>
  <p:tag name="IGNOREFONTNONCOMPLIANCE" val="0"/>
  <p:tag name="FONTSIZE" val="20"/>
  <p:tag name="FONTBOLD" val="-1"/>
  <p:tag name="FONTITALIC" val="0"/>
  <p:tag name="FONTULINE" val="0"/>
  <p:tag name="FONTSHADOW" val="0"/>
  <p:tag name="FONTALIGNMENT" val="3"/>
  <p:tag name="IGNORECOLORLINESNONCOMPLIANCE" val="0"/>
  <p:tag name="FILLVISIBLE" val="0"/>
  <p:tag name="FILLCOLOR" val="3687680"/>
  <p:tag name="LINEVISIBLE" val="0"/>
  <p:tag name="LINECOLOR" val="3687680"/>
  <p:tag name="FILLCOLORING" val="No Fill"/>
  <p:tag name="LINECOLORING" val="No Line"/>
  <p:tag name="FILL_COLOR_SCHEME_INDEX" val="5"/>
  <p:tag name="FILL_COLOR_TYPE" val="2"/>
  <p:tag name="LINE_COLOR_SCHEME_INDEX" val="2"/>
  <p:tag name="LINE_COLOR_TYPE" val="2"/>
  <p:tag name="IGNOREPOSITIONNONCOMPLIANCE" val="0"/>
  <p:tag name="POSITIONTOP" val="294"/>
  <p:tag name="POSITIONLEFT" val="54"/>
  <p:tag name="IGNORESIZENONCOMPLIANCE" val="0"/>
  <p:tag name="SIZEWIDTH" val="684"/>
  <p:tag name="SIZEHEIGHT" val="42"/>
  <p:tag name="FONTCOLOR" val="7026688"/>
  <p:tag name="FONTCOLORING" val="7026688"/>
  <p:tag name="FONT_COLOR_TYPE" val="1"/>
  <p:tag name="FONT_COLOR_SCHEME_INDEX" val="0"/>
  <p:tag name="FONTNAME" val="Arial"/>
</p:tagLst>
</file>

<file path=ppt/tags/tag148.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149.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IGNORECOLORLINESNONCOMPLIANCE" val="0"/>
  <p:tag name="FILLVISIBLE" val="0"/>
  <p:tag name="FILLCOLOR" val="7026688"/>
  <p:tag name="FILL_COLOR_SCHEME_INDEX" val="5"/>
  <p:tag name="FILL_COLOR_TYPE" val="2"/>
  <p:tag name="FILLCOLORING" val="No Fill"/>
  <p:tag name="LINEVISIBLE" val="-1"/>
  <p:tag name="LINECOLOR" val="0"/>
  <p:tag name="LINE_COLOR_SCHEME_INDEX" val="2"/>
  <p:tag name="LINE_COLOR_TYPE" val="2"/>
  <p:tag name="IGNOREPOSITIONNONCOMPLIANCE" val="0"/>
  <p:tag name="POSITIONTOP" val="160.75"/>
  <p:tag name="POSITIONLEFT" val="100.25"/>
  <p:tag name="IGNORESIZENONCOMPLIANCE" val="0"/>
  <p:tag name="SIZEWIDTH" val="567.5"/>
  <p:tag name="SIZEHEIGHT" val="312.5"/>
</p:tagLst>
</file>

<file path=ppt/tags/tag15.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150.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151.xml><?xml version="1.0" encoding="utf-8"?>
<p:tagLst xmlns:a="http://schemas.openxmlformats.org/drawingml/2006/main" xmlns:r="http://schemas.openxmlformats.org/officeDocument/2006/relationships" xmlns:p="http://schemas.openxmlformats.org/presentationml/2006/main">
  <p:tag name="ENAME" val="SLIDESUBHDR"/>
  <p:tag name="IGNOREFONTNONCOMPLIANCE" val="0"/>
  <p:tag name="FONTNAME" val="Arial"/>
  <p:tag name="FONTSIZE" val="16"/>
  <p:tag name="FONTBOLD" val="-1"/>
  <p:tag name="FONTITALIC" val="0"/>
  <p:tag name="FONTULINE" val="0"/>
  <p:tag name="FONTSHADOW" val="0"/>
  <p:tag name="FONTALIGNMENT" val="1"/>
  <p:tag name="IGNORECOLORLINESNONCOMPLIANCE" val="0"/>
  <p:tag name="FONTCOLOR" val="3687680"/>
  <p:tag name="FILLVISIBLE" val="0"/>
  <p:tag name="FONTCOLORING" val="LB Green"/>
  <p:tag name="FILLCOLOR" val="3687680"/>
  <p:tag name="LINEVISIBLE" val="0"/>
  <p:tag name="LINECOLOR" val="3687680"/>
  <p:tag name="FILLCOLORING" val="No Fill"/>
  <p:tag name="LINECOLORING" val="No Line"/>
  <p:tag name="FONT_COLOR_SCHEME_INDEX" val="0"/>
  <p:tag name="FONT_COLOR_TYPE" val="1"/>
  <p:tag name="FILL_COLOR_SCHEME_INDEX" val="5"/>
  <p:tag name="FILL_COLOR_TYPE" val="2"/>
  <p:tag name="LINE_COLOR_SCHEME_INDEX" val="2"/>
  <p:tag name="LINE_COLOR_TYPE" val="2"/>
  <p:tag name="IGNOREPOSITIONNONCOMPLIANCE" val="0"/>
  <p:tag name="POSITIONTOP" val="102"/>
  <p:tag name="POSITIONLEFT" val="54"/>
  <p:tag name="IGNORESIZENONCOMPLIANCE" val="0"/>
  <p:tag name="SIZEWIDTH" val="684"/>
  <p:tag name="SIZEHEIGHT" val="30"/>
</p:tagLst>
</file>

<file path=ppt/tags/tag152.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153.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FONTBOLD" val="0"/>
  <p:tag name="FONTITALIC" val="0"/>
  <p:tag name="FONTULINE" val="0"/>
  <p:tag name="FONTSHADOW" val="0"/>
  <p:tag name="FONTALIGNMENT" val="1"/>
  <p:tag name="FONTCOLOR" val="0"/>
  <p:tag name="FONT_COLOR_TYPE" val="1"/>
  <p:tag name="FONT_COLOR_SCHEME_INDEX" val="0"/>
  <p:tag name="IGNORECOLORLINESNONCOMPLIANCE" val="0"/>
  <p:tag name="FILLVISIBLE" val="0"/>
  <p:tag name="FILLCOLOR" val="3687680"/>
  <p:tag name="FILLCOLORING" val="No Fill"/>
  <p:tag name="FILL_COLOR_TYPE" val="2"/>
  <p:tag name="FILL_COLOR_SCHEME_INDEX" val="5"/>
  <p:tag name="LINEVISIBLE" val="0"/>
  <p:tag name="LINECOLOR" val="3687680"/>
  <p:tag name="LINECOLORING" val="No Line"/>
  <p:tag name="LINE_COLOR_TYPE" val="2"/>
  <p:tag name="LINE_COLOR_SCHEME_INDEX" val="2"/>
  <p:tag name="IGNOREPOSITIONNONCOMPLIANCE" val="0"/>
  <p:tag name="POSITIONTOP" val="132"/>
  <p:tag name="POSITIONLEFT" val="54"/>
  <p:tag name="IGNORESIZENONCOMPLIANCE" val="0"/>
  <p:tag name="SIZEWIDTH" val="684"/>
  <p:tag name="SIZEHEIGHT" val="396"/>
  <p:tag name="FONTNAME" val="Arial"/>
  <p:tag name="FONTSIZE" val="12"/>
</p:tagLst>
</file>

<file path=ppt/tags/tag154.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55.xml><?xml version="1.0" encoding="utf-8"?>
<p:tagLst xmlns:a="http://schemas.openxmlformats.org/drawingml/2006/main" xmlns:r="http://schemas.openxmlformats.org/officeDocument/2006/relationships" xmlns:p="http://schemas.openxmlformats.org/presentationml/2006/main">
  <p:tag name="LAYOUT" val="ppLayoutBlank"/>
</p:tagLst>
</file>

<file path=ppt/tags/tag156.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157.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58.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59.xml><?xml version="1.0" encoding="utf-8"?>
<p:tagLst xmlns:a="http://schemas.openxmlformats.org/drawingml/2006/main" xmlns:r="http://schemas.openxmlformats.org/officeDocument/2006/relationships" xmlns:p="http://schemas.openxmlformats.org/presentationml/2006/main">
  <p:tag name="IGNOREFONTNONCOMPLIANCE" val="0"/>
  <p:tag name="FONTBOLD" val="0"/>
  <p:tag name="FONTITALIC" val="-1"/>
  <p:tag name="FONTULINE" val="0"/>
  <p:tag name="FONTSHADOW" val="0"/>
  <p:tag name="FONTALIGNMENT" val="1"/>
  <p:tag name="FONTCOLOR" val="0"/>
  <p:tag name="FONT_COLOR_TYPE" val="1"/>
  <p:tag name="FONT_COLOR_SCHEME_INDEX" val="0"/>
  <p:tag name="IGNORECOLORLINESNONCOMPLIANCE" val="0"/>
  <p:tag name="FILLVISIBLE" val="0"/>
  <p:tag name="FILLCOLOR" val="3687680"/>
  <p:tag name="FILL_COLOR_SCHEME_INDEX" val="5"/>
  <p:tag name="FILL_COLOR_TYPE" val="2"/>
  <p:tag name="FILLCOLORING" val="No Fill"/>
  <p:tag name="LINEVISIBLE" val="0"/>
  <p:tag name="LINECOLOR" val="3687680"/>
  <p:tag name="LINE_COLOR_SCHEME_INDEX" val="2"/>
  <p:tag name="LINE_COLOR_TYPE" val="2"/>
  <p:tag name="LINECOLORING" val="No Line"/>
  <p:tag name="IGNOREPOSITIONNONCOMPLIANCE" val="0"/>
  <p:tag name="POSITIONTOP" val="528"/>
  <p:tag name="POSITIONLEFT" val="54"/>
  <p:tag name="IGNORESIZENONCOMPLIANCE" val="0"/>
  <p:tag name="SIZEWIDTH" val="684"/>
  <p:tag name="SIZEHEIGHT" val="24"/>
  <p:tag name="ENAME" val="SLIDEFOOTER"/>
  <p:tag name="FONTNAME" val="Arial"/>
  <p:tag name="FONTSIZE" val="7"/>
</p:tagLst>
</file>

<file path=ppt/tags/tag16.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160.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161.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62.xml><?xml version="1.0" encoding="utf-8"?>
<p:tagLst xmlns:a="http://schemas.openxmlformats.org/drawingml/2006/main" xmlns:r="http://schemas.openxmlformats.org/officeDocument/2006/relationships" xmlns:p="http://schemas.openxmlformats.org/presentationml/2006/main">
  <p:tag name="IGNOREFONTNONCOMPLIANCE" val="0"/>
  <p:tag name="FONTBOLD" val="0"/>
  <p:tag name="FONTITALIC" val="-1"/>
  <p:tag name="FONTULINE" val="0"/>
  <p:tag name="FONTSHADOW" val="0"/>
  <p:tag name="FONTALIGNMENT" val="1"/>
  <p:tag name="FONTCOLOR" val="0"/>
  <p:tag name="FONT_COLOR_TYPE" val="1"/>
  <p:tag name="FONT_COLOR_SCHEME_INDEX" val="0"/>
  <p:tag name="IGNORECOLORLINESNONCOMPLIANCE" val="0"/>
  <p:tag name="FILLVISIBLE" val="0"/>
  <p:tag name="FILLCOLOR" val="3687680"/>
  <p:tag name="FILL_COLOR_SCHEME_INDEX" val="5"/>
  <p:tag name="FILL_COLOR_TYPE" val="2"/>
  <p:tag name="FILLCOLORING" val="No Fill"/>
  <p:tag name="LINEVISIBLE" val="0"/>
  <p:tag name="LINECOLOR" val="3687680"/>
  <p:tag name="LINE_COLOR_SCHEME_INDEX" val="2"/>
  <p:tag name="LINE_COLOR_TYPE" val="2"/>
  <p:tag name="LINECOLORING" val="No Line"/>
  <p:tag name="IGNOREPOSITIONNONCOMPLIANCE" val="0"/>
  <p:tag name="POSITIONTOP" val="528"/>
  <p:tag name="POSITIONLEFT" val="54"/>
  <p:tag name="IGNORESIZENONCOMPLIANCE" val="0"/>
  <p:tag name="SIZEWIDTH" val="684"/>
  <p:tag name="SIZEHEIGHT" val="24"/>
  <p:tag name="ENAME" val="SLIDEFOOTER"/>
  <p:tag name="FONTNAME" val="Arial"/>
  <p:tag name="FONTSIZE" val="7"/>
</p:tagLst>
</file>

<file path=ppt/tags/tag163.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164.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65.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66.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67.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168.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69.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7.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170.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FONTBOLD" val="0"/>
  <p:tag name="FONTITALIC" val="0"/>
  <p:tag name="FONTULINE" val="0"/>
  <p:tag name="FONTSHADOW" val="0"/>
  <p:tag name="FONTALIGNMENT" val="1"/>
  <p:tag name="FONTCOLOR" val="0"/>
  <p:tag name="FONT_COLOR_TYPE" val="1"/>
  <p:tag name="FONT_COLOR_SCHEME_INDEX" val="0"/>
  <p:tag name="IGNORECOLORLINESNONCOMPLIANCE" val="0"/>
  <p:tag name="FILLVISIBLE" val="0"/>
  <p:tag name="FILLCOLOR" val="3687680"/>
  <p:tag name="FILLCOLORING" val="No Fill"/>
  <p:tag name="FILL_COLOR_TYPE" val="2"/>
  <p:tag name="FILL_COLOR_SCHEME_INDEX" val="5"/>
  <p:tag name="LINEVISIBLE" val="0"/>
  <p:tag name="LINECOLOR" val="3687680"/>
  <p:tag name="LINECOLORING" val="No Line"/>
  <p:tag name="LINE_COLOR_TYPE" val="2"/>
  <p:tag name="LINE_COLOR_SCHEME_INDEX" val="2"/>
  <p:tag name="IGNOREPOSITIONNONCOMPLIANCE" val="0"/>
  <p:tag name="POSITIONTOP" val="132"/>
  <p:tag name="POSITIONLEFT" val="54"/>
  <p:tag name="IGNORESIZENONCOMPLIANCE" val="0"/>
  <p:tag name="SIZEWIDTH" val="684"/>
  <p:tag name="SIZEHEIGHT" val="396"/>
  <p:tag name="FONTNAME" val="Arial"/>
  <p:tag name="FONTSIZE" val="12"/>
</p:tagLst>
</file>

<file path=ppt/tags/tag171.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FONTBOLD" val="0"/>
  <p:tag name="FONTITALIC" val="0"/>
  <p:tag name="FONTULINE" val="0"/>
  <p:tag name="FONTSHADOW" val="0"/>
  <p:tag name="FONTALIGNMENT" val="1"/>
  <p:tag name="FONTCOLOR" val="0"/>
  <p:tag name="FONT_COLOR_TYPE" val="1"/>
  <p:tag name="FONT_COLOR_SCHEME_INDEX" val="0"/>
  <p:tag name="IGNORECOLORLINESNONCOMPLIANCE" val="0"/>
  <p:tag name="FILLVISIBLE" val="0"/>
  <p:tag name="FILLCOLOR" val="3687680"/>
  <p:tag name="FILLCOLORING" val="No Fill"/>
  <p:tag name="FILL_COLOR_TYPE" val="2"/>
  <p:tag name="FILL_COLOR_SCHEME_INDEX" val="5"/>
  <p:tag name="LINEVISIBLE" val="0"/>
  <p:tag name="LINECOLOR" val="3687680"/>
  <p:tag name="LINECOLORING" val="No Line"/>
  <p:tag name="LINE_COLOR_TYPE" val="2"/>
  <p:tag name="LINE_COLOR_SCHEME_INDEX" val="2"/>
  <p:tag name="IGNOREPOSITIONNONCOMPLIANCE" val="0"/>
  <p:tag name="POSITIONTOP" val="132"/>
  <p:tag name="POSITIONLEFT" val="54"/>
  <p:tag name="IGNORESIZENONCOMPLIANCE" val="0"/>
  <p:tag name="SIZEWIDTH" val="684"/>
  <p:tag name="SIZEHEIGHT" val="396"/>
  <p:tag name="FONTNAME" val="Arial"/>
  <p:tag name="FONTSIZE" val="12"/>
</p:tagLst>
</file>

<file path=ppt/tags/tag172.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173.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74.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75.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76.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177.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78.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FONTBOLD" val="0"/>
  <p:tag name="FONTITALIC" val="0"/>
  <p:tag name="FONTULINE" val="0"/>
  <p:tag name="FONTSHADOW" val="0"/>
  <p:tag name="FONTALIGNMENT" val="1"/>
  <p:tag name="FONTCOLOR" val="0"/>
  <p:tag name="FONT_COLOR_TYPE" val="1"/>
  <p:tag name="FONT_COLOR_SCHEME_INDEX" val="0"/>
  <p:tag name="IGNORECOLORLINESNONCOMPLIANCE" val="0"/>
  <p:tag name="FILLVISIBLE" val="0"/>
  <p:tag name="FILLCOLOR" val="3687680"/>
  <p:tag name="FILLCOLORING" val="No Fill"/>
  <p:tag name="FILL_COLOR_TYPE" val="2"/>
  <p:tag name="FILL_COLOR_SCHEME_INDEX" val="5"/>
  <p:tag name="LINEVISIBLE" val="0"/>
  <p:tag name="LINECOLOR" val="3687680"/>
  <p:tag name="LINECOLORING" val="No Line"/>
  <p:tag name="LINE_COLOR_TYPE" val="2"/>
  <p:tag name="LINE_COLOR_SCHEME_INDEX" val="2"/>
  <p:tag name="IGNOREPOSITIONNONCOMPLIANCE" val="0"/>
  <p:tag name="POSITIONTOP" val="132"/>
  <p:tag name="POSITIONLEFT" val="54"/>
  <p:tag name="IGNORESIZENONCOMPLIANCE" val="0"/>
  <p:tag name="SIZEWIDTH" val="684"/>
  <p:tag name="SIZEHEIGHT" val="396"/>
  <p:tag name="FONTNAME" val="Arial"/>
  <p:tag name="FONTSIZE" val="12"/>
</p:tagLst>
</file>

<file path=ppt/tags/tag179.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8.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180.xml><?xml version="1.0" encoding="utf-8"?>
<p:tagLst xmlns:a="http://schemas.openxmlformats.org/drawingml/2006/main" xmlns:r="http://schemas.openxmlformats.org/officeDocument/2006/relationships" xmlns:p="http://schemas.openxmlformats.org/presentationml/2006/main">
  <p:tag name="SLIDETYPE" val="TAB"/>
  <p:tag name="SLIDE_TYPE" val="BODY"/>
  <p:tag name="LAYOUT" val="ppLayoutBlank"/>
</p:tagLst>
</file>

<file path=ppt/tags/tag181.xml><?xml version="1.0" encoding="utf-8"?>
<p:tagLst xmlns:a="http://schemas.openxmlformats.org/drawingml/2006/main" xmlns:r="http://schemas.openxmlformats.org/officeDocument/2006/relationships" xmlns:p="http://schemas.openxmlformats.org/presentationml/2006/main">
  <p:tag name="ENAME" val="MANAGED"/>
  <p:tag name="IGNOREFONTNONCOMPLIANCE" val="0"/>
  <p:tag name="IGNORECOLORLINESNONCOMPLIANCE" val="0"/>
  <p:tag name="FILLVISIBLE" val="0"/>
  <p:tag name="FILLCOLOR" val="16777215"/>
  <p:tag name="LINEVISIBLE" val="-1"/>
  <p:tag name="LINECOLOR" val="0"/>
  <p:tag name="FILLCOLORING" val="No Fill"/>
  <p:tag name="LINECOLORING" val="Black"/>
  <p:tag name="FILL_COLOR_SCHEME_INDEX" val="0"/>
  <p:tag name="FILL_COLOR_TYPE" val="1"/>
  <p:tag name="LINE_COLOR_SCHEME_INDEX" val="0"/>
  <p:tag name="LINE_COLOR_TYPE" val="1"/>
  <p:tag name="IGNOREPOSITIONNONCOMPLIANCE" val="0"/>
  <p:tag name="POSITIONTOP" val="288"/>
  <p:tag name="POSITIONLEFT" val="54"/>
  <p:tag name="IGNORESIZENONCOMPLIANCE" val="0"/>
  <p:tag name="SIZEWIDTH" val="682.625"/>
  <p:tag name="SIZEHEIGHT" val="0"/>
</p:tagLst>
</file>

<file path=ppt/tags/tag182.xml><?xml version="1.0" encoding="utf-8"?>
<p:tagLst xmlns:a="http://schemas.openxmlformats.org/drawingml/2006/main" xmlns:r="http://schemas.openxmlformats.org/officeDocument/2006/relationships" xmlns:p="http://schemas.openxmlformats.org/presentationml/2006/main">
  <p:tag name="ENAME" val="TABTEXT"/>
  <p:tag name="IGNOREFONTNONCOMPLIANCE" val="0"/>
  <p:tag name="FONTSIZE" val="20"/>
  <p:tag name="FONTBOLD" val="-1"/>
  <p:tag name="FONTITALIC" val="0"/>
  <p:tag name="FONTULINE" val="0"/>
  <p:tag name="FONTSHADOW" val="0"/>
  <p:tag name="FONTALIGNMENT" val="3"/>
  <p:tag name="IGNORECOLORLINESNONCOMPLIANCE" val="0"/>
  <p:tag name="FILLVISIBLE" val="0"/>
  <p:tag name="FILLCOLOR" val="3687680"/>
  <p:tag name="LINEVISIBLE" val="0"/>
  <p:tag name="LINECOLOR" val="3687680"/>
  <p:tag name="FILLCOLORING" val="No Fill"/>
  <p:tag name="LINECOLORING" val="No Line"/>
  <p:tag name="FILL_COLOR_SCHEME_INDEX" val="5"/>
  <p:tag name="FILL_COLOR_TYPE" val="2"/>
  <p:tag name="LINE_COLOR_SCHEME_INDEX" val="2"/>
  <p:tag name="LINE_COLOR_TYPE" val="2"/>
  <p:tag name="IGNOREPOSITIONNONCOMPLIANCE" val="0"/>
  <p:tag name="POSITIONTOP" val="294"/>
  <p:tag name="POSITIONLEFT" val="54"/>
  <p:tag name="IGNORESIZENONCOMPLIANCE" val="0"/>
  <p:tag name="SIZEWIDTH" val="684"/>
  <p:tag name="SIZEHEIGHT" val="42"/>
  <p:tag name="FONTCOLOR" val="7026688"/>
  <p:tag name="FONTCOLORING" val="7026688"/>
  <p:tag name="FONT_COLOR_TYPE" val="1"/>
  <p:tag name="FONT_COLOR_SCHEME_INDEX" val="0"/>
  <p:tag name="FONTNAME" val="Arial"/>
</p:tagLst>
</file>

<file path=ppt/tags/tag183.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184.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85.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86.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87.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88.xml><?xml version="1.0" encoding="utf-8"?>
<p:tagLst xmlns:a="http://schemas.openxmlformats.org/drawingml/2006/main" xmlns:r="http://schemas.openxmlformats.org/officeDocument/2006/relationships" xmlns:p="http://schemas.openxmlformats.org/presentationml/2006/main">
  <p:tag name="LAYOUT" val="ppLayoutBlank"/>
</p:tagLst>
</file>

<file path=ppt/tags/tag189.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9.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190.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91.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192.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93.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94.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95.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96.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197.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98.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199.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2.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20.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200.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201.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202.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203.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204.xml><?xml version="1.0" encoding="utf-8"?>
<p:tagLst xmlns:a="http://schemas.openxmlformats.org/drawingml/2006/main" xmlns:r="http://schemas.openxmlformats.org/officeDocument/2006/relationships" xmlns:p="http://schemas.openxmlformats.org/presentationml/2006/main">
  <p:tag name="IGNOREFONTNONCOMPLIANCE" val="0"/>
  <p:tag name="FONTBOLD" val="0"/>
  <p:tag name="FONTITALIC" val="-1"/>
  <p:tag name="FONTULINE" val="0"/>
  <p:tag name="FONTSHADOW" val="0"/>
  <p:tag name="FONTALIGNMENT" val="1"/>
  <p:tag name="FONTCOLOR" val="0"/>
  <p:tag name="FONT_COLOR_TYPE" val="1"/>
  <p:tag name="FONT_COLOR_SCHEME_INDEX" val="0"/>
  <p:tag name="IGNORECOLORLINESNONCOMPLIANCE" val="0"/>
  <p:tag name="FILLVISIBLE" val="0"/>
  <p:tag name="FILLCOLOR" val="3687680"/>
  <p:tag name="FILL_COLOR_SCHEME_INDEX" val="5"/>
  <p:tag name="FILL_COLOR_TYPE" val="2"/>
  <p:tag name="FILLCOLORING" val="No Fill"/>
  <p:tag name="LINEVISIBLE" val="0"/>
  <p:tag name="LINECOLOR" val="3687680"/>
  <p:tag name="LINE_COLOR_SCHEME_INDEX" val="2"/>
  <p:tag name="LINE_COLOR_TYPE" val="2"/>
  <p:tag name="LINECOLORING" val="No Line"/>
  <p:tag name="IGNOREPOSITIONNONCOMPLIANCE" val="0"/>
  <p:tag name="POSITIONTOP" val="528"/>
  <p:tag name="POSITIONLEFT" val="54"/>
  <p:tag name="IGNORESIZENONCOMPLIANCE" val="0"/>
  <p:tag name="SIZEWIDTH" val="684"/>
  <p:tag name="SIZEHEIGHT" val="24"/>
  <p:tag name="ENAME" val="SLIDEFOOTER"/>
  <p:tag name="FONTNAME" val="Arial"/>
  <p:tag name="FONTSIZE" val="7"/>
</p:tagLst>
</file>

<file path=ppt/tags/tag205.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206.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207.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4"/>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7026688"/>
  <p:tag name="FILL_COLOR_SCHEME_INDEX" val="0"/>
  <p:tag name="FILL_COLOR_TYPE" val="1"/>
  <p:tag name="LINEVISIBLE" val="-1"/>
  <p:tag name="LINECOLOR" val="7026688"/>
  <p:tag name="LINE_COLOR_SCHEME_INDEX" val="0"/>
  <p:tag name="LINE_COLOR_TYPE" val="1"/>
  <p:tag name="IGNOREPOSITIONNONCOMPLIANCE" val="0"/>
  <p:tag name="POSITIONTOP" val="132"/>
  <p:tag name="POSITIONLEFT" val="54"/>
  <p:tag name="IGNORESIZENONCOMPLIANCE" val="0"/>
  <p:tag name="SIZEWIDTH" val="684"/>
  <p:tag name="SIZEHEIGHT" val="18"/>
</p:tagLst>
</file>

<file path=ppt/tags/tag208.xml><?xml version="1.0" encoding="utf-8"?>
<p:tagLst xmlns:a="http://schemas.openxmlformats.org/drawingml/2006/main" xmlns:r="http://schemas.openxmlformats.org/officeDocument/2006/relationships" xmlns:p="http://schemas.openxmlformats.org/presentationml/2006/main">
  <p:tag name="LAYOUT" val="ppLayoutBlank"/>
</p:tagLst>
</file>

<file path=ppt/tags/tag209.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Blank"/>
</p:tagLst>
</file>

<file path=ppt/tags/tag21.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210.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IGNORECOLORLINESNONCOMPLIANCE" val="0"/>
  <p:tag name="LINEVISIBLE" val="-1"/>
  <p:tag name="LINECOLOR" val="12369084"/>
  <p:tag name="LINE_COLOR_SCHEME_INDEX" val="0"/>
  <p:tag name="LINE_COLOR_TYPE" val="1"/>
  <p:tag name="IGNOREPOSITIONNONCOMPLIANCE" val="0"/>
  <p:tag name="POSITIONTOP" val="0"/>
  <p:tag name="POSITIONLEFT" val="0"/>
  <p:tag name="IGNORESIZENONCOMPLIANCE" val="0"/>
  <p:tag name="SIZEWIDTH" val="0"/>
  <p:tag name="SIZEHEIGHT" val="0"/>
</p:tagLst>
</file>

<file path=ppt/tags/tag211.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IGNORECOLORLINESNONCOMPLIANCE" val="0"/>
  <p:tag name="LINEVISIBLE" val="-1"/>
  <p:tag name="LINECOLOR" val="12369084"/>
  <p:tag name="LINE_COLOR_SCHEME_INDEX" val="0"/>
  <p:tag name="LINE_COLOR_TYPE" val="1"/>
  <p:tag name="IGNOREPOSITIONNONCOMPLIANCE" val="0"/>
  <p:tag name="POSITIONTOP" val="0"/>
  <p:tag name="POSITIONLEFT" val="0"/>
  <p:tag name="IGNORESIZENONCOMPLIANCE" val="0"/>
  <p:tag name="SIZEWIDTH" val="0"/>
  <p:tag name="SIZEHEIGHT" val="0"/>
</p:tagLst>
</file>

<file path=ppt/tags/tag212.xml><?xml version="1.0" encoding="utf-8"?>
<p:tagLst xmlns:a="http://schemas.openxmlformats.org/drawingml/2006/main" xmlns:r="http://schemas.openxmlformats.org/officeDocument/2006/relationships" xmlns:p="http://schemas.openxmlformats.org/presentationml/2006/main">
  <p:tag name="ENAME" val="NOTMANAGED"/>
  <p:tag name="PBCOMPONENT" val="SHAPE"/>
  <p:tag name="PBLAYOUTS" val="A,B,C,D,E,F,G,H,I,J,K,L"/>
  <p:tag name="IGNOREFONTNONCOMPLIANCE" val="0"/>
  <p:tag name="FONTNAME" val="Arial"/>
  <p:tag name="FONTSIZE" val="12"/>
  <p:tag name="FONTBOLD" val="0"/>
  <p:tag name="FONTITALIC" val="0"/>
  <p:tag name="FONTULINE" val="0"/>
  <p:tag name="FONTSHADOW" val="0"/>
  <p:tag name="FONTALIGNMENT" val="1"/>
  <p:tag name="FONTCOLOR" val="0"/>
  <p:tag name="FONT_COLOR_TYPE" val="1"/>
  <p:tag name="FONT_COLOR_SCHEME_INDEX" val="0"/>
  <p:tag name="IGNORECOLORLINESNONCOMPLIANCE" val="0"/>
  <p:tag name="FILLVISIBLE" val="0"/>
  <p:tag name="FILLCOLOR" val="7026688"/>
  <p:tag name="FILL_COLOR_SCHEME_INDEX" val="5"/>
  <p:tag name="FILL_COLOR_TYPE" val="2"/>
  <p:tag name="FILLCOLORING" val="No Fill"/>
  <p:tag name="LINEVISIBLE" val="0"/>
  <p:tag name="LINECOLOR" val="0"/>
  <p:tag name="LINE_COLOR_SCHEME_INDEX" val="2"/>
  <p:tag name="LINE_COLOR_TYPE" val="2"/>
  <p:tag name="LINECOLORING" val="No Line"/>
  <p:tag name="IGNOREPOSITIONNONCOMPLIANCE" val="0"/>
  <p:tag name="POSITIONTOP" val="348"/>
  <p:tag name="POSITIONLEFT" val="54"/>
  <p:tag name="IGNORESIZENONCOMPLIANCE" val="0"/>
  <p:tag name="SIZEWIDTH" val="683.75"/>
  <p:tag name="SIZEHEIGHT" val="173.25"/>
</p:tagLst>
</file>

<file path=ppt/tags/tag213.xml><?xml version="1.0" encoding="utf-8"?>
<p:tagLst xmlns:a="http://schemas.openxmlformats.org/drawingml/2006/main" xmlns:r="http://schemas.openxmlformats.org/officeDocument/2006/relationships" xmlns:p="http://schemas.openxmlformats.org/presentationml/2006/main">
  <p:tag name="SLIDETYPE" val="TAB"/>
  <p:tag name="SLIDE_TYPE" val="BODY"/>
  <p:tag name="LAYOUT" val="ppLayoutBlank"/>
</p:tagLst>
</file>

<file path=ppt/tags/tag214.xml><?xml version="1.0" encoding="utf-8"?>
<p:tagLst xmlns:a="http://schemas.openxmlformats.org/drawingml/2006/main" xmlns:r="http://schemas.openxmlformats.org/officeDocument/2006/relationships" xmlns:p="http://schemas.openxmlformats.org/presentationml/2006/main">
  <p:tag name="ENAME" val="MANAGED"/>
  <p:tag name="IGNOREFONTNONCOMPLIANCE" val="0"/>
  <p:tag name="IGNORECOLORLINESNONCOMPLIANCE" val="0"/>
  <p:tag name="FILLVISIBLE" val="0"/>
  <p:tag name="FILLCOLOR" val="16777215"/>
  <p:tag name="LINEVISIBLE" val="-1"/>
  <p:tag name="LINECOLOR" val="0"/>
  <p:tag name="FILLCOLORING" val="No Fill"/>
  <p:tag name="LINECOLORING" val="Black"/>
  <p:tag name="FILL_COLOR_SCHEME_INDEX" val="0"/>
  <p:tag name="FILL_COLOR_TYPE" val="1"/>
  <p:tag name="LINE_COLOR_SCHEME_INDEX" val="0"/>
  <p:tag name="LINE_COLOR_TYPE" val="1"/>
  <p:tag name="IGNOREPOSITIONNONCOMPLIANCE" val="0"/>
  <p:tag name="POSITIONTOP" val="288"/>
  <p:tag name="POSITIONLEFT" val="54"/>
  <p:tag name="IGNORESIZENONCOMPLIANCE" val="0"/>
  <p:tag name="SIZEWIDTH" val="682.625"/>
  <p:tag name="SIZEHEIGHT" val="0"/>
</p:tagLst>
</file>

<file path=ppt/tags/tag215.xml><?xml version="1.0" encoding="utf-8"?>
<p:tagLst xmlns:a="http://schemas.openxmlformats.org/drawingml/2006/main" xmlns:r="http://schemas.openxmlformats.org/officeDocument/2006/relationships" xmlns:p="http://schemas.openxmlformats.org/presentationml/2006/main">
  <p:tag name="ENAME" val="TABTEXT"/>
  <p:tag name="IGNOREFONTNONCOMPLIANCE" val="0"/>
  <p:tag name="FONTSIZE" val="20"/>
  <p:tag name="FONTBOLD" val="-1"/>
  <p:tag name="FONTITALIC" val="0"/>
  <p:tag name="FONTULINE" val="0"/>
  <p:tag name="FONTSHADOW" val="0"/>
  <p:tag name="FONTALIGNMENT" val="3"/>
  <p:tag name="IGNORECOLORLINESNONCOMPLIANCE" val="0"/>
  <p:tag name="FILLVISIBLE" val="0"/>
  <p:tag name="FILLCOLOR" val="3687680"/>
  <p:tag name="LINEVISIBLE" val="0"/>
  <p:tag name="LINECOLOR" val="3687680"/>
  <p:tag name="FILLCOLORING" val="No Fill"/>
  <p:tag name="LINECOLORING" val="No Line"/>
  <p:tag name="FILL_COLOR_SCHEME_INDEX" val="5"/>
  <p:tag name="FILL_COLOR_TYPE" val="2"/>
  <p:tag name="LINE_COLOR_SCHEME_INDEX" val="2"/>
  <p:tag name="LINE_COLOR_TYPE" val="2"/>
  <p:tag name="IGNOREPOSITIONNONCOMPLIANCE" val="0"/>
  <p:tag name="POSITIONTOP" val="294"/>
  <p:tag name="POSITIONLEFT" val="54"/>
  <p:tag name="IGNORESIZENONCOMPLIANCE" val="0"/>
  <p:tag name="SIZEWIDTH" val="684"/>
  <p:tag name="SIZEHEIGHT" val="42"/>
  <p:tag name="FONTCOLOR" val="7026688"/>
  <p:tag name="FONTCOLORING" val="7026688"/>
  <p:tag name="FONT_COLOR_TYPE" val="1"/>
  <p:tag name="FONT_COLOR_SCHEME_INDEX" val="0"/>
  <p:tag name="FONTNAME" val="Arial"/>
</p:tagLst>
</file>

<file path=ppt/tags/tag216.xml><?xml version="1.0" encoding="utf-8"?>
<p:tagLst xmlns:a="http://schemas.openxmlformats.org/drawingml/2006/main" xmlns:r="http://schemas.openxmlformats.org/officeDocument/2006/relationships" xmlns:p="http://schemas.openxmlformats.org/presentationml/2006/main">
  <p:tag name="SLIDETYPE" val="STDCONTENT"/>
  <p:tag name="SLIDE_TYPE" val="BODY"/>
  <p:tag name="LAYOUT" val="ppLayoutTitleOnly"/>
</p:tagLst>
</file>

<file path=ppt/tags/tag217.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IGNORECOLORLINESNONCOMPLIANCE" val="0"/>
  <p:tag name="FILLVISIBLE" val="-1"/>
  <p:tag name="FILLCOLOR" val="363746"/>
  <p:tag name="FILL_COLOR_SCHEME_INDEX" val="0"/>
  <p:tag name="FILL_COLOR_TYPE" val="1"/>
  <p:tag name="LINEVISIBLE" val="0"/>
  <p:tag name="LINECOLOR" val="0"/>
  <p:tag name="LINE_COLOR_SCHEME_INDEX" val="0"/>
  <p:tag name="LINE_COLOR_TYPE" val="1"/>
  <p:tag name="LINECOLORING" val="No Line"/>
  <p:tag name="IGNOREPOSITIONNONCOMPLIANCE" val="0"/>
  <p:tag name="POSITIONTOP" val="227.375"/>
  <p:tag name="POSITIONLEFT" val="53.125"/>
  <p:tag name="IGNORESIZENONCOMPLIANCE" val="0"/>
  <p:tag name="SIZEWIDTH" val="682.25"/>
  <p:tag name="SIZEHEIGHT" val="46.375"/>
</p:tagLst>
</file>

<file path=ppt/tags/tag218.xml><?xml version="1.0" encoding="utf-8"?>
<p:tagLst xmlns:a="http://schemas.openxmlformats.org/drawingml/2006/main" xmlns:r="http://schemas.openxmlformats.org/officeDocument/2006/relationships" xmlns:p="http://schemas.openxmlformats.org/presentationml/2006/main">
  <p:tag name="IGNOREFONTNONCOMPLIANCE" val="0"/>
  <p:tag name="FONTNAME" val="Arial"/>
  <p:tag name="FONTSIZE" val="34"/>
  <p:tag name="FONTBOLD" val="0"/>
  <p:tag name="FONTITALIC" val="0"/>
  <p:tag name="FONTULINE" val="0"/>
  <p:tag name="FONTSHADOW" val="0"/>
  <p:tag name="FONTALIGNMENT" val="1"/>
  <p:tag name="FONTCOLOR" val="7026688"/>
  <p:tag name="FONT_COLOR_TYPE" val="2"/>
  <p:tag name="FONT_COLOR_SCHEME_INDEX" val="8"/>
  <p:tag name="IGNORECOLORLINESNONCOMPLIANCE" val="0"/>
  <p:tag name="FILLVISIBLE" val="0"/>
  <p:tag name="FILLCOLOR" val="7026688"/>
  <p:tag name="FILL_COLOR_SCHEME_INDEX" val="5"/>
  <p:tag name="FILL_COLOR_TYPE" val="2"/>
  <p:tag name="FILLCOLORING" val="No Fill"/>
  <p:tag name="LINEVISIBLE" val="0"/>
  <p:tag name="LINECOLOR" val="0"/>
  <p:tag name="LINE_COLOR_SCHEME_INDEX" val="2"/>
  <p:tag name="LINE_COLOR_TYPE" val="2"/>
  <p:tag name="LINECOLORING" val="No Line"/>
  <p:tag name="IGNOREPOSITIONNONCOMPLIANCE" val="0"/>
  <p:tag name="POSITIONTOP" val="155.875"/>
  <p:tag name="POSITIONLEFT" val="96"/>
  <p:tag name="IGNORESIZENONCOMPLIANCE" val="0"/>
  <p:tag name="SIZEWIDTH" val="642"/>
  <p:tag name="SIZEHEIGHT" val="174.125"/>
  <p:tag name="ENAME" val="MANAGED"/>
</p:tagLst>
</file>

<file path=ppt/tags/tag22.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23.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24.xml><?xml version="1.0" encoding="utf-8"?>
<p:tagLst xmlns:a="http://schemas.openxmlformats.org/drawingml/2006/main" xmlns:r="http://schemas.openxmlformats.org/officeDocument/2006/relationships" xmlns:p="http://schemas.openxmlformats.org/presentationml/2006/main">
  <p:tag name="LAYOUT" val="ppLayoutObject"/>
</p:tagLst>
</file>

<file path=ppt/tags/tag25.xml><?xml version="1.0" encoding="utf-8"?>
<p:tagLst xmlns:a="http://schemas.openxmlformats.org/drawingml/2006/main" xmlns:r="http://schemas.openxmlformats.org/officeDocument/2006/relationships" xmlns:p="http://schemas.openxmlformats.org/presentationml/2006/main">
  <p:tag name="LAYOUT" val="ppLayoutTitleOnly"/>
</p:tagLst>
</file>

<file path=ppt/tags/tag26.xml><?xml version="1.0" encoding="utf-8"?>
<p:tagLst xmlns:a="http://schemas.openxmlformats.org/drawingml/2006/main" xmlns:r="http://schemas.openxmlformats.org/officeDocument/2006/relationships" xmlns:p="http://schemas.openxmlformats.org/presentationml/2006/main">
  <p:tag name="SLIDETYPE" val="TAB"/>
  <p:tag name="SLIDE_TYPE" val="BODY"/>
  <p:tag name="LAYOUT" val="ppLayoutBlank"/>
</p:tagLst>
</file>

<file path=ppt/tags/tag27.xml><?xml version="1.0" encoding="utf-8"?>
<p:tagLst xmlns:a="http://schemas.openxmlformats.org/drawingml/2006/main" xmlns:r="http://schemas.openxmlformats.org/officeDocument/2006/relationships" xmlns:p="http://schemas.openxmlformats.org/presentationml/2006/main">
  <p:tag name="ENAME" val="MANAGED"/>
  <p:tag name="IGNOREFONTNONCOMPLIANCE" val="0"/>
  <p:tag name="IGNORECOLORLINESNONCOMPLIANCE" val="0"/>
  <p:tag name="FILLVISIBLE" val="0"/>
  <p:tag name="FILLCOLOR" val="16777215"/>
  <p:tag name="LINEVISIBLE" val="-1"/>
  <p:tag name="LINECOLOR" val="0"/>
  <p:tag name="FILLCOLORING" val="No Fill"/>
  <p:tag name="LINECOLORING" val="Black"/>
  <p:tag name="FILL_COLOR_SCHEME_INDEX" val="0"/>
  <p:tag name="FILL_COLOR_TYPE" val="1"/>
  <p:tag name="LINE_COLOR_SCHEME_INDEX" val="0"/>
  <p:tag name="LINE_COLOR_TYPE" val="1"/>
  <p:tag name="IGNOREPOSITIONNONCOMPLIANCE" val="0"/>
  <p:tag name="POSITIONTOP" val="288"/>
  <p:tag name="POSITIONLEFT" val="54"/>
  <p:tag name="IGNORESIZENONCOMPLIANCE" val="0"/>
  <p:tag name="SIZEWIDTH" val="682.625"/>
  <p:tag name="SIZEHEIGHT" val="0"/>
</p:tagLst>
</file>

<file path=ppt/tags/tag28.xml><?xml version="1.0" encoding="utf-8"?>
<p:tagLst xmlns:a="http://schemas.openxmlformats.org/drawingml/2006/main" xmlns:r="http://schemas.openxmlformats.org/officeDocument/2006/relationships" xmlns:p="http://schemas.openxmlformats.org/presentationml/2006/main">
  <p:tag name="ENAME" val="TABTEXT"/>
  <p:tag name="IGNOREFONTNONCOMPLIANCE" val="0"/>
  <p:tag name="FONTSIZE" val="20"/>
  <p:tag name="FONTBOLD" val="-1"/>
  <p:tag name="FONTITALIC" val="0"/>
  <p:tag name="FONTULINE" val="0"/>
  <p:tag name="FONTSHADOW" val="0"/>
  <p:tag name="FONTALIGNMENT" val="3"/>
  <p:tag name="IGNORECOLORLINESNONCOMPLIANCE" val="0"/>
  <p:tag name="FILLVISIBLE" val="0"/>
  <p:tag name="FILLCOLOR" val="3687680"/>
  <p:tag name="LINEVISIBLE" val="0"/>
  <p:tag name="LINECOLOR" val="3687680"/>
  <p:tag name="FILLCOLORING" val="No Fill"/>
  <p:tag name="LINECOLORING" val="No Line"/>
  <p:tag name="FILL_COLOR_SCHEME_INDEX" val="5"/>
  <p:tag name="FILL_COLOR_TYPE" val="2"/>
  <p:tag name="LINE_COLOR_SCHEME_INDEX" val="2"/>
  <p:tag name="LINE_COLOR_TYPE" val="2"/>
  <p:tag name="IGNOREPOSITIONNONCOMPLIANCE" val="0"/>
  <p:tag name="POSITIONTOP" val="294"/>
  <p:tag name="POSITIONLEFT" val="54"/>
  <p:tag name="IGNORESIZENONCOMPLIANCE" val="0"/>
  <p:tag name="SIZEWIDTH" val="684"/>
  <p:tag name="SIZEHEIGHT" val="42"/>
  <p:tag name="FONTCOLOR" val="7026688"/>
  <p:tag name="FONTCOLORING" val="7026688"/>
  <p:tag name="FONT_COLOR_TYPE" val="1"/>
  <p:tag name="FONT_COLOR_SCHEME_INDEX" val="0"/>
  <p:tag name="FONTNAME" val="Arial"/>
</p:tagLst>
</file>

<file path=ppt/tags/tag29.xml><?xml version="1.0" encoding="utf-8"?>
<p:tagLst xmlns:a="http://schemas.openxmlformats.org/drawingml/2006/main" xmlns:r="http://schemas.openxmlformats.org/officeDocument/2006/relationships" xmlns:p="http://schemas.openxmlformats.org/presentationml/2006/main">
  <p:tag name="JPM_SLIDE_ROLE" val="jpmPage"/>
  <p:tag name="SLIDE_TYPE" val="BODY"/>
  <p:tag name="LAYOUT" val="ppLayoutBlank"/>
</p:tagLst>
</file>

<file path=ppt/tags/tag3.xml><?xml version="1.0" encoding="utf-8"?>
<p:tagLst xmlns:a="http://schemas.openxmlformats.org/drawingml/2006/main" xmlns:r="http://schemas.openxmlformats.org/officeDocument/2006/relationships" xmlns:p="http://schemas.openxmlformats.org/presentationml/2006/main">
  <p:tag name="ENAME" val="NOTMANAGED"/>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tdLYzuv4AEeSqpri72amh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fKeoC9mkBUusNNSFdoAy2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7bdhdOCkBUmyETfVPtpO5w"/>
</p:tagLst>
</file>

<file path=ppt/tags/tag34.xml><?xml version="1.0" encoding="utf-8"?>
<p:tagLst xmlns:a="http://schemas.openxmlformats.org/drawingml/2006/main" xmlns:r="http://schemas.openxmlformats.org/officeDocument/2006/relationships" xmlns:p="http://schemas.openxmlformats.org/presentationml/2006/main">
  <p:tag name="SLIDEELEMTYPE" val="9"/>
  <p:tag name="DEFAULTOFFLEFT" val="-488"/>
  <p:tag name="DEFAULTONLEFT" val="251"/>
  <p:tag name="PRESERVEASPECTRATIO" val="False"/>
  <p:tag name="DEFAULTLEFT" val="p54"/>
  <p:tag name="DEFAULTTOP" val="p495!2500"/>
  <p:tag name="DEFAULTWIDTH" val="p733!8749"/>
  <p:tag name="DEFAULTHEIGHT" val="p20!5000"/>
  <p:tag name="ISLOCKED" val="Tru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NyOoXZKcIkeJe4ZPZiNh6w"/>
</p:tagLst>
</file>

<file path=ppt/tags/tag36.xml><?xml version="1.0" encoding="utf-8"?>
<p:tagLst xmlns:a="http://schemas.openxmlformats.org/drawingml/2006/main" xmlns:r="http://schemas.openxmlformats.org/officeDocument/2006/relationships" xmlns:p="http://schemas.openxmlformats.org/presentationml/2006/main">
  <p:tag name="RESIZE" val="Yes"/>
</p:tagLst>
</file>

<file path=ppt/tags/tag37.xml><?xml version="1.0" encoding="utf-8"?>
<p:tagLst xmlns:a="http://schemas.openxmlformats.org/drawingml/2006/main" xmlns:r="http://schemas.openxmlformats.org/officeDocument/2006/relationships" xmlns:p="http://schemas.openxmlformats.org/presentationml/2006/main">
  <p:tag name="ENAME" val="NOTMANAGED"/>
  <p:tag name="PBCOMPONENT" val="SHAPE"/>
  <p:tag name="PBLAYOUTS" val="A,B,C,D,F"/>
  <p:tag name="IGNOREFONTNONCOMPLIANCE" val="0"/>
  <p:tag name="IGNORECOLORLINESNONCOMPLIANCE" val="0"/>
  <p:tag name="IGNOREPOSITIONNONCOMPLIANCE" val="0"/>
  <p:tag name="POSITIONTOP" val="150"/>
  <p:tag name="POSITIONLEFT" val="402"/>
  <p:tag name="IGNORESIZENONCOMPLIANCE" val="0"/>
  <p:tag name="SIZEWIDTH" val="335.875"/>
  <p:tag name="SIZEHEIGHT" val="172.5"/>
</p:tagLst>
</file>

<file path=ppt/tags/tag38.xml><?xml version="1.0" encoding="utf-8"?>
<p:tagLst xmlns:a="http://schemas.openxmlformats.org/drawingml/2006/main" xmlns:r="http://schemas.openxmlformats.org/officeDocument/2006/relationships" xmlns:p="http://schemas.openxmlformats.org/presentationml/2006/main">
  <p:tag name="LEGALDAYONE" val="True"/>
  <p:tag name="PITCHBOOKPALETTE" val="3.5"/>
  <p:tag name="DEFAULTLEFT" val="p464!6250"/>
  <p:tag name="DEFAULTTOP" val="p178!5000"/>
  <p:tag name="DEFAULTWIDTH" val="p326!2500"/>
  <p:tag name="DEFAULTHEIGHT" val="p159"/>
  <p:tag name="ISLOCKED" val="True"/>
</p:tagLst>
</file>

<file path=ppt/tags/tag39.xml><?xml version="1.0" encoding="utf-8"?>
<p:tagLst xmlns:a="http://schemas.openxmlformats.org/drawingml/2006/main" xmlns:r="http://schemas.openxmlformats.org/officeDocument/2006/relationships" xmlns:p="http://schemas.openxmlformats.org/presentationml/2006/main">
  <p:tag name="LEGALDAYONE" val="True"/>
  <p:tag name="PITCHBOOKPALETTE" val="3.5"/>
  <p:tag name="DEFAULTLEFT" val="p464!6250"/>
  <p:tag name="DEFAULTTOP" val="p178!5000"/>
  <p:tag name="DEFAULTWIDTH" val="p326!2500"/>
  <p:tag name="DEFAULTHEIGHT" val="p159"/>
  <p:tag name="ISLOCKED" val="True"/>
</p:tagLst>
</file>

<file path=ppt/tags/tag4.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40.xml><?xml version="1.0" encoding="utf-8"?>
<p:tagLst xmlns:a="http://schemas.openxmlformats.org/drawingml/2006/main" xmlns:r="http://schemas.openxmlformats.org/officeDocument/2006/relationships" xmlns:p="http://schemas.openxmlformats.org/presentationml/2006/main">
  <p:tag name="LEGALDAYONE" val="True"/>
  <p:tag name="PITCHBOOKPALETTE" val="3.5"/>
  <p:tag name="DEFAULTLEFT" val="p76!2500"/>
  <p:tag name="DEFAULTTOP" val="p384!6250"/>
  <p:tag name="DEFAULTWIDTH" val="p325!7500"/>
  <p:tag name="DEFAULTHEIGHT" val="p130!1250"/>
  <p:tag name="ISLOCKED" val="True"/>
</p:tagLst>
</file>

<file path=ppt/tags/tag41.xml><?xml version="1.0" encoding="utf-8"?>
<p:tagLst xmlns:a="http://schemas.openxmlformats.org/drawingml/2006/main" xmlns:r="http://schemas.openxmlformats.org/officeDocument/2006/relationships" xmlns:p="http://schemas.openxmlformats.org/presentationml/2006/main">
  <p:tag name="LEGALDAYONE" val="True"/>
  <p:tag name="PITCHBOOKPALETTE" val="3.5"/>
  <p:tag name="DEFAULTLEFT" val="p62!2500"/>
  <p:tag name="DEFAULTTOP" val="p188!2500"/>
  <p:tag name="DEFAULTWIDTH" val="p341!6250"/>
  <p:tag name="DEFAULTHEIGHT" val="p130!8750"/>
  <p:tag name="ISLOCKED" val="True"/>
</p:tagLst>
</file>

<file path=ppt/tags/tag42.xml><?xml version="1.0" encoding="utf-8"?>
<p:tagLst xmlns:a="http://schemas.openxmlformats.org/drawingml/2006/main" xmlns:r="http://schemas.openxmlformats.org/officeDocument/2006/relationships" xmlns:p="http://schemas.openxmlformats.org/presentationml/2006/main">
  <p:tag name="LEGALDAYONE" val="True"/>
  <p:tag name="PITCHBOOKPALETTE" val="3.5"/>
  <p:tag name="DEFAULTLEFT" val="p39!9548"/>
  <p:tag name="DEFAULTTOP" val="p187!2676"/>
  <p:tag name="DEFAULTWIDTH" val="p73!5867"/>
  <p:tag name="DEFAULTHEIGHT" val="p8!4820"/>
  <p:tag name="ISLOCKED" val="True"/>
</p:tagLst>
</file>

<file path=ppt/tags/tag43.xml><?xml version="1.0" encoding="utf-8"?>
<p:tagLst xmlns:a="http://schemas.openxmlformats.org/drawingml/2006/main" xmlns:r="http://schemas.openxmlformats.org/officeDocument/2006/relationships" xmlns:p="http://schemas.openxmlformats.org/presentationml/2006/main">
  <p:tag name="DEFAULTLEFT" val="p39!9548"/>
  <p:tag name="DEFAULTTOP" val="p154!9713"/>
  <p:tag name="DEFAULTWIDTH" val="p45!8447"/>
  <p:tag name="DEFAULTHEIGHT" val="p27!8689"/>
  <p:tag name="ISLOCKED" val="True"/>
</p:tagLst>
</file>

<file path=ppt/tags/tag44.xml><?xml version="1.0" encoding="utf-8"?>
<p:tagLst xmlns:a="http://schemas.openxmlformats.org/drawingml/2006/main" xmlns:r="http://schemas.openxmlformats.org/officeDocument/2006/relationships" xmlns:p="http://schemas.openxmlformats.org/presentationml/2006/main">
  <p:tag name="DEFAULTLEFT" val="p145!189"/>
  <p:tag name="DEFAULTTOP" val="p159!9057"/>
  <p:tag name="DEFAULTWIDTH" val="p23!7600"/>
  <p:tag name="DEFAULTHEIGHT" val="p18"/>
  <p:tag name="ISLOCKED" val="True"/>
</p:tagLst>
</file>

<file path=ppt/tags/tag45.xml><?xml version="1.0" encoding="utf-8"?>
<p:tagLst xmlns:a="http://schemas.openxmlformats.org/drawingml/2006/main" xmlns:r="http://schemas.openxmlformats.org/officeDocument/2006/relationships" xmlns:p="http://schemas.openxmlformats.org/presentationml/2006/main">
  <p:tag name="DEFAULTLEFT" val="p173!925"/>
  <p:tag name="DEFAULTTOP" val="p159!9057"/>
  <p:tag name="DEFAULTWIDTH" val="p23!7600"/>
  <p:tag name="DEFAULTHEIGHT" val="p18"/>
  <p:tag name="ISLOCKED" val="True"/>
</p:tagLst>
</file>

<file path=ppt/tags/tag46.xml><?xml version="1.0" encoding="utf-8"?>
<p:tagLst xmlns:a="http://schemas.openxmlformats.org/drawingml/2006/main" xmlns:r="http://schemas.openxmlformats.org/officeDocument/2006/relationships" xmlns:p="http://schemas.openxmlformats.org/presentationml/2006/main">
  <p:tag name="DEFAULTLEFT" val="p201!1661"/>
  <p:tag name="DEFAULTTOP" val="p159!9057"/>
  <p:tag name="DEFAULTWIDTH" val="p23!7600"/>
  <p:tag name="DEFAULTHEIGHT" val="p18"/>
  <p:tag name="ISLOCKED" val="True"/>
</p:tagLst>
</file>

<file path=ppt/tags/tag47.xml><?xml version="1.0" encoding="utf-8"?>
<p:tagLst xmlns:a="http://schemas.openxmlformats.org/drawingml/2006/main" xmlns:r="http://schemas.openxmlformats.org/officeDocument/2006/relationships" xmlns:p="http://schemas.openxmlformats.org/presentationml/2006/main">
  <p:tag name="DEFAULTLEFT" val="p257!3134"/>
  <p:tag name="DEFAULTTOP" val="p159!9057"/>
  <p:tag name="DEFAULTWIDTH" val="p23!7600"/>
  <p:tag name="DEFAULTHEIGHT" val="p18"/>
  <p:tag name="ISLOCKED" val="True"/>
</p:tagLst>
</file>

<file path=ppt/tags/tag48.xml><?xml version="1.0" encoding="utf-8"?>
<p:tagLst xmlns:a="http://schemas.openxmlformats.org/drawingml/2006/main" xmlns:r="http://schemas.openxmlformats.org/officeDocument/2006/relationships" xmlns:p="http://schemas.openxmlformats.org/presentationml/2006/main">
  <p:tag name="DEFAULTLEFT" val="p285!3870"/>
  <p:tag name="DEFAULTTOP" val="p159!9057"/>
  <p:tag name="DEFAULTWIDTH" val="p23!7600"/>
  <p:tag name="DEFAULTHEIGHT" val="p18"/>
  <p:tag name="ISLOCKED" val="True"/>
</p:tagLst>
</file>

<file path=ppt/tags/tag49.xml><?xml version="1.0" encoding="utf-8"?>
<p:tagLst xmlns:a="http://schemas.openxmlformats.org/drawingml/2006/main" xmlns:r="http://schemas.openxmlformats.org/officeDocument/2006/relationships" xmlns:p="http://schemas.openxmlformats.org/presentationml/2006/main">
  <p:tag name="DEFAULTLEFT" val="p313!4606"/>
  <p:tag name="DEFAULTTOP" val="p159!9057"/>
  <p:tag name="DEFAULTWIDTH" val="p23!7600"/>
  <p:tag name="DEFAULTHEIGHT" val="p18"/>
  <p:tag name="ISLOCKED" val="True"/>
</p:tagLst>
</file>

<file path=ppt/tags/tag5.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50.xml><?xml version="1.0" encoding="utf-8"?>
<p:tagLst xmlns:a="http://schemas.openxmlformats.org/drawingml/2006/main" xmlns:r="http://schemas.openxmlformats.org/officeDocument/2006/relationships" xmlns:p="http://schemas.openxmlformats.org/presentationml/2006/main">
  <p:tag name="DEFAULTLEFT" val="p229!2398"/>
  <p:tag name="DEFAULTTOP" val="p159!9057"/>
  <p:tag name="DEFAULTWIDTH" val="p23!7600"/>
  <p:tag name="DEFAULTHEIGHT" val="p18"/>
  <p:tag name="ISLOCKED" val="True"/>
</p:tagLst>
</file>

<file path=ppt/tags/tag51.xml><?xml version="1.0" encoding="utf-8"?>
<p:tagLst xmlns:a="http://schemas.openxmlformats.org/drawingml/2006/main" xmlns:r="http://schemas.openxmlformats.org/officeDocument/2006/relationships" xmlns:p="http://schemas.openxmlformats.org/presentationml/2006/main">
  <p:tag name="DEFAULTLEFT" val="p369!6075"/>
  <p:tag name="DEFAULTTOP" val="p159!9057"/>
  <p:tag name="DEFAULTWIDTH" val="p23!7600"/>
  <p:tag name="DEFAULTHEIGHT" val="p18"/>
  <p:tag name="ISLOCKED" val="True"/>
</p:tagLst>
</file>

<file path=ppt/tags/tag52.xml><?xml version="1.0" encoding="utf-8"?>
<p:tagLst xmlns:a="http://schemas.openxmlformats.org/drawingml/2006/main" xmlns:r="http://schemas.openxmlformats.org/officeDocument/2006/relationships" xmlns:p="http://schemas.openxmlformats.org/presentationml/2006/main">
  <p:tag name="DEFAULTLEFT" val="p116!9453"/>
  <p:tag name="DEFAULTTOP" val="p159!9057"/>
  <p:tag name="DEFAULTWIDTH" val="p23!7600"/>
  <p:tag name="DEFAULTHEIGHT" val="p18"/>
  <p:tag name="ISLOCKED" val="True"/>
</p:tagLst>
</file>

<file path=ppt/tags/tag53.xml><?xml version="1.0" encoding="utf-8"?>
<p:tagLst xmlns:a="http://schemas.openxmlformats.org/drawingml/2006/main" xmlns:r="http://schemas.openxmlformats.org/officeDocument/2006/relationships" xmlns:p="http://schemas.openxmlformats.org/presentationml/2006/main">
  <p:tag name="DEFAULTLEFT" val="p88!8717"/>
  <p:tag name="DEFAULTTOP" val="p159!9057"/>
  <p:tag name="DEFAULTWIDTH" val="p23!7600"/>
  <p:tag name="DEFAULTHEIGHT" val="p18"/>
  <p:tag name="ISLOCKED" val="True"/>
</p:tagLst>
</file>

<file path=ppt/tags/tag54.xml><?xml version="1.0" encoding="utf-8"?>
<p:tagLst xmlns:a="http://schemas.openxmlformats.org/drawingml/2006/main" xmlns:r="http://schemas.openxmlformats.org/officeDocument/2006/relationships" xmlns:p="http://schemas.openxmlformats.org/presentationml/2006/main">
  <p:tag name="DEFAULTLEFT" val="p341!5342"/>
  <p:tag name="DEFAULTTOP" val="p159!9057"/>
  <p:tag name="DEFAULTWIDTH" val="p23!7600"/>
  <p:tag name="DEFAULTHEIGHT" val="p18"/>
  <p:tag name="ISLOCKED" val="True"/>
</p:tagLst>
</file>

<file path=ppt/tags/tag55.xml><?xml version="1.0" encoding="utf-8"?>
<p:tagLst xmlns:a="http://schemas.openxmlformats.org/drawingml/2006/main" xmlns:r="http://schemas.openxmlformats.org/officeDocument/2006/relationships" xmlns:p="http://schemas.openxmlformats.org/presentationml/2006/main">
  <p:tag name="DEFAULTLEFT" val="p340!9999"/>
  <p:tag name="DEFAULTTOP" val="p198!3750"/>
  <p:tag name="DEFAULTWIDTH" val="p28!1"/>
  <p:tag name="DEFAULTHEIGHT" val="p115!1250"/>
  <p:tag name="ISLOCKED" val="True"/>
</p:tagLst>
</file>

<file path=ppt/tags/tag56.xml><?xml version="1.0" encoding="utf-8"?>
<p:tagLst xmlns:a="http://schemas.openxmlformats.org/drawingml/2006/main" xmlns:r="http://schemas.openxmlformats.org/officeDocument/2006/relationships" xmlns:p="http://schemas.openxmlformats.org/presentationml/2006/main">
  <p:tag name="DEFAULTLEFT" val="p41!528"/>
  <p:tag name="DEFAULTTOP" val="p353!4752"/>
  <p:tag name="DEFAULTWIDTH" val="p48!1882"/>
  <p:tag name="DEFAULTHEIGHT" val="p27!8689"/>
  <p:tag name="ISLOCKED" val="True"/>
</p:tagLst>
</file>

<file path=ppt/tags/tag57.xml><?xml version="1.0" encoding="utf-8"?>
<p:tagLst xmlns:a="http://schemas.openxmlformats.org/drawingml/2006/main" xmlns:r="http://schemas.openxmlformats.org/officeDocument/2006/relationships" xmlns:p="http://schemas.openxmlformats.org/presentationml/2006/main">
  <p:tag name="LEGALDAYONE" val="True"/>
  <p:tag name="PITCHBOOKPALETTE" val="3.5"/>
  <p:tag name="DEFAULTLEFT" val="p63!261"/>
  <p:tag name="DEFAULTTOP" val="p384!9364"/>
  <p:tag name="DEFAULTWIDTH" val="p96!2539"/>
  <p:tag name="DEFAULTHEIGHT" val="p16!9641"/>
  <p:tag name="ISLOCKED" val="True"/>
</p:tagLst>
</file>

<file path=ppt/tags/tag58.xml><?xml version="1.0" encoding="utf-8"?>
<p:tagLst xmlns:a="http://schemas.openxmlformats.org/drawingml/2006/main" xmlns:r="http://schemas.openxmlformats.org/officeDocument/2006/relationships" xmlns:p="http://schemas.openxmlformats.org/presentationml/2006/main">
  <p:tag name="DEFAULTLEFT" val="p314!3243"/>
  <p:tag name="DEFAULTTOP" val="p396"/>
  <p:tag name="DEFAULTWIDTH" val="p27!757"/>
  <p:tag name="DEFAULTHEIGHT" val="p113!4999"/>
  <p:tag name="ISLOCKED" val="True"/>
</p:tagLst>
</file>

<file path=ppt/tags/tag59.xml><?xml version="1.0" encoding="utf-8"?>
<p:tagLst xmlns:a="http://schemas.openxmlformats.org/drawingml/2006/main" xmlns:r="http://schemas.openxmlformats.org/officeDocument/2006/relationships" xmlns:p="http://schemas.openxmlformats.org/presentationml/2006/main">
  <p:tag name="DEFAULTLEFT" val="p175!2799"/>
  <p:tag name="DEFAULTTOP" val="p358!4096"/>
  <p:tag name="DEFAULTWIDTH" val="p23!7600"/>
  <p:tag name="DEFAULTHEIGHT" val="p18"/>
  <p:tag name="ISLOCKED" val="True"/>
</p:tagLst>
</file>

<file path=ppt/tags/tag6.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60.xml><?xml version="1.0" encoding="utf-8"?>
<p:tagLst xmlns:a="http://schemas.openxmlformats.org/drawingml/2006/main" xmlns:r="http://schemas.openxmlformats.org/officeDocument/2006/relationships" xmlns:p="http://schemas.openxmlformats.org/presentationml/2006/main">
  <p:tag name="DEFAULTLEFT" val="p202!8535"/>
  <p:tag name="DEFAULTTOP" val="p358!4096"/>
  <p:tag name="DEFAULTWIDTH" val="p23!7600"/>
  <p:tag name="DEFAULTHEIGHT" val="p18"/>
  <p:tag name="ISLOCKED" val="True"/>
</p:tagLst>
</file>

<file path=ppt/tags/tag61.xml><?xml version="1.0" encoding="utf-8"?>
<p:tagLst xmlns:a="http://schemas.openxmlformats.org/drawingml/2006/main" xmlns:r="http://schemas.openxmlformats.org/officeDocument/2006/relationships" xmlns:p="http://schemas.openxmlformats.org/presentationml/2006/main">
  <p:tag name="DEFAULTLEFT" val="p258!5"/>
  <p:tag name="DEFAULTTOP" val="p358!4096"/>
  <p:tag name="DEFAULTWIDTH" val="p23!7600"/>
  <p:tag name="DEFAULTHEIGHT" val="p18"/>
  <p:tag name="ISLOCKED" val="True"/>
</p:tagLst>
</file>

<file path=ppt/tags/tag62.xml><?xml version="1.0" encoding="utf-8"?>
<p:tagLst xmlns:a="http://schemas.openxmlformats.org/drawingml/2006/main" xmlns:r="http://schemas.openxmlformats.org/officeDocument/2006/relationships" xmlns:p="http://schemas.openxmlformats.org/presentationml/2006/main">
  <p:tag name="DEFAULTLEFT" val="p285!5741"/>
  <p:tag name="DEFAULTTOP" val="p358!4096"/>
  <p:tag name="DEFAULTWIDTH" val="p23!7600"/>
  <p:tag name="DEFAULTHEIGHT" val="p18"/>
  <p:tag name="ISLOCKED" val="True"/>
</p:tagLst>
</file>

<file path=ppt/tags/tag63.xml><?xml version="1.0" encoding="utf-8"?>
<p:tagLst xmlns:a="http://schemas.openxmlformats.org/drawingml/2006/main" xmlns:r="http://schemas.openxmlformats.org/officeDocument/2006/relationships" xmlns:p="http://schemas.openxmlformats.org/presentationml/2006/main">
  <p:tag name="DEFAULTLEFT" val="p313!1476"/>
  <p:tag name="DEFAULTTOP" val="p358!4096"/>
  <p:tag name="DEFAULTWIDTH" val="p23!7600"/>
  <p:tag name="DEFAULTHEIGHT" val="p18"/>
  <p:tag name="ISLOCKED" val="True"/>
</p:tagLst>
</file>

<file path=ppt/tags/tag64.xml><?xml version="1.0" encoding="utf-8"?>
<p:tagLst xmlns:a="http://schemas.openxmlformats.org/drawingml/2006/main" xmlns:r="http://schemas.openxmlformats.org/officeDocument/2006/relationships" xmlns:p="http://schemas.openxmlformats.org/presentationml/2006/main">
  <p:tag name="DEFAULTLEFT" val="p230!4270"/>
  <p:tag name="DEFAULTTOP" val="p358!4096"/>
  <p:tag name="DEFAULTWIDTH" val="p23!7600"/>
  <p:tag name="DEFAULTHEIGHT" val="p18"/>
  <p:tag name="ISLOCKED" val="True"/>
</p:tagLst>
</file>

<file path=ppt/tags/tag65.xml><?xml version="1.0" encoding="utf-8"?>
<p:tagLst xmlns:a="http://schemas.openxmlformats.org/drawingml/2006/main" xmlns:r="http://schemas.openxmlformats.org/officeDocument/2006/relationships" xmlns:p="http://schemas.openxmlformats.org/presentationml/2006/main">
  <p:tag name="DEFAULTLEFT" val="p120!1328"/>
  <p:tag name="DEFAULTTOP" val="p358!4096"/>
  <p:tag name="DEFAULTWIDTH" val="p23!7600"/>
  <p:tag name="DEFAULTHEIGHT" val="p18"/>
  <p:tag name="ISLOCKED" val="True"/>
</p:tagLst>
</file>

<file path=ppt/tags/tag66.xml><?xml version="1.0" encoding="utf-8"?>
<p:tagLst xmlns:a="http://schemas.openxmlformats.org/drawingml/2006/main" xmlns:r="http://schemas.openxmlformats.org/officeDocument/2006/relationships" xmlns:p="http://schemas.openxmlformats.org/presentationml/2006/main">
  <p:tag name="DEFAULTLEFT" val="p92!5593"/>
  <p:tag name="DEFAULTTOP" val="p358!4096"/>
  <p:tag name="DEFAULTWIDTH" val="p23!7600"/>
  <p:tag name="DEFAULTHEIGHT" val="p18"/>
  <p:tag name="ISLOCKED" val="True"/>
</p:tagLst>
</file>

<file path=ppt/tags/tag67.xml><?xml version="1.0" encoding="utf-8"?>
<p:tagLst xmlns:a="http://schemas.openxmlformats.org/drawingml/2006/main" xmlns:r="http://schemas.openxmlformats.org/officeDocument/2006/relationships" xmlns:p="http://schemas.openxmlformats.org/presentationml/2006/main">
  <p:tag name="DEFAULTLEFT" val="p340!7212"/>
  <p:tag name="DEFAULTTOP" val="p358!4096"/>
  <p:tag name="DEFAULTWIDTH" val="p23!7600"/>
  <p:tag name="DEFAULTHEIGHT" val="p18"/>
  <p:tag name="ISLOCKED" val="True"/>
</p:tagLst>
</file>

<file path=ppt/tags/tag68.xml><?xml version="1.0" encoding="utf-8"?>
<p:tagLst xmlns:a="http://schemas.openxmlformats.org/drawingml/2006/main" xmlns:r="http://schemas.openxmlformats.org/officeDocument/2006/relationships" xmlns:p="http://schemas.openxmlformats.org/presentationml/2006/main">
  <p:tag name="DEFAULTLEFT" val="p147!7064"/>
  <p:tag name="DEFAULTTOP" val="p358!4096"/>
  <p:tag name="DEFAULTWIDTH" val="p23!7600"/>
  <p:tag name="DEFAULTHEIGHT" val="p18"/>
  <p:tag name="ISLOCKED" val="True"/>
</p:tagLst>
</file>

<file path=ppt/tags/tag69.xml><?xml version="1.0" encoding="utf-8"?>
<p:tagLst xmlns:a="http://schemas.openxmlformats.org/drawingml/2006/main" xmlns:r="http://schemas.openxmlformats.org/officeDocument/2006/relationships" xmlns:p="http://schemas.openxmlformats.org/presentationml/2006/main">
  <p:tag name="LEGALDAYONE" val="True"/>
  <p:tag name="PITCHBOOKPALETTE" val="3.5"/>
  <p:tag name="DEFAULTLEFT" val="p435!8365"/>
  <p:tag name="DEFAULTTOP" val="p190!1286"/>
  <p:tag name="DEFAULTWIDTH" val="p71!649"/>
  <p:tag name="DEFAULTHEIGHT" val="p16!9641"/>
  <p:tag name="ISLOCKED" val="True"/>
</p:tagLst>
</file>

<file path=ppt/tags/tag7.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70.xml><?xml version="1.0" encoding="utf-8"?>
<p:tagLst xmlns:a="http://schemas.openxmlformats.org/drawingml/2006/main" xmlns:r="http://schemas.openxmlformats.org/officeDocument/2006/relationships" xmlns:p="http://schemas.openxmlformats.org/presentationml/2006/main">
  <p:tag name="DEFAULTLEFT" val="p314!3243"/>
  <p:tag name="DEFAULTTOP" val="p396"/>
  <p:tag name="DEFAULTWIDTH" val="p27!757"/>
  <p:tag name="DEFAULTHEIGHT" val="p113!4999"/>
  <p:tag name="ISLOCKED" val="True"/>
</p:tagLst>
</file>

<file path=ppt/tags/tag71.xml><?xml version="1.0" encoding="utf-8"?>
<p:tagLst xmlns:a="http://schemas.openxmlformats.org/drawingml/2006/main" xmlns:r="http://schemas.openxmlformats.org/officeDocument/2006/relationships" xmlns:p="http://schemas.openxmlformats.org/presentationml/2006/main">
  <p:tag name="JPM_SLIDE_ROLE" val="jpmPage"/>
  <p:tag name="SLIDE_TYPE" val="BODY"/>
  <p:tag name="LAYOUT" val="ppLayoutBlank"/>
</p:tagLst>
</file>

<file path=ppt/tags/tag72.xml><?xml version="1.0" encoding="utf-8"?>
<p:tagLst xmlns:a="http://schemas.openxmlformats.org/drawingml/2006/main" xmlns:r="http://schemas.openxmlformats.org/officeDocument/2006/relationships" xmlns:p="http://schemas.openxmlformats.org/presentationml/2006/main">
  <p:tag name="SLIDEELEMTYPE" val="5"/>
  <p:tag name="LEGALDAYONE" val="True"/>
  <p:tag name="DEFAULTLEFT" val="p38!1250"/>
  <p:tag name="DEFAULTTOP" val="p343!7500"/>
  <p:tag name="DEFAULTWIDTH" val="p355"/>
  <p:tag name="DEFAULTHEIGHT" val="p188!5000"/>
  <p:tag name="ISLOCKED" val="True"/>
  <p:tag name="PITCHBOOKPALETTE" val="3.5"/>
</p:tagLst>
</file>

<file path=ppt/tags/tag73.xml><?xml version="1.0" encoding="utf-8"?>
<p:tagLst xmlns:a="http://schemas.openxmlformats.org/drawingml/2006/main" xmlns:r="http://schemas.openxmlformats.org/officeDocument/2006/relationships" xmlns:p="http://schemas.openxmlformats.org/presentationml/2006/main">
  <p:tag name="ENAME" val="NOTMANAGED"/>
  <p:tag name="PBCOMPONENT" val="SHAPE"/>
  <p:tag name="PBLAYOUTS" val="A,B,C,D,F"/>
  <p:tag name="IGNOREFONTNONCOMPLIANCE" val="0"/>
  <p:tag name="IGNORECOLORLINESNONCOMPLIANCE" val="0"/>
  <p:tag name="IGNOREPOSITIONNONCOMPLIANCE" val="0"/>
  <p:tag name="POSITIONTOP" val="150"/>
  <p:tag name="POSITIONLEFT" val="402"/>
  <p:tag name="IGNORESIZENONCOMPLIANCE" val="0"/>
  <p:tag name="SIZEWIDTH" val="335.875"/>
  <p:tag name="SIZEHEIGHT" val="172.5"/>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tdLYzuv4AEeSqpri72amh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7bdhdOCkBUmyETfVPtpO5w"/>
</p:tagLst>
</file>

<file path=ppt/tags/tag76.xml><?xml version="1.0" encoding="utf-8"?>
<p:tagLst xmlns:a="http://schemas.openxmlformats.org/drawingml/2006/main" xmlns:r="http://schemas.openxmlformats.org/officeDocument/2006/relationships" xmlns:p="http://schemas.openxmlformats.org/presentationml/2006/main">
  <p:tag name="ENAME" val="NOTMANAGED"/>
  <p:tag name="PBCOMPONENT" val="SHAPE"/>
  <p:tag name="PBLAYOUTS" val="A,B,C,D,F"/>
  <p:tag name="IGNOREFONTNONCOMPLIANCE" val="0"/>
  <p:tag name="IGNORECOLORLINESNONCOMPLIANCE" val="0"/>
  <p:tag name="IGNOREPOSITIONNONCOMPLIANCE" val="0"/>
  <p:tag name="POSITIONTOP" val="150"/>
  <p:tag name="POSITIONLEFT" val="402"/>
  <p:tag name="IGNORESIZENONCOMPLIANCE" val="0"/>
  <p:tag name="SIZEWIDTH" val="335.875"/>
  <p:tag name="SIZEHEIGHT" val="172.5"/>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NyOoXZKcIkeJe4ZPZiNh6w"/>
</p:tagLst>
</file>

<file path=ppt/tags/tag78.xml><?xml version="1.0" encoding="utf-8"?>
<p:tagLst xmlns:a="http://schemas.openxmlformats.org/drawingml/2006/main" xmlns:r="http://schemas.openxmlformats.org/officeDocument/2006/relationships" xmlns:p="http://schemas.openxmlformats.org/presentationml/2006/main">
  <p:tag name="RESIZE" val="Yes"/>
</p:tagLst>
</file>

<file path=ppt/tags/tag79.xml><?xml version="1.0" encoding="utf-8"?>
<p:tagLst xmlns:a="http://schemas.openxmlformats.org/drawingml/2006/main" xmlns:r="http://schemas.openxmlformats.org/officeDocument/2006/relationships" xmlns:p="http://schemas.openxmlformats.org/presentationml/2006/main">
  <p:tag name="SLIDEELEMTYPE" val="5"/>
  <p:tag name="LEGALDAYONE" val="True"/>
  <p:tag name="DEFAULTLEFT" val="p38!1250"/>
  <p:tag name="DEFAULTTOP" val="p343!7500"/>
  <p:tag name="DEFAULTWIDTH" val="p355"/>
  <p:tag name="DEFAULTHEIGHT" val="p188!5000"/>
  <p:tag name="ISLOCKED" val="True"/>
  <p:tag name="PITCHBOOKPALETTE" val="3.5"/>
</p:tagLst>
</file>

<file path=ppt/tags/tag8.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80.xml><?xml version="1.0" encoding="utf-8"?>
<p:tagLst xmlns:a="http://schemas.openxmlformats.org/drawingml/2006/main" xmlns:r="http://schemas.openxmlformats.org/officeDocument/2006/relationships" xmlns:p="http://schemas.openxmlformats.org/presentationml/2006/main">
  <p:tag name="LEGALDAYONE" val="True"/>
</p:tagLst>
</file>

<file path=ppt/tags/tag81.xml><?xml version="1.0" encoding="utf-8"?>
<p:tagLst xmlns:a="http://schemas.openxmlformats.org/drawingml/2006/main" xmlns:r="http://schemas.openxmlformats.org/officeDocument/2006/relationships" xmlns:p="http://schemas.openxmlformats.org/presentationml/2006/main">
  <p:tag name="LEGALDAYONE" val="True"/>
  <p:tag name="PITCHBOOKPALETTE" val="3.5"/>
  <p:tag name="DEFAULTLEFT" val="p435!8365"/>
  <p:tag name="DEFAULTTOP" val="p190!1286"/>
  <p:tag name="DEFAULTWIDTH" val="p71!649"/>
  <p:tag name="DEFAULTHEIGHT" val="p16!9641"/>
  <p:tag name="ISLOCKED" val="True"/>
</p:tagLst>
</file>

<file path=ppt/tags/tag82.xml><?xml version="1.0" encoding="utf-8"?>
<p:tagLst xmlns:a="http://schemas.openxmlformats.org/drawingml/2006/main" xmlns:r="http://schemas.openxmlformats.org/officeDocument/2006/relationships" xmlns:p="http://schemas.openxmlformats.org/presentationml/2006/main">
  <p:tag name="LEGALDAYONE" val="True"/>
  <p:tag name="PITCHBOOKPALETTE" val="3.5"/>
  <p:tag name="DEFAULTLEFT" val="p464!6250"/>
  <p:tag name="DEFAULTTOP" val="p178!5000"/>
  <p:tag name="DEFAULTWIDTH" val="p326!2500"/>
  <p:tag name="DEFAULTHEIGHT" val="p159"/>
  <p:tag name="ISLOCKED" val="True"/>
</p:tagLst>
</file>

<file path=ppt/tags/tag83.xml><?xml version="1.0" encoding="utf-8"?>
<p:tagLst xmlns:a="http://schemas.openxmlformats.org/drawingml/2006/main" xmlns:r="http://schemas.openxmlformats.org/officeDocument/2006/relationships" xmlns:p="http://schemas.openxmlformats.org/presentationml/2006/main">
  <p:tag name="JPM_SLIDE_ROLE" val="jpmPage"/>
  <p:tag name="SLIDE_TYPE" val="BODY"/>
  <p:tag name="LAYOUT" val="ppLayoutBlank"/>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tdLYzuv4AEeSqpri72amh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NyOoXZKcIkeJe4ZPZiNh6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fKeoC9mkBUusNNSFdoAy2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7bdhdOCkBUmyETfVPtpO5w"/>
</p:tagLst>
</file>

<file path=ppt/tags/tag89.xml><?xml version="1.0" encoding="utf-8"?>
<p:tagLst xmlns:a="http://schemas.openxmlformats.org/drawingml/2006/main" xmlns:r="http://schemas.openxmlformats.org/officeDocument/2006/relationships" xmlns:p="http://schemas.openxmlformats.org/presentationml/2006/main">
  <p:tag name="RESIZE" val="Yes"/>
</p:tagLst>
</file>

<file path=ppt/tags/tag9.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0"/>
  <p:tag name="FILLVISIBLE" val="0"/>
  <p:tag name="FONTCOLORING" val="Text"/>
  <p:tag name="FILLCOLOR" val="3951360"/>
  <p:tag name="LINEVISIBLE" val="0"/>
  <p:tag name="LINECOLOR" val="3951360"/>
  <p:tag name="FILLCOLORING" val="No Fill"/>
  <p:tag name="LINECOLORING" val="No Line"/>
  <p:tag name="FONT_COLOR_SCHEME_INDEX" val="7"/>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90.xml><?xml version="1.0" encoding="utf-8"?>
<p:tagLst xmlns:a="http://schemas.openxmlformats.org/drawingml/2006/main" xmlns:r="http://schemas.openxmlformats.org/officeDocument/2006/relationships" xmlns:p="http://schemas.openxmlformats.org/presentationml/2006/main">
  <p:tag name="ENAME" val="NOTMANAGED"/>
  <p:tag name="PBCOMPONENT" val="SHAPE"/>
  <p:tag name="PBLAYOUTS" val="A,B,C,D,F"/>
  <p:tag name="IGNOREFONTNONCOMPLIANCE" val="0"/>
  <p:tag name="IGNORECOLORLINESNONCOMPLIANCE" val="0"/>
  <p:tag name="IGNOREPOSITIONNONCOMPLIANCE" val="0"/>
  <p:tag name="POSITIONTOP" val="150"/>
  <p:tag name="POSITIONLEFT" val="402"/>
  <p:tag name="IGNORESIZENONCOMPLIANCE" val="0"/>
  <p:tag name="SIZEWIDTH" val="335.875"/>
  <p:tag name="SIZEHEIGHT" val="172.5"/>
</p:tagLst>
</file>

<file path=ppt/tags/tag91.xml><?xml version="1.0" encoding="utf-8"?>
<p:tagLst xmlns:a="http://schemas.openxmlformats.org/drawingml/2006/main" xmlns:r="http://schemas.openxmlformats.org/officeDocument/2006/relationships" xmlns:p="http://schemas.openxmlformats.org/presentationml/2006/main">
  <p:tag name="ENAME" val="NOTMANAGED"/>
  <p:tag name="PBCOMPONENT" val="SHAPE"/>
  <p:tag name="PBLAYOUTS" val="A,B,C,D,F"/>
  <p:tag name="IGNOREFONTNONCOMPLIANCE" val="0"/>
  <p:tag name="IGNORECOLORLINESNONCOMPLIANCE" val="0"/>
  <p:tag name="IGNOREPOSITIONNONCOMPLIANCE" val="0"/>
  <p:tag name="POSITIONTOP" val="150"/>
  <p:tag name="POSITIONLEFT" val="402"/>
  <p:tag name="IGNORESIZENONCOMPLIANCE" val="0"/>
  <p:tag name="SIZEWIDTH" val="335.875"/>
  <p:tag name="SIZEHEIGHT" val="172.5"/>
</p:tagLst>
</file>

<file path=ppt/tags/tag92.xml><?xml version="1.0" encoding="utf-8"?>
<p:tagLst xmlns:a="http://schemas.openxmlformats.org/drawingml/2006/main" xmlns:r="http://schemas.openxmlformats.org/officeDocument/2006/relationships" xmlns:p="http://schemas.openxmlformats.org/presentationml/2006/main">
  <p:tag name="ENAME" val="NOTMANAGED"/>
  <p:tag name="PBCOMPONENT" val="SHAPE"/>
  <p:tag name="PBLAYOUTS" val="A,B,C,D,F"/>
  <p:tag name="IGNOREFONTNONCOMPLIANCE" val="0"/>
  <p:tag name="IGNORECOLORLINESNONCOMPLIANCE" val="0"/>
  <p:tag name="IGNOREPOSITIONNONCOMPLIANCE" val="0"/>
  <p:tag name="POSITIONTOP" val="150"/>
  <p:tag name="POSITIONLEFT" val="402"/>
  <p:tag name="IGNORESIZENONCOMPLIANCE" val="0"/>
  <p:tag name="SIZEWIDTH" val="335.875"/>
  <p:tag name="SIZEHEIGHT" val="172.5"/>
</p:tagLst>
</file>

<file path=ppt/tags/tag93.xml><?xml version="1.0" encoding="utf-8"?>
<p:tagLst xmlns:a="http://schemas.openxmlformats.org/drawingml/2006/main" xmlns:r="http://schemas.openxmlformats.org/officeDocument/2006/relationships" xmlns:p="http://schemas.openxmlformats.org/presentationml/2006/main">
  <p:tag name="LEGALDAYONE" val="True"/>
  <p:tag name="PITCHBOOKPALETTE" val="3.5"/>
  <p:tag name="DEFAULTLEFT" val="p295"/>
  <p:tag name="DEFAULTTOP" val="p353!7500"/>
  <p:tag name="DEFAULTWIDTH" val="p235!6250"/>
  <p:tag name="DEFAULTHEIGHT" val="p191"/>
  <p:tag name="ISLOCKED" val="True"/>
</p:tagLst>
</file>

<file path=ppt/tags/tag94.xml><?xml version="1.0" encoding="utf-8"?>
<p:tagLst xmlns:a="http://schemas.openxmlformats.org/drawingml/2006/main" xmlns:r="http://schemas.openxmlformats.org/officeDocument/2006/relationships" xmlns:p="http://schemas.openxmlformats.org/presentationml/2006/main">
  <p:tag name="DEFAULTLEFT" val="p474"/>
  <p:tag name="DEFAULTTOP" val="p406"/>
  <p:tag name="DEFAULTWIDTH" val="p24!7501"/>
  <p:tag name="DEFAULTHEIGHT" val="p112!2998"/>
  <p:tag name="ISLOCKED" val="True"/>
</p:tagLst>
</file>

<file path=ppt/tags/tag95.xml><?xml version="1.0" encoding="utf-8"?>
<p:tagLst xmlns:a="http://schemas.openxmlformats.org/drawingml/2006/main" xmlns:r="http://schemas.openxmlformats.org/officeDocument/2006/relationships" xmlns:p="http://schemas.openxmlformats.org/presentationml/2006/main">
  <p:tag name="JPM_SLIDE_ROLE" val="jpmPage"/>
  <p:tag name="SLIDE_TYPE" val="BODY"/>
  <p:tag name="LAYOUT" val="ppLayoutBlank"/>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tdLYzuv4AEeSqpri72amh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NyOoXZKcIkeJe4ZPZiNh6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fKeoC9mkBUusNNSFdoAy2g"/>
</p:tagLst>
</file>

<file path=ppt/theme/theme1.xml><?xml version="1.0" encoding="utf-8"?>
<a:theme xmlns:a="http://schemas.openxmlformats.org/drawingml/2006/main" name="1_Barclays">
  <a:themeElements>
    <a:clrScheme name="1_Barclays 1">
      <a:dk1>
        <a:srgbClr val="000000"/>
      </a:dk1>
      <a:lt1>
        <a:srgbClr val="FFFFFF"/>
      </a:lt1>
      <a:dk2>
        <a:srgbClr val="000000"/>
      </a:dk2>
      <a:lt2>
        <a:srgbClr val="FFFFFF"/>
      </a:lt2>
      <a:accent1>
        <a:srgbClr val="00386B"/>
      </a:accent1>
      <a:accent2>
        <a:srgbClr val="FFFFFF"/>
      </a:accent2>
      <a:accent3>
        <a:srgbClr val="FFFFFF"/>
      </a:accent3>
      <a:accent4>
        <a:srgbClr val="000000"/>
      </a:accent4>
      <a:accent5>
        <a:srgbClr val="AAAEBA"/>
      </a:accent5>
      <a:accent6>
        <a:srgbClr val="E7E7E7"/>
      </a:accent6>
      <a:hlink>
        <a:srgbClr val="000000"/>
      </a:hlink>
      <a:folHlink>
        <a:srgbClr val="00386B"/>
      </a:folHlink>
    </a:clrScheme>
    <a:fontScheme name="1_Barclay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rgbClr val="000000"/>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rgbClr val="000000"/>
            </a:solidFill>
            <a:effectLst/>
            <a:latin typeface="Arial" charset="0"/>
            <a:cs typeface="Arial" charset="0"/>
          </a:defRPr>
        </a:defPPr>
      </a:lstStyle>
    </a:lnDef>
  </a:objectDefaults>
  <a:extraClrSchemeLst>
    <a:extraClrScheme>
      <a:clrScheme name="1_Barclays 1">
        <a:dk1>
          <a:srgbClr val="000000"/>
        </a:dk1>
        <a:lt1>
          <a:srgbClr val="FFFFFF"/>
        </a:lt1>
        <a:dk2>
          <a:srgbClr val="000000"/>
        </a:dk2>
        <a:lt2>
          <a:srgbClr val="FFFFFF"/>
        </a:lt2>
        <a:accent1>
          <a:srgbClr val="00386B"/>
        </a:accent1>
        <a:accent2>
          <a:srgbClr val="FFFFFF"/>
        </a:accent2>
        <a:accent3>
          <a:srgbClr val="FFFFFF"/>
        </a:accent3>
        <a:accent4>
          <a:srgbClr val="000000"/>
        </a:accent4>
        <a:accent5>
          <a:srgbClr val="AAAEBA"/>
        </a:accent5>
        <a:accent6>
          <a:srgbClr val="E7E7E7"/>
        </a:accent6>
        <a:hlink>
          <a:srgbClr val="000000"/>
        </a:hlink>
        <a:folHlink>
          <a:srgbClr val="00386B"/>
        </a:folHlink>
      </a:clrScheme>
      <a:clrMap bg1="lt1" tx1="dk1" bg2="lt2" tx2="dk2" accent1="accent1" accent2="accent2" accent3="accent3" accent4="accent4" accent5="accent5" accent6="accent6" hlink="hlink" folHlink="folHlink"/>
    </a:extraClrScheme>
    <a:extraClrScheme>
      <a:clrScheme name="1_Barclays 2">
        <a:dk1>
          <a:srgbClr val="000000"/>
        </a:dk1>
        <a:lt1>
          <a:srgbClr val="C4D8E2"/>
        </a:lt1>
        <a:dk2>
          <a:srgbClr val="00386B"/>
        </a:dk2>
        <a:lt2>
          <a:srgbClr val="000000"/>
        </a:lt2>
        <a:accent1>
          <a:srgbClr val="C4D8E2"/>
        </a:accent1>
        <a:accent2>
          <a:srgbClr val="00386B"/>
        </a:accent2>
        <a:accent3>
          <a:srgbClr val="DEE9EE"/>
        </a:accent3>
        <a:accent4>
          <a:srgbClr val="000000"/>
        </a:accent4>
        <a:accent5>
          <a:srgbClr val="DEE9EE"/>
        </a:accent5>
        <a:accent6>
          <a:srgbClr val="003260"/>
        </a:accent6>
        <a:hlink>
          <a:srgbClr val="FFFFFF"/>
        </a:hlink>
        <a:folHlink>
          <a:srgbClr val="00386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Barclays">
  <a:themeElements>
    <a:clrScheme name="1_Barclays 1">
      <a:dk1>
        <a:srgbClr val="000000"/>
      </a:dk1>
      <a:lt1>
        <a:srgbClr val="FFFFFF"/>
      </a:lt1>
      <a:dk2>
        <a:srgbClr val="000000"/>
      </a:dk2>
      <a:lt2>
        <a:srgbClr val="FFFFFF"/>
      </a:lt2>
      <a:accent1>
        <a:srgbClr val="00386B"/>
      </a:accent1>
      <a:accent2>
        <a:srgbClr val="FFFFFF"/>
      </a:accent2>
      <a:accent3>
        <a:srgbClr val="FFFFFF"/>
      </a:accent3>
      <a:accent4>
        <a:srgbClr val="000000"/>
      </a:accent4>
      <a:accent5>
        <a:srgbClr val="AAAEBA"/>
      </a:accent5>
      <a:accent6>
        <a:srgbClr val="E7E7E7"/>
      </a:accent6>
      <a:hlink>
        <a:srgbClr val="000000"/>
      </a:hlink>
      <a:folHlink>
        <a:srgbClr val="00386B"/>
      </a:folHlink>
    </a:clrScheme>
    <a:fontScheme name="1_Barclay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rgbClr val="000000"/>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rgbClr val="000000"/>
            </a:solidFill>
            <a:effectLst/>
            <a:latin typeface="Arial" charset="0"/>
            <a:cs typeface="Arial" charset="0"/>
          </a:defRPr>
        </a:defPPr>
      </a:lstStyle>
    </a:lnDef>
  </a:objectDefaults>
  <a:extraClrSchemeLst>
    <a:extraClrScheme>
      <a:clrScheme name="1_Barclays 1">
        <a:dk1>
          <a:srgbClr val="000000"/>
        </a:dk1>
        <a:lt1>
          <a:srgbClr val="FFFFFF"/>
        </a:lt1>
        <a:dk2>
          <a:srgbClr val="000000"/>
        </a:dk2>
        <a:lt2>
          <a:srgbClr val="FFFFFF"/>
        </a:lt2>
        <a:accent1>
          <a:srgbClr val="00386B"/>
        </a:accent1>
        <a:accent2>
          <a:srgbClr val="FFFFFF"/>
        </a:accent2>
        <a:accent3>
          <a:srgbClr val="FFFFFF"/>
        </a:accent3>
        <a:accent4>
          <a:srgbClr val="000000"/>
        </a:accent4>
        <a:accent5>
          <a:srgbClr val="AAAEBA"/>
        </a:accent5>
        <a:accent6>
          <a:srgbClr val="E7E7E7"/>
        </a:accent6>
        <a:hlink>
          <a:srgbClr val="000000"/>
        </a:hlink>
        <a:folHlink>
          <a:srgbClr val="00386B"/>
        </a:folHlink>
      </a:clrScheme>
      <a:clrMap bg1="lt1" tx1="dk1" bg2="lt2" tx2="dk2" accent1="accent1" accent2="accent2" accent3="accent3" accent4="accent4" accent5="accent5" accent6="accent6" hlink="hlink" folHlink="folHlink"/>
    </a:extraClrScheme>
    <a:extraClrScheme>
      <a:clrScheme name="1_Barclays 2">
        <a:dk1>
          <a:srgbClr val="000000"/>
        </a:dk1>
        <a:lt1>
          <a:srgbClr val="C4D8E2"/>
        </a:lt1>
        <a:dk2>
          <a:srgbClr val="00386B"/>
        </a:dk2>
        <a:lt2>
          <a:srgbClr val="000000"/>
        </a:lt2>
        <a:accent1>
          <a:srgbClr val="C4D8E2"/>
        </a:accent1>
        <a:accent2>
          <a:srgbClr val="00386B"/>
        </a:accent2>
        <a:accent3>
          <a:srgbClr val="DEE9EE"/>
        </a:accent3>
        <a:accent4>
          <a:srgbClr val="000000"/>
        </a:accent4>
        <a:accent5>
          <a:srgbClr val="DEE9EE"/>
        </a:accent5>
        <a:accent6>
          <a:srgbClr val="003260"/>
        </a:accent6>
        <a:hlink>
          <a:srgbClr val="FFFFFF"/>
        </a:hlink>
        <a:folHlink>
          <a:srgbClr val="00386B"/>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60179</TotalTime>
  <Words>6081</Words>
  <Application>Microsoft Office PowerPoint</Application>
  <PresentationFormat>Custom</PresentationFormat>
  <Paragraphs>1035</Paragraphs>
  <Slides>40</Slides>
  <Notes>34</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40</vt:i4>
      </vt:variant>
    </vt:vector>
  </HeadingPairs>
  <TitlesOfParts>
    <vt:vector size="45" baseType="lpstr">
      <vt:lpstr>1_Barclays</vt:lpstr>
      <vt:lpstr>1_Office Theme</vt:lpstr>
      <vt:lpstr>Office Theme</vt:lpstr>
      <vt:lpstr>2_Barclays</vt:lpstr>
      <vt:lpstr>Worksheet</vt:lpstr>
      <vt:lpstr>Investor Presentation</vt:lpstr>
      <vt:lpstr>Disclaimer</vt:lpstr>
      <vt:lpstr>Presentation Outline</vt:lpstr>
      <vt:lpstr>Slide 4</vt:lpstr>
      <vt:lpstr>Slide 5</vt:lpstr>
      <vt:lpstr>Slide 6</vt:lpstr>
      <vt:lpstr>India Banking Sector Overview</vt:lpstr>
      <vt:lpstr>India Banking Sector Overview</vt:lpstr>
      <vt:lpstr>Slide 9</vt:lpstr>
      <vt:lpstr>Slide 10</vt:lpstr>
      <vt:lpstr>Slide 11</vt:lpstr>
      <vt:lpstr>History of IDBI Bank</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 World’s Largest Financial Inclusion Initiative</vt:lpstr>
      <vt:lpstr>Green Initiative</vt:lpstr>
      <vt:lpstr>Slide 38</vt:lpstr>
      <vt:lpstr>The Way Forward</vt:lpstr>
      <vt:lpstr>Slide 40</vt:lpstr>
    </vt:vector>
  </TitlesOfParts>
  <Company>IDBI Bank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Prateusha Kumaran</dc:creator>
  <cp:lastModifiedBy>103369</cp:lastModifiedBy>
  <cp:revision>4884</cp:revision>
  <cp:lastPrinted>2015-03-11T07:49:48Z</cp:lastPrinted>
  <dcterms:created xsi:type="dcterms:W3CDTF">2010-02-17T01:44:45Z</dcterms:created>
  <dcterms:modified xsi:type="dcterms:W3CDTF">2015-03-11T09:06:31Z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yVersion">
    <vt:lpwstr>1.2</vt:lpwstr>
  </property>
  <property fmtid="{D5CDD505-2E9C-101B-9397-08002B2CF9AE}" pid="3" name="SourceFileId">
    <vt:lpwstr>PresBuilder.pot</vt:lpwstr>
  </property>
  <property fmtid="{D5CDD505-2E9C-101B-9397-08002B2CF9AE}" pid="4" name="PBSLIDENUMBER">
    <vt:lpwstr>1</vt:lpwstr>
  </property>
  <property fmtid="{D5CDD505-2E9C-101B-9397-08002B2CF9AE}" pid="5" name="PBTOTALPAGES">
    <vt:lpwstr>0</vt:lpwstr>
  </property>
  <property fmtid="{D5CDD505-2E9C-101B-9397-08002B2CF9AE}" pid="6" name="PBLBAFFILIATE">
    <vt:lpwstr>BARCLAYS</vt:lpwstr>
  </property>
  <property fmtid="{D5CDD505-2E9C-101B-9397-08002B2CF9AE}" pid="7" name="LB_TRACKING_NAME">
    <vt:lpwstr>\\INTRANET.BARCAPINT.COM\DFS-APAC\GROUP\HKG\DCM\Asia Pacific DCM\C-Country\_India\from FIG\IDBI\Transactions\2010 July - Project Trophy\Investor Presentation\Investor Presentation_v13.ppt - aryapa - 24/07/2010 16:25:13</vt:lpwstr>
  </property>
  <property fmtid="{D5CDD505-2E9C-101B-9397-08002B2CF9AE}" pid="8" name="TOCOpt">
    <vt:lpwstr>0</vt:lpwstr>
  </property>
  <property fmtid="{D5CDD505-2E9C-101B-9397-08002B2CF9AE}" pid="9" name="PNSOpt">
    <vt:lpwstr>1</vt:lpwstr>
  </property>
  <property fmtid="{D5CDD505-2E9C-101B-9397-08002B2CF9AE}" pid="10" name="Pitchbook Compatible">
    <vt:lpwstr>Yes</vt:lpwstr>
  </property>
</Properties>
</file>