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57" r:id="rId5"/>
    <p:sldId id="264" r:id="rId6"/>
    <p:sldId id="262" r:id="rId7"/>
    <p:sldId id="265" r:id="rId8"/>
    <p:sldId id="261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4E0"/>
    <a:srgbClr val="0927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1AD9-D82F-4DEA-B413-A3D8D468E0C6}" type="datetimeFigureOut">
              <a:rPr lang="de-CH" smtClean="0"/>
              <a:t>09.11.2016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6A5FF-2A13-4CDD-ABAE-79089B3DB7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18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158" y="1412875"/>
            <a:ext cx="8219529" cy="893862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313" y="3068960"/>
            <a:ext cx="6407943" cy="256984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9" name="Abgerundetes Rechteck 8"/>
          <p:cNvSpPr/>
          <p:nvPr userDrawn="1"/>
        </p:nvSpPr>
        <p:spPr bwMode="white">
          <a:xfrm>
            <a:off x="7759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8313" y="6431434"/>
            <a:ext cx="2807544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Versicherung - INTRAS - ARCOSANA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84" y="5345379"/>
            <a:ext cx="926869" cy="847898"/>
          </a:xfrm>
          <a:prstGeom prst="rect">
            <a:avLst/>
          </a:prstGeom>
        </p:spPr>
      </p:pic>
      <p:sp>
        <p:nvSpPr>
          <p:cNvPr id="4" name="Rechteck 3"/>
          <p:cNvSpPr/>
          <p:nvPr userDrawn="1"/>
        </p:nvSpPr>
        <p:spPr bwMode="white">
          <a:xfrm>
            <a:off x="8879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7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/Dank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/>
          </p:nvPr>
        </p:nvSpPr>
        <p:spPr>
          <a:xfrm>
            <a:off x="468312" y="1700808"/>
            <a:ext cx="8207375" cy="4680942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7759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84" y="5345379"/>
            <a:ext cx="926869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8879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289846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159" y="188913"/>
            <a:ext cx="8219529" cy="863600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092768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313" y="1412875"/>
            <a:ext cx="6407943" cy="4225925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8312" y="6431434"/>
            <a:ext cx="4679751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CSS Versicherung - INTRAS - ARCOSANA</a:t>
            </a:r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7759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84" y="5345379"/>
            <a:ext cx="926869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8879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35230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32000" indent="-432000">
              <a:lnSpc>
                <a:spcPct val="135000"/>
              </a:lnSpc>
              <a:buClrTx/>
              <a:buFont typeface="+mj-lt"/>
              <a:buAutoNum type="arabicPeriod"/>
              <a:defRPr sz="2200"/>
            </a:lvl1pPr>
            <a:lvl2pPr marL="864000" indent="-432000">
              <a:lnSpc>
                <a:spcPct val="135000"/>
              </a:lnSpc>
              <a:buClrTx/>
              <a:buFont typeface="+mj-lt"/>
              <a:buAutoNum type="arabicPeriod"/>
              <a:defRPr sz="1800"/>
            </a:lvl2pPr>
            <a:lvl3pPr marL="1296000" indent="-432000">
              <a:lnSpc>
                <a:spcPct val="135000"/>
              </a:lnSpc>
              <a:buClrTx/>
              <a:buFont typeface="+mj-lt"/>
              <a:buAutoNum type="arabicPeriod"/>
              <a:defRPr sz="1400"/>
            </a:lvl3pPr>
            <a:lvl4pPr marL="1728000" indent="-432000">
              <a:lnSpc>
                <a:spcPct val="135000"/>
              </a:lnSpc>
              <a:buClrTx/>
              <a:buFont typeface="+mj-lt"/>
              <a:buAutoNum type="arabicPeriod"/>
              <a:defRPr/>
            </a:lvl4pPr>
            <a:lvl5pPr marL="2160000" indent="-432000">
              <a:lnSpc>
                <a:spcPct val="135000"/>
              </a:lnSpc>
              <a:buClrTx/>
              <a:buFont typeface="+mj-lt"/>
              <a:buAutoNum type="arabicPeriod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8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396634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876"/>
            <a:ext cx="4043363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43438" y="1412875"/>
            <a:ext cx="4500562" cy="49688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3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3439" y="1393453"/>
            <a:ext cx="4032250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496346" cy="49688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3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4032250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/>
          </p:nvPr>
        </p:nvSpPr>
        <p:spPr>
          <a:xfrm>
            <a:off x="4643438" y="1412875"/>
            <a:ext cx="4032250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48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25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4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8143" cy="8640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312" y="1412875"/>
            <a:ext cx="8207375" cy="4968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648" y="6453336"/>
            <a:ext cx="3096915" cy="18925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xx.xx.xxxx / XYZ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3438" y="6459116"/>
            <a:ext cx="3528962" cy="18347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 cap="all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6453187"/>
            <a:ext cx="359272" cy="189438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7" y="6472180"/>
            <a:ext cx="872836" cy="1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8" r:id="rId5"/>
    <p:sldLayoutId id="2147483659" r:id="rId6"/>
    <p:sldLayoutId id="2147483660" r:id="rId7"/>
    <p:sldLayoutId id="2147483654" r:id="rId8"/>
    <p:sldLayoutId id="2147483655" r:id="rId9"/>
    <p:sldLayoutId id="2147483661" r:id="rId10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rgbClr val="0927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2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12000" indent="-180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56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2835" userDrawn="1">
          <p15:clr>
            <a:srgbClr val="FBAE40"/>
          </p15:clr>
        </p15:guide>
        <p15:guide id="8" pos="2925" userDrawn="1">
          <p15:clr>
            <a:srgbClr val="FBAE40"/>
          </p15:clr>
        </p15:guide>
        <p15:guide id="9" orient="horz" pos="4020" userDrawn="1">
          <p15:clr>
            <a:srgbClr val="F26B43"/>
          </p15:clr>
        </p15:guide>
        <p15:guide id="10" orient="horz" pos="4065" userDrawn="1">
          <p15:clr>
            <a:srgbClr val="FBAE40"/>
          </p15:clr>
        </p15:guide>
        <p15:guide id="11" orient="horz" pos="4156" userDrawn="1">
          <p15:clr>
            <a:srgbClr val="FBAE40"/>
          </p15:clr>
        </p15:guide>
        <p15:guide id="12" pos="1610" userDrawn="1">
          <p15:clr>
            <a:srgbClr val="FBAE40"/>
          </p15:clr>
        </p15:guide>
        <p15:guide id="13" pos="1519" userDrawn="1">
          <p15:clr>
            <a:srgbClr val="FBAE40"/>
          </p15:clr>
        </p15:guide>
        <p15:guide id="14" pos="4241" userDrawn="1">
          <p15:clr>
            <a:srgbClr val="FBAE40"/>
          </p15:clr>
        </p15:guide>
        <p15:guide id="15" pos="4150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Titel der 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Ort, xx. Monat Jahr</a:t>
            </a:r>
          </a:p>
          <a:p>
            <a:r>
              <a:rPr lang="de-CH" dirty="0"/>
              <a:t>Autor</a:t>
            </a:r>
          </a:p>
          <a:p>
            <a:endParaRPr lang="de-CH" dirty="0"/>
          </a:p>
          <a:p>
            <a:r>
              <a:rPr lang="de-CH" dirty="0"/>
              <a:t>INTERN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085183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6159" y="5229200"/>
            <a:ext cx="7212186" cy="86409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361950" algn="l"/>
              </a:tabLst>
              <a:defRPr sz="3200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 smtClean="0"/>
              <a:t>SP5-Asynchrone Kommunikation</a:t>
            </a:r>
          </a:p>
          <a:p>
            <a:r>
              <a:rPr lang="de-CH" dirty="0" smtClean="0"/>
              <a:t>Workshops JS: </a:t>
            </a:r>
            <a:r>
              <a:rPr lang="de-CH" dirty="0" err="1" smtClean="0"/>
              <a:t>RxJS</a:t>
            </a:r>
            <a:endParaRPr lang="de-CH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6540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143" cy="504056"/>
          </a:xfrm>
        </p:spPr>
        <p:txBody>
          <a:bodyPr/>
          <a:lstStyle/>
          <a:p>
            <a:r>
              <a:rPr lang="de-CH" dirty="0" smtClean="0"/>
              <a:t>Geschichte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2</a:t>
            </a:fld>
            <a:endParaRPr lang="de-CH"/>
          </a:p>
        </p:txBody>
      </p:sp>
      <p:sp>
        <p:nvSpPr>
          <p:cNvPr id="23" name="Abgerundetes Rechteck 22"/>
          <p:cNvSpPr/>
          <p:nvPr/>
        </p:nvSpPr>
        <p:spPr>
          <a:xfrm>
            <a:off x="107504" y="2348880"/>
            <a:ext cx="86409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HTML</a:t>
            </a:r>
            <a:endParaRPr lang="de-CH" dirty="0" smtClean="0"/>
          </a:p>
        </p:txBody>
      </p:sp>
      <p:sp>
        <p:nvSpPr>
          <p:cNvPr id="24" name="Abgerundetes Rechteck 23"/>
          <p:cNvSpPr/>
          <p:nvPr/>
        </p:nvSpPr>
        <p:spPr>
          <a:xfrm>
            <a:off x="722845" y="5454384"/>
            <a:ext cx="121759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HTML 2</a:t>
            </a:r>
            <a:endParaRPr lang="de-CH" dirty="0" smtClean="0"/>
          </a:p>
        </p:txBody>
      </p:sp>
      <p:sp>
        <p:nvSpPr>
          <p:cNvPr id="25" name="Abgerundetes Rechteck 24"/>
          <p:cNvSpPr/>
          <p:nvPr/>
        </p:nvSpPr>
        <p:spPr>
          <a:xfrm>
            <a:off x="1377463" y="1844824"/>
            <a:ext cx="1695461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CSS 1 + JavaScript</a:t>
            </a:r>
            <a:endParaRPr lang="de-CH" dirty="0" smtClean="0"/>
          </a:p>
        </p:txBody>
      </p:sp>
      <p:sp>
        <p:nvSpPr>
          <p:cNvPr id="26" name="Abgerundetes Rechteck 25"/>
          <p:cNvSpPr/>
          <p:nvPr/>
        </p:nvSpPr>
        <p:spPr>
          <a:xfrm>
            <a:off x="2595053" y="5111120"/>
            <a:ext cx="121759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HTML 4</a:t>
            </a:r>
            <a:endParaRPr lang="de-CH" dirty="0" smtClean="0"/>
          </a:p>
        </p:txBody>
      </p:sp>
      <p:sp>
        <p:nvSpPr>
          <p:cNvPr id="27" name="Abgerundetes Rechteck 26"/>
          <p:cNvSpPr/>
          <p:nvPr/>
        </p:nvSpPr>
        <p:spPr>
          <a:xfrm>
            <a:off x="3567161" y="2780928"/>
            <a:ext cx="121759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CSS 2</a:t>
            </a:r>
            <a:endParaRPr lang="de-CH" dirty="0" smtClean="0"/>
          </a:p>
        </p:txBody>
      </p:sp>
      <p:sp>
        <p:nvSpPr>
          <p:cNvPr id="28" name="Abgerundetes Rechteck 27"/>
          <p:cNvSpPr/>
          <p:nvPr/>
        </p:nvSpPr>
        <p:spPr>
          <a:xfrm>
            <a:off x="4470534" y="5733256"/>
            <a:ext cx="121759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X</a:t>
            </a:r>
            <a:r>
              <a:rPr lang="de-CH" dirty="0" smtClean="0"/>
              <a:t>HTML 1</a:t>
            </a:r>
            <a:endParaRPr lang="de-CH" dirty="0" smtClean="0"/>
          </a:p>
        </p:txBody>
      </p:sp>
      <p:sp>
        <p:nvSpPr>
          <p:cNvPr id="29" name="Abgerundetes Rechteck 28"/>
          <p:cNvSpPr/>
          <p:nvPr/>
        </p:nvSpPr>
        <p:spPr>
          <a:xfrm>
            <a:off x="5334630" y="2204864"/>
            <a:ext cx="121759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    Table</a:t>
            </a:r>
            <a:endParaRPr lang="de-CH" dirty="0" smtClean="0"/>
          </a:p>
        </p:txBody>
      </p:sp>
      <p:sp>
        <p:nvSpPr>
          <p:cNvPr id="30" name="Abgerundetes Rechteck 29"/>
          <p:cNvSpPr/>
          <p:nvPr/>
        </p:nvSpPr>
        <p:spPr>
          <a:xfrm>
            <a:off x="6267461" y="4581128"/>
            <a:ext cx="121759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AJAX</a:t>
            </a:r>
            <a:endParaRPr lang="de-CH" dirty="0" smtClean="0"/>
          </a:p>
        </p:txBody>
      </p:sp>
      <p:sp>
        <p:nvSpPr>
          <p:cNvPr id="31" name="Abgerundetes Rechteck 30"/>
          <p:cNvSpPr/>
          <p:nvPr/>
        </p:nvSpPr>
        <p:spPr>
          <a:xfrm>
            <a:off x="7056276" y="2794671"/>
            <a:ext cx="1361606" cy="4471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HTML5</a:t>
            </a:r>
          </a:p>
        </p:txBody>
      </p:sp>
      <p:sp>
        <p:nvSpPr>
          <p:cNvPr id="42" name="Pfeil nach rechts 41"/>
          <p:cNvSpPr/>
          <p:nvPr/>
        </p:nvSpPr>
        <p:spPr>
          <a:xfrm>
            <a:off x="107504" y="3429000"/>
            <a:ext cx="9001000" cy="100811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grpSp>
        <p:nvGrpSpPr>
          <p:cNvPr id="32" name="Gruppieren 31"/>
          <p:cNvGrpSpPr/>
          <p:nvPr/>
        </p:nvGrpSpPr>
        <p:grpSpPr>
          <a:xfrm>
            <a:off x="215516" y="3760240"/>
            <a:ext cx="7920880" cy="360040"/>
            <a:chOff x="611560" y="3933056"/>
            <a:chExt cx="7920880" cy="360040"/>
          </a:xfrm>
        </p:grpSpPr>
        <p:sp>
          <p:nvSpPr>
            <p:cNvPr id="33" name="Textfeld 32"/>
            <p:cNvSpPr txBox="1"/>
            <p:nvPr/>
          </p:nvSpPr>
          <p:spPr>
            <a:xfrm>
              <a:off x="611560" y="3933056"/>
              <a:ext cx="648072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1991</a:t>
              </a:r>
              <a:endParaRPr lang="de-CH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403648" y="3933056"/>
              <a:ext cx="648072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1994</a:t>
              </a:r>
              <a:endParaRPr lang="de-CH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326660" y="3933056"/>
              <a:ext cx="589156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1996</a:t>
              </a:r>
              <a:endParaRPr lang="de-CH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275856" y="3933056"/>
              <a:ext cx="648072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1997</a:t>
              </a:r>
              <a:endParaRPr lang="de-CH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11960" y="3933056"/>
              <a:ext cx="648072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1998</a:t>
              </a:r>
              <a:endParaRPr lang="de-CH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5148064" y="3933056"/>
              <a:ext cx="648072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2000</a:t>
              </a:r>
              <a:endParaRPr lang="de-CH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084168" y="3933056"/>
              <a:ext cx="648072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2002</a:t>
              </a:r>
              <a:endParaRPr lang="de-CH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6948264" y="3933056"/>
              <a:ext cx="648072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2005</a:t>
              </a:r>
              <a:endParaRPr lang="de-CH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7884368" y="3933056"/>
              <a:ext cx="648072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2009</a:t>
              </a:r>
              <a:endParaRPr lang="de-CH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4" name="Gerade Verbindung 43"/>
          <p:cNvCxnSpPr/>
          <p:nvPr/>
        </p:nvCxnSpPr>
        <p:spPr>
          <a:xfrm flipV="1">
            <a:off x="539552" y="2852936"/>
            <a:ext cx="0" cy="7920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2225194" y="2564904"/>
            <a:ext cx="0" cy="108012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V="1">
            <a:off x="1331640" y="4273872"/>
            <a:ext cx="0" cy="1135352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V="1">
            <a:off x="3203848" y="4267208"/>
            <a:ext cx="0" cy="7920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V="1">
            <a:off x="4175956" y="3248980"/>
            <a:ext cx="0" cy="36004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 flipV="1">
            <a:off x="5062408" y="4267208"/>
            <a:ext cx="16921" cy="140320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V="1">
            <a:off x="5976912" y="2636912"/>
            <a:ext cx="0" cy="982232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6869808" y="4212704"/>
            <a:ext cx="0" cy="36842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7759431" y="3286744"/>
            <a:ext cx="0" cy="36842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&quot;Nein&quot;-Symbol 63"/>
          <p:cNvSpPr/>
          <p:nvPr/>
        </p:nvSpPr>
        <p:spPr>
          <a:xfrm>
            <a:off x="5436096" y="2247209"/>
            <a:ext cx="347357" cy="347357"/>
          </a:xfrm>
          <a:prstGeom prst="noSmoking">
            <a:avLst/>
          </a:prstGeom>
          <a:solidFill>
            <a:srgbClr val="F43A1E"/>
          </a:solidFill>
          <a:ln w="3175">
            <a:solidFill>
              <a:srgbClr val="F43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6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jetzt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Mehr </a:t>
            </a:r>
            <a:r>
              <a:rPr lang="de-CH" dirty="0" err="1" smtClean="0"/>
              <a:t>Async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Mehr Dynamik</a:t>
            </a:r>
          </a:p>
          <a:p>
            <a:endParaRPr lang="de-CH" dirty="0"/>
          </a:p>
          <a:p>
            <a:r>
              <a:rPr lang="de-CH" dirty="0" smtClean="0"/>
              <a:t>Mehr Logik im Frontend</a:t>
            </a:r>
          </a:p>
          <a:p>
            <a:endParaRPr lang="de-CH" dirty="0"/>
          </a:p>
          <a:p>
            <a:r>
              <a:rPr lang="de-CH" dirty="0" smtClean="0"/>
              <a:t>Mehr Events</a:t>
            </a:r>
          </a:p>
          <a:p>
            <a:endParaRPr lang="de-CH" dirty="0"/>
          </a:p>
          <a:p>
            <a:r>
              <a:rPr lang="de-CH" dirty="0" smtClean="0"/>
              <a:t>Mehr Push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50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Ausflug zu ES5: </a:t>
            </a:r>
            <a:r>
              <a:rPr lang="de-CH" dirty="0" err="1" smtClean="0"/>
              <a:t>Array#Extras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Array.prototype.forEach</a:t>
            </a:r>
            <a:endParaRPr lang="de-CH" dirty="0" smtClean="0"/>
          </a:p>
          <a:p>
            <a:pPr lvl="1"/>
            <a:r>
              <a:rPr lang="de-CH" dirty="0" smtClean="0"/>
              <a:t>Einfache </a:t>
            </a:r>
            <a:r>
              <a:rPr lang="de-CH" dirty="0" err="1" smtClean="0"/>
              <a:t>for-each</a:t>
            </a:r>
            <a:r>
              <a:rPr lang="de-CH" dirty="0" smtClean="0"/>
              <a:t> Schleife über das Array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Array.prototype.map</a:t>
            </a:r>
            <a:endParaRPr lang="de-CH" dirty="0" smtClean="0"/>
          </a:p>
          <a:p>
            <a:pPr lvl="1"/>
            <a:r>
              <a:rPr lang="de-CH" dirty="0" smtClean="0"/>
              <a:t>Erstellt ein neues Array mit den «</a:t>
            </a:r>
            <a:r>
              <a:rPr lang="de-CH" dirty="0" err="1" smtClean="0"/>
              <a:t>gemappten</a:t>
            </a:r>
            <a:r>
              <a:rPr lang="de-CH" dirty="0" smtClean="0"/>
              <a:t>» Werten</a:t>
            </a:r>
          </a:p>
          <a:p>
            <a:endParaRPr lang="de-CH" dirty="0"/>
          </a:p>
          <a:p>
            <a:r>
              <a:rPr lang="de-CH" dirty="0" err="1" smtClean="0"/>
              <a:t>Array.prototype.reduce</a:t>
            </a:r>
            <a:endParaRPr lang="de-CH" dirty="0" smtClean="0"/>
          </a:p>
          <a:p>
            <a:pPr lvl="1"/>
            <a:r>
              <a:rPr lang="de-CH" dirty="0" smtClean="0"/>
              <a:t>Kumuliert die Elemente des Arrays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4</a:t>
            </a:fld>
            <a:endParaRPr lang="de-CH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800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2708400"/>
            <a:ext cx="8207375" cy="1224656"/>
          </a:xfrm>
        </p:spPr>
        <p:txBody>
          <a:bodyPr/>
          <a:lstStyle/>
          <a:p>
            <a:pPr marL="0" indent="0" algn="ctr">
              <a:buNone/>
            </a:pPr>
            <a:r>
              <a:rPr lang="de-CH" sz="6600" dirty="0" err="1" smtClean="0"/>
              <a:t>RxJS</a:t>
            </a:r>
            <a:r>
              <a:rPr lang="de-CH" sz="6600" dirty="0" smtClean="0"/>
              <a:t> !== React.js</a:t>
            </a:r>
            <a:endParaRPr lang="de-CH" sz="6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xx.xx.xxxx</a:t>
            </a:r>
            <a:r>
              <a:rPr lang="de-DE" dirty="0" smtClean="0"/>
              <a:t> / XYZ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338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6</a:t>
            </a:fld>
            <a:endParaRPr lang="de-CH"/>
          </a:p>
        </p:txBody>
      </p:sp>
      <p:sp>
        <p:nvSpPr>
          <p:cNvPr id="8" name="AutoShape 2" descr="Bildergebnis für everything is a stre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9" name="AutoShape 4" descr="Bildergebnis für everything is a stre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0" name="AutoShape 6" descr="Bildergebnis für everything is a stre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AutoShape 8" descr="data:image/jpeg;base64,/9j/4AAQSkZJRgABAQAAAQABAAD/2wCEAAkGBxISEhUSEhIWFRUVFhcYFRYVFxgVFRUVFRUWFxcYFRUYHSggGB0lHRgVITEhJSkrLi4uGB8zODMtNygtLisBCgoKDg0OGhAQGisdHx0rLS0tLS0tLS0tLS0tLS0tLS0tLS0tLS0tLS0tLS0tLS0tLS0tLS0tLSstLS0tLTctN//AABEIANgA6gMBIgACEQEDEQH/xAAbAAACAwEBAQAAAAAAAAAAAAADBAIFBgEAB//EAEQQAAEDAgQCBwYCBwcDBQAAAAEAAgMEEQUSITFBUQYTImFxgZEyobHB0fAUIxVCUlNikuEHJHKCstLxc6LCFjM04vL/xAAYAQADAQEAAAAAAAAAAAAAAAAAAQIDBP/EACIRAQEAAgIDAQADAQEAAAAAAAABAhEhMQMSE1EiQWGBMv/aAAwDAQACEQMRAD8A+aMYmYo1yJibjjXE6HmMR2RqccSYZGkegmRIzYkwyJFESSvUoI1LImerXMiZWF8ikGI+RdyIIDKvZUfIuZUAAtXMqOWrmRAAyrhajFq5lQAMq4Wo5auFqAWibv4n5LrmosbN/E/JdLUEVc1Cc1NuahPamCrmoDgnHNSrW7jkT9fgQgiz2oL2puRqXe1AKPagvCZeEB4VwqABqpLw3XVdJfRMTsMaFCxP07LrBrjEo4kdkaNFEjxwqdr0hFFoimJMRxaIjo0bPRExqPVp4xKBjTLRTIuZU0WqORBaL5VEtTRYhuammwCynDSvebNaXHuC7Mcga4i+ZzWtHMuNgFqpiynZcuaLDXgB4k+Czy8mulTH9Uf/AKaqrX6o28W2+Kr56N7faaR5aeq+mdGq6SSBznC7dct+P9FjpMZErnNuLg6jYjXgOW+3JGWVklKY7umdyqJaj4xVMje0WFnX1BvYjmOCiQqmWys0BG3fx+i65qJE3fx+ikWqiKOYhOam3tQXNQCrmpSIXvrcX057cfh5Kwc1IstnfYEbE6W11B38PenCCkalpAnnhKyNQRN4S8gTbwl5AqhFgNV2y6Bqu2VhrIY0/SxaqFLDcgK9rcJNO8NcQTla7T+IX/p5LntbyBU8SeqcPdHlzD2mhw8DqEm+XKW243VrUVZlDS79VoaPAbLK5NsfHbNlQ2y65qKY1IsTQVe1BLU5I1DLVcSWyLmRMFq5ZUQD2rkEGY8gNT4BHeEvUTZYpMvt6FvlfS6nK8cDXJSSpc6ohjFgM9wTs3K02P3zCsZ+h7qiS81VLI24JYbNae4BovbzWUgxAzuuzsvjINtuzt7vkvq2AykwtksScuh8lOMsuiyq+oKURQtiaScotc727+ZWB6X9FousdUZ3NJ3s8i3AWbssvXf2gzHPcyNka4jskZBlNgMp379leSdIH1dG2R7LOPEXI00PryW+fTOdsPj0uQsaHl5aRq72hvobb6FPYNWX7B4+z8ws3ipIkJ4AruHzPfNGGX0cDp4i9+6yUx4Hty3MQ38fopFqlGN/H5BSLUjLuagvami1Ce1AJuCrsQY7R1+yLh1t7G2vqArV4VfiMZI0NtNRwPieHFOCFw/ML9/FCkUqbb3eFgNPVdkCdKkpAl5QmpAlpRogi4XVxdVk02PVb4mMLCW3fY25WJRqDFZ5HsL3ucSWg3N9CQLemiU6VDsxf4z/AKVb9F6VhdDmOhey/m4KOPV3+CblWGISWdH4n4BMx1jRlZxJ/qodNoQypaxmwe+w/l0QKjCZAI6j9Qvy94OW/ouWybXjlrxrlnSSnhbIx4JJGUGw0IOvwQ8OxKOdueO9gbG4tqAD81i8WiJEj76Z3DzuSrjoD/8AGd/1XfBq3uM9do8mMx6aORCKJIVBTGDhChZEKjZMg3hKyi+hTciWc0k2AuTsBxTKqNuEiN7nx5iZGluTlcgk35AA79yua3pC+ONjWaDILAbDS1vcm42upyXvYD2TodQPFYqrr+tc4jSzth7OpvoNvJGk7UeJRvklLshGY3NtrrUYRiDmxiM6ADbhZJtmuRt6BCrpOPAck7lvgpNclpaH8RMY2GzXONnAXAAbm94v6LQYXhUcA7AJJ3cdSfoPBVGAVT2yB7W3B0LddQtO6MjcWunbeik/t6Ib+PyCmQowcfH6IpCRhOCC8Iz3AWB46DvKg8IBR7UrUMuLJ54SswFtUwo45i3su3F7+Nyb+dwikghLyNu4u3BA999fcEVgTpUGUJSfZOSJKpPh5ok2mgLqj1jeY9VHr281oTRdK3aReLvki0WKOYAB4oeO4VUSZMkRda9+03jbmUCDBqu2sJ/mZ/uUzWnb4fJ6rqLFS9wEhNjuePPc+CvKvGmGFsOY5Q/PwvcttY6bWKyH6Gqv3LvVn+5EGEVf7h3q0/Bym4427dH1wvbuIVrXMe0cXkqw6FVWWLL/ABuPwVC7o9Wku/u8mpNvZ+qt+j9HLCA2VhjNybOtex479yeUnrw5/L5PZr3PXMyCx4PG6IFmx2JdcuuLyAjIncAlIlAAvf75FIvVn0beGuLsup0B+KCq46R04lhe0Cz7H7HNfDsUpZIXHgeXNffMUlYWd6+VdLoMxzBVbyhj4K9wBLhrwFvvkvQPkfo87/eqMyiky58vZzXG24DvdqfNEw1pLtk7YTUdGqbq+1lBPBEqXz9YRI4WJJFhbTlZX3RxgA1CJj1C2Szm9mx96hSlg4+J+SKUKJpBcDzPyRUAKZgIIO3duO8d6WMjh7QBb+03hzLm8B8E25L5rGyYCc8G9jt8xfTml5W30Uqtrmgujbc8W3sHfQpKnrC5xa4a73tpsNDyKZyEZGZXOaNsrbe8fIlRDlKsH5l+QHvvYKAbxTqaHKq2spw/x4FWEpSzkS6Kq0U3evfhh3phyhdabqNPpbZUzHKqWOZORSrOxot45EzE5VkL01FIka0Y5Z3pG784f4B8Srpj1nOkL/zv8o+JSAmHHXy+itGhZ6B3aZ/i+RWiAsO8pU47ZeK8CvFBhvRaOvyENDSdeWvfqhuVc55bKXCwv4XU5HGyq5AW5rcNjcLFYuQ+4srWgq31GYAEW2uVCpwh41tdPktMjI1+XIBtsm8Gw3LYkK8hoN7hWkFCANEy0HHV5G7C3H+iFVVjSN9Of1S2IyZTb4Krrcwbpy8UCjwVTZLubzsjrP8AR6U53t2vY287EhX90ycKDK26KShuKATc4t31CXlsdRoefPuI4/fNNzbLPYvNJEM7W5hfXW1vcnJulXSczXOOhL3A/wCRxYP9N/NLCS2iRjxdxswR3JJ2d+04na3C/uTL91WWNidozSIJcuytQjGfv770SBExnuUeqKnkdyXRG7l7wnsif6Vn/euTFPjE/wC+f6hVJRYDr5H4LeyM5a0FHjU5ewda6xe0HbYuAI2X0eM6L5HQS/mR/wDUZ/qC+pQyrHKNcbtZsdos9j7vzv8AK35q8jfdUXSIjrdP2Qs9KBpD2mnv+RWhz3WYpndpvj8lftdskZtpU7oLHKd0lO2uQpDCbm58V6CMucGjclaaeIBt05jsrWaopmwyBp/WcBdax8IIB5i6+a4/OevYBwId79Pmtzh1beNt+SJf6KoTUouoPbl2UZqjVLz1O5BRo4oMcq2xOu4+1w523HvQohnZob3HDZZ3pbOXT7+wLDxWl6HyiaPTQjQjv4/XzQSqp6R0c1yNCFaucrSvo9NttlSvckEy9Lz1jGglzgAOJIA9SvFyqcUeAR2S45uyBzsd/K6cI8aprvZN7i47wqzHagNhcDu7sjzXKd/aGluydOWyqukcl3MbfYE92ptf3K8ZyVvCto35HtJGm1/EWVpKVSzN09oG3f8AAJ9tUHLTKf2iCk/fkvA/foh5vvyUgfvzChSQP36IsZ0HgEBp+X/iiMdoPBIKsTN5s/lZ9ExT1TQd2/yR/wC26iIj+yfVykI/4D6//VbcI5CjN5Wnh1jbfzNX0SnmuFh6aleS05bDO06g39oFbCmOqnJWK4jlsLqixqW8nkFY51S4s780+A+Cyq3aV/bb5/BaIHZZmn0e3xWiLuykDTJEUPVe2RFbIkbT9GabMXP5aK7q2jYoHR6Dq4hfiLnz+ws103x8xxOy7nQefGyrqFtQ1ZbLWnKbgEN02vpstASYzYePksZ0Rd2xfcnfvuFtqxpIB3tt9Cs8VUvLUZkpNKQ0ncqcoI1GoPDvQJY3eu/mqJjqqlc8uPG9z381adBaxsc5jc7Ln9m+gvyuu1tmPN9dPv5rN1zu1du4Nx3W2QT7dVUwczRYzFocjvFW3RDpB1sTQ+2a1iedu48U1jFEJAbDVAYtz1W1cL3OJEgA5W19bp+qjLCWuFiEm96YKxQua7M54dpyt81U4+7ttP8AD8CVPGayRj2lp7Njpvc34j4KrqppHuIcNWA37gtsMb2zyyDkm0tzRYwlJfcuRyG41WlidrVhRmn781XzOO67HUnx/wCVncVex9p28v8AxUm7JaOYeH236FGadFOj2sAVNiCCiNKk1hTE2KcjkAIvoLgeZ0HxCrIZLc7cbb+SZjlEjOzrfI5vMjMDt4KjWbnWKocXqLSnwHwVmZNVnOkEtpSe5thzNlOt3QqxpKppe0a3CspcXZ7Nnab6LL4XP1Ts7tb2v56Cydz3JPNGU0IvosRa4hoa4k939Vp8NomNvLMR1cYzO5X3De893csBG8t1B1G1k9DXOcCXSE3b7NyLDS5ItbfNuoN9T/S0csWeJwLTpcbf0XzfpK99Qew0kA7jayU6Oh7HD88jM4tDR7LzY2Dhf325bLfYXg4DLEa80Xs50x2CxdWWk6WPH6LYwTtkbcbjfke8IWJYQTtb/MPnuquSnnZoBb/Da3qlMdHTVRKWnRunj9hV1XihNmtsDYk66i5P35pj8LJYFw8tz6X+aWdhmpOXlunolTX6je/PTQXVJHQPe6wF7rZw4UHbjTjbb0V5huEsbqBb3lMMhFhdRA1rmC4brb4+K1eF4r1rQ8kMAve/AjcK+6sAWIWD6ZRMYCAS0FwNgbAk6a8xqEBXYxizah73McAIzlGawDxxsfgqmStZz8Up1WWJzCQdy53DuAO2/wAUvwbbbKLHmLaHzT1O0l8TmYJGytNyNC03HOxHqkDVnM8kXL/cPu3onKmnBISr6XUm63ws0zyl2Vc/hyUQmHQWUOpV7iNVOSUEWQQ5EcxDIRBRWzovXdxSa4jUG1p+Nm5N9P6qTa6fk30P1XAURpCy3/jSYvCvqOTPQ/VRbWz5MvZyjTbXQ+PcmGLhtlcPH36omX+HoRuI1XAR+h+qG5kkj88ts1rAN2CeZl5rul91nc6cxLtiu5rbbdo/AfP0VjFAgUgF3OvubDwbp8c3qj11Y2KMuvc7NHM/evkld26h/wCq3G6jaFly51swHfs3z0VhDhr2Ms09otDeIAAGv/KW6MYc55NS/XU5b8TsXeWoHmtR1JHBHkz9f4w8cd81lpMRfHMA5gBj2PPmR4r6h0f6VxStAcbO5HQnwWCxeiL9bajY8VnpJJIzsQlOejvD79mZILgpOePLvovkuEdMJItHajv4LZUHTaKSwJBJ0yn5FFlnZSxcVb2kcjzGh8xxSlC18hIyuNjuAfitHg8TZW5sngSLn1KdfXtZoANN+5AIQ4S/jZg79/RGdNDCNwsb0m/tBZG4sZ2nDe2tlg8T6XzTHkPVVq/1BuTt9MxfpbFGDrfuHzK+eYp0hfUv1yhmosdbg9yzks0km5JRYKY8k/WTsvbfS5dC1+U5iA0EFu4IPiqoyujkySWy27JtYAeHJWVHTOG6JiOHCVltnDVp7/ooxz51ejyx3Nwq+EIDoQh4bU2PUyCzgbC/w+ifkjHJPKXGlLtXuiHchmEdyeMfcoFifsNEXxhBfErBzEN0aqZlcVY6NQyJ98ah1S1mTP1Ga1FaxSaxGZGsLWqLGKTmaSeF/wDtt8kxHCeS9UxmztN43f8Ab/8ApGN5FHZGuyDKCeQ9/BOMpyoTUxJa3mbnbZuvxyqZ2eg4IQANRoNT4DVUYa6sqGxs9nnyYPad4n6JzpLVGNvVDRzhd3c3l56+it+hGGmOMyu0dJtfcMGo35nX0Vz+GNyv/E/+svVoqelDQGgWAAA20A5Jj8OF1l+73IoB7vcuOumFnUA7knUYI124HqrgBedHdEtg0x1R0bbwSMXRx2duQEm4tbffdbmamHED0SD3mJ2ZptztpfuWk8lRcI+h4cTHFYi2m31XzvpliLnyspY5MnWayOG+U8ByuhDppUNcOy0svxIGl+LnHU92iU6XiN7mVkbgHNsJGX/VvuPX39y0lR0WxfoM5jM8faI3HE+HeqKDDhy9V9AqOlDI2NB/Zab2uADpf75hUf6XZUFxDGjazgN+fei5ZaExirgw0cgno6K3BWEEQ3+ScEQt/RY3KtJjFSKbwUXReCt3RhBfEPsJbPTJ4/hJeOsZ7bdwP1h3d4++CSw2uzjK49of93f4rZOh8fRZXpJg+UmaO4tq8D/UOXf/AMro8ecynrkxzxs/lBjH3obo+9Qwaq60ZSe2Nx+0OYVi6mPNFmroTmcKx0aG6NWL6bvQn0velsaVro1HInX03eofh+9V7Fp1qPGkGyHmislPMpaNaRL2IGzL2/VePWNx+QVFJjLgbNHmfkFOb8Y+NznNfkAuSWhottxGu/BaY+O91FyjYReCWrKxseeR2zGhoHNztbefZWiqMHoqeno3SYdPUSTU0csj2VMzAJCO0LNJA1100WF6Q4HVCNlSGf3aokldAwSda6PK7LkeTqXAWbxJsVU8X7R9OCGFUbqyou/b2nkbBvBo8dvJfS4xbQADu/rdUvR/ovXU8ktOYYB1bGSzSvlDI4Q9vZbK87GwJsBpe+xuruPC6wz/AIX8PG6XqjM0iQGOSMEDNG/9a5IFtPJZ+bHLK6k4X4ssZOaOwnu+/NEaTy3S2KUNRSx9bMyEx5wxzoZOsyPIvZ4A029bJ/BujM9T25SyFjqZ0sTWyNEhcbdW6RpHZZ7V+Wixnhyt00+mIXXC9ja/33qecdw80LDOjz5KSrGWA1MVTFabM3KxgYx7rT8GWvex4kLzMOmFfBTz0sc2Zjntb1v5MjS02cJAOFjoRy5hO+DIvrBS7kB6oE0ObcD3JfAaKqlg6yKKERtkexz5ZQwR27XaLtcouG311t4pl9PWCoFH+HaZy3OLPHVdX+8z/s7jy8FHyy/FfTFSVnR1sn6xGt9DxslI+ijAC3rDrvtex4LTVtFUwxieQUronENa6GbrMxJDewP1rHe2yrJWf3WpmFO1xZVRtE+Z2dmjD1bYrdoHa/8AEeSuYZ9VNyx7IO6MMIAc55DdttvROUmCxx+yPVWtbQ1cLXPljgAYGmSNs7XTxh5s0vj8TwJ7lGGOaV5jhYy7WZ3ukeIo2N2u4u79NApuOe9U5ce4G2DkAiZVyqjmhexk7WDrGZ43xO6yORo3yuHLT1C9RUVVOxssbYWskc5sXXTCN8xbcHq2HfY8tuWqn55W60r3x1sN7eSE9vMhN0fR6aWiNX1kbZOvs1hmYIhCGdprj+8zX0vtYpUYbVmnFUY4GQvi61pdKGl7SCcrW2uX2Hs94VXw5RP0xKSDw9yXkbw4eStJsEr2xl5hjzNj610AlaalsX7Ri5bm178LX0QcOwKsqWMkjZABKC6Jkk7WyytAOrGC/I7270fLP8Hvi+c4tQupZQ9ns3uw72PFp9/ktHh1a2dmZtgRo5vI/RWNP0fqa+KXJFG1kUhjldLII+qe0XLnX2A4ny5oGH/2Z4pFNYCBt7BhdO0MqbtzWh4uIGuoFl1zG5489sNzHLjoJzDxsgPb3LnWONwRlcxzmPad2vabOabcQQhueeQXPeGvaD2odlMuPJQylBKlt0aO/JDaUQPA4rQiFNWyQPJjdlN/2WnY94VlL0tqixzCWEOaWns62ItwKqq5vaLhsfilrrokljDmPulbVYpJSYecOq4Ym/g4utDpomHrMoPsuudlW9AJ2TNmw+vnY11FVx1TXZ25XNY60zGuHtNPvzr42bclyyon2vov0kbiEWIMDaeSpmq/xEcNU4tZLCGsYxoIcLuYGDQ9224dwzF5WVohqGUtOYMNqRG2nluGBzoyGOJccrxkuAOB48PlmB4czJeQBxdwOtgNvPdXEVFEBYRt9AssvLJdNcfHbFp/ZlicNU6bC35mtrIuyTbs1EIzhw8gf5Qr/CekcNVjNbG1zWg0k1LTZiGtdkLA1rSTxIeVQYNib6USGCnh65+YMqnXMsTHNDS2Nu3AkH+I7pFmHxZQwsBAHEXul9MZD9Mtrh7xS4TX08xaJGVUAcxr2OJu2J3ZymzgL+4rRYBi0P4jBLyNH9zkzEubZn5egeb6HuWMhw6Fu0bfQIooIf3TPQKfrj+H87+iVGNxfoN/a1OIHsXbmI6s65b7abrY4ViLJMQpY2kPDsFHWAEHMLu/LLwfy3XtqdvNY9lFCNerbfwCPhk/4Z73RwRSMmidFNC7sCRjjr2gNCnPLjb0V8dWXSxj6SmgAo3toqeUve/rop3mWTsgvyOAaO1YeW3GsosailwqrLXhhfXw5c7mtIB6sZjroBuT3FTM7eodSwUcVHDI5r5ssjp5Jchu1pkcNGg62+pvB1FCTcxtPiAllnjLs5hlZpf9JGNdSVFRiLKUSxxg09XTyNzVLx7LTGD272be9t9AOFH0LqqavfUOMbJZooWfh6ed4jZK65zk9rtAEDS9tfMLR4VTtOYRMB52CJU0MTxZ7GuHeApvkx3vRzx5a1tY/wBoGORwRYb1nUl7BVCRlGWmON14xlADtLbeIKb6IsdU00DahlJUUJzOzumayeiDi4kOde4O2nfuqOCiiZ7LGjwAUJMOpycxjaTzsE/rjvei+eWtbPYRTsq8Mq6Wjex7o8Rc9ofIxhdTiNrGSXdbQ237j4Kv6U43GyHBXe2I4GPe1pDi3K+MuBHAkDjyUZ6GF1s0bTyuAvMpo2+y1o8ANUfWfg+d/WzxrEJmzS4jR0+Gywujc9tW+YtkLeqs5jxn9vTKBa3s7a2X6JUcMTMPqKeOjMbmsdVVVRKDLHITrFC0n8twJIGnjzWLdQQ3zZG352Qn0EJN8jb+Cr7T8L5X9W2K17P0fjIDmknFCWtzAl7euBu0bkd4Rq2uY6s6POzN7MNPnOb/ANs5m3DuXmqF1PGP1W+gQnwM/ZHfoEvtPwfO/qp6Q1UjMRrXRguY6rqDpctcOufYgj4hWMLw5oda1xex3HipZABYCw8EN7lGecy/pUx9UnDvQ7KDnIeZQpThxXnnReXluzISyE6FDXl5bsXl1q4vIC2wwPBvchaBlSvLy5PJ26MOhGVaM2rC8vLPS5RW1QRG1QXl5Bp/igpCqHNdXkaCX4sdykKrwXl5Gje69e65eXkBLrkN8oXl5ADdOhmYc1xeQEHTIL5fBeXkwGZ0N9QF5eSSE6oCC+cLy8mVBfOh9cvLyekv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2" name="AutoShape 10" descr="data:image/jpeg;base64,/9j/4AAQSkZJRgABAQAAAQABAAD/2wCEAAkGBxISEhUSEhIWFRUVFhcYFRYVFxgVFRUVFRUWFxcYFRUYHSggGB0lHRgVITEhJSkrLi4uGB8zODMtNygtLisBCgoKDg0OGhAQGisdHx0rLS0tLS0tLS0tLS0tLS0tLS0tLS0tLS0tLS0tLS0tLS0tLS0tLS0tLSstLS0tLTctN//AABEIANgA6gMBIgACEQEDEQH/xAAbAAACAwEBAQAAAAAAAAAAAAADBAIFBgEAB//EAEQQAAEDAgQCBwYCBwcDBQAAAAEAAgMEEQUSITFBUQYTImFxgZEyobHB0fAUIxVCUlNikuEHJHKCstLxc6LCFjM04vL/xAAYAQADAQEAAAAAAAAAAAAAAAAAAQIDBP/EACIRAQEAAgIDAQADAQEAAAAAAAABAhEhMQMSE1EiQWGBMv/aAAwDAQACEQMRAD8A+aMYmYo1yJibjjXE6HmMR2RqccSYZGkegmRIzYkwyJFESSvUoI1LImerXMiZWF8ikGI+RdyIIDKvZUfIuZUAAtXMqOWrmRAAyrhajFq5lQAMq4Wo5auFqAWibv4n5LrmosbN/E/JdLUEVc1Cc1NuahPamCrmoDgnHNSrW7jkT9fgQgiz2oL2puRqXe1AKPagvCZeEB4VwqABqpLw3XVdJfRMTsMaFCxP07LrBrjEo4kdkaNFEjxwqdr0hFFoimJMRxaIjo0bPRExqPVp4xKBjTLRTIuZU0WqORBaL5VEtTRYhuammwCynDSvebNaXHuC7Mcga4i+ZzWtHMuNgFqpiynZcuaLDXgB4k+Czy8mulTH9Uf/AKaqrX6o28W2+Kr56N7faaR5aeq+mdGq6SSBznC7dct+P9FjpMZErnNuLg6jYjXgOW+3JGWVklKY7umdyqJaj4xVMje0WFnX1BvYjmOCiQqmWys0BG3fx+i65qJE3fx+ikWqiKOYhOam3tQXNQCrmpSIXvrcX057cfh5Kwc1IstnfYEbE6W11B38PenCCkalpAnnhKyNQRN4S8gTbwl5AqhFgNV2y6Bqu2VhrIY0/SxaqFLDcgK9rcJNO8NcQTla7T+IX/p5LntbyBU8SeqcPdHlzD2mhw8DqEm+XKW243VrUVZlDS79VoaPAbLK5NsfHbNlQ2y65qKY1IsTQVe1BLU5I1DLVcSWyLmRMFq5ZUQD2rkEGY8gNT4BHeEvUTZYpMvt6FvlfS6nK8cDXJSSpc6ohjFgM9wTs3K02P3zCsZ+h7qiS81VLI24JYbNae4BovbzWUgxAzuuzsvjINtuzt7vkvq2AykwtksScuh8lOMsuiyq+oKURQtiaScotc727+ZWB6X9FousdUZ3NJ3s8i3AWbssvXf2gzHPcyNka4jskZBlNgMp379leSdIH1dG2R7LOPEXI00PryW+fTOdsPj0uQsaHl5aRq72hvobb6FPYNWX7B4+z8ws3ipIkJ4AruHzPfNGGX0cDp4i9+6yUx4Hty3MQ38fopFqlGN/H5BSLUjLuagvami1Ce1AJuCrsQY7R1+yLh1t7G2vqArV4VfiMZI0NtNRwPieHFOCFw/ML9/FCkUqbb3eFgNPVdkCdKkpAl5QmpAlpRogi4XVxdVk02PVb4mMLCW3fY25WJRqDFZ5HsL3ucSWg3N9CQLemiU6VDsxf4z/AKVb9F6VhdDmOhey/m4KOPV3+CblWGISWdH4n4BMx1jRlZxJ/qodNoQypaxmwe+w/l0QKjCZAI6j9Qvy94OW/ouWybXjlrxrlnSSnhbIx4JJGUGw0IOvwQ8OxKOdueO9gbG4tqAD81i8WiJEj76Z3DzuSrjoD/8AGd/1XfBq3uM9do8mMx6aORCKJIVBTGDhChZEKjZMg3hKyi+hTciWc0k2AuTsBxTKqNuEiN7nx5iZGluTlcgk35AA79yua3pC+ONjWaDILAbDS1vcm42upyXvYD2TodQPFYqrr+tc4jSzth7OpvoNvJGk7UeJRvklLshGY3NtrrUYRiDmxiM6ADbhZJtmuRt6BCrpOPAck7lvgpNclpaH8RMY2GzXONnAXAAbm94v6LQYXhUcA7AJJ3cdSfoPBVGAVT2yB7W3B0LddQtO6MjcWunbeik/t6Ib+PyCmQowcfH6IpCRhOCC8Iz3AWB46DvKg8IBR7UrUMuLJ54SswFtUwo45i3su3F7+Nyb+dwikghLyNu4u3BA999fcEVgTpUGUJSfZOSJKpPh5ok2mgLqj1jeY9VHr281oTRdK3aReLvki0WKOYAB4oeO4VUSZMkRda9+03jbmUCDBqu2sJ/mZ/uUzWnb4fJ6rqLFS9wEhNjuePPc+CvKvGmGFsOY5Q/PwvcttY6bWKyH6Gqv3LvVn+5EGEVf7h3q0/Bym4427dH1wvbuIVrXMe0cXkqw6FVWWLL/ABuPwVC7o9Wku/u8mpNvZ+qt+j9HLCA2VhjNybOtex479yeUnrw5/L5PZr3PXMyCx4PG6IFmx2JdcuuLyAjIncAlIlAAvf75FIvVn0beGuLsup0B+KCq46R04lhe0Cz7H7HNfDsUpZIXHgeXNffMUlYWd6+VdLoMxzBVbyhj4K9wBLhrwFvvkvQPkfo87/eqMyiky58vZzXG24DvdqfNEw1pLtk7YTUdGqbq+1lBPBEqXz9YRI4WJJFhbTlZX3RxgA1CJj1C2Szm9mx96hSlg4+J+SKUKJpBcDzPyRUAKZgIIO3duO8d6WMjh7QBb+03hzLm8B8E25L5rGyYCc8G9jt8xfTml5W30Uqtrmgujbc8W3sHfQpKnrC5xa4a73tpsNDyKZyEZGZXOaNsrbe8fIlRDlKsH5l+QHvvYKAbxTqaHKq2spw/x4FWEpSzkS6Kq0U3evfhh3phyhdabqNPpbZUzHKqWOZORSrOxot45EzE5VkL01FIka0Y5Z3pG784f4B8Srpj1nOkL/zv8o+JSAmHHXy+itGhZ6B3aZ/i+RWiAsO8pU47ZeK8CvFBhvRaOvyENDSdeWvfqhuVc55bKXCwv4XU5HGyq5AW5rcNjcLFYuQ+4srWgq31GYAEW2uVCpwh41tdPktMjI1+XIBtsm8Gw3LYkK8hoN7hWkFCANEy0HHV5G7C3H+iFVVjSN9Of1S2IyZTb4Krrcwbpy8UCjwVTZLubzsjrP8AR6U53t2vY287EhX90ycKDK26KShuKATc4t31CXlsdRoefPuI4/fNNzbLPYvNJEM7W5hfXW1vcnJulXSczXOOhL3A/wCRxYP9N/NLCS2iRjxdxswR3JJ2d+04na3C/uTL91WWNidozSIJcuytQjGfv770SBExnuUeqKnkdyXRG7l7wnsif6Vn/euTFPjE/wC+f6hVJRYDr5H4LeyM5a0FHjU5ewda6xe0HbYuAI2X0eM6L5HQS/mR/wDUZ/qC+pQyrHKNcbtZsdos9j7vzv8AK35q8jfdUXSIjrdP2Qs9KBpD2mnv+RWhz3WYpndpvj8lftdskZtpU7oLHKd0lO2uQpDCbm58V6CMucGjclaaeIBt05jsrWaopmwyBp/WcBdax8IIB5i6+a4/OevYBwId79Pmtzh1beNt+SJf6KoTUouoPbl2UZqjVLz1O5BRo4oMcq2xOu4+1w523HvQohnZob3HDZZ3pbOXT7+wLDxWl6HyiaPTQjQjv4/XzQSqp6R0c1yNCFaucrSvo9NttlSvckEy9Lz1jGglzgAOJIA9SvFyqcUeAR2S45uyBzsd/K6cI8aprvZN7i47wqzHagNhcDu7sjzXKd/aGluydOWyqukcl3MbfYE92ptf3K8ZyVvCto35HtJGm1/EWVpKVSzN09oG3f8AAJ9tUHLTKf2iCk/fkvA/foh5vvyUgfvzChSQP36IsZ0HgEBp+X/iiMdoPBIKsTN5s/lZ9ExT1TQd2/yR/wC26iIj+yfVykI/4D6//VbcI5CjN5Wnh1jbfzNX0SnmuFh6aleS05bDO06g39oFbCmOqnJWK4jlsLqixqW8nkFY51S4s780+A+Cyq3aV/bb5/BaIHZZmn0e3xWiLuykDTJEUPVe2RFbIkbT9GabMXP5aK7q2jYoHR6Dq4hfiLnz+ws103x8xxOy7nQefGyrqFtQ1ZbLWnKbgEN02vpstASYzYePksZ0Rd2xfcnfvuFtqxpIB3tt9Cs8VUvLUZkpNKQ0ncqcoI1GoPDvQJY3eu/mqJjqqlc8uPG9z381adBaxsc5jc7Ln9m+gvyuu1tmPN9dPv5rN1zu1du4Nx3W2QT7dVUwczRYzFocjvFW3RDpB1sTQ+2a1iedu48U1jFEJAbDVAYtz1W1cL3OJEgA5W19bp+qjLCWuFiEm96YKxQua7M54dpyt81U4+7ttP8AD8CVPGayRj2lp7Njpvc34j4KrqppHuIcNWA37gtsMb2zyyDkm0tzRYwlJfcuRyG41WlidrVhRmn781XzOO67HUnx/wCVncVex9p28v8AxUm7JaOYeH236FGadFOj2sAVNiCCiNKk1hTE2KcjkAIvoLgeZ0HxCrIZLc7cbb+SZjlEjOzrfI5vMjMDt4KjWbnWKocXqLSnwHwVmZNVnOkEtpSe5thzNlOt3QqxpKppe0a3CspcXZ7Nnab6LL4XP1Ts7tb2v56Cydz3JPNGU0IvosRa4hoa4k939Vp8NomNvLMR1cYzO5X3De893csBG8t1B1G1k9DXOcCXSE3b7NyLDS5ItbfNuoN9T/S0csWeJwLTpcbf0XzfpK99Qew0kA7jayU6Oh7HD88jM4tDR7LzY2Dhf325bLfYXg4DLEa80Xs50x2CxdWWk6WPH6LYwTtkbcbjfke8IWJYQTtb/MPnuquSnnZoBb/Da3qlMdHTVRKWnRunj9hV1XihNmtsDYk66i5P35pj8LJYFw8tz6X+aWdhmpOXlunolTX6je/PTQXVJHQPe6wF7rZw4UHbjTjbb0V5huEsbqBb3lMMhFhdRA1rmC4brb4+K1eF4r1rQ8kMAve/AjcK+6sAWIWD6ZRMYCAS0FwNgbAk6a8xqEBXYxizah73McAIzlGawDxxsfgqmStZz8Up1WWJzCQdy53DuAO2/wAUvwbbbKLHmLaHzT1O0l8TmYJGytNyNC03HOxHqkDVnM8kXL/cPu3onKmnBISr6XUm63ws0zyl2Vc/hyUQmHQWUOpV7iNVOSUEWQQ5EcxDIRBRWzovXdxSa4jUG1p+Nm5N9P6qTa6fk30P1XAURpCy3/jSYvCvqOTPQ/VRbWz5MvZyjTbXQ+PcmGLhtlcPH36omX+HoRuI1XAR+h+qG5kkj88ts1rAN2CeZl5rul91nc6cxLtiu5rbbdo/AfP0VjFAgUgF3OvubDwbp8c3qj11Y2KMuvc7NHM/evkld26h/wCq3G6jaFly51swHfs3z0VhDhr2Ms09otDeIAAGv/KW6MYc55NS/XU5b8TsXeWoHmtR1JHBHkz9f4w8cd81lpMRfHMA5gBj2PPmR4r6h0f6VxStAcbO5HQnwWCxeiL9bajY8VnpJJIzsQlOejvD79mZILgpOePLvovkuEdMJItHajv4LZUHTaKSwJBJ0yn5FFlnZSxcVb2kcjzGh8xxSlC18hIyuNjuAfitHg8TZW5sngSLn1KdfXtZoANN+5AIQ4S/jZg79/RGdNDCNwsb0m/tBZG4sZ2nDe2tlg8T6XzTHkPVVq/1BuTt9MxfpbFGDrfuHzK+eYp0hfUv1yhmosdbg9yzks0km5JRYKY8k/WTsvbfS5dC1+U5iA0EFu4IPiqoyujkySWy27JtYAeHJWVHTOG6JiOHCVltnDVp7/ooxz51ejyx3Nwq+EIDoQh4bU2PUyCzgbC/w+ifkjHJPKXGlLtXuiHchmEdyeMfcoFifsNEXxhBfErBzEN0aqZlcVY6NQyJ98ah1S1mTP1Ga1FaxSaxGZGsLWqLGKTmaSeF/wDtt8kxHCeS9UxmztN43f8Ab/8ApGN5FHZGuyDKCeQ9/BOMpyoTUxJa3mbnbZuvxyqZ2eg4IQANRoNT4DVUYa6sqGxs9nnyYPad4n6JzpLVGNvVDRzhd3c3l56+it+hGGmOMyu0dJtfcMGo35nX0Vz+GNyv/E/+svVoqelDQGgWAAA20A5Jj8OF1l+73IoB7vcuOumFnUA7knUYI124HqrgBedHdEtg0x1R0bbwSMXRx2duQEm4tbffdbmamHED0SD3mJ2ZptztpfuWk8lRcI+h4cTHFYi2m31XzvpliLnyspY5MnWayOG+U8ByuhDppUNcOy0svxIGl+LnHU92iU6XiN7mVkbgHNsJGX/VvuPX39y0lR0WxfoM5jM8faI3HE+HeqKDDhy9V9AqOlDI2NB/Zab2uADpf75hUf6XZUFxDGjazgN+fei5ZaExirgw0cgno6K3BWEEQ3+ScEQt/RY3KtJjFSKbwUXReCt3RhBfEPsJbPTJ4/hJeOsZ7bdwP1h3d4++CSw2uzjK49of93f4rZOh8fRZXpJg+UmaO4tq8D/UOXf/AMro8ecynrkxzxs/lBjH3obo+9Qwaq60ZSe2Nx+0OYVi6mPNFmroTmcKx0aG6NWL6bvQn0velsaVro1HInX03eofh+9V7Fp1qPGkGyHmislPMpaNaRL2IGzL2/VePWNx+QVFJjLgbNHmfkFOb8Y+NznNfkAuSWhottxGu/BaY+O91FyjYReCWrKxseeR2zGhoHNztbefZWiqMHoqeno3SYdPUSTU0csj2VMzAJCO0LNJA1100WF6Q4HVCNlSGf3aokldAwSda6PK7LkeTqXAWbxJsVU8X7R9OCGFUbqyou/b2nkbBvBo8dvJfS4xbQADu/rdUvR/ovXU8ktOYYB1bGSzSvlDI4Q9vZbK87GwJsBpe+xuruPC6wz/AIX8PG6XqjM0iQGOSMEDNG/9a5IFtPJZ+bHLK6k4X4ssZOaOwnu+/NEaTy3S2KUNRSx9bMyEx5wxzoZOsyPIvZ4A029bJ/BujM9T25SyFjqZ0sTWyNEhcbdW6RpHZZ7V+Wixnhyt00+mIXXC9ja/33qecdw80LDOjz5KSrGWA1MVTFabM3KxgYx7rT8GWvex4kLzMOmFfBTz0sc2Zjntb1v5MjS02cJAOFjoRy5hO+DIvrBS7kB6oE0ObcD3JfAaKqlg6yKKERtkexz5ZQwR27XaLtcouG311t4pl9PWCoFH+HaZy3OLPHVdX+8z/s7jy8FHyy/FfTFSVnR1sn6xGt9DxslI+ijAC3rDrvtex4LTVtFUwxieQUronENa6GbrMxJDewP1rHe2yrJWf3WpmFO1xZVRtE+Z2dmjD1bYrdoHa/8AEeSuYZ9VNyx7IO6MMIAc55DdttvROUmCxx+yPVWtbQ1cLXPljgAYGmSNs7XTxh5s0vj8TwJ7lGGOaV5jhYy7WZ3ukeIo2N2u4u79NApuOe9U5ce4G2DkAiZVyqjmhexk7WDrGZ43xO6yORo3yuHLT1C9RUVVOxssbYWskc5sXXTCN8xbcHq2HfY8tuWqn55W60r3x1sN7eSE9vMhN0fR6aWiNX1kbZOvs1hmYIhCGdprj+8zX0vtYpUYbVmnFUY4GQvi61pdKGl7SCcrW2uX2Hs94VXw5RP0xKSDw9yXkbw4eStJsEr2xl5hjzNj610AlaalsX7Ri5bm178LX0QcOwKsqWMkjZABKC6Jkk7WyytAOrGC/I7270fLP8Hvi+c4tQupZQ9ns3uw72PFp9/ktHh1a2dmZtgRo5vI/RWNP0fqa+KXJFG1kUhjldLII+qe0XLnX2A4ny5oGH/2Z4pFNYCBt7BhdO0MqbtzWh4uIGuoFl1zG5489sNzHLjoJzDxsgPb3LnWONwRlcxzmPad2vabOabcQQhueeQXPeGvaD2odlMuPJQylBKlt0aO/JDaUQPA4rQiFNWyQPJjdlN/2WnY94VlL0tqixzCWEOaWns62ItwKqq5vaLhsfilrrokljDmPulbVYpJSYecOq4Ym/g4utDpomHrMoPsuudlW9AJ2TNmw+vnY11FVx1TXZ25XNY60zGuHtNPvzr42bclyyon2vov0kbiEWIMDaeSpmq/xEcNU4tZLCGsYxoIcLuYGDQ9224dwzF5WVohqGUtOYMNqRG2nluGBzoyGOJccrxkuAOB48PlmB4czJeQBxdwOtgNvPdXEVFEBYRt9AssvLJdNcfHbFp/ZlicNU6bC35mtrIuyTbs1EIzhw8gf5Qr/CekcNVjNbG1zWg0k1LTZiGtdkLA1rSTxIeVQYNib6USGCnh65+YMqnXMsTHNDS2Nu3AkH+I7pFmHxZQwsBAHEXul9MZD9Mtrh7xS4TX08xaJGVUAcxr2OJu2J3ZymzgL+4rRYBi0P4jBLyNH9zkzEubZn5egeb6HuWMhw6Fu0bfQIooIf3TPQKfrj+H87+iVGNxfoN/a1OIHsXbmI6s65b7abrY4ViLJMQpY2kPDsFHWAEHMLu/LLwfy3XtqdvNY9lFCNerbfwCPhk/4Z73RwRSMmidFNC7sCRjjr2gNCnPLjb0V8dWXSxj6SmgAo3toqeUve/rop3mWTsgvyOAaO1YeW3GsosailwqrLXhhfXw5c7mtIB6sZjroBuT3FTM7eodSwUcVHDI5r5ssjp5Jchu1pkcNGg62+pvB1FCTcxtPiAllnjLs5hlZpf9JGNdSVFRiLKUSxxg09XTyNzVLx7LTGD272be9t9AOFH0LqqavfUOMbJZooWfh6ed4jZK65zk9rtAEDS9tfMLR4VTtOYRMB52CJU0MTxZ7GuHeApvkx3vRzx5a1tY/wBoGORwRYb1nUl7BVCRlGWmON14xlADtLbeIKb6IsdU00DahlJUUJzOzumayeiDi4kOde4O2nfuqOCiiZ7LGjwAUJMOpycxjaTzsE/rjvei+eWtbPYRTsq8Mq6Wjex7o8Rc9ofIxhdTiNrGSXdbQ237j4Kv6U43GyHBXe2I4GPe1pDi3K+MuBHAkDjyUZ6GF1s0bTyuAvMpo2+y1o8ANUfWfg+d/WzxrEJmzS4jR0+Gywujc9tW+YtkLeqs5jxn9vTKBa3s7a2X6JUcMTMPqKeOjMbmsdVVVRKDLHITrFC0n8twJIGnjzWLdQQ3zZG352Qn0EJN8jb+Cr7T8L5X9W2K17P0fjIDmknFCWtzAl7euBu0bkd4Rq2uY6s6POzN7MNPnOb/ANs5m3DuXmqF1PGP1W+gQnwM/ZHfoEvtPwfO/qp6Q1UjMRrXRguY6rqDpctcOufYgj4hWMLw5oda1xex3HipZABYCw8EN7lGecy/pUx9UnDvQ7KDnIeZQpThxXnnReXluzISyE6FDXl5bsXl1q4vIC2wwPBvchaBlSvLy5PJ26MOhGVaM2rC8vLPS5RW1QRG1QXl5Bp/igpCqHNdXkaCX4sdykKrwXl5Gje69e65eXkBLrkN8oXl5ADdOhmYc1xeQEHTIL5fBeXkwGZ0N9QF5eSSE6oCC+cLy8mVBfOh9cvLyekv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3" name="AutoShape 12" descr="data:image/jpeg;base64,/9j/4AAQSkZJRgABAQAAAQABAAD/2wCEAAkGBxISEhUSEhIWFRUVFhcYFRYVFxgVFRUVFRUWFxcYFRUYHSggGB0lHRgVITEhJSkrLi4uGB8zODMtNygtLisBCgoKDg0OGhAQGisdHx0rLS0tLS0tLS0tLS0tLS0tLS0tLS0tLS0tLS0tLS0tLS0tLS0tLS0tLSstLS0tLTctN//AABEIANgA6gMBIgACEQEDEQH/xAAbAAACAwEBAQAAAAAAAAAAAAADBAIFBgEAB//EAEQQAAEDAgQCBwYCBwcDBQAAAAEAAgMEEQUSITFBUQYTImFxgZEyobHB0fAUIxVCUlNikuEHJHKCstLxc6LCFjM04vL/xAAYAQADAQEAAAAAAAAAAAAAAAAAAQIDBP/EACIRAQEAAgIDAQADAQEAAAAAAAABAhEhMQMSE1EiQWGBMv/aAAwDAQACEQMRAD8A+aMYmYo1yJibjjXE6HmMR2RqccSYZGkegmRIzYkwyJFESSvUoI1LImerXMiZWF8ikGI+RdyIIDKvZUfIuZUAAtXMqOWrmRAAyrhajFq5lQAMq4Wo5auFqAWibv4n5LrmosbN/E/JdLUEVc1Cc1NuahPamCrmoDgnHNSrW7jkT9fgQgiz2oL2puRqXe1AKPagvCZeEB4VwqABqpLw3XVdJfRMTsMaFCxP07LrBrjEo4kdkaNFEjxwqdr0hFFoimJMRxaIjo0bPRExqPVp4xKBjTLRTIuZU0WqORBaL5VEtTRYhuammwCynDSvebNaXHuC7Mcga4i+ZzWtHMuNgFqpiynZcuaLDXgB4k+Czy8mulTH9Uf/AKaqrX6o28W2+Kr56N7faaR5aeq+mdGq6SSBznC7dct+P9FjpMZErnNuLg6jYjXgOW+3JGWVklKY7umdyqJaj4xVMje0WFnX1BvYjmOCiQqmWys0BG3fx+i65qJE3fx+ikWqiKOYhOam3tQXNQCrmpSIXvrcX057cfh5Kwc1IstnfYEbE6W11B38PenCCkalpAnnhKyNQRN4S8gTbwl5AqhFgNV2y6Bqu2VhrIY0/SxaqFLDcgK9rcJNO8NcQTla7T+IX/p5LntbyBU8SeqcPdHlzD2mhw8DqEm+XKW243VrUVZlDS79VoaPAbLK5NsfHbNlQ2y65qKY1IsTQVe1BLU5I1DLVcSWyLmRMFq5ZUQD2rkEGY8gNT4BHeEvUTZYpMvt6FvlfS6nK8cDXJSSpc6ohjFgM9wTs3K02P3zCsZ+h7qiS81VLI24JYbNae4BovbzWUgxAzuuzsvjINtuzt7vkvq2AykwtksScuh8lOMsuiyq+oKURQtiaScotc727+ZWB6X9FousdUZ3NJ3s8i3AWbssvXf2gzHPcyNka4jskZBlNgMp379leSdIH1dG2R7LOPEXI00PryW+fTOdsPj0uQsaHl5aRq72hvobb6FPYNWX7B4+z8ws3ipIkJ4AruHzPfNGGX0cDp4i9+6yUx4Hty3MQ38fopFqlGN/H5BSLUjLuagvami1Ce1AJuCrsQY7R1+yLh1t7G2vqArV4VfiMZI0NtNRwPieHFOCFw/ML9/FCkUqbb3eFgNPVdkCdKkpAl5QmpAlpRogi4XVxdVk02PVb4mMLCW3fY25WJRqDFZ5HsL3ucSWg3N9CQLemiU6VDsxf4z/AKVb9F6VhdDmOhey/m4KOPV3+CblWGISWdH4n4BMx1jRlZxJ/qodNoQypaxmwe+w/l0QKjCZAI6j9Qvy94OW/ouWybXjlrxrlnSSnhbIx4JJGUGw0IOvwQ8OxKOdueO9gbG4tqAD81i8WiJEj76Z3DzuSrjoD/8AGd/1XfBq3uM9do8mMx6aORCKJIVBTGDhChZEKjZMg3hKyi+hTciWc0k2AuTsBxTKqNuEiN7nx5iZGluTlcgk35AA79yua3pC+ONjWaDILAbDS1vcm42upyXvYD2TodQPFYqrr+tc4jSzth7OpvoNvJGk7UeJRvklLshGY3NtrrUYRiDmxiM6ADbhZJtmuRt6BCrpOPAck7lvgpNclpaH8RMY2GzXONnAXAAbm94v6LQYXhUcA7AJJ3cdSfoPBVGAVT2yB7W3B0LddQtO6MjcWunbeik/t6Ib+PyCmQowcfH6IpCRhOCC8Iz3AWB46DvKg8IBR7UrUMuLJ54SswFtUwo45i3su3F7+Nyb+dwikghLyNu4u3BA999fcEVgTpUGUJSfZOSJKpPh5ok2mgLqj1jeY9VHr281oTRdK3aReLvki0WKOYAB4oeO4VUSZMkRda9+03jbmUCDBqu2sJ/mZ/uUzWnb4fJ6rqLFS9wEhNjuePPc+CvKvGmGFsOY5Q/PwvcttY6bWKyH6Gqv3LvVn+5EGEVf7h3q0/Bym4427dH1wvbuIVrXMe0cXkqw6FVWWLL/ABuPwVC7o9Wku/u8mpNvZ+qt+j9HLCA2VhjNybOtex479yeUnrw5/L5PZr3PXMyCx4PG6IFmx2JdcuuLyAjIncAlIlAAvf75FIvVn0beGuLsup0B+KCq46R04lhe0Cz7H7HNfDsUpZIXHgeXNffMUlYWd6+VdLoMxzBVbyhj4K9wBLhrwFvvkvQPkfo87/eqMyiky58vZzXG24DvdqfNEw1pLtk7YTUdGqbq+1lBPBEqXz9YRI4WJJFhbTlZX3RxgA1CJj1C2Szm9mx96hSlg4+J+SKUKJpBcDzPyRUAKZgIIO3duO8d6WMjh7QBb+03hzLm8B8E25L5rGyYCc8G9jt8xfTml5W30Uqtrmgujbc8W3sHfQpKnrC5xa4a73tpsNDyKZyEZGZXOaNsrbe8fIlRDlKsH5l+QHvvYKAbxTqaHKq2spw/x4FWEpSzkS6Kq0U3evfhh3phyhdabqNPpbZUzHKqWOZORSrOxot45EzE5VkL01FIka0Y5Z3pG784f4B8Srpj1nOkL/zv8o+JSAmHHXy+itGhZ6B3aZ/i+RWiAsO8pU47ZeK8CvFBhvRaOvyENDSdeWvfqhuVc55bKXCwv4XU5HGyq5AW5rcNjcLFYuQ+4srWgq31GYAEW2uVCpwh41tdPktMjI1+XIBtsm8Gw3LYkK8hoN7hWkFCANEy0HHV5G7C3H+iFVVjSN9Of1S2IyZTb4Krrcwbpy8UCjwVTZLubzsjrP8AR6U53t2vY287EhX90ycKDK26KShuKATc4t31CXlsdRoefPuI4/fNNzbLPYvNJEM7W5hfXW1vcnJulXSczXOOhL3A/wCRxYP9N/NLCS2iRjxdxswR3JJ2d+04na3C/uTL91WWNidozSIJcuytQjGfv770SBExnuUeqKnkdyXRG7l7wnsif6Vn/euTFPjE/wC+f6hVJRYDr5H4LeyM5a0FHjU5ewda6xe0HbYuAI2X0eM6L5HQS/mR/wDUZ/qC+pQyrHKNcbtZsdos9j7vzv8AK35q8jfdUXSIjrdP2Qs9KBpD2mnv+RWhz3WYpndpvj8lftdskZtpU7oLHKd0lO2uQpDCbm58V6CMucGjclaaeIBt05jsrWaopmwyBp/WcBdax8IIB5i6+a4/OevYBwId79Pmtzh1beNt+SJf6KoTUouoPbl2UZqjVLz1O5BRo4oMcq2xOu4+1w523HvQohnZob3HDZZ3pbOXT7+wLDxWl6HyiaPTQjQjv4/XzQSqp6R0c1yNCFaucrSvo9NttlSvckEy9Lz1jGglzgAOJIA9SvFyqcUeAR2S45uyBzsd/K6cI8aprvZN7i47wqzHagNhcDu7sjzXKd/aGluydOWyqukcl3MbfYE92ptf3K8ZyVvCto35HtJGm1/EWVpKVSzN09oG3f8AAJ9tUHLTKf2iCk/fkvA/foh5vvyUgfvzChSQP36IsZ0HgEBp+X/iiMdoPBIKsTN5s/lZ9ExT1TQd2/yR/wC26iIj+yfVykI/4D6//VbcI5CjN5Wnh1jbfzNX0SnmuFh6aleS05bDO06g39oFbCmOqnJWK4jlsLqixqW8nkFY51S4s780+A+Cyq3aV/bb5/BaIHZZmn0e3xWiLuykDTJEUPVe2RFbIkbT9GabMXP5aK7q2jYoHR6Dq4hfiLnz+ws103x8xxOy7nQefGyrqFtQ1ZbLWnKbgEN02vpstASYzYePksZ0Rd2xfcnfvuFtqxpIB3tt9Cs8VUvLUZkpNKQ0ncqcoI1GoPDvQJY3eu/mqJjqqlc8uPG9z381adBaxsc5jc7Ln9m+gvyuu1tmPN9dPv5rN1zu1du4Nx3W2QT7dVUwczRYzFocjvFW3RDpB1sTQ+2a1iedu48U1jFEJAbDVAYtz1W1cL3OJEgA5W19bp+qjLCWuFiEm96YKxQua7M54dpyt81U4+7ttP8AD8CVPGayRj2lp7Njpvc34j4KrqppHuIcNWA37gtsMb2zyyDkm0tzRYwlJfcuRyG41WlidrVhRmn781XzOO67HUnx/wCVncVex9p28v8AxUm7JaOYeH236FGadFOj2sAVNiCCiNKk1hTE2KcjkAIvoLgeZ0HxCrIZLc7cbb+SZjlEjOzrfI5vMjMDt4KjWbnWKocXqLSnwHwVmZNVnOkEtpSe5thzNlOt3QqxpKppe0a3CspcXZ7Nnab6LL4XP1Ts7tb2v56Cydz3JPNGU0IvosRa4hoa4k939Vp8NomNvLMR1cYzO5X3De893csBG8t1B1G1k9DXOcCXSE3b7NyLDS5ItbfNuoN9T/S0csWeJwLTpcbf0XzfpK99Qew0kA7jayU6Oh7HD88jM4tDR7LzY2Dhf325bLfYXg4DLEa80Xs50x2CxdWWk6WPH6LYwTtkbcbjfke8IWJYQTtb/MPnuquSnnZoBb/Da3qlMdHTVRKWnRunj9hV1XihNmtsDYk66i5P35pj8LJYFw8tz6X+aWdhmpOXlunolTX6je/PTQXVJHQPe6wF7rZw4UHbjTjbb0V5huEsbqBb3lMMhFhdRA1rmC4brb4+K1eF4r1rQ8kMAve/AjcK+6sAWIWD6ZRMYCAS0FwNgbAk6a8xqEBXYxizah73McAIzlGawDxxsfgqmStZz8Up1WWJzCQdy53DuAO2/wAUvwbbbKLHmLaHzT1O0l8TmYJGytNyNC03HOxHqkDVnM8kXL/cPu3onKmnBISr6XUm63ws0zyl2Vc/hyUQmHQWUOpV7iNVOSUEWQQ5EcxDIRBRWzovXdxSa4jUG1p+Nm5N9P6qTa6fk30P1XAURpCy3/jSYvCvqOTPQ/VRbWz5MvZyjTbXQ+PcmGLhtlcPH36omX+HoRuI1XAR+h+qG5kkj88ts1rAN2CeZl5rul91nc6cxLtiu5rbbdo/AfP0VjFAgUgF3OvubDwbp8c3qj11Y2KMuvc7NHM/evkld26h/wCq3G6jaFly51swHfs3z0VhDhr2Ms09otDeIAAGv/KW6MYc55NS/XU5b8TsXeWoHmtR1JHBHkz9f4w8cd81lpMRfHMA5gBj2PPmR4r6h0f6VxStAcbO5HQnwWCxeiL9bajY8VnpJJIzsQlOejvD79mZILgpOePLvovkuEdMJItHajv4LZUHTaKSwJBJ0yn5FFlnZSxcVb2kcjzGh8xxSlC18hIyuNjuAfitHg8TZW5sngSLn1KdfXtZoANN+5AIQ4S/jZg79/RGdNDCNwsb0m/tBZG4sZ2nDe2tlg8T6XzTHkPVVq/1BuTt9MxfpbFGDrfuHzK+eYp0hfUv1yhmosdbg9yzks0km5JRYKY8k/WTsvbfS5dC1+U5iA0EFu4IPiqoyujkySWy27JtYAeHJWVHTOG6JiOHCVltnDVp7/ooxz51ejyx3Nwq+EIDoQh4bU2PUyCzgbC/w+ifkjHJPKXGlLtXuiHchmEdyeMfcoFifsNEXxhBfErBzEN0aqZlcVY6NQyJ98ah1S1mTP1Ga1FaxSaxGZGsLWqLGKTmaSeF/wDtt8kxHCeS9UxmztN43f8Ab/8ApGN5FHZGuyDKCeQ9/BOMpyoTUxJa3mbnbZuvxyqZ2eg4IQANRoNT4DVUYa6sqGxs9nnyYPad4n6JzpLVGNvVDRzhd3c3l56+it+hGGmOMyu0dJtfcMGo35nX0Vz+GNyv/E/+svVoqelDQGgWAAA20A5Jj8OF1l+73IoB7vcuOumFnUA7knUYI124HqrgBedHdEtg0x1R0bbwSMXRx2duQEm4tbffdbmamHED0SD3mJ2ZptztpfuWk8lRcI+h4cTHFYi2m31XzvpliLnyspY5MnWayOG+U8ByuhDppUNcOy0svxIGl+LnHU92iU6XiN7mVkbgHNsJGX/VvuPX39y0lR0WxfoM5jM8faI3HE+HeqKDDhy9V9AqOlDI2NB/Zab2uADpf75hUf6XZUFxDGjazgN+fei5ZaExirgw0cgno6K3BWEEQ3+ScEQt/RY3KtJjFSKbwUXReCt3RhBfEPsJbPTJ4/hJeOsZ7bdwP1h3d4++CSw2uzjK49of93f4rZOh8fRZXpJg+UmaO4tq8D/UOXf/AMro8ecynrkxzxs/lBjH3obo+9Qwaq60ZSe2Nx+0OYVi6mPNFmroTmcKx0aG6NWL6bvQn0velsaVro1HInX03eofh+9V7Fp1qPGkGyHmislPMpaNaRL2IGzL2/VePWNx+QVFJjLgbNHmfkFOb8Y+NznNfkAuSWhottxGu/BaY+O91FyjYReCWrKxseeR2zGhoHNztbefZWiqMHoqeno3SYdPUSTU0csj2VMzAJCO0LNJA1100WF6Q4HVCNlSGf3aokldAwSda6PK7LkeTqXAWbxJsVU8X7R9OCGFUbqyou/b2nkbBvBo8dvJfS4xbQADu/rdUvR/ovXU8ktOYYB1bGSzSvlDI4Q9vZbK87GwJsBpe+xuruPC6wz/AIX8PG6XqjM0iQGOSMEDNG/9a5IFtPJZ+bHLK6k4X4ssZOaOwnu+/NEaTy3S2KUNRSx9bMyEx5wxzoZOsyPIvZ4A029bJ/BujM9T25SyFjqZ0sTWyNEhcbdW6RpHZZ7V+Wixnhyt00+mIXXC9ja/33qecdw80LDOjz5KSrGWA1MVTFabM3KxgYx7rT8GWvex4kLzMOmFfBTz0sc2Zjntb1v5MjS02cJAOFjoRy5hO+DIvrBS7kB6oE0ObcD3JfAaKqlg6yKKERtkexz5ZQwR27XaLtcouG311t4pl9PWCoFH+HaZy3OLPHVdX+8z/s7jy8FHyy/FfTFSVnR1sn6xGt9DxslI+ijAC3rDrvtex4LTVtFUwxieQUronENa6GbrMxJDewP1rHe2yrJWf3WpmFO1xZVRtE+Z2dmjD1bYrdoHa/8AEeSuYZ9VNyx7IO6MMIAc55DdttvROUmCxx+yPVWtbQ1cLXPljgAYGmSNs7XTxh5s0vj8TwJ7lGGOaV5jhYy7WZ3ukeIo2N2u4u79NApuOe9U5ce4G2DkAiZVyqjmhexk7WDrGZ43xO6yORo3yuHLT1C9RUVVOxssbYWskc5sXXTCN8xbcHq2HfY8tuWqn55W60r3x1sN7eSE9vMhN0fR6aWiNX1kbZOvs1hmYIhCGdprj+8zX0vtYpUYbVmnFUY4GQvi61pdKGl7SCcrW2uX2Hs94VXw5RP0xKSDw9yXkbw4eStJsEr2xl5hjzNj610AlaalsX7Ri5bm178LX0QcOwKsqWMkjZABKC6Jkk7WyytAOrGC/I7270fLP8Hvi+c4tQupZQ9ns3uw72PFp9/ktHh1a2dmZtgRo5vI/RWNP0fqa+KXJFG1kUhjldLII+qe0XLnX2A4ny5oGH/2Z4pFNYCBt7BhdO0MqbtzWh4uIGuoFl1zG5489sNzHLjoJzDxsgPb3LnWONwRlcxzmPad2vabOabcQQhueeQXPeGvaD2odlMuPJQylBKlt0aO/JDaUQPA4rQiFNWyQPJjdlN/2WnY94VlL0tqixzCWEOaWns62ItwKqq5vaLhsfilrrokljDmPulbVYpJSYecOq4Ym/g4utDpomHrMoPsuudlW9AJ2TNmw+vnY11FVx1TXZ25XNY60zGuHtNPvzr42bclyyon2vov0kbiEWIMDaeSpmq/xEcNU4tZLCGsYxoIcLuYGDQ9224dwzF5WVohqGUtOYMNqRG2nluGBzoyGOJccrxkuAOB48PlmB4czJeQBxdwOtgNvPdXEVFEBYRt9AssvLJdNcfHbFp/ZlicNU6bC35mtrIuyTbs1EIzhw8gf5Qr/CekcNVjNbG1zWg0k1LTZiGtdkLA1rSTxIeVQYNib6USGCnh65+YMqnXMsTHNDS2Nu3AkH+I7pFmHxZQwsBAHEXul9MZD9Mtrh7xS4TX08xaJGVUAcxr2OJu2J3ZymzgL+4rRYBi0P4jBLyNH9zkzEubZn5egeb6HuWMhw6Fu0bfQIooIf3TPQKfrj+H87+iVGNxfoN/a1OIHsXbmI6s65b7abrY4ViLJMQpY2kPDsFHWAEHMLu/LLwfy3XtqdvNY9lFCNerbfwCPhk/4Z73RwRSMmidFNC7sCRjjr2gNCnPLjb0V8dWXSxj6SmgAo3toqeUve/rop3mWTsgvyOAaO1YeW3GsosailwqrLXhhfXw5c7mtIB6sZjroBuT3FTM7eodSwUcVHDI5r5ssjp5Jchu1pkcNGg62+pvB1FCTcxtPiAllnjLs5hlZpf9JGNdSVFRiLKUSxxg09XTyNzVLx7LTGD272be9t9AOFH0LqqavfUOMbJZooWfh6ed4jZK65zk9rtAEDS9tfMLR4VTtOYRMB52CJU0MTxZ7GuHeApvkx3vRzx5a1tY/wBoGORwRYb1nUl7BVCRlGWmON14xlADtLbeIKb6IsdU00DahlJUUJzOzumayeiDi4kOde4O2nfuqOCiiZ7LGjwAUJMOpycxjaTzsE/rjvei+eWtbPYRTsq8Mq6Wjex7o8Rc9ofIxhdTiNrGSXdbQ237j4Kv6U43GyHBXe2I4GPe1pDi3K+MuBHAkDjyUZ6GF1s0bTyuAvMpo2+y1o8ANUfWfg+d/WzxrEJmzS4jR0+Gywujc9tW+YtkLeqs5jxn9vTKBa3s7a2X6JUcMTMPqKeOjMbmsdVVVRKDLHITrFC0n8twJIGnjzWLdQQ3zZG352Qn0EJN8jb+Cr7T8L5X9W2K17P0fjIDmknFCWtzAl7euBu0bkd4Rq2uY6s6POzN7MNPnOb/ANs5m3DuXmqF1PGP1W+gQnwM/ZHfoEvtPwfO/qp6Q1UjMRrXRguY6rqDpctcOufYgj4hWMLw5oda1xex3HipZABYCw8EN7lGecy/pUx9UnDvQ7KDnIeZQpThxXnnReXluzISyE6FDXl5bsXl1q4vIC2wwPBvchaBlSvLy5PJ26MOhGVaM2rC8vLPS5RW1QRG1QXl5Bp/igpCqHNdXkaCX4sdykKrwXl5Gje69e65eXkBLrkN8oXl5ADdOhmYc1xeQEHTIL5fBeXkwGZ0N9QF5eSSE6oCC+cLy8mVBfOh9cvLyekv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4" name="AutoShape 14" descr="data:image/jpeg;base64,/9j/4AAQSkZJRgABAQAAAQABAAD/2wCEAAkGBxISEhUSEhIWFRUVFhcYFRYVFxgVFRUVFRUWFxcYFRUYHSggGB0lHRgVITEhJSkrLi4uGB8zODMtNygtLisBCgoKDg0OGhAQGisdHx0rLS0tLS0tLS0tLS0tLS0tLS0tLS0tLS0tLS0tLS0tLS0tLS0tLS0tLSstLS0tLTctN//AABEIANgA6gMBIgACEQEDEQH/xAAbAAACAwEBAQAAAAAAAAAAAAADBAIFBgEAB//EAEQQAAEDAgQCBwYCBwcDBQAAAAEAAgMEEQUSITFBUQYTImFxgZEyobHB0fAUIxVCUlNikuEHJHKCstLxc6LCFjM04vL/xAAYAQADAQEAAAAAAAAAAAAAAAAAAQIDBP/EACIRAQEAAgIDAQADAQEAAAAAAAABAhEhMQMSE1EiQWGBMv/aAAwDAQACEQMRAD8A+aMYmYo1yJibjjXE6HmMR2RqccSYZGkegmRIzYkwyJFESSvUoI1LImerXMiZWF8ikGI+RdyIIDKvZUfIuZUAAtXMqOWrmRAAyrhajFq5lQAMq4Wo5auFqAWibv4n5LrmosbN/E/JdLUEVc1Cc1NuahPamCrmoDgnHNSrW7jkT9fgQgiz2oL2puRqXe1AKPagvCZeEB4VwqABqpLw3XVdJfRMTsMaFCxP07LrBrjEo4kdkaNFEjxwqdr0hFFoimJMRxaIjo0bPRExqPVp4xKBjTLRTIuZU0WqORBaL5VEtTRYhuammwCynDSvebNaXHuC7Mcga4i+ZzWtHMuNgFqpiynZcuaLDXgB4k+Czy8mulTH9Uf/AKaqrX6o28W2+Kr56N7faaR5aeq+mdGq6SSBznC7dct+P9FjpMZErnNuLg6jYjXgOW+3JGWVklKY7umdyqJaj4xVMje0WFnX1BvYjmOCiQqmWys0BG3fx+i65qJE3fx+ikWqiKOYhOam3tQXNQCrmpSIXvrcX057cfh5Kwc1IstnfYEbE6W11B38PenCCkalpAnnhKyNQRN4S8gTbwl5AqhFgNV2y6Bqu2VhrIY0/SxaqFLDcgK9rcJNO8NcQTla7T+IX/p5LntbyBU8SeqcPdHlzD2mhw8DqEm+XKW243VrUVZlDS79VoaPAbLK5NsfHbNlQ2y65qKY1IsTQVe1BLU5I1DLVcSWyLmRMFq5ZUQD2rkEGY8gNT4BHeEvUTZYpMvt6FvlfS6nK8cDXJSSpc6ohjFgM9wTs3K02P3zCsZ+h7qiS81VLI24JYbNae4BovbzWUgxAzuuzsvjINtuzt7vkvq2AykwtksScuh8lOMsuiyq+oKURQtiaScotc727+ZWB6X9FousdUZ3NJ3s8i3AWbssvXf2gzHPcyNka4jskZBlNgMp379leSdIH1dG2R7LOPEXI00PryW+fTOdsPj0uQsaHl5aRq72hvobb6FPYNWX7B4+z8ws3ipIkJ4AruHzPfNGGX0cDp4i9+6yUx4Hty3MQ38fopFqlGN/H5BSLUjLuagvami1Ce1AJuCrsQY7R1+yLh1t7G2vqArV4VfiMZI0NtNRwPieHFOCFw/ML9/FCkUqbb3eFgNPVdkCdKkpAl5QmpAlpRogi4XVxdVk02PVb4mMLCW3fY25WJRqDFZ5HsL3ucSWg3N9CQLemiU6VDsxf4z/AKVb9F6VhdDmOhey/m4KOPV3+CblWGISWdH4n4BMx1jRlZxJ/qodNoQypaxmwe+w/l0QKjCZAI6j9Qvy94OW/ouWybXjlrxrlnSSnhbIx4JJGUGw0IOvwQ8OxKOdueO9gbG4tqAD81i8WiJEj76Z3DzuSrjoD/8AGd/1XfBq3uM9do8mMx6aORCKJIVBTGDhChZEKjZMg3hKyi+hTciWc0k2AuTsBxTKqNuEiN7nx5iZGluTlcgk35AA79yua3pC+ONjWaDILAbDS1vcm42upyXvYD2TodQPFYqrr+tc4jSzth7OpvoNvJGk7UeJRvklLshGY3NtrrUYRiDmxiM6ADbhZJtmuRt6BCrpOPAck7lvgpNclpaH8RMY2GzXONnAXAAbm94v6LQYXhUcA7AJJ3cdSfoPBVGAVT2yB7W3B0LddQtO6MjcWunbeik/t6Ib+PyCmQowcfH6IpCRhOCC8Iz3AWB46DvKg8IBR7UrUMuLJ54SswFtUwo45i3su3F7+Nyb+dwikghLyNu4u3BA999fcEVgTpUGUJSfZOSJKpPh5ok2mgLqj1jeY9VHr281oTRdK3aReLvki0WKOYAB4oeO4VUSZMkRda9+03jbmUCDBqu2sJ/mZ/uUzWnb4fJ6rqLFS9wEhNjuePPc+CvKvGmGFsOY5Q/PwvcttY6bWKyH6Gqv3LvVn+5EGEVf7h3q0/Bym4427dH1wvbuIVrXMe0cXkqw6FVWWLL/ABuPwVC7o9Wku/u8mpNvZ+qt+j9HLCA2VhjNybOtex479yeUnrw5/L5PZr3PXMyCx4PG6IFmx2JdcuuLyAjIncAlIlAAvf75FIvVn0beGuLsup0B+KCq46R04lhe0Cz7H7HNfDsUpZIXHgeXNffMUlYWd6+VdLoMxzBVbyhj4K9wBLhrwFvvkvQPkfo87/eqMyiky58vZzXG24DvdqfNEw1pLtk7YTUdGqbq+1lBPBEqXz9YRI4WJJFhbTlZX3RxgA1CJj1C2Szm9mx96hSlg4+J+SKUKJpBcDzPyRUAKZgIIO3duO8d6WMjh7QBb+03hzLm8B8E25L5rGyYCc8G9jt8xfTml5W30Uqtrmgujbc8W3sHfQpKnrC5xa4a73tpsNDyKZyEZGZXOaNsrbe8fIlRDlKsH5l+QHvvYKAbxTqaHKq2spw/x4FWEpSzkS6Kq0U3evfhh3phyhdabqNPpbZUzHKqWOZORSrOxot45EzE5VkL01FIka0Y5Z3pG784f4B8Srpj1nOkL/zv8o+JSAmHHXy+itGhZ6B3aZ/i+RWiAsO8pU47ZeK8CvFBhvRaOvyENDSdeWvfqhuVc55bKXCwv4XU5HGyq5AW5rcNjcLFYuQ+4srWgq31GYAEW2uVCpwh41tdPktMjI1+XIBtsm8Gw3LYkK8hoN7hWkFCANEy0HHV5G7C3H+iFVVjSN9Of1S2IyZTb4Krrcwbpy8UCjwVTZLubzsjrP8AR6U53t2vY287EhX90ycKDK26KShuKATc4t31CXlsdRoefPuI4/fNNzbLPYvNJEM7W5hfXW1vcnJulXSczXOOhL3A/wCRxYP9N/NLCS2iRjxdxswR3JJ2d+04na3C/uTL91WWNidozSIJcuytQjGfv770SBExnuUeqKnkdyXRG7l7wnsif6Vn/euTFPjE/wC+f6hVJRYDr5H4LeyM5a0FHjU5ewda6xe0HbYuAI2X0eM6L5HQS/mR/wDUZ/qC+pQyrHKNcbtZsdos9j7vzv8AK35q8jfdUXSIjrdP2Qs9KBpD2mnv+RWhz3WYpndpvj8lftdskZtpU7oLHKd0lO2uQpDCbm58V6CMucGjclaaeIBt05jsrWaopmwyBp/WcBdax8IIB5i6+a4/OevYBwId79Pmtzh1beNt+SJf6KoTUouoPbl2UZqjVLz1O5BRo4oMcq2xOu4+1w523HvQohnZob3HDZZ3pbOXT7+wLDxWl6HyiaPTQjQjv4/XzQSqp6R0c1yNCFaucrSvo9NttlSvckEy9Lz1jGglzgAOJIA9SvFyqcUeAR2S45uyBzsd/K6cI8aprvZN7i47wqzHagNhcDu7sjzXKd/aGluydOWyqukcl3MbfYE92ptf3K8ZyVvCto35HtJGm1/EWVpKVSzN09oG3f8AAJ9tUHLTKf2iCk/fkvA/foh5vvyUgfvzChSQP36IsZ0HgEBp+X/iiMdoPBIKsTN5s/lZ9ExT1TQd2/yR/wC26iIj+yfVykI/4D6//VbcI5CjN5Wnh1jbfzNX0SnmuFh6aleS05bDO06g39oFbCmOqnJWK4jlsLqixqW8nkFY51S4s780+A+Cyq3aV/bb5/BaIHZZmn0e3xWiLuykDTJEUPVe2RFbIkbT9GabMXP5aK7q2jYoHR6Dq4hfiLnz+ws103x8xxOy7nQefGyrqFtQ1ZbLWnKbgEN02vpstASYzYePksZ0Rd2xfcnfvuFtqxpIB3tt9Cs8VUvLUZkpNKQ0ncqcoI1GoPDvQJY3eu/mqJjqqlc8uPG9z381adBaxsc5jc7Ln9m+gvyuu1tmPN9dPv5rN1zu1du4Nx3W2QT7dVUwczRYzFocjvFW3RDpB1sTQ+2a1iedu48U1jFEJAbDVAYtz1W1cL3OJEgA5W19bp+qjLCWuFiEm96YKxQua7M54dpyt81U4+7ttP8AD8CVPGayRj2lp7Njpvc34j4KrqppHuIcNWA37gtsMb2zyyDkm0tzRYwlJfcuRyG41WlidrVhRmn781XzOO67HUnx/wCVncVex9p28v8AxUm7JaOYeH236FGadFOj2sAVNiCCiNKk1hTE2KcjkAIvoLgeZ0HxCrIZLc7cbb+SZjlEjOzrfI5vMjMDt4KjWbnWKocXqLSnwHwVmZNVnOkEtpSe5thzNlOt3QqxpKppe0a3CspcXZ7Nnab6LL4XP1Ts7tb2v56Cydz3JPNGU0IvosRa4hoa4k939Vp8NomNvLMR1cYzO5X3De893csBG8t1B1G1k9DXOcCXSE3b7NyLDS5ItbfNuoN9T/S0csWeJwLTpcbf0XzfpK99Qew0kA7jayU6Oh7HD88jM4tDR7LzY2Dhf325bLfYXg4DLEa80Xs50x2CxdWWk6WPH6LYwTtkbcbjfke8IWJYQTtb/MPnuquSnnZoBb/Da3qlMdHTVRKWnRunj9hV1XihNmtsDYk66i5P35pj8LJYFw8tz6X+aWdhmpOXlunolTX6je/PTQXVJHQPe6wF7rZw4UHbjTjbb0V5huEsbqBb3lMMhFhdRA1rmC4brb4+K1eF4r1rQ8kMAve/AjcK+6sAWIWD6ZRMYCAS0FwNgbAk6a8xqEBXYxizah73McAIzlGawDxxsfgqmStZz8Up1WWJzCQdy53DuAO2/wAUvwbbbKLHmLaHzT1O0l8TmYJGytNyNC03HOxHqkDVnM8kXL/cPu3onKmnBISr6XUm63ws0zyl2Vc/hyUQmHQWUOpV7iNVOSUEWQQ5EcxDIRBRWzovXdxSa4jUG1p+Nm5N9P6qTa6fk30P1XAURpCy3/jSYvCvqOTPQ/VRbWz5MvZyjTbXQ+PcmGLhtlcPH36omX+HoRuI1XAR+h+qG5kkj88ts1rAN2CeZl5rul91nc6cxLtiu5rbbdo/AfP0VjFAgUgF3OvubDwbp8c3qj11Y2KMuvc7NHM/evkld26h/wCq3G6jaFly51swHfs3z0VhDhr2Ms09otDeIAAGv/KW6MYc55NS/XU5b8TsXeWoHmtR1JHBHkz9f4w8cd81lpMRfHMA5gBj2PPmR4r6h0f6VxStAcbO5HQnwWCxeiL9bajY8VnpJJIzsQlOejvD79mZILgpOePLvovkuEdMJItHajv4LZUHTaKSwJBJ0yn5FFlnZSxcVb2kcjzGh8xxSlC18hIyuNjuAfitHg8TZW5sngSLn1KdfXtZoANN+5AIQ4S/jZg79/RGdNDCNwsb0m/tBZG4sZ2nDe2tlg8T6XzTHkPVVq/1BuTt9MxfpbFGDrfuHzK+eYp0hfUv1yhmosdbg9yzks0km5JRYKY8k/WTsvbfS5dC1+U5iA0EFu4IPiqoyujkySWy27JtYAeHJWVHTOG6JiOHCVltnDVp7/ooxz51ejyx3Nwq+EIDoQh4bU2PUyCzgbC/w+ifkjHJPKXGlLtXuiHchmEdyeMfcoFifsNEXxhBfErBzEN0aqZlcVY6NQyJ98ah1S1mTP1Ga1FaxSaxGZGsLWqLGKTmaSeF/wDtt8kxHCeS9UxmztN43f8Ab/8ApGN5FHZGuyDKCeQ9/BOMpyoTUxJa3mbnbZuvxyqZ2eg4IQANRoNT4DVUYa6sqGxs9nnyYPad4n6JzpLVGNvVDRzhd3c3l56+it+hGGmOMyu0dJtfcMGo35nX0Vz+GNyv/E/+svVoqelDQGgWAAA20A5Jj8OF1l+73IoB7vcuOumFnUA7knUYI124HqrgBedHdEtg0x1R0bbwSMXRx2duQEm4tbffdbmamHED0SD3mJ2ZptztpfuWk8lRcI+h4cTHFYi2m31XzvpliLnyspY5MnWayOG+U8ByuhDppUNcOy0svxIGl+LnHU92iU6XiN7mVkbgHNsJGX/VvuPX39y0lR0WxfoM5jM8faI3HE+HeqKDDhy9V9AqOlDI2NB/Zab2uADpf75hUf6XZUFxDGjazgN+fei5ZaExirgw0cgno6K3BWEEQ3+ScEQt/RY3KtJjFSKbwUXReCt3RhBfEPsJbPTJ4/hJeOsZ7bdwP1h3d4++CSw2uzjK49of93f4rZOh8fRZXpJg+UmaO4tq8D/UOXf/AMro8ecynrkxzxs/lBjH3obo+9Qwaq60ZSe2Nx+0OYVi6mPNFmroTmcKx0aG6NWL6bvQn0velsaVro1HInX03eofh+9V7Fp1qPGkGyHmislPMpaNaRL2IGzL2/VePWNx+QVFJjLgbNHmfkFOb8Y+NznNfkAuSWhottxGu/BaY+O91FyjYReCWrKxseeR2zGhoHNztbefZWiqMHoqeno3SYdPUSTU0csj2VMzAJCO0LNJA1100WF6Q4HVCNlSGf3aokldAwSda6PK7LkeTqXAWbxJsVU8X7R9OCGFUbqyou/b2nkbBvBo8dvJfS4xbQADu/rdUvR/ovXU8ktOYYB1bGSzSvlDI4Q9vZbK87GwJsBpe+xuruPC6wz/AIX8PG6XqjM0iQGOSMEDNG/9a5IFtPJZ+bHLK6k4X4ssZOaOwnu+/NEaTy3S2KUNRSx9bMyEx5wxzoZOsyPIvZ4A029bJ/BujM9T25SyFjqZ0sTWyNEhcbdW6RpHZZ7V+Wixnhyt00+mIXXC9ja/33qecdw80LDOjz5KSrGWA1MVTFabM3KxgYx7rT8GWvex4kLzMOmFfBTz0sc2Zjntb1v5MjS02cJAOFjoRy5hO+DIvrBS7kB6oE0ObcD3JfAaKqlg6yKKERtkexz5ZQwR27XaLtcouG311t4pl9PWCoFH+HaZy3OLPHVdX+8z/s7jy8FHyy/FfTFSVnR1sn6xGt9DxslI+ijAC3rDrvtex4LTVtFUwxieQUronENa6GbrMxJDewP1rHe2yrJWf3WpmFO1xZVRtE+Z2dmjD1bYrdoHa/8AEeSuYZ9VNyx7IO6MMIAc55DdttvROUmCxx+yPVWtbQ1cLXPljgAYGmSNs7XTxh5s0vj8TwJ7lGGOaV5jhYy7WZ3ukeIo2N2u4u79NApuOe9U5ce4G2DkAiZVyqjmhexk7WDrGZ43xO6yORo3yuHLT1C9RUVVOxssbYWskc5sXXTCN8xbcHq2HfY8tuWqn55W60r3x1sN7eSE9vMhN0fR6aWiNX1kbZOvs1hmYIhCGdprj+8zX0vtYpUYbVmnFUY4GQvi61pdKGl7SCcrW2uX2Hs94VXw5RP0xKSDw9yXkbw4eStJsEr2xl5hjzNj610AlaalsX7Ri5bm178LX0QcOwKsqWMkjZABKC6Jkk7WyytAOrGC/I7270fLP8Hvi+c4tQupZQ9ns3uw72PFp9/ktHh1a2dmZtgRo5vI/RWNP0fqa+KXJFG1kUhjldLII+qe0XLnX2A4ny5oGH/2Z4pFNYCBt7BhdO0MqbtzWh4uIGuoFl1zG5489sNzHLjoJzDxsgPb3LnWONwRlcxzmPad2vabOabcQQhueeQXPeGvaD2odlMuPJQylBKlt0aO/JDaUQPA4rQiFNWyQPJjdlN/2WnY94VlL0tqixzCWEOaWns62ItwKqq5vaLhsfilrrokljDmPulbVYpJSYecOq4Ym/g4utDpomHrMoPsuudlW9AJ2TNmw+vnY11FVx1TXZ25XNY60zGuHtNPvzr42bclyyon2vov0kbiEWIMDaeSpmq/xEcNU4tZLCGsYxoIcLuYGDQ9224dwzF5WVohqGUtOYMNqRG2nluGBzoyGOJccrxkuAOB48PlmB4czJeQBxdwOtgNvPdXEVFEBYRt9AssvLJdNcfHbFp/ZlicNU6bC35mtrIuyTbs1EIzhw8gf5Qr/CekcNVjNbG1zWg0k1LTZiGtdkLA1rSTxIeVQYNib6USGCnh65+YMqnXMsTHNDS2Nu3AkH+I7pFmHxZQwsBAHEXul9MZD9Mtrh7xS4TX08xaJGVUAcxr2OJu2J3ZymzgL+4rRYBi0P4jBLyNH9zkzEubZn5egeb6HuWMhw6Fu0bfQIooIf3TPQKfrj+H87+iVGNxfoN/a1OIHsXbmI6s65b7abrY4ViLJMQpY2kPDsFHWAEHMLu/LLwfy3XtqdvNY9lFCNerbfwCPhk/4Z73RwRSMmidFNC7sCRjjr2gNCnPLjb0V8dWXSxj6SmgAo3toqeUve/rop3mWTsgvyOAaO1YeW3GsosailwqrLXhhfXw5c7mtIB6sZjroBuT3FTM7eodSwUcVHDI5r5ssjp5Jchu1pkcNGg62+pvB1FCTcxtPiAllnjLs5hlZpf9JGNdSVFRiLKUSxxg09XTyNzVLx7LTGD272be9t9AOFH0LqqavfUOMbJZooWfh6ed4jZK65zk9rtAEDS9tfMLR4VTtOYRMB52CJU0MTxZ7GuHeApvkx3vRzx5a1tY/wBoGORwRYb1nUl7BVCRlGWmON14xlADtLbeIKb6IsdU00DahlJUUJzOzumayeiDi4kOde4O2nfuqOCiiZ7LGjwAUJMOpycxjaTzsE/rjvei+eWtbPYRTsq8Mq6Wjex7o8Rc9ofIxhdTiNrGSXdbQ237j4Kv6U43GyHBXe2I4GPe1pDi3K+MuBHAkDjyUZ6GF1s0bTyuAvMpo2+y1o8ANUfWfg+d/WzxrEJmzS4jR0+Gywujc9tW+YtkLeqs5jxn9vTKBa3s7a2X6JUcMTMPqKeOjMbmsdVVVRKDLHITrFC0n8twJIGnjzWLdQQ3zZG352Qn0EJN8jb+Cr7T8L5X9W2K17P0fjIDmknFCWtzAl7euBu0bkd4Rq2uY6s6POzN7MNPnOb/ANs5m3DuXmqF1PGP1W+gQnwM/ZHfoEvtPwfO/qp6Q1UjMRrXRguY6rqDpctcOufYgj4hWMLw5oda1xex3HipZABYCw8EN7lGecy/pUx9UnDvQ7KDnIeZQpThxXnnReXluzISyE6FDXl5bsXl1q4vIC2wwPBvchaBlSvLy5PJ26MOhGVaM2rC8vLPS5RW1QRG1QXl5Bp/igpCqHNdXkaCX4sdykKrwXl5Gje69e65eXkBLrkN8oXl5ADdOhmYc1xeQEHTIL5fBeXkwGZ0N9QF5eSSE6oCC+cLy8mVBfOh9cvLyekv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2063" name="Picture 15" descr="H:\Documents\Artec\Promises\B5oIZCXCMAI_vT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44" y="-149799"/>
            <a:ext cx="7120879" cy="6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0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Promises</a:t>
            </a:r>
            <a:r>
              <a:rPr lang="de-CH" dirty="0" smtClean="0"/>
              <a:t> </a:t>
            </a:r>
            <a:r>
              <a:rPr lang="de-CH" dirty="0" err="1" smtClean="0"/>
              <a:t>vs</a:t>
            </a:r>
            <a:r>
              <a:rPr lang="de-CH" dirty="0" smtClean="0"/>
              <a:t> Observables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7</a:t>
            </a:fld>
            <a:endParaRPr lang="de-C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132856"/>
            <a:ext cx="2369418" cy="2619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50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RxJS</a:t>
            </a:r>
            <a:r>
              <a:rPr lang="de-CH" dirty="0" smtClean="0"/>
              <a:t>: Eine kurze Übersicht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8</a:t>
            </a:fld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135188"/>
            <a:ext cx="43243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81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Wenn keiner hört, spreche ich nicht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2" y="2204963"/>
            <a:ext cx="8207375" cy="3024237"/>
          </a:xfrm>
        </p:spPr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RxJS</a:t>
            </a:r>
            <a:r>
              <a:rPr lang="de-CH" dirty="0" smtClean="0"/>
              <a:t> </a:t>
            </a:r>
            <a:r>
              <a:rPr lang="de-CH" dirty="0" err="1" smtClean="0"/>
              <a:t>observerables</a:t>
            </a:r>
            <a:r>
              <a:rPr lang="de-CH" dirty="0" smtClean="0"/>
              <a:t> wirken </a:t>
            </a:r>
            <a:r>
              <a:rPr lang="de-CH" dirty="0" err="1" smtClean="0"/>
              <a:t>lazy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Tun nichts, solange niemand zuhört</a:t>
            </a:r>
          </a:p>
          <a:p>
            <a:endParaRPr lang="de-CH" dirty="0"/>
          </a:p>
          <a:p>
            <a:r>
              <a:rPr lang="de-CH" dirty="0" smtClean="0"/>
              <a:t>   Änderung in der Applikationsarchitektur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9</a:t>
            </a:fld>
            <a:endParaRPr lang="de-CH"/>
          </a:p>
        </p:txBody>
      </p:sp>
      <p:sp>
        <p:nvSpPr>
          <p:cNvPr id="7" name="Pfeil nach rechts 6"/>
          <p:cNvSpPr/>
          <p:nvPr/>
        </p:nvSpPr>
        <p:spPr>
          <a:xfrm>
            <a:off x="487856" y="4199488"/>
            <a:ext cx="288032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</p:spTree>
    <p:extLst>
      <p:ext uri="{BB962C8B-B14F-4D97-AF65-F5344CB8AC3E}">
        <p14:creationId xmlns:p14="http://schemas.microsoft.com/office/powerpoint/2010/main" val="152687794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SS">
      <a:dk1>
        <a:srgbClr val="000000"/>
      </a:dk1>
      <a:lt1>
        <a:srgbClr val="FFFFFF"/>
      </a:lt1>
      <a:dk2>
        <a:srgbClr val="092768"/>
      </a:dk2>
      <a:lt2>
        <a:srgbClr val="CCEDF9"/>
      </a:lt2>
      <a:accent1>
        <a:srgbClr val="00A4E0"/>
      </a:accent1>
      <a:accent2>
        <a:srgbClr val="99DBF3"/>
      </a:accent2>
      <a:accent3>
        <a:srgbClr val="CCEDF9"/>
      </a:accent3>
      <a:accent4>
        <a:srgbClr val="092768"/>
      </a:accent4>
      <a:accent5>
        <a:srgbClr val="9DA9C3"/>
      </a:accent5>
      <a:accent6>
        <a:srgbClr val="CED4E1"/>
      </a:accent6>
      <a:hlink>
        <a:srgbClr val="092768"/>
      </a:hlink>
      <a:folHlink>
        <a:srgbClr val="9DA9C3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14000"/>
          </a:lnSpc>
          <a:defRPr sz="2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CSS">
        <a:dk1>
          <a:srgbClr val="000000"/>
        </a:dk1>
        <a:lt1>
          <a:srgbClr val="FFFFFF"/>
        </a:lt1>
        <a:dk2>
          <a:srgbClr val="092768"/>
        </a:dk2>
        <a:lt2>
          <a:srgbClr val="CCEDF9"/>
        </a:lt2>
        <a:accent1>
          <a:srgbClr val="00A4E0"/>
        </a:accent1>
        <a:accent2>
          <a:srgbClr val="99DBF3"/>
        </a:accent2>
        <a:accent3>
          <a:srgbClr val="CCEDF9"/>
        </a:accent3>
        <a:accent4>
          <a:srgbClr val="092768"/>
        </a:accent4>
        <a:accent5>
          <a:srgbClr val="9DA9C3"/>
        </a:accent5>
        <a:accent6>
          <a:srgbClr val="CED4E1"/>
        </a:accent6>
        <a:hlink>
          <a:srgbClr val="092768"/>
        </a:hlink>
        <a:folHlink>
          <a:srgbClr val="9DA9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elb">
      <a:srgbClr val="FFC015"/>
    </a:custClr>
    <a:custClr name="Rot">
      <a:srgbClr val="F43A1E"/>
    </a:custClr>
    <a:custClr name="Purpur">
      <a:srgbClr val="C91B82"/>
    </a:custClr>
    <a:custClr name="Hellgruen">
      <a:srgbClr val="72D718"/>
    </a:custClr>
    <a:custClr name="Dunkelgruen">
      <a:srgbClr val="25A32E"/>
    </a:custClr>
    <a:custClr name="Olive">
      <a:srgbClr val="908200"/>
    </a:custClr>
    <a:custClr name="Appelfarbe">
      <a:srgbClr val="FF0000"/>
    </a:custClr>
  </a:custClrLst>
  <a:extLst>
    <a:ext uri="{05A4C25C-085E-4340-85A3-A5531E510DB2}">
      <thm15:themeFamily xmlns:thm15="http://schemas.microsoft.com/office/thememl/2012/main" xmlns="" name="000_d_blank.potx" id="{ED09B998-B862-4674-A3C9-1FD8ADF641AF}" vid="{7953DAFE-0865-4F1B-A7BB-15D19E48741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160</Words>
  <Application>Microsoft Office PowerPoint</Application>
  <PresentationFormat>Bildschirmpräsentation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blank</vt:lpstr>
      <vt:lpstr>Titel der Präsentation</vt:lpstr>
      <vt:lpstr>Geschichte</vt:lpstr>
      <vt:lpstr>Das jetzt</vt:lpstr>
      <vt:lpstr>Ausflug zu ES5: Array#Extras</vt:lpstr>
      <vt:lpstr>PowerPoint-Präsentation</vt:lpstr>
      <vt:lpstr>PowerPoint-Präsentation</vt:lpstr>
      <vt:lpstr>Promises vs Observables</vt:lpstr>
      <vt:lpstr>RxJS: Eine kurze Übersicht</vt:lpstr>
      <vt:lpstr>Wenn keiner hört, spreche ich nicht</vt:lpstr>
    </vt:vector>
  </TitlesOfParts>
  <Company>CSS Versicherung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Michael Böhlen</dc:creator>
  <cp:lastModifiedBy>Michael Böhlen</cp:lastModifiedBy>
  <cp:revision>19</cp:revision>
  <dcterms:created xsi:type="dcterms:W3CDTF">2016-11-09T12:28:43Z</dcterms:created>
  <dcterms:modified xsi:type="dcterms:W3CDTF">2016-11-09T16:06:58Z</dcterms:modified>
</cp:coreProperties>
</file>