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8" r:id="rId2"/>
    <p:sldId id="257" r:id="rId3"/>
    <p:sldId id="271" r:id="rId4"/>
    <p:sldId id="259" r:id="rId5"/>
    <p:sldId id="261" r:id="rId6"/>
    <p:sldId id="262" r:id="rId7"/>
    <p:sldId id="260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C1C"/>
    <a:srgbClr val="6A7671"/>
    <a:srgbClr val="FFFFFF"/>
    <a:srgbClr val="00A4E0"/>
    <a:srgbClr val="0927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41AD9-D82F-4DEA-B413-A3D8D468E0C6}" type="datetimeFigureOut">
              <a:rPr lang="de-CH" smtClean="0"/>
              <a:t>06.11.2016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6A5FF-2A13-4CDD-ABAE-79089B3DB7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318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6158" y="1412875"/>
            <a:ext cx="8219529" cy="893862"/>
          </a:xfrm>
        </p:spPr>
        <p:txBody>
          <a:bodyPr/>
          <a:lstStyle>
            <a:lvl1pPr>
              <a:tabLst>
                <a:tab pos="361950" algn="l"/>
              </a:tabLst>
              <a:defRPr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8313" y="3068960"/>
            <a:ext cx="6407943" cy="2569840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 dirty="0"/>
          </a:p>
        </p:txBody>
      </p:sp>
      <p:sp>
        <p:nvSpPr>
          <p:cNvPr id="9" name="Abgerundetes Rechteck 8"/>
          <p:cNvSpPr/>
          <p:nvPr userDrawn="1"/>
        </p:nvSpPr>
        <p:spPr bwMode="white">
          <a:xfrm>
            <a:off x="7759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468313" y="6431434"/>
            <a:ext cx="2807544" cy="309934"/>
          </a:xfrm>
          <a:prstGeom prst="rect">
            <a:avLst/>
          </a:prstGeom>
          <a:noFill/>
        </p:spPr>
        <p:txBody>
          <a:bodyPr wrap="square" lIns="0" tIns="28800" rIns="0" bIns="0" rtlCol="0">
            <a:noAutofit/>
          </a:bodyPr>
          <a:lstStyle/>
          <a:p>
            <a:r>
              <a:rPr lang="de-CH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CSS Versicherung - INTRAS - ARCOSANA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184" y="5345379"/>
            <a:ext cx="926869" cy="847898"/>
          </a:xfrm>
          <a:prstGeom prst="rect">
            <a:avLst/>
          </a:prstGeom>
        </p:spPr>
      </p:pic>
      <p:sp>
        <p:nvSpPr>
          <p:cNvPr id="4" name="Rechteck 3"/>
          <p:cNvSpPr/>
          <p:nvPr userDrawn="1"/>
        </p:nvSpPr>
        <p:spPr bwMode="white">
          <a:xfrm>
            <a:off x="8879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14728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/Dank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1412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10" name="Inhaltsplatzhalter 6"/>
          <p:cNvSpPr>
            <a:spLocks noGrp="1"/>
          </p:cNvSpPr>
          <p:nvPr>
            <p:ph sz="quarter" idx="14"/>
          </p:nvPr>
        </p:nvSpPr>
        <p:spPr>
          <a:xfrm>
            <a:off x="468312" y="1700808"/>
            <a:ext cx="8207375" cy="4680942"/>
          </a:xfrm>
        </p:spPr>
        <p:txBody>
          <a:bodyPr/>
          <a:lstStyle>
            <a:lvl1pPr marL="180000" indent="-180000">
              <a:defRPr sz="1800"/>
            </a:lvl1pPr>
            <a:lvl2pPr marL="324000" indent="-144000">
              <a:defRPr sz="1400"/>
            </a:lvl2pPr>
            <a:lvl3pPr marL="468000" indent="-144000">
              <a:defRPr/>
            </a:lvl3pPr>
            <a:lvl4pPr marL="612000">
              <a:defRPr/>
            </a:lvl4pPr>
            <a:lvl5pPr marL="756000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7" name="Abgerundetes Rechteck 6"/>
          <p:cNvSpPr/>
          <p:nvPr userDrawn="1"/>
        </p:nvSpPr>
        <p:spPr bwMode="white">
          <a:xfrm>
            <a:off x="7759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184" y="5345379"/>
            <a:ext cx="926869" cy="847898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 bwMode="white">
          <a:xfrm>
            <a:off x="8879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289846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6159" y="188913"/>
            <a:ext cx="8219529" cy="863600"/>
          </a:xfrm>
        </p:spPr>
        <p:txBody>
          <a:bodyPr/>
          <a:lstStyle>
            <a:lvl1pPr>
              <a:tabLst>
                <a:tab pos="361950" algn="l"/>
              </a:tabLst>
              <a:defRPr>
                <a:solidFill>
                  <a:srgbClr val="092768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8313" y="1412875"/>
            <a:ext cx="6407943" cy="4225925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468312" y="6431434"/>
            <a:ext cx="4679751" cy="309934"/>
          </a:xfrm>
          <a:prstGeom prst="rect">
            <a:avLst/>
          </a:prstGeom>
          <a:noFill/>
        </p:spPr>
        <p:txBody>
          <a:bodyPr wrap="square" lIns="0" tIns="28800" rIns="0" bIns="0" rtlCol="0">
            <a:noAutofit/>
          </a:bodyPr>
          <a:lstStyle/>
          <a:p>
            <a:r>
              <a:rPr lang="de-CH" sz="1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CSS Versicherung - INTRAS - ARCOSANA</a:t>
            </a:r>
          </a:p>
        </p:txBody>
      </p:sp>
      <p:sp>
        <p:nvSpPr>
          <p:cNvPr id="7" name="Abgerundetes Rechteck 6"/>
          <p:cNvSpPr/>
          <p:nvPr userDrawn="1"/>
        </p:nvSpPr>
        <p:spPr bwMode="white">
          <a:xfrm>
            <a:off x="7759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184" y="5345379"/>
            <a:ext cx="926869" cy="847898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 bwMode="white">
          <a:xfrm>
            <a:off x="8879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352302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s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32000" indent="-432000">
              <a:lnSpc>
                <a:spcPct val="135000"/>
              </a:lnSpc>
              <a:buClrTx/>
              <a:buFont typeface="+mj-lt"/>
              <a:buAutoNum type="arabicPeriod"/>
              <a:defRPr sz="2200"/>
            </a:lvl1pPr>
            <a:lvl2pPr marL="864000" indent="-432000">
              <a:lnSpc>
                <a:spcPct val="135000"/>
              </a:lnSpc>
              <a:buClrTx/>
              <a:buFont typeface="+mj-lt"/>
              <a:buAutoNum type="arabicPeriod"/>
              <a:defRPr sz="1800"/>
            </a:lvl2pPr>
            <a:lvl3pPr marL="1296000" indent="-432000">
              <a:lnSpc>
                <a:spcPct val="135000"/>
              </a:lnSpc>
              <a:buClrTx/>
              <a:buFont typeface="+mj-lt"/>
              <a:buAutoNum type="arabicPeriod"/>
              <a:defRPr sz="1400"/>
            </a:lvl3pPr>
            <a:lvl4pPr marL="1728000" indent="-432000">
              <a:lnSpc>
                <a:spcPct val="135000"/>
              </a:lnSpc>
              <a:buClrTx/>
              <a:buFont typeface="+mj-lt"/>
              <a:buAutoNum type="arabicPeriod"/>
              <a:defRPr/>
            </a:lvl4pPr>
            <a:lvl5pPr marL="2160000" indent="-432000">
              <a:lnSpc>
                <a:spcPct val="135000"/>
              </a:lnSpc>
              <a:buClrTx/>
              <a:buFont typeface="+mj-lt"/>
              <a:buAutoNum type="arabicPeriod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xx.xx.xxxx / XYZ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87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xx.xx.xxxx / XYZ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396634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12876"/>
            <a:ext cx="4043363" cy="49688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xx.xx.xxxx / XYZ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4643438" y="1412875"/>
            <a:ext cx="4500562" cy="496887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431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43439" y="1393453"/>
            <a:ext cx="4032250" cy="49688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xx.xx.xxxx / XYZ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1412875"/>
            <a:ext cx="4496346" cy="496887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311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xx.xx.xxxx / XYZ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68313" y="1412875"/>
            <a:ext cx="4032250" cy="4968875"/>
          </a:xfrm>
        </p:spPr>
        <p:txBody>
          <a:bodyPr/>
          <a:lstStyle>
            <a:lvl1pPr marL="180000" indent="-180000">
              <a:defRPr sz="1800"/>
            </a:lvl1pPr>
            <a:lvl2pPr marL="324000" indent="-144000">
              <a:defRPr sz="1400"/>
            </a:lvl2pPr>
            <a:lvl3pPr marL="468000" indent="-144000">
              <a:defRPr/>
            </a:lvl3pPr>
            <a:lvl4pPr marL="612000">
              <a:defRPr/>
            </a:lvl4pPr>
            <a:lvl5pPr marL="756000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0" name="Inhaltsplatzhalter 6"/>
          <p:cNvSpPr>
            <a:spLocks noGrp="1"/>
          </p:cNvSpPr>
          <p:nvPr>
            <p:ph sz="quarter" idx="14"/>
          </p:nvPr>
        </p:nvSpPr>
        <p:spPr>
          <a:xfrm>
            <a:off x="4643438" y="1412875"/>
            <a:ext cx="4032250" cy="4968875"/>
          </a:xfrm>
        </p:spPr>
        <p:txBody>
          <a:bodyPr/>
          <a:lstStyle>
            <a:lvl1pPr marL="180000" indent="-180000">
              <a:defRPr sz="1800"/>
            </a:lvl1pPr>
            <a:lvl2pPr marL="324000" indent="-144000">
              <a:defRPr sz="1400"/>
            </a:lvl2pPr>
            <a:lvl3pPr marL="468000" indent="-144000">
              <a:defRPr/>
            </a:lvl3pPr>
            <a:lvl4pPr marL="612000">
              <a:defRPr/>
            </a:lvl4pPr>
            <a:lvl5pPr marL="756000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7485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xx.xx.xxxx / XYZ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253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xx.xx.xxxx / XYZ</a:t>
            </a:r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347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t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08143" cy="86409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312" y="1412875"/>
            <a:ext cx="8207375" cy="49688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403648" y="6453336"/>
            <a:ext cx="3096915" cy="189255"/>
          </a:xfrm>
          <a:prstGeom prst="rect">
            <a:avLst/>
          </a:prstGeom>
        </p:spPr>
        <p:txBody>
          <a:bodyPr vert="horz" lIns="0" tIns="36000" rIns="0" bIns="0" rtlCol="0" anchor="t" anchorCtr="0"/>
          <a:lstStyle>
            <a:lvl1pPr algn="l">
              <a:defRPr sz="8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xx.xx.xxxx / XYZ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43438" y="6459116"/>
            <a:ext cx="3528962" cy="183475"/>
          </a:xfrm>
          <a:prstGeom prst="rect">
            <a:avLst/>
          </a:prstGeom>
        </p:spPr>
        <p:txBody>
          <a:bodyPr vert="horz" lIns="0" tIns="36000" rIns="0" bIns="0" rtlCol="0" anchor="t" anchorCtr="0"/>
          <a:lstStyle>
            <a:lvl1pPr algn="l">
              <a:defRPr sz="800" cap="all" baseline="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/>
              <a:t>INTERN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6453187"/>
            <a:ext cx="359272" cy="189438"/>
          </a:xfrm>
          <a:prstGeom prst="rect">
            <a:avLst/>
          </a:prstGeom>
        </p:spPr>
        <p:txBody>
          <a:bodyPr vert="horz" lIns="0" tIns="36000" rIns="0" bIns="0" rtlCol="0" anchor="t" anchorCtr="0"/>
          <a:lstStyle>
            <a:lvl1pPr algn="r">
              <a:defRPr sz="8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EF52AA0-9733-4682-9898-25F7A7FF6A2D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77" y="6472180"/>
            <a:ext cx="872836" cy="17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4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0" r:id="rId4"/>
    <p:sldLayoutId id="2147483658" r:id="rId5"/>
    <p:sldLayoutId id="2147483659" r:id="rId6"/>
    <p:sldLayoutId id="2147483660" r:id="rId7"/>
    <p:sldLayoutId id="2147483654" r:id="rId8"/>
    <p:sldLayoutId id="2147483655" r:id="rId9"/>
    <p:sldLayoutId id="2147483661" r:id="rId10"/>
  </p:sldLayoutIdLst>
  <p:hf hdr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rgbClr val="0927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16000" indent="-216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32000" indent="-216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12000" indent="-180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56000" indent="-144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00000" indent="-144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5465" userDrawn="1">
          <p15:clr>
            <a:srgbClr val="F26B43"/>
          </p15:clr>
        </p15:guide>
        <p15:guide id="4" orient="horz" pos="119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663" userDrawn="1">
          <p15:clr>
            <a:srgbClr val="F26B43"/>
          </p15:clr>
        </p15:guide>
        <p15:guide id="7" pos="2835" userDrawn="1">
          <p15:clr>
            <a:srgbClr val="FBAE40"/>
          </p15:clr>
        </p15:guide>
        <p15:guide id="8" pos="2925" userDrawn="1">
          <p15:clr>
            <a:srgbClr val="FBAE40"/>
          </p15:clr>
        </p15:guide>
        <p15:guide id="9" orient="horz" pos="4020" userDrawn="1">
          <p15:clr>
            <a:srgbClr val="F26B43"/>
          </p15:clr>
        </p15:guide>
        <p15:guide id="10" orient="horz" pos="4065" userDrawn="1">
          <p15:clr>
            <a:srgbClr val="FBAE40"/>
          </p15:clr>
        </p15:guide>
        <p15:guide id="11" orient="horz" pos="4156" userDrawn="1">
          <p15:clr>
            <a:srgbClr val="FBAE40"/>
          </p15:clr>
        </p15:guide>
        <p15:guide id="12" pos="1610" userDrawn="1">
          <p15:clr>
            <a:srgbClr val="FBAE40"/>
          </p15:clr>
        </p15:guide>
        <p15:guide id="13" pos="1519" userDrawn="1">
          <p15:clr>
            <a:srgbClr val="FBAE40"/>
          </p15:clr>
        </p15:guide>
        <p15:guide id="14" pos="4241" userDrawn="1">
          <p15:clr>
            <a:srgbClr val="FBAE40"/>
          </p15:clr>
        </p15:guide>
        <p15:guide id="15" pos="4150" userDrawn="1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Titel der Präsentation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Ort, xx. Monat Jahr</a:t>
            </a:r>
          </a:p>
          <a:p>
            <a:r>
              <a:rPr lang="de-CH" dirty="0"/>
              <a:t>Autor</a:t>
            </a:r>
          </a:p>
          <a:p>
            <a:endParaRPr lang="de-CH" dirty="0"/>
          </a:p>
          <a:p>
            <a:r>
              <a:rPr lang="de-CH" dirty="0"/>
              <a:t>INTERN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5085183"/>
          </a:xfrm>
          <a:prstGeom prst="rect">
            <a:avLst/>
          </a:prstGeo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456159" y="5229200"/>
            <a:ext cx="7212186" cy="86409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361950" algn="l"/>
              </a:tabLst>
              <a:defRPr sz="3200" kern="1200">
                <a:solidFill>
                  <a:srgbClr val="FFFFFF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CH" dirty="0" smtClean="0"/>
              <a:t>SP5-Asynchrone Kommunikation</a:t>
            </a:r>
          </a:p>
          <a:p>
            <a:r>
              <a:rPr lang="de-CH" dirty="0" smtClean="0"/>
              <a:t>Workshops JS: </a:t>
            </a:r>
            <a:r>
              <a:rPr lang="de-CH" dirty="0" err="1" smtClean="0"/>
              <a:t>Callbacks</a:t>
            </a:r>
            <a:r>
              <a:rPr lang="de-CH" dirty="0" smtClean="0"/>
              <a:t> &amp; </a:t>
            </a:r>
            <a:r>
              <a:rPr lang="de-CH" dirty="0" err="1" smtClean="0"/>
              <a:t>Promises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05877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Das </a:t>
            </a:r>
            <a:r>
              <a:rPr lang="de-CH" dirty="0" err="1" smtClean="0"/>
              <a:t>Promise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xx.xx.xxxx / XYZ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INTERN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10</a:t>
            </a:fld>
            <a:endParaRPr lang="de-CH"/>
          </a:p>
        </p:txBody>
      </p:sp>
      <p:pic>
        <p:nvPicPr>
          <p:cNvPr id="4098" name="Picture 2" descr="H:\Documents\Artec\Promises\Prom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2060848"/>
            <a:ext cx="76295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01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Promise</a:t>
            </a:r>
            <a:r>
              <a:rPr lang="de-CH" dirty="0" smtClean="0"/>
              <a:t>-Methoden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err="1" smtClean="0"/>
              <a:t>Promise.all</a:t>
            </a:r>
            <a:r>
              <a:rPr lang="de-CH" dirty="0" smtClean="0"/>
              <a:t>(</a:t>
            </a:r>
            <a:r>
              <a:rPr lang="de-CH" i="1" dirty="0" err="1" smtClean="0"/>
              <a:t>iterable</a:t>
            </a:r>
            <a:r>
              <a:rPr lang="de-CH" dirty="0" smtClean="0"/>
              <a:t>) – wird </a:t>
            </a:r>
            <a:r>
              <a:rPr lang="de-CH" dirty="0" err="1" smtClean="0"/>
              <a:t>settled</a:t>
            </a:r>
            <a:r>
              <a:rPr lang="de-CH" dirty="0" smtClean="0"/>
              <a:t> sobald alle Übergebenen </a:t>
            </a:r>
            <a:r>
              <a:rPr lang="de-CH" dirty="0" err="1" smtClean="0"/>
              <a:t>Promises</a:t>
            </a:r>
            <a:r>
              <a:rPr lang="de-CH" dirty="0" smtClean="0"/>
              <a:t> </a:t>
            </a:r>
            <a:r>
              <a:rPr lang="de-CH" dirty="0" err="1" smtClean="0"/>
              <a:t>settled</a:t>
            </a:r>
            <a:r>
              <a:rPr lang="de-CH" dirty="0" smtClean="0"/>
              <a:t> sind</a:t>
            </a:r>
          </a:p>
          <a:p>
            <a:endParaRPr lang="de-CH" dirty="0" smtClean="0"/>
          </a:p>
          <a:p>
            <a:r>
              <a:rPr lang="de-CH" dirty="0" err="1" smtClean="0"/>
              <a:t>Promise.race</a:t>
            </a:r>
            <a:r>
              <a:rPr lang="de-CH" dirty="0" smtClean="0"/>
              <a:t>(</a:t>
            </a:r>
            <a:r>
              <a:rPr lang="de-CH" i="1" dirty="0" err="1" smtClean="0"/>
              <a:t>iterable</a:t>
            </a:r>
            <a:r>
              <a:rPr lang="de-CH" dirty="0" smtClean="0"/>
              <a:t>) – wird </a:t>
            </a:r>
            <a:r>
              <a:rPr lang="de-CH" dirty="0" err="1" smtClean="0"/>
              <a:t>settled</a:t>
            </a:r>
            <a:r>
              <a:rPr lang="de-CH" dirty="0" smtClean="0"/>
              <a:t> sobald das erste </a:t>
            </a:r>
            <a:r>
              <a:rPr lang="de-CH" dirty="0" err="1" smtClean="0"/>
              <a:t>Promise</a:t>
            </a:r>
            <a:r>
              <a:rPr lang="de-CH" dirty="0" smtClean="0"/>
              <a:t> </a:t>
            </a:r>
            <a:r>
              <a:rPr lang="de-CH" dirty="0" err="1" smtClean="0"/>
              <a:t>settled</a:t>
            </a:r>
            <a:r>
              <a:rPr lang="de-CH" dirty="0" smtClean="0"/>
              <a:t> ist</a:t>
            </a:r>
          </a:p>
          <a:p>
            <a:endParaRPr lang="de-CH" dirty="0"/>
          </a:p>
          <a:p>
            <a:r>
              <a:rPr lang="de-CH" dirty="0" err="1" smtClean="0"/>
              <a:t>Promise.reject</a:t>
            </a:r>
            <a:r>
              <a:rPr lang="de-CH" dirty="0" smtClean="0"/>
              <a:t>(</a:t>
            </a:r>
            <a:r>
              <a:rPr lang="de-CH" i="1" dirty="0" err="1" smtClean="0"/>
              <a:t>reason</a:t>
            </a:r>
            <a:r>
              <a:rPr lang="de-CH" dirty="0" smtClean="0"/>
              <a:t>) – Gibt ein </a:t>
            </a:r>
            <a:r>
              <a:rPr lang="de-CH" dirty="0" err="1" smtClean="0"/>
              <a:t>Promise</a:t>
            </a:r>
            <a:r>
              <a:rPr lang="de-CH" dirty="0" smtClean="0"/>
              <a:t> zurück, welcher mit </a:t>
            </a:r>
            <a:r>
              <a:rPr lang="de-CH" i="1" dirty="0" err="1" smtClean="0"/>
              <a:t>reason</a:t>
            </a:r>
            <a:r>
              <a:rPr lang="de-CH" dirty="0" smtClean="0"/>
              <a:t> </a:t>
            </a:r>
            <a:r>
              <a:rPr lang="de-CH" dirty="0" err="1" smtClean="0"/>
              <a:t>rejected</a:t>
            </a:r>
            <a:r>
              <a:rPr lang="de-CH" dirty="0" smtClean="0"/>
              <a:t> wird</a:t>
            </a:r>
          </a:p>
          <a:p>
            <a:endParaRPr lang="de-CH" dirty="0"/>
          </a:p>
          <a:p>
            <a:r>
              <a:rPr lang="de-CH" dirty="0" err="1" smtClean="0"/>
              <a:t>Promise.resolve</a:t>
            </a:r>
            <a:r>
              <a:rPr lang="de-CH" dirty="0" smtClean="0"/>
              <a:t>(</a:t>
            </a:r>
            <a:r>
              <a:rPr lang="de-CH" i="1" dirty="0" err="1" smtClean="0"/>
              <a:t>value</a:t>
            </a:r>
            <a:r>
              <a:rPr lang="de-CH" dirty="0" smtClean="0"/>
              <a:t>) – gibt ein </a:t>
            </a:r>
            <a:r>
              <a:rPr lang="de-CH" dirty="0" err="1" smtClean="0"/>
              <a:t>Promise</a:t>
            </a:r>
            <a:r>
              <a:rPr lang="de-CH" dirty="0" smtClean="0"/>
              <a:t> zurück welcher mit </a:t>
            </a:r>
            <a:r>
              <a:rPr lang="de-CH" i="1" dirty="0" err="1" smtClean="0"/>
              <a:t>value</a:t>
            </a:r>
            <a:r>
              <a:rPr lang="de-CH" dirty="0" smtClean="0"/>
              <a:t> aufgelöst wird*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xx.xx.xxxx / XYZ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INTERN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204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*</a:t>
            </a:r>
            <a:r>
              <a:rPr lang="de-CH" dirty="0" err="1" smtClean="0"/>
              <a:t>Promise.resolve</a:t>
            </a:r>
            <a:r>
              <a:rPr lang="de-CH" dirty="0" smtClean="0"/>
              <a:t>(</a:t>
            </a:r>
            <a:r>
              <a:rPr lang="de-CH" i="1" dirty="0" err="1" smtClean="0"/>
              <a:t>value</a:t>
            </a:r>
            <a:r>
              <a:rPr lang="de-CH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Falls das </a:t>
            </a:r>
            <a:r>
              <a:rPr lang="de-CH" i="1" dirty="0" err="1" smtClean="0"/>
              <a:t>value</a:t>
            </a:r>
            <a:r>
              <a:rPr lang="de-CH" dirty="0" smtClean="0"/>
              <a:t> ein </a:t>
            </a:r>
            <a:r>
              <a:rPr lang="de-CH" i="1" dirty="0" err="1" smtClean="0"/>
              <a:t>thenable</a:t>
            </a:r>
            <a:r>
              <a:rPr lang="de-CH" dirty="0" smtClean="0"/>
              <a:t> ist, wird der </a:t>
            </a:r>
            <a:r>
              <a:rPr lang="de-CH" dirty="0" err="1" smtClean="0"/>
              <a:t>settled</a:t>
            </a:r>
            <a:r>
              <a:rPr lang="de-CH" dirty="0" smtClean="0"/>
              <a:t> Status übernommen</a:t>
            </a:r>
          </a:p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Wenn nicht, wird das </a:t>
            </a:r>
            <a:r>
              <a:rPr lang="de-CH" dirty="0" err="1" smtClean="0"/>
              <a:t>Promise</a:t>
            </a:r>
            <a:r>
              <a:rPr lang="de-CH" dirty="0" smtClean="0"/>
              <a:t> auf </a:t>
            </a:r>
            <a:r>
              <a:rPr lang="de-CH" dirty="0" err="1" smtClean="0"/>
              <a:t>fulfilled</a:t>
            </a:r>
            <a:r>
              <a:rPr lang="de-CH" dirty="0" smtClean="0"/>
              <a:t> gesetzt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xx.xx.xxxx / XYZ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INTERN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271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Das </a:t>
            </a:r>
            <a:r>
              <a:rPr lang="de-CH" dirty="0" err="1" smtClean="0"/>
              <a:t>Promise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 smtClean="0"/>
          </a:p>
          <a:p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Promise</a:t>
            </a:r>
            <a:r>
              <a:rPr lang="de-CH" dirty="0" smtClean="0"/>
              <a:t>(</a:t>
            </a:r>
            <a:r>
              <a:rPr lang="de-CH" i="1" dirty="0" err="1" smtClean="0"/>
              <a:t>executor</a:t>
            </a:r>
            <a:r>
              <a:rPr lang="de-CH" dirty="0" smtClean="0"/>
              <a:t>)</a:t>
            </a:r>
          </a:p>
          <a:p>
            <a:pPr lvl="1"/>
            <a:r>
              <a:rPr lang="de-CH" i="1" dirty="0" err="1" smtClean="0"/>
              <a:t>executor</a:t>
            </a:r>
            <a:r>
              <a:rPr lang="de-CH" i="1" dirty="0" smtClean="0"/>
              <a:t> = </a:t>
            </a:r>
            <a:r>
              <a:rPr lang="de-CH" i="1" dirty="0" err="1" smtClean="0"/>
              <a:t>function</a:t>
            </a:r>
            <a:r>
              <a:rPr lang="de-CH" i="1" dirty="0"/>
              <a:t> </a:t>
            </a:r>
            <a:r>
              <a:rPr lang="de-CH" i="1" dirty="0" smtClean="0"/>
              <a:t>(</a:t>
            </a:r>
            <a:r>
              <a:rPr lang="de-CH" i="1" dirty="0" err="1" smtClean="0"/>
              <a:t>resolve</a:t>
            </a:r>
            <a:r>
              <a:rPr lang="de-CH" i="1" dirty="0" smtClean="0"/>
              <a:t>, </a:t>
            </a:r>
            <a:r>
              <a:rPr lang="de-CH" i="1" dirty="0" err="1" smtClean="0"/>
              <a:t>reject</a:t>
            </a:r>
            <a:r>
              <a:rPr lang="de-CH" i="1" dirty="0" smtClean="0"/>
              <a:t>) { </a:t>
            </a:r>
            <a:r>
              <a:rPr lang="de-CH" i="1" dirty="0" err="1" smtClean="0"/>
              <a:t>if</a:t>
            </a:r>
            <a:r>
              <a:rPr lang="de-CH" i="1" dirty="0" smtClean="0"/>
              <a:t> (</a:t>
            </a:r>
            <a:r>
              <a:rPr lang="de-CH" i="1" dirty="0" err="1" smtClean="0"/>
              <a:t>doSomething</a:t>
            </a:r>
            <a:r>
              <a:rPr lang="de-CH" i="1" dirty="0" smtClean="0"/>
              <a:t>()) </a:t>
            </a:r>
            <a:r>
              <a:rPr lang="de-CH" i="1" dirty="0" err="1" smtClean="0"/>
              <a:t>resolve</a:t>
            </a:r>
            <a:r>
              <a:rPr lang="de-CH" i="1" dirty="0" smtClean="0"/>
              <a:t>(); </a:t>
            </a:r>
            <a:r>
              <a:rPr lang="de-CH" i="1" dirty="0" err="1" smtClean="0"/>
              <a:t>else</a:t>
            </a:r>
            <a:r>
              <a:rPr lang="de-CH" i="1" dirty="0" smtClean="0"/>
              <a:t> </a:t>
            </a:r>
            <a:r>
              <a:rPr lang="de-CH" i="1" dirty="0" err="1" smtClean="0"/>
              <a:t>reject</a:t>
            </a:r>
            <a:r>
              <a:rPr lang="de-CH" i="1" dirty="0" smtClean="0"/>
              <a:t>();</a:t>
            </a:r>
            <a:r>
              <a:rPr lang="de-CH" dirty="0" smtClean="0"/>
              <a:t> </a:t>
            </a:r>
            <a:r>
              <a:rPr lang="de-CH" i="1" dirty="0" smtClean="0"/>
              <a:t>}</a:t>
            </a:r>
          </a:p>
          <a:p>
            <a:pPr lvl="1"/>
            <a:endParaRPr lang="de-CH" i="1" dirty="0" smtClean="0"/>
          </a:p>
          <a:p>
            <a:pPr lvl="1"/>
            <a:endParaRPr lang="de-CH" i="1" dirty="0"/>
          </a:p>
          <a:p>
            <a:pPr lvl="1"/>
            <a:endParaRPr lang="de-CH" i="1" dirty="0" smtClean="0"/>
          </a:p>
          <a:p>
            <a:r>
              <a:rPr lang="de-CH" dirty="0" err="1" smtClean="0"/>
              <a:t>promise</a:t>
            </a:r>
            <a:r>
              <a:rPr lang="de-CH" i="1" dirty="0" err="1" smtClean="0"/>
              <a:t>.then</a:t>
            </a:r>
            <a:r>
              <a:rPr lang="de-CH" i="1" dirty="0" smtClean="0"/>
              <a:t>(</a:t>
            </a:r>
            <a:r>
              <a:rPr lang="de-CH" i="1" dirty="0" err="1" smtClean="0"/>
              <a:t>onFulfill</a:t>
            </a:r>
            <a:r>
              <a:rPr lang="de-CH" i="1" dirty="0" smtClean="0"/>
              <a:t>, </a:t>
            </a:r>
            <a:r>
              <a:rPr lang="de-CH" i="1" dirty="0" err="1" smtClean="0"/>
              <a:t>onReject</a:t>
            </a:r>
            <a:r>
              <a:rPr lang="de-CH" i="1" dirty="0" smtClean="0"/>
              <a:t>).catch(</a:t>
            </a:r>
            <a:r>
              <a:rPr lang="de-CH" i="1" dirty="0" err="1" smtClean="0"/>
              <a:t>onError</a:t>
            </a:r>
            <a:r>
              <a:rPr lang="de-CH" i="1" dirty="0" smtClean="0"/>
              <a:t>)</a:t>
            </a:r>
          </a:p>
          <a:p>
            <a:pPr lvl="1"/>
            <a:endParaRPr lang="de-CH" i="1" dirty="0"/>
          </a:p>
          <a:p>
            <a:endParaRPr lang="de-CH" i="1" dirty="0" smtClean="0"/>
          </a:p>
          <a:p>
            <a:endParaRPr lang="de-CH" i="1" dirty="0" smtClean="0"/>
          </a:p>
          <a:p>
            <a:endParaRPr lang="de-CH" i="1" dirty="0"/>
          </a:p>
          <a:p>
            <a:endParaRPr lang="de-CH" i="1" dirty="0"/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xx.xx.xxxx / XYZ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INTERN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35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Promise</a:t>
            </a:r>
            <a:r>
              <a:rPr lang="de-CH" dirty="0" smtClean="0"/>
              <a:t> </a:t>
            </a:r>
            <a:r>
              <a:rPr lang="de-CH" dirty="0" err="1" smtClean="0"/>
              <a:t>Chaining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xx.xx.xxxx / XYZ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INTERN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14</a:t>
            </a:fld>
            <a:endParaRPr lang="de-CH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427" y="1484784"/>
            <a:ext cx="4503146" cy="4054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53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Promise</a:t>
            </a:r>
            <a:r>
              <a:rPr lang="de-CH" dirty="0" smtClean="0"/>
              <a:t> Error Handling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xx.xx.xxxx / XYZ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INTERN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15</a:t>
            </a:fld>
            <a:endParaRPr lang="de-CH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518" y="1594025"/>
            <a:ext cx="4166964" cy="4067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lussdiagramm: Prozess 6"/>
          <p:cNvSpPr/>
          <p:nvPr/>
        </p:nvSpPr>
        <p:spPr>
          <a:xfrm>
            <a:off x="2555776" y="3356992"/>
            <a:ext cx="3744416" cy="1440160"/>
          </a:xfrm>
          <a:prstGeom prst="flowChartProcess">
            <a:avLst/>
          </a:prstGeom>
          <a:solidFill>
            <a:srgbClr val="6A7671">
              <a:alpha val="91000"/>
            </a:srgbClr>
          </a:solidFill>
          <a:ln>
            <a:noFill/>
          </a:ln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/>
          </a:p>
        </p:txBody>
      </p:sp>
      <p:sp>
        <p:nvSpPr>
          <p:cNvPr id="3" name="Nach links gekrümmter Pfeil 2"/>
          <p:cNvSpPr/>
          <p:nvPr/>
        </p:nvSpPr>
        <p:spPr>
          <a:xfrm>
            <a:off x="4427984" y="2636912"/>
            <a:ext cx="1368152" cy="2736304"/>
          </a:xfrm>
          <a:prstGeom prst="curvedLeftArrow">
            <a:avLst/>
          </a:prstGeom>
          <a:solidFill>
            <a:srgbClr val="F43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50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Callback-Hell</a:t>
            </a:r>
          </a:p>
          <a:p>
            <a:pPr lvl="1"/>
            <a:r>
              <a:rPr lang="de-CH" dirty="0" smtClean="0"/>
              <a:t>Was ist die Callback-Hell?</a:t>
            </a:r>
          </a:p>
          <a:p>
            <a:pPr lvl="1"/>
            <a:r>
              <a:rPr lang="de-CH" dirty="0" smtClean="0"/>
              <a:t>Woran erkennt man eine Callback-Hölle?</a:t>
            </a:r>
          </a:p>
          <a:p>
            <a:pPr lvl="1"/>
            <a:r>
              <a:rPr lang="de-CH" dirty="0" smtClean="0"/>
              <a:t>Callback-Hell Fix?</a:t>
            </a:r>
          </a:p>
          <a:p>
            <a:endParaRPr lang="de-CH" dirty="0" smtClean="0"/>
          </a:p>
          <a:p>
            <a:r>
              <a:rPr lang="de-CH" dirty="0" err="1" smtClean="0"/>
              <a:t>Promise</a:t>
            </a:r>
            <a:endParaRPr lang="de-CH" dirty="0" smtClean="0"/>
          </a:p>
          <a:p>
            <a:pPr lvl="1"/>
            <a:r>
              <a:rPr lang="de-CH" dirty="0" smtClean="0"/>
              <a:t>Die Zusicherung</a:t>
            </a:r>
          </a:p>
          <a:p>
            <a:pPr lvl="1"/>
            <a:r>
              <a:rPr lang="de-CH" dirty="0" smtClean="0"/>
              <a:t>Wie funktioniert es?</a:t>
            </a:r>
          </a:p>
          <a:p>
            <a:pPr lvl="1"/>
            <a:r>
              <a:rPr lang="de-CH" dirty="0" smtClean="0"/>
              <a:t>Methoden</a:t>
            </a:r>
          </a:p>
          <a:p>
            <a:pPr lvl="1"/>
            <a:r>
              <a:rPr lang="de-CH" dirty="0" err="1" smtClean="0"/>
              <a:t>Chaining</a:t>
            </a:r>
            <a:endParaRPr lang="de-CH" dirty="0" smtClean="0"/>
          </a:p>
          <a:p>
            <a:pPr lvl="1"/>
            <a:r>
              <a:rPr lang="de-CH" dirty="0" smtClean="0"/>
              <a:t>Error Handling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xx.xx.xxxx / XYZ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2</a:t>
            </a:fld>
            <a:endParaRPr lang="de-CH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3800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xx.xx.xxxx / XYZ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INTERN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3</a:t>
            </a:fld>
            <a:endParaRPr lang="de-CH"/>
          </a:p>
        </p:txBody>
      </p:sp>
      <p:pic>
        <p:nvPicPr>
          <p:cNvPr id="8194" name="Picture 2" descr="H:\Documents\Artec\Promises\hell-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1973" y="0"/>
            <a:ext cx="10427947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ussdiagramm: Prozess 6"/>
          <p:cNvSpPr/>
          <p:nvPr/>
        </p:nvSpPr>
        <p:spPr>
          <a:xfrm rot="19593567">
            <a:off x="2494383" y="2179940"/>
            <a:ext cx="4248472" cy="792088"/>
          </a:xfrm>
          <a:prstGeom prst="flowChartProcess">
            <a:avLst/>
          </a:prstGeom>
          <a:noFill/>
          <a:ln w="76200" cap="rnd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600" dirty="0" smtClean="0">
                <a:solidFill>
                  <a:srgbClr val="FF0000"/>
                </a:solidFill>
              </a:rPr>
              <a:t>CALLBACK</a:t>
            </a:r>
            <a:endParaRPr lang="de-CH" sz="3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38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Callback Hell</a:t>
            </a:r>
            <a:endParaRPr lang="de-CH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8" y="1584920"/>
            <a:ext cx="6269037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Gruppieren 47"/>
          <p:cNvGrpSpPr/>
          <p:nvPr/>
        </p:nvGrpSpPr>
        <p:grpSpPr>
          <a:xfrm>
            <a:off x="2015716" y="1196752"/>
            <a:ext cx="648072" cy="432048"/>
            <a:chOff x="1907704" y="1196752"/>
            <a:chExt cx="648072" cy="432048"/>
          </a:xfrm>
        </p:grpSpPr>
        <p:cxnSp>
          <p:nvCxnSpPr>
            <p:cNvPr id="44" name="Gerade Verbindung mit Pfeil 43"/>
            <p:cNvCxnSpPr/>
            <p:nvPr/>
          </p:nvCxnSpPr>
          <p:spPr>
            <a:xfrm>
              <a:off x="2123728" y="1412776"/>
              <a:ext cx="432048" cy="216024"/>
            </a:xfrm>
            <a:prstGeom prst="straightConnector1">
              <a:avLst/>
            </a:prstGeom>
            <a:ln>
              <a:solidFill>
                <a:srgbClr val="F43A1E"/>
              </a:solidFill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feld 46"/>
            <p:cNvSpPr txBox="1"/>
            <p:nvPr/>
          </p:nvSpPr>
          <p:spPr>
            <a:xfrm>
              <a:off x="1907704" y="1196752"/>
              <a:ext cx="216024" cy="36004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4000"/>
                </a:lnSpc>
              </a:pPr>
              <a:r>
                <a:rPr lang="de-CH" sz="2200" b="1" dirty="0" smtClean="0">
                  <a:solidFill>
                    <a:srgbClr val="F43A1E"/>
                  </a:solidFill>
                  <a:latin typeface="Arial" pitchFamily="34" charset="0"/>
                  <a:cs typeface="Arial" pitchFamily="34" charset="0"/>
                </a:rPr>
                <a:t>1.</a:t>
              </a:r>
              <a:endParaRPr lang="de-CH" sz="2200" b="1" dirty="0" smtClean="0">
                <a:solidFill>
                  <a:srgbClr val="F43A1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2015716" y="1952836"/>
            <a:ext cx="692460" cy="396044"/>
            <a:chOff x="2015716" y="1952836"/>
            <a:chExt cx="692460" cy="396044"/>
          </a:xfrm>
        </p:grpSpPr>
        <p:cxnSp>
          <p:nvCxnSpPr>
            <p:cNvPr id="49" name="Gerade Verbindung mit Pfeil 48"/>
            <p:cNvCxnSpPr/>
            <p:nvPr/>
          </p:nvCxnSpPr>
          <p:spPr>
            <a:xfrm>
              <a:off x="2276128" y="2132856"/>
              <a:ext cx="432048" cy="216024"/>
            </a:xfrm>
            <a:prstGeom prst="straightConnector1">
              <a:avLst/>
            </a:prstGeom>
            <a:ln>
              <a:solidFill>
                <a:srgbClr val="F43A1E"/>
              </a:solidFill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feld 53"/>
            <p:cNvSpPr txBox="1"/>
            <p:nvPr/>
          </p:nvSpPr>
          <p:spPr>
            <a:xfrm>
              <a:off x="2015716" y="1952836"/>
              <a:ext cx="216024" cy="36004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4000"/>
                </a:lnSpc>
              </a:pPr>
              <a:r>
                <a:rPr lang="de-CH" sz="2200" b="1" dirty="0" smtClean="0">
                  <a:solidFill>
                    <a:srgbClr val="F43A1E"/>
                  </a:solidFill>
                  <a:latin typeface="Arial" pitchFamily="34" charset="0"/>
                  <a:cs typeface="Arial" pitchFamily="34" charset="0"/>
                </a:rPr>
                <a:t>2.</a:t>
              </a:r>
              <a:endParaRPr lang="de-CH" sz="2200" b="1" dirty="0" smtClean="0">
                <a:solidFill>
                  <a:srgbClr val="F43A1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8" name="Gruppieren 57"/>
          <p:cNvGrpSpPr/>
          <p:nvPr/>
        </p:nvGrpSpPr>
        <p:grpSpPr>
          <a:xfrm>
            <a:off x="2987824" y="2310821"/>
            <a:ext cx="725042" cy="406483"/>
            <a:chOff x="2987824" y="2310821"/>
            <a:chExt cx="725042" cy="406483"/>
          </a:xfrm>
        </p:grpSpPr>
        <p:cxnSp>
          <p:nvCxnSpPr>
            <p:cNvPr id="50" name="Gerade Verbindung mit Pfeil 49"/>
            <p:cNvCxnSpPr/>
            <p:nvPr/>
          </p:nvCxnSpPr>
          <p:spPr>
            <a:xfrm>
              <a:off x="3280818" y="2501280"/>
              <a:ext cx="432048" cy="216024"/>
            </a:xfrm>
            <a:prstGeom prst="straightConnector1">
              <a:avLst/>
            </a:prstGeom>
            <a:ln>
              <a:solidFill>
                <a:srgbClr val="F43A1E"/>
              </a:solidFill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feld 54"/>
            <p:cNvSpPr txBox="1"/>
            <p:nvPr/>
          </p:nvSpPr>
          <p:spPr>
            <a:xfrm>
              <a:off x="2987824" y="2310821"/>
              <a:ext cx="216024" cy="36004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4000"/>
                </a:lnSpc>
              </a:pPr>
              <a:r>
                <a:rPr lang="de-CH" sz="2200" b="1" dirty="0" smtClean="0">
                  <a:solidFill>
                    <a:srgbClr val="F43A1E"/>
                  </a:solidFill>
                  <a:latin typeface="Arial" pitchFamily="34" charset="0"/>
                  <a:cs typeface="Arial" pitchFamily="34" charset="0"/>
                </a:rPr>
                <a:t>3.</a:t>
              </a:r>
              <a:endParaRPr lang="de-CH" sz="2200" b="1" dirty="0" smtClean="0">
                <a:solidFill>
                  <a:srgbClr val="F43A1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9" name="Gruppieren 58"/>
          <p:cNvGrpSpPr/>
          <p:nvPr/>
        </p:nvGrpSpPr>
        <p:grpSpPr>
          <a:xfrm>
            <a:off x="2497165" y="3266982"/>
            <a:ext cx="728006" cy="396044"/>
            <a:chOff x="2552812" y="3176972"/>
            <a:chExt cx="728006" cy="396044"/>
          </a:xfrm>
        </p:grpSpPr>
        <p:cxnSp>
          <p:nvCxnSpPr>
            <p:cNvPr id="51" name="Gerade Verbindung mit Pfeil 50"/>
            <p:cNvCxnSpPr/>
            <p:nvPr/>
          </p:nvCxnSpPr>
          <p:spPr>
            <a:xfrm>
              <a:off x="2848770" y="3356992"/>
              <a:ext cx="432048" cy="216024"/>
            </a:xfrm>
            <a:prstGeom prst="straightConnector1">
              <a:avLst/>
            </a:prstGeom>
            <a:ln>
              <a:solidFill>
                <a:srgbClr val="F43A1E"/>
              </a:solidFill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feld 55"/>
            <p:cNvSpPr txBox="1"/>
            <p:nvPr/>
          </p:nvSpPr>
          <p:spPr>
            <a:xfrm>
              <a:off x="2552812" y="3176972"/>
              <a:ext cx="216024" cy="36004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4000"/>
                </a:lnSpc>
              </a:pPr>
              <a:r>
                <a:rPr lang="de-CH" sz="2200" b="1" dirty="0" smtClean="0">
                  <a:solidFill>
                    <a:srgbClr val="F43A1E"/>
                  </a:solidFill>
                  <a:latin typeface="Arial" pitchFamily="34" charset="0"/>
                  <a:cs typeface="Arial" pitchFamily="34" charset="0"/>
                </a:rPr>
                <a:t>4.</a:t>
              </a:r>
              <a:endParaRPr lang="de-CH" sz="2200" b="1" dirty="0" smtClean="0">
                <a:solidFill>
                  <a:srgbClr val="F43A1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0" name="Gruppieren 59"/>
          <p:cNvGrpSpPr/>
          <p:nvPr/>
        </p:nvGrpSpPr>
        <p:grpSpPr>
          <a:xfrm>
            <a:off x="5916577" y="3749098"/>
            <a:ext cx="661723" cy="396044"/>
            <a:chOff x="5926501" y="3725136"/>
            <a:chExt cx="661723" cy="396044"/>
          </a:xfrm>
        </p:grpSpPr>
        <p:cxnSp>
          <p:nvCxnSpPr>
            <p:cNvPr id="52" name="Gerade Verbindung mit Pfeil 51"/>
            <p:cNvCxnSpPr/>
            <p:nvPr/>
          </p:nvCxnSpPr>
          <p:spPr>
            <a:xfrm>
              <a:off x="6156176" y="3905156"/>
              <a:ext cx="432048" cy="216024"/>
            </a:xfrm>
            <a:prstGeom prst="straightConnector1">
              <a:avLst/>
            </a:prstGeom>
            <a:ln>
              <a:solidFill>
                <a:srgbClr val="F43A1E"/>
              </a:solidFill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/>
            <p:cNvSpPr txBox="1"/>
            <p:nvPr/>
          </p:nvSpPr>
          <p:spPr>
            <a:xfrm>
              <a:off x="5926501" y="3725136"/>
              <a:ext cx="216024" cy="36004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4000"/>
                </a:lnSpc>
              </a:pPr>
              <a:r>
                <a:rPr lang="de-CH" sz="2200" b="1" dirty="0" smtClean="0">
                  <a:solidFill>
                    <a:srgbClr val="F43A1E"/>
                  </a:solidFill>
                  <a:latin typeface="Arial" pitchFamily="34" charset="0"/>
                  <a:cs typeface="Arial" pitchFamily="34" charset="0"/>
                </a:rPr>
                <a:t>5.</a:t>
              </a:r>
              <a:endParaRPr lang="de-CH" sz="2200" b="1" dirty="0" smtClean="0">
                <a:solidFill>
                  <a:srgbClr val="F43A1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52" name="Gruppieren 2051"/>
          <p:cNvGrpSpPr/>
          <p:nvPr/>
        </p:nvGrpSpPr>
        <p:grpSpPr>
          <a:xfrm>
            <a:off x="1436688" y="2670861"/>
            <a:ext cx="795052" cy="2990387"/>
            <a:chOff x="1436688" y="2670861"/>
            <a:chExt cx="795052" cy="2990387"/>
          </a:xfrm>
          <a:solidFill>
            <a:srgbClr val="F43A1E"/>
          </a:solidFill>
        </p:grpSpPr>
        <p:sp>
          <p:nvSpPr>
            <p:cNvPr id="61" name="Flussdiagramm: Prozess 60"/>
            <p:cNvSpPr/>
            <p:nvPr/>
          </p:nvSpPr>
          <p:spPr>
            <a:xfrm>
              <a:off x="1436688" y="2670861"/>
              <a:ext cx="182984" cy="2990387"/>
            </a:xfrm>
            <a:prstGeom prst="flowChartProcess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  <p:sp>
          <p:nvSpPr>
            <p:cNvPr id="62" name="Flussdiagramm: Prozess 61"/>
            <p:cNvSpPr/>
            <p:nvPr/>
          </p:nvSpPr>
          <p:spPr>
            <a:xfrm>
              <a:off x="1619672" y="2924944"/>
              <a:ext cx="144016" cy="2520280"/>
            </a:xfrm>
            <a:prstGeom prst="flowChartProcess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  <p:sp>
          <p:nvSpPr>
            <p:cNvPr id="63" name="Flussdiagramm: Prozess 62"/>
            <p:cNvSpPr/>
            <p:nvPr/>
          </p:nvSpPr>
          <p:spPr>
            <a:xfrm>
              <a:off x="1763688" y="3447002"/>
              <a:ext cx="144016" cy="1638182"/>
            </a:xfrm>
            <a:prstGeom prst="flowChartProcess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  <p:sp>
          <p:nvSpPr>
            <p:cNvPr id="2048" name="Flussdiagramm: Prozess 2047"/>
            <p:cNvSpPr/>
            <p:nvPr/>
          </p:nvSpPr>
          <p:spPr>
            <a:xfrm>
              <a:off x="1907704" y="3749098"/>
              <a:ext cx="144016" cy="976046"/>
            </a:xfrm>
            <a:prstGeom prst="flowChartProcess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  <p:sp>
          <p:nvSpPr>
            <p:cNvPr id="2049" name="Flussdiagramm: Prozess 2048"/>
            <p:cNvSpPr/>
            <p:nvPr/>
          </p:nvSpPr>
          <p:spPr>
            <a:xfrm>
              <a:off x="2051720" y="3947120"/>
              <a:ext cx="180020" cy="634008"/>
            </a:xfrm>
            <a:prstGeom prst="flowChartProcess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 err="1" smtClean="0"/>
            </a:p>
          </p:txBody>
        </p:sp>
      </p:grpSp>
      <p:cxnSp>
        <p:nvCxnSpPr>
          <p:cNvPr id="2054" name="Gerade Verbindung mit Pfeil 2053"/>
          <p:cNvCxnSpPr/>
          <p:nvPr/>
        </p:nvCxnSpPr>
        <p:spPr>
          <a:xfrm flipV="1">
            <a:off x="467544" y="3929118"/>
            <a:ext cx="864096" cy="507994"/>
          </a:xfrm>
          <a:prstGeom prst="straightConnector1">
            <a:avLst/>
          </a:prstGeom>
          <a:ln w="76200">
            <a:solidFill>
              <a:srgbClr val="F43A1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Textfeld 2055"/>
          <p:cNvSpPr txBox="1"/>
          <p:nvPr/>
        </p:nvSpPr>
        <p:spPr>
          <a:xfrm>
            <a:off x="179512" y="453082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CH" sz="2200" b="1" dirty="0" err="1" smtClean="0">
                <a:solidFill>
                  <a:srgbClr val="F43A1E"/>
                </a:solidFill>
                <a:latin typeface="Arial" pitchFamily="34" charset="0"/>
                <a:cs typeface="Arial" pitchFamily="34" charset="0"/>
              </a:rPr>
              <a:t>Pyramid</a:t>
            </a:r>
            <a:endParaRPr lang="de-CH" sz="2200" b="1" dirty="0" smtClean="0">
              <a:solidFill>
                <a:srgbClr val="F43A1E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14000"/>
              </a:lnSpc>
            </a:pPr>
            <a:r>
              <a:rPr lang="de-CH" sz="2200" b="1" dirty="0" err="1">
                <a:solidFill>
                  <a:srgbClr val="F43A1E"/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de-CH" sz="2200" b="1" dirty="0" err="1" smtClean="0">
                <a:solidFill>
                  <a:srgbClr val="F43A1E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de-CH" sz="2200" b="1" dirty="0" smtClean="0">
                <a:solidFill>
                  <a:srgbClr val="F43A1E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ctr">
              <a:lnSpc>
                <a:spcPct val="114000"/>
              </a:lnSpc>
            </a:pPr>
            <a:r>
              <a:rPr lang="de-CH" sz="2200" b="1" dirty="0" err="1" smtClean="0">
                <a:solidFill>
                  <a:srgbClr val="F43A1E"/>
                </a:solidFill>
                <a:latin typeface="Arial" pitchFamily="34" charset="0"/>
                <a:cs typeface="Arial" pitchFamily="34" charset="0"/>
              </a:rPr>
              <a:t>doom</a:t>
            </a:r>
            <a:endParaRPr lang="de-CH" sz="2200" b="1" dirty="0" smtClean="0">
              <a:solidFill>
                <a:srgbClr val="F43A1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6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2051720" y="2996952"/>
            <a:ext cx="5256584" cy="457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4000"/>
              </a:lnSpc>
            </a:pPr>
            <a:r>
              <a:rPr lang="de-CH" sz="2200" dirty="0" smtClean="0">
                <a:latin typeface="Arial" pitchFamily="34" charset="0"/>
                <a:cs typeface="Arial" pitchFamily="34" charset="0"/>
              </a:rPr>
              <a:t>Woran erkennt man eine «Callback Hell»?</a:t>
            </a:r>
            <a:endParaRPr lang="de-CH" sz="2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Callback Hell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xx.xx.xxxx / XYZ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INTERN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5</a:t>
            </a:fld>
            <a:endParaRPr lang="de-CH"/>
          </a:p>
        </p:txBody>
      </p:sp>
      <p:pic>
        <p:nvPicPr>
          <p:cNvPr id="3076" name="Picture 4" descr="Bildergebnis für callback hell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04" y="1844824"/>
            <a:ext cx="7204193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4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Wie kann ich die </a:t>
            </a:r>
            <a:r>
              <a:rPr lang="de-CH" dirty="0" err="1" smtClean="0"/>
              <a:t>callback</a:t>
            </a:r>
            <a:r>
              <a:rPr lang="de-CH" dirty="0" smtClean="0"/>
              <a:t> hell fixen?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Halte deinen Code Flach</a:t>
            </a:r>
          </a:p>
          <a:p>
            <a:endParaRPr lang="de-CH" dirty="0" smtClean="0"/>
          </a:p>
          <a:p>
            <a:r>
              <a:rPr lang="de-CH" dirty="0" smtClean="0"/>
              <a:t>Modularisierung</a:t>
            </a:r>
          </a:p>
          <a:p>
            <a:endParaRPr lang="de-CH" dirty="0" smtClean="0"/>
          </a:p>
          <a:p>
            <a:r>
              <a:rPr lang="de-CH" dirty="0" smtClean="0"/>
              <a:t>Handle jeden einzelnen Fehler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xx.xx.xxxx / XYZ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INTERN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572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Callback Hell </a:t>
            </a:r>
            <a:r>
              <a:rPr lang="de-CH" dirty="0" err="1" smtClean="0"/>
              <a:t>Solved</a:t>
            </a:r>
            <a:r>
              <a:rPr lang="de-CH" dirty="0"/>
              <a:t>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xx.xx.xxxx / XYZ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INTERN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7</a:t>
            </a:fld>
            <a:endParaRPr lang="de-CH"/>
          </a:p>
        </p:txBody>
      </p:sp>
      <p:sp>
        <p:nvSpPr>
          <p:cNvPr id="20" name="AutoShape 4" descr="Bildergebnis für gebogener pfeil nach unt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21" name="AutoShape 6" descr="Bildergebnis für gebogener pfeil nach unte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22" name="AutoShape 8" descr="Bildergebnis für gebogener pfeil nach unte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23" name="AutoShape 10" descr="Bildergebnis für gebogener pfeil nach unte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24" name="AutoShape 12" descr="Bildergebnis für gebogener pfeil nach unte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25" name="AutoShape 14" descr="Bildergebnis für gebogener pfeil nach unten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1196751"/>
            <a:ext cx="4392488" cy="5246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386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xx.xx.xxxx / XYZ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INTERN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8</a:t>
            </a:fld>
            <a:endParaRPr lang="de-CH"/>
          </a:p>
        </p:txBody>
      </p:sp>
      <p:pic>
        <p:nvPicPr>
          <p:cNvPr id="7170" name="Picture 2" descr="H:\Documents\Artec\Promises\pinky-promi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0108" y="0"/>
            <a:ext cx="12464216" cy="717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75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Promise</a:t>
            </a:r>
            <a:r>
              <a:rPr lang="de-CH" dirty="0" smtClean="0"/>
              <a:t>: Die Zusicherung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Für asynchrone Operationen entwickelt</a:t>
            </a:r>
          </a:p>
          <a:p>
            <a:endParaRPr lang="de-CH" dirty="0"/>
          </a:p>
          <a:p>
            <a:r>
              <a:rPr lang="de-CH" dirty="0" smtClean="0"/>
              <a:t>Hat drei Zustände: </a:t>
            </a:r>
            <a:br>
              <a:rPr lang="de-CH" dirty="0" smtClean="0"/>
            </a:br>
            <a:r>
              <a:rPr lang="de-CH" dirty="0" smtClean="0"/>
              <a:t>	</a:t>
            </a:r>
            <a:r>
              <a:rPr lang="de-CH" i="1" dirty="0" err="1" smtClean="0"/>
              <a:t>pending</a:t>
            </a:r>
            <a:r>
              <a:rPr lang="de-CH" dirty="0" smtClean="0"/>
              <a:t> (initial), </a:t>
            </a:r>
            <a:r>
              <a:rPr lang="de-CH" i="1" dirty="0" err="1" smtClean="0"/>
              <a:t>fulfilled</a:t>
            </a:r>
            <a:r>
              <a:rPr lang="de-CH" dirty="0"/>
              <a:t> </a:t>
            </a:r>
            <a:r>
              <a:rPr lang="de-CH" dirty="0" smtClean="0"/>
              <a:t>(erfolgreich), </a:t>
            </a:r>
            <a:r>
              <a:rPr lang="de-CH" i="1" dirty="0" err="1" smtClean="0"/>
              <a:t>rejected</a:t>
            </a:r>
            <a:r>
              <a:rPr lang="de-CH" dirty="0" smtClean="0"/>
              <a:t> (gescheitert)</a:t>
            </a:r>
          </a:p>
          <a:p>
            <a:endParaRPr lang="de-CH" dirty="0" smtClean="0"/>
          </a:p>
          <a:p>
            <a:r>
              <a:rPr lang="de-CH" dirty="0" err="1" smtClean="0"/>
              <a:t>Fulfilled</a:t>
            </a:r>
            <a:r>
              <a:rPr lang="de-CH" dirty="0" smtClean="0"/>
              <a:t> und </a:t>
            </a:r>
            <a:r>
              <a:rPr lang="de-CH" dirty="0" err="1" smtClean="0"/>
              <a:t>Rejected</a:t>
            </a:r>
            <a:r>
              <a:rPr lang="de-CH" dirty="0" smtClean="0"/>
              <a:t> zusammengefasst: </a:t>
            </a:r>
            <a:r>
              <a:rPr lang="de-CH" i="1" dirty="0" err="1" smtClean="0"/>
              <a:t>settled</a:t>
            </a:r>
            <a:endParaRPr lang="de-CH" i="1" dirty="0" smtClean="0"/>
          </a:p>
          <a:p>
            <a:endParaRPr lang="de-CH" dirty="0" smtClean="0"/>
          </a:p>
          <a:p>
            <a:r>
              <a:rPr lang="de-CH" dirty="0" smtClean="0"/>
              <a:t>Ist ein </a:t>
            </a:r>
            <a:r>
              <a:rPr lang="de-CH" i="1" dirty="0" err="1" smtClean="0"/>
              <a:t>thenable</a:t>
            </a:r>
            <a:endParaRPr lang="de-CH" i="1" dirty="0"/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xx.xx.xxxx / XYZ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INTERN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940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SS">
      <a:dk1>
        <a:srgbClr val="000000"/>
      </a:dk1>
      <a:lt1>
        <a:srgbClr val="FFFFFF"/>
      </a:lt1>
      <a:dk2>
        <a:srgbClr val="092768"/>
      </a:dk2>
      <a:lt2>
        <a:srgbClr val="CCEDF9"/>
      </a:lt2>
      <a:accent1>
        <a:srgbClr val="00A4E0"/>
      </a:accent1>
      <a:accent2>
        <a:srgbClr val="99DBF3"/>
      </a:accent2>
      <a:accent3>
        <a:srgbClr val="CCEDF9"/>
      </a:accent3>
      <a:accent4>
        <a:srgbClr val="092768"/>
      </a:accent4>
      <a:accent5>
        <a:srgbClr val="9DA9C3"/>
      </a:accent5>
      <a:accent6>
        <a:srgbClr val="CED4E1"/>
      </a:accent6>
      <a:hlink>
        <a:srgbClr val="092768"/>
      </a:hlink>
      <a:folHlink>
        <a:srgbClr val="9DA9C3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ct val="114000"/>
          </a:lnSpc>
          <a:defRPr sz="22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CSS">
        <a:dk1>
          <a:srgbClr val="000000"/>
        </a:dk1>
        <a:lt1>
          <a:srgbClr val="FFFFFF"/>
        </a:lt1>
        <a:dk2>
          <a:srgbClr val="092768"/>
        </a:dk2>
        <a:lt2>
          <a:srgbClr val="CCEDF9"/>
        </a:lt2>
        <a:accent1>
          <a:srgbClr val="00A4E0"/>
        </a:accent1>
        <a:accent2>
          <a:srgbClr val="99DBF3"/>
        </a:accent2>
        <a:accent3>
          <a:srgbClr val="CCEDF9"/>
        </a:accent3>
        <a:accent4>
          <a:srgbClr val="092768"/>
        </a:accent4>
        <a:accent5>
          <a:srgbClr val="9DA9C3"/>
        </a:accent5>
        <a:accent6>
          <a:srgbClr val="CED4E1"/>
        </a:accent6>
        <a:hlink>
          <a:srgbClr val="092768"/>
        </a:hlink>
        <a:folHlink>
          <a:srgbClr val="9DA9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elb">
      <a:srgbClr val="FFC015"/>
    </a:custClr>
    <a:custClr name="Rot">
      <a:srgbClr val="F43A1E"/>
    </a:custClr>
    <a:custClr name="Purpur">
      <a:srgbClr val="C91B82"/>
    </a:custClr>
    <a:custClr name="Hellgruen">
      <a:srgbClr val="72D718"/>
    </a:custClr>
    <a:custClr name="Dunkelgruen">
      <a:srgbClr val="25A32E"/>
    </a:custClr>
    <a:custClr name="Olive">
      <a:srgbClr val="908200"/>
    </a:custClr>
    <a:custClr name="Appelfarbe">
      <a:srgbClr val="FF0000"/>
    </a:custClr>
  </a:custClrLst>
  <a:extLst>
    <a:ext uri="{05A4C25C-085E-4340-85A3-A5531E510DB2}">
      <thm15:themeFamily xmlns:thm15="http://schemas.microsoft.com/office/thememl/2012/main" xmlns="" name="000_d_blank.potx" id="{ED09B998-B862-4674-A3C9-1FD8ADF641AF}" vid="{7953DAFE-0865-4F1B-A7BB-15D19E487410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280</Words>
  <Application>Microsoft Office PowerPoint</Application>
  <PresentationFormat>Bildschirmpräsentation (4:3)</PresentationFormat>
  <Paragraphs>123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blank</vt:lpstr>
      <vt:lpstr>Titel der Präsentation</vt:lpstr>
      <vt:lpstr>Inhalt</vt:lpstr>
      <vt:lpstr>PowerPoint-Präsentation</vt:lpstr>
      <vt:lpstr>Callback Hell</vt:lpstr>
      <vt:lpstr>Callback Hell</vt:lpstr>
      <vt:lpstr>Wie kann ich die callback hell fixen?</vt:lpstr>
      <vt:lpstr>Callback Hell Solved?</vt:lpstr>
      <vt:lpstr>PowerPoint-Präsentation</vt:lpstr>
      <vt:lpstr>Promise: Die Zusicherung</vt:lpstr>
      <vt:lpstr>Das Promise</vt:lpstr>
      <vt:lpstr>Promise-Methoden</vt:lpstr>
      <vt:lpstr>*Promise.resolve(value)</vt:lpstr>
      <vt:lpstr>Das Promise</vt:lpstr>
      <vt:lpstr>Promise Chaining</vt:lpstr>
      <vt:lpstr>Promise Error Handling</vt:lpstr>
    </vt:vector>
  </TitlesOfParts>
  <Company>CSS Versicherung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Michael Böhlen</dc:creator>
  <cp:lastModifiedBy>Michael Böhlen</cp:lastModifiedBy>
  <cp:revision>27</cp:revision>
  <dcterms:created xsi:type="dcterms:W3CDTF">2016-11-06T15:14:44Z</dcterms:created>
  <dcterms:modified xsi:type="dcterms:W3CDTF">2016-11-08T12:30:43Z</dcterms:modified>
</cp:coreProperties>
</file>