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3" r:id="rId5"/>
    <p:sldId id="259" r:id="rId6"/>
    <p:sldId id="260" r:id="rId7"/>
    <p:sldId id="262" r:id="rId8"/>
    <p:sldId id="261"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3131"/>
    <a:srgbClr val="F55B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5393B-B4B3-6CD1-4250-A29619D9894B}" v="101" dt="2024-01-09T06:41:19.973"/>
    <p1510:client id="{6AC2D17B-10D3-207A-142E-E258EB2A7B13}" v="642" dt="2024-01-09T07:48:59.138"/>
    <p1510:client id="{92D8DC3F-6444-92F1-C4CD-983E083D2939}" v="132" dt="2024-01-09T07:29:31.117"/>
    <p1510:client id="{9DFB899D-A0A1-0A4B-A468-1CDA6A6D84FF}" v="879" dt="2024-01-09T07:49:49.25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726"/>
  </p:normalViewPr>
  <p:slideViewPr>
    <p:cSldViewPr snapToGrid="0">
      <p:cViewPr>
        <p:scale>
          <a:sx n="92" d="100"/>
          <a:sy n="92" d="100"/>
        </p:scale>
        <p:origin x="216" y="8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CAFC2AE-2909-4C43-8B23-DB5A12302A6E}" type="doc">
      <dgm:prSet loTypeId="urn:microsoft.com/office/officeart/2005/8/layout/chart3" loCatId="" qsTypeId="urn:microsoft.com/office/officeart/2005/8/quickstyle/simple2" qsCatId="simple" csTypeId="urn:microsoft.com/office/officeart/2005/8/colors/accent2_5" csCatId="accent2" phldr="1"/>
      <dgm:spPr/>
      <dgm:t>
        <a:bodyPr/>
        <a:lstStyle/>
        <a:p>
          <a:endParaRPr kumimoji="1" lang="ja-JP" altLang="en-US"/>
        </a:p>
      </dgm:t>
    </dgm:pt>
    <dgm:pt modelId="{28EAC26E-C671-1346-A998-B9C6F055829E}">
      <dgm:prSet phldrT="[テキスト]" custT="1"/>
      <dgm:spPr/>
      <dgm:t>
        <a:bodyPr/>
        <a:lstStyle/>
        <a:p>
          <a:r>
            <a:rPr kumimoji="1" lang="ja-JP" altLang="en-US" sz="2200">
              <a:latin typeface="HGMaruGothicMPRO" panose="020F0600000000000000" pitchFamily="34" charset="-128"/>
              <a:ea typeface="HGMaruGothicMPRO" panose="020F0600000000000000" pitchFamily="34" charset="-128"/>
            </a:rPr>
            <a:t>外国人</a:t>
          </a:r>
        </a:p>
      </dgm:t>
    </dgm:pt>
    <dgm:pt modelId="{E77055B7-8A24-914C-8C2F-144C282F8697}" type="parTrans" cxnId="{64B8DC65-582A-B840-AA93-588527DBC3CC}">
      <dgm:prSet/>
      <dgm:spPr/>
      <dgm:t>
        <a:bodyPr/>
        <a:lstStyle/>
        <a:p>
          <a:endParaRPr kumimoji="1" lang="ja-JP" altLang="en-US"/>
        </a:p>
      </dgm:t>
    </dgm:pt>
    <dgm:pt modelId="{EC86A787-5CBA-F04F-BA03-9FA479766D4B}" type="sibTrans" cxnId="{64B8DC65-582A-B840-AA93-588527DBC3CC}">
      <dgm:prSet/>
      <dgm:spPr/>
      <dgm:t>
        <a:bodyPr/>
        <a:lstStyle/>
        <a:p>
          <a:endParaRPr kumimoji="1" lang="ja-JP" altLang="en-US"/>
        </a:p>
      </dgm:t>
    </dgm:pt>
    <dgm:pt modelId="{C4C9B7AC-C67A-A644-8259-E07A20B9885B}">
      <dgm:prSet phldrT="[テキスト]" custT="1"/>
      <dgm:spPr/>
      <dgm:t>
        <a:bodyPr/>
        <a:lstStyle/>
        <a:p>
          <a:r>
            <a:rPr kumimoji="1" lang="ja-JP" altLang="en-US" sz="2200">
              <a:latin typeface="HGMaruGothicMPRO" panose="020F0600000000000000" pitchFamily="34" charset="-128"/>
              <a:ea typeface="HGMaruGothicMPRO" panose="020F0600000000000000" pitchFamily="34" charset="-128"/>
            </a:rPr>
            <a:t>子供</a:t>
          </a:r>
        </a:p>
      </dgm:t>
    </dgm:pt>
    <dgm:pt modelId="{830F5602-592C-844E-ABCD-5A477CB9CC95}" type="parTrans" cxnId="{35097729-458F-5A4C-AC26-5F47D61C6A39}">
      <dgm:prSet/>
      <dgm:spPr/>
      <dgm:t>
        <a:bodyPr/>
        <a:lstStyle/>
        <a:p>
          <a:endParaRPr kumimoji="1" lang="ja-JP" altLang="en-US"/>
        </a:p>
      </dgm:t>
    </dgm:pt>
    <dgm:pt modelId="{5F81912A-9F27-B24B-B9C1-70A103A0CC7D}" type="sibTrans" cxnId="{35097729-458F-5A4C-AC26-5F47D61C6A39}">
      <dgm:prSet/>
      <dgm:spPr/>
      <dgm:t>
        <a:bodyPr/>
        <a:lstStyle/>
        <a:p>
          <a:endParaRPr kumimoji="1" lang="ja-JP" altLang="en-US"/>
        </a:p>
      </dgm:t>
    </dgm:pt>
    <dgm:pt modelId="{AF754C9D-B526-354E-AD73-7AC3E76E1554}">
      <dgm:prSet phldrT="[テキスト]" custT="1"/>
      <dgm:spPr/>
      <dgm:t>
        <a:bodyPr/>
        <a:lstStyle/>
        <a:p>
          <a:r>
            <a:rPr kumimoji="1" lang="ja-JP" altLang="en-US" sz="2200">
              <a:latin typeface="HGMaruGothicMPRO" panose="020F0600000000000000" pitchFamily="34" charset="-128"/>
              <a:ea typeface="HGMaruGothicMPRO" panose="020F0600000000000000" pitchFamily="34" charset="-128"/>
            </a:rPr>
            <a:t>大人</a:t>
          </a:r>
        </a:p>
      </dgm:t>
    </dgm:pt>
    <dgm:pt modelId="{4D33D136-F466-0D41-A503-DB58828583C4}" type="parTrans" cxnId="{72A1EDE7-F7EE-474D-BD3F-C9848D1B6446}">
      <dgm:prSet/>
      <dgm:spPr/>
      <dgm:t>
        <a:bodyPr/>
        <a:lstStyle/>
        <a:p>
          <a:endParaRPr kumimoji="1" lang="ja-JP" altLang="en-US"/>
        </a:p>
      </dgm:t>
    </dgm:pt>
    <dgm:pt modelId="{8468F858-A1E5-E543-B2D2-4CAEF0D3B267}" type="sibTrans" cxnId="{72A1EDE7-F7EE-474D-BD3F-C9848D1B6446}">
      <dgm:prSet/>
      <dgm:spPr/>
      <dgm:t>
        <a:bodyPr/>
        <a:lstStyle/>
        <a:p>
          <a:endParaRPr kumimoji="1" lang="ja-JP" altLang="en-US"/>
        </a:p>
      </dgm:t>
    </dgm:pt>
    <dgm:pt modelId="{9F1F4D27-653E-F946-9578-2CC09BE00AD2}">
      <dgm:prSet custT="1"/>
      <dgm:spPr/>
      <dgm:t>
        <a:bodyPr/>
        <a:lstStyle/>
        <a:p>
          <a:r>
            <a:rPr kumimoji="1" lang="ja-JP" altLang="en-US" sz="2200">
              <a:latin typeface="HGMaruGothicMPRO" panose="020F0600000000000000" pitchFamily="34" charset="-128"/>
              <a:ea typeface="HGMaruGothicMPRO" panose="020F0600000000000000" pitchFamily="34" charset="-128"/>
            </a:rPr>
            <a:t>コレクター</a:t>
          </a:r>
        </a:p>
      </dgm:t>
    </dgm:pt>
    <dgm:pt modelId="{CAAED1BF-E84A-1146-90BF-C7C8A4E50EB5}" type="parTrans" cxnId="{D19C3012-E9E2-174B-946F-CABF1BF5D265}">
      <dgm:prSet/>
      <dgm:spPr/>
      <dgm:t>
        <a:bodyPr/>
        <a:lstStyle/>
        <a:p>
          <a:endParaRPr kumimoji="1" lang="ja-JP" altLang="en-US"/>
        </a:p>
      </dgm:t>
    </dgm:pt>
    <dgm:pt modelId="{350702FE-2A3D-6142-8FA4-F8FE16B1068B}" type="sibTrans" cxnId="{D19C3012-E9E2-174B-946F-CABF1BF5D265}">
      <dgm:prSet/>
      <dgm:spPr/>
      <dgm:t>
        <a:bodyPr/>
        <a:lstStyle/>
        <a:p>
          <a:endParaRPr kumimoji="1" lang="ja-JP" altLang="en-US"/>
        </a:p>
      </dgm:t>
    </dgm:pt>
    <dgm:pt modelId="{B1F54668-5EC7-5843-9D72-3D05DB498735}">
      <dgm:prSet custT="1"/>
      <dgm:spPr/>
      <dgm:t>
        <a:bodyPr/>
        <a:lstStyle/>
        <a:p>
          <a:r>
            <a:rPr kumimoji="1" lang="ja-JP" altLang="en-US" sz="2200">
              <a:latin typeface="HGMaruGothicMPRO" panose="020F0600000000000000" pitchFamily="34" charset="-128"/>
              <a:ea typeface="HGMaruGothicMPRO" panose="020F0600000000000000" pitchFamily="34" charset="-128"/>
            </a:rPr>
            <a:t>ゲーム</a:t>
          </a:r>
          <a:endParaRPr kumimoji="1" lang="en-US" altLang="ja-JP" sz="2200" dirty="0">
            <a:latin typeface="HGMaruGothicMPRO" panose="020F0600000000000000" pitchFamily="34" charset="-128"/>
            <a:ea typeface="HGMaruGothicMPRO" panose="020F0600000000000000" pitchFamily="34" charset="-128"/>
          </a:endParaRPr>
        </a:p>
        <a:p>
          <a:r>
            <a:rPr kumimoji="1" lang="ja-JP" altLang="en-US" sz="2200">
              <a:latin typeface="HGMaruGothicMPRO" panose="020F0600000000000000" pitchFamily="34" charset="-128"/>
              <a:ea typeface="HGMaruGothicMPRO" panose="020F0600000000000000" pitchFamily="34" charset="-128"/>
            </a:rPr>
            <a:t>アニメ</a:t>
          </a:r>
          <a:endParaRPr kumimoji="1" lang="en-US" altLang="ja-JP" sz="2200" dirty="0">
            <a:latin typeface="HGMaruGothicMPRO" panose="020F0600000000000000" pitchFamily="34" charset="-128"/>
            <a:ea typeface="HGMaruGothicMPRO" panose="020F0600000000000000" pitchFamily="34" charset="-128"/>
          </a:endParaRPr>
        </a:p>
        <a:p>
          <a:r>
            <a:rPr kumimoji="1" lang="ja-JP" altLang="en-US" sz="2200">
              <a:latin typeface="HGMaruGothicMPRO" panose="020F0600000000000000" pitchFamily="34" charset="-128"/>
              <a:ea typeface="HGMaruGothicMPRO" panose="020F0600000000000000" pitchFamily="34" charset="-128"/>
            </a:rPr>
            <a:t>好き</a:t>
          </a:r>
        </a:p>
      </dgm:t>
    </dgm:pt>
    <dgm:pt modelId="{65EB8E06-023A-394B-A1EA-B8614A0509F4}" type="parTrans" cxnId="{E12D3AA4-57CE-6248-851D-FB7FF210943D}">
      <dgm:prSet/>
      <dgm:spPr/>
      <dgm:t>
        <a:bodyPr/>
        <a:lstStyle/>
        <a:p>
          <a:endParaRPr kumimoji="1" lang="ja-JP" altLang="en-US"/>
        </a:p>
      </dgm:t>
    </dgm:pt>
    <dgm:pt modelId="{D4B1DFC6-0E9C-6947-8F2C-4DB07C4EE016}" type="sibTrans" cxnId="{E12D3AA4-57CE-6248-851D-FB7FF210943D}">
      <dgm:prSet/>
      <dgm:spPr/>
      <dgm:t>
        <a:bodyPr/>
        <a:lstStyle/>
        <a:p>
          <a:endParaRPr kumimoji="1" lang="ja-JP" altLang="en-US"/>
        </a:p>
      </dgm:t>
    </dgm:pt>
    <dgm:pt modelId="{76D0C1A5-EEC2-3A43-8421-6BB7C01F9256}" type="pres">
      <dgm:prSet presAssocID="{1CAFC2AE-2909-4C43-8B23-DB5A12302A6E}" presName="compositeShape" presStyleCnt="0">
        <dgm:presLayoutVars>
          <dgm:chMax val="7"/>
          <dgm:dir/>
          <dgm:resizeHandles val="exact"/>
        </dgm:presLayoutVars>
      </dgm:prSet>
      <dgm:spPr/>
    </dgm:pt>
    <dgm:pt modelId="{1485AF30-4425-5541-BC7C-2391B1E097D5}" type="pres">
      <dgm:prSet presAssocID="{1CAFC2AE-2909-4C43-8B23-DB5A12302A6E}" presName="wedge1" presStyleLbl="node1" presStyleIdx="0" presStyleCnt="5" custLinFactNeighborX="913" custLinFactNeighborY="-913"/>
      <dgm:spPr/>
    </dgm:pt>
    <dgm:pt modelId="{F3168818-EF8B-CA44-8197-9A3CA2665EA5}" type="pres">
      <dgm:prSet presAssocID="{1CAFC2AE-2909-4C43-8B23-DB5A12302A6E}" presName="wedge1Tx" presStyleLbl="node1" presStyleIdx="0" presStyleCnt="5">
        <dgm:presLayoutVars>
          <dgm:chMax val="0"/>
          <dgm:chPref val="0"/>
          <dgm:bulletEnabled val="1"/>
        </dgm:presLayoutVars>
      </dgm:prSet>
      <dgm:spPr/>
    </dgm:pt>
    <dgm:pt modelId="{4A1524A4-4DFE-E746-90B0-E3A535235FFD}" type="pres">
      <dgm:prSet presAssocID="{1CAFC2AE-2909-4C43-8B23-DB5A12302A6E}" presName="wedge2" presStyleLbl="node1" presStyleIdx="1" presStyleCnt="5"/>
      <dgm:spPr/>
    </dgm:pt>
    <dgm:pt modelId="{846C2F78-3210-D646-9138-F7B3F467F872}" type="pres">
      <dgm:prSet presAssocID="{1CAFC2AE-2909-4C43-8B23-DB5A12302A6E}" presName="wedge2Tx" presStyleLbl="node1" presStyleIdx="1" presStyleCnt="5">
        <dgm:presLayoutVars>
          <dgm:chMax val="0"/>
          <dgm:chPref val="0"/>
          <dgm:bulletEnabled val="1"/>
        </dgm:presLayoutVars>
      </dgm:prSet>
      <dgm:spPr/>
    </dgm:pt>
    <dgm:pt modelId="{B201FF1E-F94D-4A48-B3A7-D43F9399A425}" type="pres">
      <dgm:prSet presAssocID="{1CAFC2AE-2909-4C43-8B23-DB5A12302A6E}" presName="wedge3" presStyleLbl="node1" presStyleIdx="2" presStyleCnt="5"/>
      <dgm:spPr/>
    </dgm:pt>
    <dgm:pt modelId="{4FA5937F-112C-444C-BB7B-F1D25EF7C6C2}" type="pres">
      <dgm:prSet presAssocID="{1CAFC2AE-2909-4C43-8B23-DB5A12302A6E}" presName="wedge3Tx" presStyleLbl="node1" presStyleIdx="2" presStyleCnt="5">
        <dgm:presLayoutVars>
          <dgm:chMax val="0"/>
          <dgm:chPref val="0"/>
          <dgm:bulletEnabled val="1"/>
        </dgm:presLayoutVars>
      </dgm:prSet>
      <dgm:spPr/>
    </dgm:pt>
    <dgm:pt modelId="{B115359D-915F-364F-9138-99063CB9AD09}" type="pres">
      <dgm:prSet presAssocID="{1CAFC2AE-2909-4C43-8B23-DB5A12302A6E}" presName="wedge4" presStyleLbl="node1" presStyleIdx="3" presStyleCnt="5"/>
      <dgm:spPr/>
    </dgm:pt>
    <dgm:pt modelId="{96DE4CF6-4F92-4A48-B754-B0FC18AFFA42}" type="pres">
      <dgm:prSet presAssocID="{1CAFC2AE-2909-4C43-8B23-DB5A12302A6E}" presName="wedge4Tx" presStyleLbl="node1" presStyleIdx="3" presStyleCnt="5">
        <dgm:presLayoutVars>
          <dgm:chMax val="0"/>
          <dgm:chPref val="0"/>
          <dgm:bulletEnabled val="1"/>
        </dgm:presLayoutVars>
      </dgm:prSet>
      <dgm:spPr/>
    </dgm:pt>
    <dgm:pt modelId="{9F052D3E-F84A-414B-A3DA-886A30C81AEF}" type="pres">
      <dgm:prSet presAssocID="{1CAFC2AE-2909-4C43-8B23-DB5A12302A6E}" presName="wedge5" presStyleLbl="node1" presStyleIdx="4" presStyleCnt="5"/>
      <dgm:spPr/>
    </dgm:pt>
    <dgm:pt modelId="{DDFDEDF7-6A43-F546-9A62-20031D454CFC}" type="pres">
      <dgm:prSet presAssocID="{1CAFC2AE-2909-4C43-8B23-DB5A12302A6E}" presName="wedge5Tx" presStyleLbl="node1" presStyleIdx="4" presStyleCnt="5">
        <dgm:presLayoutVars>
          <dgm:chMax val="0"/>
          <dgm:chPref val="0"/>
          <dgm:bulletEnabled val="1"/>
        </dgm:presLayoutVars>
      </dgm:prSet>
      <dgm:spPr/>
    </dgm:pt>
  </dgm:ptLst>
  <dgm:cxnLst>
    <dgm:cxn modelId="{A157E706-DF44-0443-B54F-6200D35C4708}" type="presOf" srcId="{AF754C9D-B526-354E-AD73-7AC3E76E1554}" destId="{B201FF1E-F94D-4A48-B3A7-D43F9399A425}" srcOrd="0" destOrd="0" presId="urn:microsoft.com/office/officeart/2005/8/layout/chart3"/>
    <dgm:cxn modelId="{D19C3012-E9E2-174B-946F-CABF1BF5D265}" srcId="{1CAFC2AE-2909-4C43-8B23-DB5A12302A6E}" destId="{9F1F4D27-653E-F946-9578-2CC09BE00AD2}" srcOrd="4" destOrd="0" parTransId="{CAAED1BF-E84A-1146-90BF-C7C8A4E50EB5}" sibTransId="{350702FE-2A3D-6142-8FA4-F8FE16B1068B}"/>
    <dgm:cxn modelId="{35097729-458F-5A4C-AC26-5F47D61C6A39}" srcId="{1CAFC2AE-2909-4C43-8B23-DB5A12302A6E}" destId="{C4C9B7AC-C67A-A644-8259-E07A20B9885B}" srcOrd="1" destOrd="0" parTransId="{830F5602-592C-844E-ABCD-5A477CB9CC95}" sibTransId="{5F81912A-9F27-B24B-B9C1-70A103A0CC7D}"/>
    <dgm:cxn modelId="{EE4D8742-54BF-FB47-9DDC-16656BC9A28D}" type="presOf" srcId="{B1F54668-5EC7-5843-9D72-3D05DB498735}" destId="{96DE4CF6-4F92-4A48-B754-B0FC18AFFA42}" srcOrd="1" destOrd="0" presId="urn:microsoft.com/office/officeart/2005/8/layout/chart3"/>
    <dgm:cxn modelId="{6378FB45-229B-354E-9F10-F5DF080089A6}" type="presOf" srcId="{1CAFC2AE-2909-4C43-8B23-DB5A12302A6E}" destId="{76D0C1A5-EEC2-3A43-8421-6BB7C01F9256}" srcOrd="0" destOrd="0" presId="urn:microsoft.com/office/officeart/2005/8/layout/chart3"/>
    <dgm:cxn modelId="{64B8DC65-582A-B840-AA93-588527DBC3CC}" srcId="{1CAFC2AE-2909-4C43-8B23-DB5A12302A6E}" destId="{28EAC26E-C671-1346-A998-B9C6F055829E}" srcOrd="0" destOrd="0" parTransId="{E77055B7-8A24-914C-8C2F-144C282F8697}" sibTransId="{EC86A787-5CBA-F04F-BA03-9FA479766D4B}"/>
    <dgm:cxn modelId="{C9E3876D-D5B3-1D43-BD95-183181FADA0E}" type="presOf" srcId="{C4C9B7AC-C67A-A644-8259-E07A20B9885B}" destId="{4A1524A4-4DFE-E746-90B0-E3A535235FFD}" srcOrd="0" destOrd="0" presId="urn:microsoft.com/office/officeart/2005/8/layout/chart3"/>
    <dgm:cxn modelId="{A1752F73-9407-654F-9F9E-1A9FA24A5C24}" type="presOf" srcId="{C4C9B7AC-C67A-A644-8259-E07A20B9885B}" destId="{846C2F78-3210-D646-9138-F7B3F467F872}" srcOrd="1" destOrd="0" presId="urn:microsoft.com/office/officeart/2005/8/layout/chart3"/>
    <dgm:cxn modelId="{F987D575-3ABB-4E44-9E90-2E67EC1D3B1D}" type="presOf" srcId="{B1F54668-5EC7-5843-9D72-3D05DB498735}" destId="{B115359D-915F-364F-9138-99063CB9AD09}" srcOrd="0" destOrd="0" presId="urn:microsoft.com/office/officeart/2005/8/layout/chart3"/>
    <dgm:cxn modelId="{018AA977-A721-BA42-BBFE-F7E53D6D761A}" type="presOf" srcId="{9F1F4D27-653E-F946-9578-2CC09BE00AD2}" destId="{DDFDEDF7-6A43-F546-9A62-20031D454CFC}" srcOrd="1" destOrd="0" presId="urn:microsoft.com/office/officeart/2005/8/layout/chart3"/>
    <dgm:cxn modelId="{DD89BE91-9BF3-4541-A447-FCFED52AAED6}" type="presOf" srcId="{AF754C9D-B526-354E-AD73-7AC3E76E1554}" destId="{4FA5937F-112C-444C-BB7B-F1D25EF7C6C2}" srcOrd="1" destOrd="0" presId="urn:microsoft.com/office/officeart/2005/8/layout/chart3"/>
    <dgm:cxn modelId="{E12D3AA4-57CE-6248-851D-FB7FF210943D}" srcId="{1CAFC2AE-2909-4C43-8B23-DB5A12302A6E}" destId="{B1F54668-5EC7-5843-9D72-3D05DB498735}" srcOrd="3" destOrd="0" parTransId="{65EB8E06-023A-394B-A1EA-B8614A0509F4}" sibTransId="{D4B1DFC6-0E9C-6947-8F2C-4DB07C4EE016}"/>
    <dgm:cxn modelId="{3519E2B4-5F66-A547-B878-266E43471B5A}" type="presOf" srcId="{28EAC26E-C671-1346-A998-B9C6F055829E}" destId="{1485AF30-4425-5541-BC7C-2391B1E097D5}" srcOrd="0" destOrd="0" presId="urn:microsoft.com/office/officeart/2005/8/layout/chart3"/>
    <dgm:cxn modelId="{43D4ECC6-46C5-E747-B7CB-E2DD18027624}" type="presOf" srcId="{28EAC26E-C671-1346-A998-B9C6F055829E}" destId="{F3168818-EF8B-CA44-8197-9A3CA2665EA5}" srcOrd="1" destOrd="0" presId="urn:microsoft.com/office/officeart/2005/8/layout/chart3"/>
    <dgm:cxn modelId="{FA52CFCA-6133-2D46-8BCE-385916EB66ED}" type="presOf" srcId="{9F1F4D27-653E-F946-9578-2CC09BE00AD2}" destId="{9F052D3E-F84A-414B-A3DA-886A30C81AEF}" srcOrd="0" destOrd="0" presId="urn:microsoft.com/office/officeart/2005/8/layout/chart3"/>
    <dgm:cxn modelId="{72A1EDE7-F7EE-474D-BD3F-C9848D1B6446}" srcId="{1CAFC2AE-2909-4C43-8B23-DB5A12302A6E}" destId="{AF754C9D-B526-354E-AD73-7AC3E76E1554}" srcOrd="2" destOrd="0" parTransId="{4D33D136-F466-0D41-A503-DB58828583C4}" sibTransId="{8468F858-A1E5-E543-B2D2-4CAEF0D3B267}"/>
    <dgm:cxn modelId="{27F1C0D9-1C6B-A64C-9DC7-CE336A86FE0D}" type="presParOf" srcId="{76D0C1A5-EEC2-3A43-8421-6BB7C01F9256}" destId="{1485AF30-4425-5541-BC7C-2391B1E097D5}" srcOrd="0" destOrd="0" presId="urn:microsoft.com/office/officeart/2005/8/layout/chart3"/>
    <dgm:cxn modelId="{9E22FF87-223F-044F-9453-6B8E4DB4B9AA}" type="presParOf" srcId="{76D0C1A5-EEC2-3A43-8421-6BB7C01F9256}" destId="{F3168818-EF8B-CA44-8197-9A3CA2665EA5}" srcOrd="1" destOrd="0" presId="urn:microsoft.com/office/officeart/2005/8/layout/chart3"/>
    <dgm:cxn modelId="{4AF55012-FCC2-894C-93A1-9436C1B3AC2B}" type="presParOf" srcId="{76D0C1A5-EEC2-3A43-8421-6BB7C01F9256}" destId="{4A1524A4-4DFE-E746-90B0-E3A535235FFD}" srcOrd="2" destOrd="0" presId="urn:microsoft.com/office/officeart/2005/8/layout/chart3"/>
    <dgm:cxn modelId="{834161DF-86E9-B447-B754-892B86777BAB}" type="presParOf" srcId="{76D0C1A5-EEC2-3A43-8421-6BB7C01F9256}" destId="{846C2F78-3210-D646-9138-F7B3F467F872}" srcOrd="3" destOrd="0" presId="urn:microsoft.com/office/officeart/2005/8/layout/chart3"/>
    <dgm:cxn modelId="{E1A298C2-C4AB-7241-9BF5-AAA24656E67C}" type="presParOf" srcId="{76D0C1A5-EEC2-3A43-8421-6BB7C01F9256}" destId="{B201FF1E-F94D-4A48-B3A7-D43F9399A425}" srcOrd="4" destOrd="0" presId="urn:microsoft.com/office/officeart/2005/8/layout/chart3"/>
    <dgm:cxn modelId="{4F48A899-B3B4-2D47-ACB1-5346F0FCF660}" type="presParOf" srcId="{76D0C1A5-EEC2-3A43-8421-6BB7C01F9256}" destId="{4FA5937F-112C-444C-BB7B-F1D25EF7C6C2}" srcOrd="5" destOrd="0" presId="urn:microsoft.com/office/officeart/2005/8/layout/chart3"/>
    <dgm:cxn modelId="{9DE435BE-6B19-5F4D-BD73-4D3EFACEC367}" type="presParOf" srcId="{76D0C1A5-EEC2-3A43-8421-6BB7C01F9256}" destId="{B115359D-915F-364F-9138-99063CB9AD09}" srcOrd="6" destOrd="0" presId="urn:microsoft.com/office/officeart/2005/8/layout/chart3"/>
    <dgm:cxn modelId="{5F8921E4-8C53-AE4C-953E-0CDC902DC7B9}" type="presParOf" srcId="{76D0C1A5-EEC2-3A43-8421-6BB7C01F9256}" destId="{96DE4CF6-4F92-4A48-B754-B0FC18AFFA42}" srcOrd="7" destOrd="0" presId="urn:microsoft.com/office/officeart/2005/8/layout/chart3"/>
    <dgm:cxn modelId="{B5E06932-5602-1146-9494-D0B3D8867B41}" type="presParOf" srcId="{76D0C1A5-EEC2-3A43-8421-6BB7C01F9256}" destId="{9F052D3E-F84A-414B-A3DA-886A30C81AEF}" srcOrd="8" destOrd="0" presId="urn:microsoft.com/office/officeart/2005/8/layout/chart3"/>
    <dgm:cxn modelId="{18724A84-CCE7-5046-A00E-A58398028086}" type="presParOf" srcId="{76D0C1A5-EEC2-3A43-8421-6BB7C01F9256}" destId="{DDFDEDF7-6A43-F546-9A62-20031D454CFC}"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85AF30-4425-5541-BC7C-2391B1E097D5}">
      <dsp:nvSpPr>
        <dsp:cNvPr id="0" name=""/>
        <dsp:cNvSpPr/>
      </dsp:nvSpPr>
      <dsp:spPr>
        <a:xfrm>
          <a:off x="1909371" y="282208"/>
          <a:ext cx="4551680" cy="4551680"/>
        </a:xfrm>
        <a:prstGeom prst="pie">
          <a:avLst>
            <a:gd name="adj1" fmla="val 16200000"/>
            <a:gd name="adj2" fmla="val 20520000"/>
          </a:avLst>
        </a:prstGeom>
        <a:solidFill>
          <a:schemeClr val="accent2">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latin typeface="HGMaruGothicMPRO" panose="020F0600000000000000" pitchFamily="34" charset="-128"/>
              <a:ea typeface="HGMaruGothicMPRO" panose="020F0600000000000000" pitchFamily="34" charset="-128"/>
            </a:rPr>
            <a:t>外国人</a:t>
          </a:r>
        </a:p>
      </dsp:txBody>
      <dsp:txXfrm>
        <a:off x="4242649" y="962251"/>
        <a:ext cx="1544320" cy="1056640"/>
      </dsp:txXfrm>
    </dsp:sp>
    <dsp:sp modelId="{4A1524A4-4DFE-E746-90B0-E3A535235FFD}">
      <dsp:nvSpPr>
        <dsp:cNvPr id="0" name=""/>
        <dsp:cNvSpPr/>
      </dsp:nvSpPr>
      <dsp:spPr>
        <a:xfrm>
          <a:off x="1708505" y="543221"/>
          <a:ext cx="4551680" cy="4551680"/>
        </a:xfrm>
        <a:prstGeom prst="pie">
          <a:avLst>
            <a:gd name="adj1" fmla="val 20520000"/>
            <a:gd name="adj2" fmla="val 3240000"/>
          </a:avLst>
        </a:prstGeom>
        <a:solidFill>
          <a:schemeClr val="accent2">
            <a:alpha val="90000"/>
            <a:hueOff val="0"/>
            <a:satOff val="0"/>
            <a:lumOff val="0"/>
            <a:alphaOff val="-1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latin typeface="HGMaruGothicMPRO" panose="020F0600000000000000" pitchFamily="34" charset="-128"/>
              <a:ea typeface="HGMaruGothicMPRO" panose="020F0600000000000000" pitchFamily="34" charset="-128"/>
            </a:rPr>
            <a:t>子供</a:t>
          </a:r>
        </a:p>
      </dsp:txBody>
      <dsp:txXfrm>
        <a:off x="4683353" y="2602314"/>
        <a:ext cx="1354666" cy="1143338"/>
      </dsp:txXfrm>
    </dsp:sp>
    <dsp:sp modelId="{B201FF1E-F94D-4A48-B3A7-D43F9399A425}">
      <dsp:nvSpPr>
        <dsp:cNvPr id="0" name=""/>
        <dsp:cNvSpPr/>
      </dsp:nvSpPr>
      <dsp:spPr>
        <a:xfrm>
          <a:off x="1708505" y="543221"/>
          <a:ext cx="4551680" cy="4551680"/>
        </a:xfrm>
        <a:prstGeom prst="pie">
          <a:avLst>
            <a:gd name="adj1" fmla="val 3240000"/>
            <a:gd name="adj2" fmla="val 7560000"/>
          </a:avLst>
        </a:prstGeom>
        <a:solidFill>
          <a:schemeClr val="accent2">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latin typeface="HGMaruGothicMPRO" panose="020F0600000000000000" pitchFamily="34" charset="-128"/>
              <a:ea typeface="HGMaruGothicMPRO" panose="020F0600000000000000" pitchFamily="34" charset="-128"/>
            </a:rPr>
            <a:t>大人</a:t>
          </a:r>
        </a:p>
      </dsp:txBody>
      <dsp:txXfrm>
        <a:off x="3171545" y="3956981"/>
        <a:ext cx="1625600" cy="975360"/>
      </dsp:txXfrm>
    </dsp:sp>
    <dsp:sp modelId="{B115359D-915F-364F-9138-99063CB9AD09}">
      <dsp:nvSpPr>
        <dsp:cNvPr id="0" name=""/>
        <dsp:cNvSpPr/>
      </dsp:nvSpPr>
      <dsp:spPr>
        <a:xfrm>
          <a:off x="1708505" y="543221"/>
          <a:ext cx="4551680" cy="4551680"/>
        </a:xfrm>
        <a:prstGeom prst="pie">
          <a:avLst>
            <a:gd name="adj1" fmla="val 7560000"/>
            <a:gd name="adj2" fmla="val 11880000"/>
          </a:avLst>
        </a:prstGeom>
        <a:solidFill>
          <a:schemeClr val="accent2">
            <a:alpha val="90000"/>
            <a:hueOff val="0"/>
            <a:satOff val="0"/>
            <a:lumOff val="0"/>
            <a:alphaOff val="-3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latin typeface="HGMaruGothicMPRO" panose="020F0600000000000000" pitchFamily="34" charset="-128"/>
              <a:ea typeface="HGMaruGothicMPRO" panose="020F0600000000000000" pitchFamily="34" charset="-128"/>
            </a:rPr>
            <a:t>ゲーム</a:t>
          </a:r>
          <a:endParaRPr kumimoji="1" lang="en-US" altLang="ja-JP" sz="2200" kern="1200" dirty="0">
            <a:latin typeface="HGMaruGothicMPRO" panose="020F0600000000000000" pitchFamily="34" charset="-128"/>
            <a:ea typeface="HGMaruGothicMPRO" panose="020F0600000000000000" pitchFamily="34" charset="-128"/>
          </a:endParaRPr>
        </a:p>
        <a:p>
          <a:pPr marL="0" lvl="0" indent="0" algn="ctr" defTabSz="977900">
            <a:lnSpc>
              <a:spcPct val="90000"/>
            </a:lnSpc>
            <a:spcBef>
              <a:spcPct val="0"/>
            </a:spcBef>
            <a:spcAft>
              <a:spcPct val="35000"/>
            </a:spcAft>
            <a:buNone/>
          </a:pPr>
          <a:r>
            <a:rPr kumimoji="1" lang="ja-JP" altLang="en-US" sz="2200" kern="1200">
              <a:latin typeface="HGMaruGothicMPRO" panose="020F0600000000000000" pitchFamily="34" charset="-128"/>
              <a:ea typeface="HGMaruGothicMPRO" panose="020F0600000000000000" pitchFamily="34" charset="-128"/>
            </a:rPr>
            <a:t>アニメ</a:t>
          </a:r>
          <a:endParaRPr kumimoji="1" lang="en-US" altLang="ja-JP" sz="2200" kern="1200" dirty="0">
            <a:latin typeface="HGMaruGothicMPRO" panose="020F0600000000000000" pitchFamily="34" charset="-128"/>
            <a:ea typeface="HGMaruGothicMPRO" panose="020F0600000000000000" pitchFamily="34" charset="-128"/>
          </a:endParaRPr>
        </a:p>
        <a:p>
          <a:pPr marL="0" lvl="0" indent="0" algn="ctr" defTabSz="977900">
            <a:lnSpc>
              <a:spcPct val="90000"/>
            </a:lnSpc>
            <a:spcBef>
              <a:spcPct val="0"/>
            </a:spcBef>
            <a:spcAft>
              <a:spcPct val="35000"/>
            </a:spcAft>
            <a:buNone/>
          </a:pPr>
          <a:r>
            <a:rPr kumimoji="1" lang="ja-JP" altLang="en-US" sz="2200" kern="1200">
              <a:latin typeface="HGMaruGothicMPRO" panose="020F0600000000000000" pitchFamily="34" charset="-128"/>
              <a:ea typeface="HGMaruGothicMPRO" panose="020F0600000000000000" pitchFamily="34" charset="-128"/>
            </a:rPr>
            <a:t>好き</a:t>
          </a:r>
        </a:p>
      </dsp:txBody>
      <dsp:txXfrm>
        <a:off x="1925252" y="2602314"/>
        <a:ext cx="1354666" cy="1143338"/>
      </dsp:txXfrm>
    </dsp:sp>
    <dsp:sp modelId="{9F052D3E-F84A-414B-A3DA-886A30C81AEF}">
      <dsp:nvSpPr>
        <dsp:cNvPr id="0" name=""/>
        <dsp:cNvSpPr/>
      </dsp:nvSpPr>
      <dsp:spPr>
        <a:xfrm>
          <a:off x="1708505" y="543221"/>
          <a:ext cx="4551680" cy="4551680"/>
        </a:xfrm>
        <a:prstGeom prst="pie">
          <a:avLst>
            <a:gd name="adj1" fmla="val 11880000"/>
            <a:gd name="adj2" fmla="val 16200000"/>
          </a:avLst>
        </a:prstGeom>
        <a:solidFill>
          <a:schemeClr val="accent2">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kumimoji="1" lang="ja-JP" altLang="en-US" sz="2200" kern="1200">
              <a:latin typeface="HGMaruGothicMPRO" panose="020F0600000000000000" pitchFamily="34" charset="-128"/>
              <a:ea typeface="HGMaruGothicMPRO" panose="020F0600000000000000" pitchFamily="34" charset="-128"/>
            </a:rPr>
            <a:t>コレクター</a:t>
          </a:r>
        </a:p>
      </dsp:txBody>
      <dsp:txXfrm>
        <a:off x="2372292" y="1236810"/>
        <a:ext cx="1544320" cy="1056640"/>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305509-CB2B-2BA2-A094-26EDC4ACA50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4FC6F7B-FC24-1BBE-D5AB-C14F3EED70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3CD0C88-0FF7-7065-C593-A21C8FD09189}"/>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5" name="フッター プレースホルダー 4">
            <a:extLst>
              <a:ext uri="{FF2B5EF4-FFF2-40B4-BE49-F238E27FC236}">
                <a16:creationId xmlns:a16="http://schemas.microsoft.com/office/drawing/2014/main" id="{5CCB6F27-F500-69FC-691E-C75E8644FA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A8B12AB-AD33-4B15-5A18-80A1F5A1CE00}"/>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2135121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3F6741-AA88-5636-7B9D-AFB99571B6C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7B10622-2860-4E86-C1BE-5544C6BF033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F2398C-4918-B756-96B3-F8094F22D96C}"/>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5" name="フッター プレースホルダー 4">
            <a:extLst>
              <a:ext uri="{FF2B5EF4-FFF2-40B4-BE49-F238E27FC236}">
                <a16:creationId xmlns:a16="http://schemas.microsoft.com/office/drawing/2014/main" id="{3F899C9B-9BE7-EB3E-46CF-18C2801EE6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831DA55-09EA-EC19-C829-91A6D47E9E03}"/>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3368078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B199EFE-3FB0-03C3-E3AC-A3FC1775F9D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705F683-31F3-4E8D-7A38-E6C4E13394A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B01F73D-46CB-CA38-2F7F-9492862D760D}"/>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5" name="フッター プレースホルダー 4">
            <a:extLst>
              <a:ext uri="{FF2B5EF4-FFF2-40B4-BE49-F238E27FC236}">
                <a16:creationId xmlns:a16="http://schemas.microsoft.com/office/drawing/2014/main" id="{D2BF48C9-6517-2F99-9F32-D0A7F4E974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9F9D605-E013-ECC4-A9D6-FC0DC2DA4A82}"/>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2349273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E967D9-8221-4247-3549-1849BB28E9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A308E8-E702-A892-F29D-07C8F89C54F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2E1B614-03BC-476B-A8D8-71FFB363EBA5}"/>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5" name="フッター プレースホルダー 4">
            <a:extLst>
              <a:ext uri="{FF2B5EF4-FFF2-40B4-BE49-F238E27FC236}">
                <a16:creationId xmlns:a16="http://schemas.microsoft.com/office/drawing/2014/main" id="{19418DCC-7F9C-CDC0-0B01-4799E22147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F3897F4-7FDC-5CE7-166B-71E8D75B42CE}"/>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1708585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906E5-345B-5B40-1D75-A5B80D67C1F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5CB931-23D1-D638-B270-86CB11DEB8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CA12A0E-2681-C5CA-2B51-28560D3DE515}"/>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5" name="フッター プレースホルダー 4">
            <a:extLst>
              <a:ext uri="{FF2B5EF4-FFF2-40B4-BE49-F238E27FC236}">
                <a16:creationId xmlns:a16="http://schemas.microsoft.com/office/drawing/2014/main" id="{B6934BB7-A7CF-51A1-DCBA-7B0C1659F7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E9EE396-47AD-0166-2895-D2833923FAA3}"/>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152569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3DFD9F-DB47-D768-047E-CD02B052764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3C9E640-5F07-7893-DCBC-A393850987C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EAE1420-54D7-F39F-5373-845D04A4C7D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ECE7817-BC61-CA9E-4FF4-E9BF54558EA2}"/>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6" name="フッター プレースホルダー 5">
            <a:extLst>
              <a:ext uri="{FF2B5EF4-FFF2-40B4-BE49-F238E27FC236}">
                <a16:creationId xmlns:a16="http://schemas.microsoft.com/office/drawing/2014/main" id="{6EA1A3F2-A389-A794-6E9A-D134C3324E2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C433D30-A51A-AFD7-0184-5819C626F200}"/>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193197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FE2C7-63EB-82AD-1836-E14C7968035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1BBEC9-DF57-C4BE-4723-0CD4B03E0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07BFAE9-25E7-B71F-18F2-2B2E6A38764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0E86A20-05FF-6D49-E82B-7F04364D8E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A8ACEC5-097A-350D-38AD-1D2F83297C7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7045652-EB1B-D6FF-C377-77B1F9752A0F}"/>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8" name="フッター プレースホルダー 7">
            <a:extLst>
              <a:ext uri="{FF2B5EF4-FFF2-40B4-BE49-F238E27FC236}">
                <a16:creationId xmlns:a16="http://schemas.microsoft.com/office/drawing/2014/main" id="{74E0BF60-EF2A-59D6-CB00-875868EDE48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15517B6-9B10-766C-AD54-E57C37D79835}"/>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1604472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DA287-7F8C-34FF-1B22-A2DB340736E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11AD7FC-A069-B996-B10B-EB36859DDE54}"/>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4" name="フッター プレースホルダー 3">
            <a:extLst>
              <a:ext uri="{FF2B5EF4-FFF2-40B4-BE49-F238E27FC236}">
                <a16:creationId xmlns:a16="http://schemas.microsoft.com/office/drawing/2014/main" id="{85F3A8B4-868D-CDBF-EFB1-5DE5EE3B5EF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6AACD91-C845-AA18-0E41-7C11CFCEDDF6}"/>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4275394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F20FE88-FB1D-63A8-8065-E56FA0F3846A}"/>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3" name="フッター プレースホルダー 2">
            <a:extLst>
              <a:ext uri="{FF2B5EF4-FFF2-40B4-BE49-F238E27FC236}">
                <a16:creationId xmlns:a16="http://schemas.microsoft.com/office/drawing/2014/main" id="{A932F814-759A-6AB9-F885-9D10B3AE8C2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C4D94FF-BFB3-2BB8-65E4-D3DF46244307}"/>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3365346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6B8D71-A323-212C-7E79-1257CDC6E5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B5B4884-D271-7629-BE55-278123137A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598DAD7-4602-133E-3A00-EC953F3986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CD74325-9D02-75B0-8097-578BA8362127}"/>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6" name="フッター プレースホルダー 5">
            <a:extLst>
              <a:ext uri="{FF2B5EF4-FFF2-40B4-BE49-F238E27FC236}">
                <a16:creationId xmlns:a16="http://schemas.microsoft.com/office/drawing/2014/main" id="{E825DDCE-4774-CCA8-12E6-9110F8F6C27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04A590-D0DC-EB61-2ADB-7B07588DCA50}"/>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739814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6CC7A5-6EFD-D189-C323-33B534A93D2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6A92E58-9EA8-27C1-EF5C-957F395570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1B165D2-3C67-1B4A-2999-CFFC7C8467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17AF7F-D624-39E7-F802-ECED8311009D}"/>
              </a:ext>
            </a:extLst>
          </p:cNvPr>
          <p:cNvSpPr>
            <a:spLocks noGrp="1"/>
          </p:cNvSpPr>
          <p:nvPr>
            <p:ph type="dt" sz="half" idx="10"/>
          </p:nvPr>
        </p:nvSpPr>
        <p:spPr/>
        <p:txBody>
          <a:bodyPr/>
          <a:lstStyle/>
          <a:p>
            <a:fld id="{11D86005-4E28-3B49-BA40-BBB1D40EFDC1}" type="datetimeFigureOut">
              <a:rPr kumimoji="1" lang="ja-JP" altLang="en-US" smtClean="0"/>
              <a:t>2024/1/9</a:t>
            </a:fld>
            <a:endParaRPr kumimoji="1" lang="ja-JP" altLang="en-US"/>
          </a:p>
        </p:txBody>
      </p:sp>
      <p:sp>
        <p:nvSpPr>
          <p:cNvPr id="6" name="フッター プレースホルダー 5">
            <a:extLst>
              <a:ext uri="{FF2B5EF4-FFF2-40B4-BE49-F238E27FC236}">
                <a16:creationId xmlns:a16="http://schemas.microsoft.com/office/drawing/2014/main" id="{4A2F165F-69B9-DD9E-E155-B5725D54AD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B8E9D48-2F5D-9962-D276-E018DF0D1D2C}"/>
              </a:ext>
            </a:extLst>
          </p:cNvPr>
          <p:cNvSpPr>
            <a:spLocks noGrp="1"/>
          </p:cNvSpPr>
          <p:nvPr>
            <p:ph type="sldNum" sz="quarter" idx="12"/>
          </p:nvPr>
        </p:nvSpPr>
        <p:spPr/>
        <p:txBody>
          <a:body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1317322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232E54F-D9A8-B584-2936-6F979856F4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472EEAF-BC6E-10DD-E554-BA0D7D39D9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606A52-5841-4026-73FE-67DCAC1989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D86005-4E28-3B49-BA40-BBB1D40EFDC1}" type="datetimeFigureOut">
              <a:rPr kumimoji="1" lang="ja-JP" altLang="en-US" smtClean="0"/>
              <a:t>2024/1/9</a:t>
            </a:fld>
            <a:endParaRPr kumimoji="1" lang="ja-JP" altLang="en-US"/>
          </a:p>
        </p:txBody>
      </p:sp>
      <p:sp>
        <p:nvSpPr>
          <p:cNvPr id="5" name="フッター プレースホルダー 4">
            <a:extLst>
              <a:ext uri="{FF2B5EF4-FFF2-40B4-BE49-F238E27FC236}">
                <a16:creationId xmlns:a16="http://schemas.microsoft.com/office/drawing/2014/main" id="{15CD2A49-3E42-48FE-5F9E-8F8391DC8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06E9A33-0DC0-A02C-2470-D5ECBBFB58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FF9FC7-69DD-4648-9A9D-6074C690ACF1}" type="slidenum">
              <a:rPr kumimoji="1" lang="ja-JP" altLang="en-US" smtClean="0"/>
              <a:t>‹#›</a:t>
            </a:fld>
            <a:endParaRPr kumimoji="1" lang="ja-JP" altLang="en-US"/>
          </a:p>
        </p:txBody>
      </p:sp>
    </p:spTree>
    <p:extLst>
      <p:ext uri="{BB962C8B-B14F-4D97-AF65-F5344CB8AC3E}">
        <p14:creationId xmlns:p14="http://schemas.microsoft.com/office/powerpoint/2010/main" val="1694105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が含まれている画像&#10;&#10;説明は自動で生成されたものです">
            <a:extLst>
              <a:ext uri="{FF2B5EF4-FFF2-40B4-BE49-F238E27FC236}">
                <a16:creationId xmlns:a16="http://schemas.microsoft.com/office/drawing/2014/main" id="{8CFC4C2D-CD54-7B51-EE3C-D71A9468B2F0}"/>
              </a:ext>
            </a:extLst>
          </p:cNvPr>
          <p:cNvPicPr>
            <a:picLocks noChangeAspect="1"/>
          </p:cNvPicPr>
          <p:nvPr/>
        </p:nvPicPr>
        <p:blipFill>
          <a:blip r:embed="rId2"/>
          <a:stretch>
            <a:fillRect/>
          </a:stretch>
        </p:blipFill>
        <p:spPr>
          <a:xfrm>
            <a:off x="553065" y="1088283"/>
            <a:ext cx="10655709" cy="3673628"/>
          </a:xfrm>
          <a:prstGeom prst="rect">
            <a:avLst/>
          </a:prstGeom>
        </p:spPr>
      </p:pic>
      <p:sp>
        <p:nvSpPr>
          <p:cNvPr id="7" name="テキスト ボックス 6">
            <a:extLst>
              <a:ext uri="{FF2B5EF4-FFF2-40B4-BE49-F238E27FC236}">
                <a16:creationId xmlns:a16="http://schemas.microsoft.com/office/drawing/2014/main" id="{CF220D1F-6A0E-A57F-5E9C-D6BD4F8D2F44}"/>
              </a:ext>
            </a:extLst>
          </p:cNvPr>
          <p:cNvSpPr txBox="1"/>
          <p:nvPr/>
        </p:nvSpPr>
        <p:spPr>
          <a:xfrm>
            <a:off x="3486696" y="5235621"/>
            <a:ext cx="68345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a:ea typeface="游ゴシック"/>
              </a:rPr>
              <a:t>202302043 菊池未来　西尾美奈　古木千里　笠原七海</a:t>
            </a:r>
          </a:p>
        </p:txBody>
      </p:sp>
    </p:spTree>
    <p:extLst>
      <p:ext uri="{BB962C8B-B14F-4D97-AF65-F5344CB8AC3E}">
        <p14:creationId xmlns:p14="http://schemas.microsoft.com/office/powerpoint/2010/main" val="3562133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609C6766-3325-626A-F33B-6ECB17102D2C}"/>
              </a:ext>
            </a:extLst>
          </p:cNvPr>
          <p:cNvSpPr/>
          <p:nvPr/>
        </p:nvSpPr>
        <p:spPr>
          <a:xfrm>
            <a:off x="4734791" y="809958"/>
            <a:ext cx="2722418" cy="272241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b="1">
              <a:ln w="22225">
                <a:solidFill>
                  <a:schemeClr val="accent2"/>
                </a:solidFill>
                <a:prstDash val="solid"/>
              </a:ln>
              <a:solidFill>
                <a:schemeClr val="accent2">
                  <a:lumMod val="40000"/>
                  <a:lumOff val="60000"/>
                </a:schemeClr>
              </a:solidFill>
            </a:endParaRPr>
          </a:p>
        </p:txBody>
      </p:sp>
      <p:sp>
        <p:nvSpPr>
          <p:cNvPr id="5" name="円/楕円 4">
            <a:extLst>
              <a:ext uri="{FF2B5EF4-FFF2-40B4-BE49-F238E27FC236}">
                <a16:creationId xmlns:a16="http://schemas.microsoft.com/office/drawing/2014/main" id="{2CF91CF8-87A1-9586-1EC5-D99D4BAF2CE0}"/>
              </a:ext>
            </a:extLst>
          </p:cNvPr>
          <p:cNvSpPr/>
          <p:nvPr/>
        </p:nvSpPr>
        <p:spPr>
          <a:xfrm>
            <a:off x="2012373" y="3304309"/>
            <a:ext cx="2722418" cy="272241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円/楕円 5">
            <a:extLst>
              <a:ext uri="{FF2B5EF4-FFF2-40B4-BE49-F238E27FC236}">
                <a16:creationId xmlns:a16="http://schemas.microsoft.com/office/drawing/2014/main" id="{50817BCD-729D-AE22-B76D-606C2B6BD040}"/>
              </a:ext>
            </a:extLst>
          </p:cNvPr>
          <p:cNvSpPr/>
          <p:nvPr/>
        </p:nvSpPr>
        <p:spPr>
          <a:xfrm>
            <a:off x="7233405" y="3341610"/>
            <a:ext cx="2722418" cy="2722418"/>
          </a:xfrm>
          <a:prstGeom prst="ellipse">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D0A5E60-8EEB-421E-95D4-3FDEC8A67F09}"/>
              </a:ext>
            </a:extLst>
          </p:cNvPr>
          <p:cNvSpPr txBox="1"/>
          <p:nvPr/>
        </p:nvSpPr>
        <p:spPr>
          <a:xfrm>
            <a:off x="5520503" y="1992923"/>
            <a:ext cx="187569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HGMaruGothicMPRO"/>
                <a:ea typeface="HGMaruGothicMPRO"/>
              </a:rPr>
              <a:t>お客様</a:t>
            </a:r>
          </a:p>
        </p:txBody>
      </p:sp>
      <p:sp>
        <p:nvSpPr>
          <p:cNvPr id="8" name="テキスト ボックス 7">
            <a:extLst>
              <a:ext uri="{FF2B5EF4-FFF2-40B4-BE49-F238E27FC236}">
                <a16:creationId xmlns:a16="http://schemas.microsoft.com/office/drawing/2014/main" id="{1BED5BF5-D452-FFFD-59C6-313B7DB16161}"/>
              </a:ext>
            </a:extLst>
          </p:cNvPr>
          <p:cNvSpPr txBox="1"/>
          <p:nvPr/>
        </p:nvSpPr>
        <p:spPr>
          <a:xfrm>
            <a:off x="2659006" y="4470754"/>
            <a:ext cx="142808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HGMaruGothicMPRO"/>
                <a:ea typeface="HGMaruGothicMPRO"/>
              </a:rPr>
              <a:t>競合他社</a:t>
            </a:r>
          </a:p>
        </p:txBody>
      </p:sp>
      <p:sp>
        <p:nvSpPr>
          <p:cNvPr id="9" name="テキスト ボックス 8">
            <a:extLst>
              <a:ext uri="{FF2B5EF4-FFF2-40B4-BE49-F238E27FC236}">
                <a16:creationId xmlns:a16="http://schemas.microsoft.com/office/drawing/2014/main" id="{71CA6F7E-92DD-E5B2-FB90-6E0F10C7DF1F}"/>
              </a:ext>
            </a:extLst>
          </p:cNvPr>
          <p:cNvSpPr txBox="1"/>
          <p:nvPr/>
        </p:nvSpPr>
        <p:spPr>
          <a:xfrm>
            <a:off x="7396196" y="4470755"/>
            <a:ext cx="273893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latin typeface="HGMaruGothicMPRO"/>
                <a:ea typeface="HGMaruGothicMPRO"/>
              </a:rPr>
              <a:t>Bandai Namco</a:t>
            </a:r>
          </a:p>
        </p:txBody>
      </p:sp>
      <p:sp>
        <p:nvSpPr>
          <p:cNvPr id="10" name="テキスト ボックス 9">
            <a:extLst>
              <a:ext uri="{FF2B5EF4-FFF2-40B4-BE49-F238E27FC236}">
                <a16:creationId xmlns:a16="http://schemas.microsoft.com/office/drawing/2014/main" id="{FC4BF10E-62C9-2B38-1A68-FD2E2DECB368}"/>
              </a:ext>
            </a:extLst>
          </p:cNvPr>
          <p:cNvSpPr txBox="1"/>
          <p:nvPr/>
        </p:nvSpPr>
        <p:spPr>
          <a:xfrm>
            <a:off x="8078265" y="1502684"/>
            <a:ext cx="3602181"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1600">
                <a:latin typeface="HGMaruGothicMPRO"/>
                <a:ea typeface="HGMaruGothicMPRO"/>
              </a:rPr>
              <a:t>ゲーム好き</a:t>
            </a:r>
          </a:p>
          <a:p>
            <a:r>
              <a:rPr lang="ja-JP" altLang="en-US" sz="1600">
                <a:latin typeface="HGMaruGothicMPRO"/>
                <a:ea typeface="HGMaruGothicMPRO"/>
              </a:rPr>
              <a:t>外国人</a:t>
            </a:r>
          </a:p>
          <a:p>
            <a:r>
              <a:rPr lang="ja-JP" altLang="en-US" sz="1600">
                <a:latin typeface="HGMaruGothicMPRO"/>
                <a:ea typeface="HGMaruGothicMPRO"/>
              </a:rPr>
              <a:t>幅広い年代</a:t>
            </a:r>
          </a:p>
        </p:txBody>
      </p:sp>
      <p:sp>
        <p:nvSpPr>
          <p:cNvPr id="2" name="テキスト ボックス 1">
            <a:extLst>
              <a:ext uri="{FF2B5EF4-FFF2-40B4-BE49-F238E27FC236}">
                <a16:creationId xmlns:a16="http://schemas.microsoft.com/office/drawing/2014/main" id="{19613EBE-1BAB-7A9A-6CA2-7F7BA1EF5B6E}"/>
              </a:ext>
            </a:extLst>
          </p:cNvPr>
          <p:cNvSpPr txBox="1"/>
          <p:nvPr/>
        </p:nvSpPr>
        <p:spPr>
          <a:xfrm>
            <a:off x="9616653" y="5605761"/>
            <a:ext cx="257321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aruGothicMPRO"/>
                <a:ea typeface="HGMaruGothicMPRO"/>
              </a:rPr>
              <a:t>キャラクターが多い</a:t>
            </a:r>
          </a:p>
          <a:p>
            <a:r>
              <a:rPr lang="ja-JP" altLang="en-US">
                <a:latin typeface="HGMaruGothicMPRO"/>
                <a:ea typeface="HGMaruGothicMPRO"/>
              </a:rPr>
              <a:t>幅広い年代が楽しめる</a:t>
            </a:r>
          </a:p>
          <a:p>
            <a:endParaRPr lang="ja-JP" altLang="en-US">
              <a:ea typeface="游ゴシック"/>
            </a:endParaRPr>
          </a:p>
        </p:txBody>
      </p:sp>
      <p:sp>
        <p:nvSpPr>
          <p:cNvPr id="3" name="テキスト ボックス 2">
            <a:extLst>
              <a:ext uri="{FF2B5EF4-FFF2-40B4-BE49-F238E27FC236}">
                <a16:creationId xmlns:a16="http://schemas.microsoft.com/office/drawing/2014/main" id="{628D4697-ED75-8B5E-A017-578FCE6E1BF1}"/>
              </a:ext>
            </a:extLst>
          </p:cNvPr>
          <p:cNvSpPr txBox="1"/>
          <p:nvPr/>
        </p:nvSpPr>
        <p:spPr>
          <a:xfrm>
            <a:off x="5169876" y="4466492"/>
            <a:ext cx="163536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aruGothicMPRO"/>
                <a:ea typeface="HGMaruGothicMPRO"/>
              </a:rPr>
              <a:t>ソニー</a:t>
            </a:r>
          </a:p>
          <a:p>
            <a:r>
              <a:rPr lang="ja-JP" altLang="en-US">
                <a:latin typeface="HGMaruGothicMPRO"/>
                <a:ea typeface="HGMaruGothicMPRO"/>
              </a:rPr>
              <a:t>セガ</a:t>
            </a:r>
          </a:p>
          <a:p>
            <a:r>
              <a:rPr lang="ja-JP" altLang="en-US">
                <a:latin typeface="HGMaruGothicMPRO"/>
                <a:ea typeface="HGMaruGothicMPRO"/>
              </a:rPr>
              <a:t>任天堂</a:t>
            </a:r>
          </a:p>
          <a:p>
            <a:r>
              <a:rPr lang="ja-JP" altLang="en-US">
                <a:latin typeface="HGMaruGothicMPRO"/>
                <a:ea typeface="HGMaruGothicMPRO"/>
              </a:rPr>
              <a:t>KONAMI</a:t>
            </a:r>
          </a:p>
        </p:txBody>
      </p:sp>
      <p:sp>
        <p:nvSpPr>
          <p:cNvPr id="11" name="テキスト ボックス 10">
            <a:extLst>
              <a:ext uri="{FF2B5EF4-FFF2-40B4-BE49-F238E27FC236}">
                <a16:creationId xmlns:a16="http://schemas.microsoft.com/office/drawing/2014/main" id="{FE83F7AB-AA33-0984-7D9C-218FEAFB340C}"/>
              </a:ext>
            </a:extLst>
          </p:cNvPr>
          <p:cNvSpPr txBox="1"/>
          <p:nvPr/>
        </p:nvSpPr>
        <p:spPr>
          <a:xfrm>
            <a:off x="586153" y="793972"/>
            <a:ext cx="321851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4000">
                <a:highlight>
                  <a:srgbClr val="FFFF00"/>
                </a:highlight>
                <a:latin typeface="HGMaruGothicMPRO"/>
                <a:ea typeface="HGMaruGothicMPRO"/>
              </a:rPr>
              <a:t>３C分析</a:t>
            </a:r>
          </a:p>
        </p:txBody>
      </p:sp>
    </p:spTree>
    <p:extLst>
      <p:ext uri="{BB962C8B-B14F-4D97-AF65-F5344CB8AC3E}">
        <p14:creationId xmlns:p14="http://schemas.microsoft.com/office/powerpoint/2010/main" val="599694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a:extLst>
              <a:ext uri="{FF2B5EF4-FFF2-40B4-BE49-F238E27FC236}">
                <a16:creationId xmlns:a16="http://schemas.microsoft.com/office/drawing/2014/main" id="{24FC22B5-75C0-D6FE-74E0-A0EAC217F0EE}"/>
              </a:ext>
            </a:extLst>
          </p:cNvPr>
          <p:cNvGraphicFramePr>
            <a:graphicFrameLocks noGrp="1"/>
          </p:cNvGraphicFramePr>
          <p:nvPr>
            <p:extLst>
              <p:ext uri="{D42A27DB-BD31-4B8C-83A1-F6EECF244321}">
                <p14:modId xmlns:p14="http://schemas.microsoft.com/office/powerpoint/2010/main" val="2930694933"/>
              </p:ext>
            </p:extLst>
          </p:nvPr>
        </p:nvGraphicFramePr>
        <p:xfrm>
          <a:off x="2032000" y="1246909"/>
          <a:ext cx="8128000" cy="5328458"/>
        </p:xfrm>
        <a:graphic>
          <a:graphicData uri="http://schemas.openxmlformats.org/drawingml/2006/table">
            <a:tbl>
              <a:tblPr firstRow="1" bandRow="1">
                <a:tableStyleId>{8A107856-5554-42FB-B03E-39F5DBC370BA}</a:tableStyleId>
              </a:tblPr>
              <a:tblGrid>
                <a:gridCol w="4064000">
                  <a:extLst>
                    <a:ext uri="{9D8B030D-6E8A-4147-A177-3AD203B41FA5}">
                      <a16:colId xmlns:a16="http://schemas.microsoft.com/office/drawing/2014/main" val="1155124278"/>
                    </a:ext>
                  </a:extLst>
                </a:gridCol>
                <a:gridCol w="4064000">
                  <a:extLst>
                    <a:ext uri="{9D8B030D-6E8A-4147-A177-3AD203B41FA5}">
                      <a16:colId xmlns:a16="http://schemas.microsoft.com/office/drawing/2014/main" val="3457455800"/>
                    </a:ext>
                  </a:extLst>
                </a:gridCol>
              </a:tblGrid>
              <a:tr h="2493818">
                <a:tc>
                  <a:txBody>
                    <a:bodyPr/>
                    <a:lstStyle/>
                    <a:p>
                      <a:r>
                        <a:rPr kumimoji="1" lang="en-US" altLang="ja-JP" dirty="0">
                          <a:latin typeface="HGMaruGothicMPRO"/>
                          <a:ea typeface="HGMaruGothicMPRO"/>
                        </a:rPr>
                        <a:t>Strength</a:t>
                      </a:r>
                      <a:r>
                        <a:rPr kumimoji="1" lang="ja-JP" altLang="en-US">
                          <a:latin typeface="HGMaruGothicMPRO"/>
                          <a:ea typeface="HGMaruGothicMPRO"/>
                        </a:rPr>
                        <a:t>（強み）</a:t>
                      </a:r>
                    </a:p>
                    <a:p>
                      <a:pPr lvl="0">
                        <a:buNone/>
                      </a:pPr>
                      <a:endParaRPr lang="ja-JP" altLang="en-US">
                        <a:latin typeface="HGMaruGothicMPRO"/>
                        <a:ea typeface="HGMaruGothicMPRO"/>
                      </a:endParaRPr>
                    </a:p>
                    <a:p>
                      <a:pPr lvl="0">
                        <a:buNone/>
                      </a:pPr>
                      <a:endParaRPr lang="ja-JP" altLang="en-US" b="0">
                        <a:latin typeface="HGMaruGothicMPRO"/>
                        <a:ea typeface="HGMaruGothicMPRO"/>
                      </a:endParaRPr>
                    </a:p>
                    <a:p>
                      <a:pPr lvl="0">
                        <a:buNone/>
                      </a:pPr>
                      <a:r>
                        <a:rPr lang="ja-JP" altLang="en-US" b="0">
                          <a:latin typeface="游ゴシック"/>
                          <a:ea typeface="游ゴシック"/>
                        </a:rPr>
                        <a:t>　</a:t>
                      </a:r>
                      <a:r>
                        <a:rPr lang="ja-JP" altLang="en-US" b="0">
                          <a:latin typeface="HGMaruGothicMPRO"/>
                          <a:ea typeface="HGMaruGothicMPRO"/>
                        </a:rPr>
                        <a:t>キャラクターが多い</a:t>
                      </a:r>
                      <a:endParaRPr lang="en-US" altLang="ja-JP" b="0" dirty="0">
                        <a:latin typeface="HGMaruGothicMPRO"/>
                        <a:ea typeface="HGMaruGothicMPRO"/>
                      </a:endParaRPr>
                    </a:p>
                    <a:p>
                      <a:pPr lvl="0">
                        <a:buNone/>
                      </a:pPr>
                      <a:r>
                        <a:rPr lang="ja-JP" altLang="en-US" b="0">
                          <a:latin typeface="HGMaruGothicMPRO"/>
                          <a:ea typeface="HGMaruGothicMPRO"/>
                        </a:rPr>
                        <a:t>→価格競争の影響を受けにくい</a:t>
                      </a:r>
                    </a:p>
                    <a:p>
                      <a:pPr lvl="0">
                        <a:buNone/>
                      </a:pPr>
                      <a:r>
                        <a:rPr lang="ja-JP" altLang="en-US" b="0">
                          <a:latin typeface="HGMaruGothicMPRO"/>
                          <a:ea typeface="HGMaruGothicMPRO"/>
                        </a:rPr>
                        <a:t>　幅広いジャンルを扱う</a:t>
                      </a:r>
                    </a:p>
                    <a:p>
                      <a:pPr lvl="0">
                        <a:buNone/>
                      </a:pPr>
                      <a:r>
                        <a:rPr lang="ja-JP" altLang="en-US" b="0">
                          <a:latin typeface="HGMaruGothicMPRO"/>
                          <a:ea typeface="HGMaruGothicMPRO"/>
                        </a:rPr>
                        <a:t>（ゲーム、フィギュア、ゲームセンターなど）</a:t>
                      </a:r>
                      <a:endParaRPr lang="en-US" altLang="ja-JP" b="0" dirty="0">
                        <a:latin typeface="HGMaruGothicMPRO"/>
                        <a:ea typeface="HGMaruGothicMPRO"/>
                      </a:endParaRPr>
                    </a:p>
                    <a:p>
                      <a:pPr lvl="0">
                        <a:buNone/>
                      </a:pPr>
                      <a:r>
                        <a:rPr lang="ja-JP" altLang="en-US" b="0">
                          <a:latin typeface="HGMaruGothicMPRO"/>
                          <a:ea typeface="HGMaruGothicMPRO"/>
                        </a:rPr>
                        <a:t>　</a:t>
                      </a:r>
                    </a:p>
                    <a:p>
                      <a:pPr lvl="0">
                        <a:buNone/>
                      </a:pPr>
                      <a:endParaRPr lang="ja-JP" altLang="en-US">
                        <a:latin typeface="HGMaruGothicMPRO"/>
                        <a:ea typeface="HGMaruGothicMPRO"/>
                      </a:endParaRPr>
                    </a:p>
                  </a:txBody>
                  <a:tcPr/>
                </a:tc>
                <a:tc>
                  <a:txBody>
                    <a:bodyPr/>
                    <a:lstStyle/>
                    <a:p>
                      <a:r>
                        <a:rPr kumimoji="1" lang="en-US" altLang="ja-JP" dirty="0">
                          <a:latin typeface="HGMaruGothicMPRO"/>
                          <a:ea typeface="HGMaruGothicMPRO"/>
                        </a:rPr>
                        <a:t>Opportunity</a:t>
                      </a:r>
                      <a:r>
                        <a:rPr kumimoji="1" lang="ja-JP" altLang="en-US">
                          <a:latin typeface="HGMaruGothicMPRO"/>
                          <a:ea typeface="HGMaruGothicMPRO"/>
                        </a:rPr>
                        <a:t>（機会）</a:t>
                      </a:r>
                      <a:endParaRPr kumimoji="1" lang="en-US" altLang="ja-JP" dirty="0">
                        <a:latin typeface="HGMaruGothicMPRO"/>
                        <a:ea typeface="HGMaruGothicMPRO"/>
                      </a:endParaRPr>
                    </a:p>
                    <a:p>
                      <a:endParaRPr kumimoji="1" lang="en-US" altLang="ja-JP" dirty="0">
                        <a:latin typeface="HGMaruGothicMPRO" panose="020F0600000000000000" pitchFamily="34" charset="-128"/>
                        <a:ea typeface="HGMaruGothicMPRO" panose="020F0600000000000000" pitchFamily="34" charset="-128"/>
                      </a:endParaRPr>
                    </a:p>
                    <a:p>
                      <a:r>
                        <a:rPr kumimoji="1" lang="ja-JP" altLang="en-US">
                          <a:latin typeface="HGMaruGothicMPRO"/>
                          <a:ea typeface="HGMaruGothicMPRO"/>
                        </a:rPr>
                        <a:t>　</a:t>
                      </a:r>
                    </a:p>
                  </a:txBody>
                  <a:tcPr/>
                </a:tc>
                <a:extLst>
                  <a:ext uri="{0D108BD9-81ED-4DB2-BD59-A6C34878D82A}">
                    <a16:rowId xmlns:a16="http://schemas.microsoft.com/office/drawing/2014/main" val="2182769439"/>
                  </a:ext>
                </a:extLst>
              </a:tr>
              <a:tr h="2493818">
                <a:tc>
                  <a:txBody>
                    <a:bodyPr/>
                    <a:lstStyle/>
                    <a:p>
                      <a:r>
                        <a:rPr kumimoji="1" lang="en-US" altLang="ja-JP" b="1">
                          <a:latin typeface="HGMaruGothicMPRO"/>
                          <a:ea typeface="HGMaruGothicMPRO"/>
                        </a:rPr>
                        <a:t>Weakness</a:t>
                      </a:r>
                      <a:r>
                        <a:rPr kumimoji="1" lang="ja-JP" altLang="en-US" b="1">
                          <a:latin typeface="HGMaruGothicMPRO"/>
                          <a:ea typeface="HGMaruGothicMPRO"/>
                        </a:rPr>
                        <a:t>（弱み）</a:t>
                      </a:r>
                    </a:p>
                  </a:txBody>
                  <a:tcPr/>
                </a:tc>
                <a:tc>
                  <a:txBody>
                    <a:bodyPr/>
                    <a:lstStyle/>
                    <a:p>
                      <a:r>
                        <a:rPr kumimoji="1" lang="en-US" altLang="ja-JP" b="1" dirty="0">
                          <a:latin typeface="HGMaruGothicMPRO"/>
                          <a:ea typeface="HGMaruGothicMPRO"/>
                        </a:rPr>
                        <a:t>Threat</a:t>
                      </a:r>
                      <a:r>
                        <a:rPr kumimoji="1" lang="ja-JP" altLang="en-US" b="1">
                          <a:latin typeface="HGMaruGothicMPRO"/>
                          <a:ea typeface="HGMaruGothicMPRO"/>
                        </a:rPr>
                        <a:t>（脅威）</a:t>
                      </a:r>
                      <a:endParaRPr kumimoji="1" lang="en-US" altLang="ja-JP" b="1" dirty="0">
                        <a:latin typeface="HGMaruGothicMPRO"/>
                        <a:ea typeface="HGMaruGothicMPRO"/>
                      </a:endParaRPr>
                    </a:p>
                    <a:p>
                      <a:r>
                        <a:rPr kumimoji="1" lang="ja-JP" altLang="en-US" b="1">
                          <a:latin typeface="HGMaruGothicMPRO"/>
                          <a:ea typeface="HGMaruGothicMPRO"/>
                        </a:rPr>
                        <a:t>　　</a:t>
                      </a:r>
                      <a:endParaRPr kumimoji="1" lang="en-US" altLang="ja-JP" b="1" dirty="0">
                        <a:latin typeface="HGMaruGothicMPRO"/>
                        <a:ea typeface="HGMaruGothicMPRO"/>
                      </a:endParaRPr>
                    </a:p>
                    <a:p>
                      <a:r>
                        <a:rPr kumimoji="1" lang="ja-JP" altLang="en-US" b="1">
                          <a:latin typeface="HGMaruGothicMPRO" panose="020F0600000000000000" pitchFamily="34" charset="-128"/>
                          <a:ea typeface="HGMaruGothicMPRO" panose="020F0600000000000000" pitchFamily="34" charset="-128"/>
                        </a:rPr>
                        <a:t>　</a:t>
                      </a:r>
                      <a:r>
                        <a:rPr kumimoji="1" lang="ja-JP" altLang="en-US" b="0">
                          <a:latin typeface="HGMaruGothicMPRO" panose="020F0600000000000000" pitchFamily="34" charset="-128"/>
                          <a:ea typeface="HGMaruGothicMPRO" panose="020F0600000000000000" pitchFamily="34" charset="-128"/>
                        </a:rPr>
                        <a:t>ソニー</a:t>
                      </a:r>
                      <a:endParaRPr kumimoji="1" lang="en-US" altLang="ja-JP" b="0" dirty="0">
                        <a:latin typeface="HGMaruGothicMPRO" panose="020F0600000000000000" pitchFamily="34" charset="-128"/>
                        <a:ea typeface="HGMaruGothicMPRO" panose="020F0600000000000000" pitchFamily="34" charset="-128"/>
                      </a:endParaRPr>
                    </a:p>
                    <a:p>
                      <a:r>
                        <a:rPr kumimoji="1" lang="ja-JP" altLang="en-US" b="0">
                          <a:latin typeface="HGMaruGothicMPRO" panose="020F0600000000000000" pitchFamily="34" charset="-128"/>
                          <a:ea typeface="HGMaruGothicMPRO" panose="020F0600000000000000" pitchFamily="34" charset="-128"/>
                        </a:rPr>
                        <a:t>　セガ</a:t>
                      </a:r>
                      <a:endParaRPr kumimoji="1" lang="en-US" altLang="ja-JP" b="0" dirty="0">
                        <a:latin typeface="HGMaruGothicMPRO" panose="020F0600000000000000" pitchFamily="34" charset="-128"/>
                        <a:ea typeface="HGMaruGothicMPRO" panose="020F0600000000000000" pitchFamily="34" charset="-128"/>
                      </a:endParaRPr>
                    </a:p>
                    <a:p>
                      <a:r>
                        <a:rPr kumimoji="1" lang="ja-JP" altLang="en-US" b="0">
                          <a:latin typeface="HGMaruGothicMPRO" panose="020F0600000000000000" pitchFamily="34" charset="-128"/>
                          <a:ea typeface="HGMaruGothicMPRO" panose="020F0600000000000000" pitchFamily="34" charset="-128"/>
                        </a:rPr>
                        <a:t>　任天堂</a:t>
                      </a:r>
                      <a:endParaRPr kumimoji="1" lang="en-US" altLang="ja-JP" b="0" dirty="0">
                        <a:latin typeface="HGMaruGothicMPRO" panose="020F0600000000000000" pitchFamily="34" charset="-128"/>
                        <a:ea typeface="HGMaruGothicMPRO" panose="020F0600000000000000" pitchFamily="34" charset="-128"/>
                      </a:endParaRPr>
                    </a:p>
                    <a:p>
                      <a:r>
                        <a:rPr kumimoji="1" lang="ja-JP" altLang="en-US" b="0">
                          <a:latin typeface="HGMaruGothicMPRO"/>
                          <a:ea typeface="HGMaruGothicMPRO"/>
                        </a:rPr>
                        <a:t>　</a:t>
                      </a:r>
                      <a:r>
                        <a:rPr kumimoji="1" lang="en-US" altLang="ja-JP" b="0" dirty="0">
                          <a:latin typeface="HGMaruGothicMPRO"/>
                          <a:ea typeface="HGMaruGothicMPRO"/>
                        </a:rPr>
                        <a:t>KONAMI</a:t>
                      </a:r>
                      <a:endParaRPr kumimoji="1" lang="ja-JP" altLang="en-US" b="0">
                        <a:latin typeface="HGMaruGothicMPRO"/>
                        <a:ea typeface="HGMaruGothicMPRO"/>
                      </a:endParaRPr>
                    </a:p>
                  </a:txBody>
                  <a:tcPr/>
                </a:tc>
                <a:extLst>
                  <a:ext uri="{0D108BD9-81ED-4DB2-BD59-A6C34878D82A}">
                    <a16:rowId xmlns:a16="http://schemas.microsoft.com/office/drawing/2014/main" val="4194755384"/>
                  </a:ext>
                </a:extLst>
              </a:tr>
            </a:tbl>
          </a:graphicData>
        </a:graphic>
      </p:graphicFrame>
      <p:sp>
        <p:nvSpPr>
          <p:cNvPr id="3" name="テキスト ボックス 2">
            <a:extLst>
              <a:ext uri="{FF2B5EF4-FFF2-40B4-BE49-F238E27FC236}">
                <a16:creationId xmlns:a16="http://schemas.microsoft.com/office/drawing/2014/main" id="{E64CA9E5-0BF0-2B35-F7C3-C539BB609F6B}"/>
              </a:ext>
            </a:extLst>
          </p:cNvPr>
          <p:cNvSpPr txBox="1"/>
          <p:nvPr/>
        </p:nvSpPr>
        <p:spPr>
          <a:xfrm>
            <a:off x="3439391" y="737754"/>
            <a:ext cx="1107996" cy="369332"/>
          </a:xfrm>
          <a:prstGeom prst="rect">
            <a:avLst/>
          </a:prstGeom>
          <a:noFill/>
        </p:spPr>
        <p:txBody>
          <a:bodyPr wrap="none" rtlCol="0">
            <a:spAutoFit/>
          </a:bodyPr>
          <a:lstStyle/>
          <a:p>
            <a:r>
              <a:rPr kumimoji="1" lang="ja-JP" altLang="en-US">
                <a:latin typeface="HGMaruGothicMPRO" panose="020F0600000000000000" pitchFamily="34" charset="-128"/>
                <a:ea typeface="HGMaruGothicMPRO" panose="020F0600000000000000" pitchFamily="34" charset="-128"/>
              </a:rPr>
              <a:t>内部環境</a:t>
            </a:r>
          </a:p>
        </p:txBody>
      </p:sp>
      <p:sp>
        <p:nvSpPr>
          <p:cNvPr id="4" name="テキスト ボックス 3">
            <a:extLst>
              <a:ext uri="{FF2B5EF4-FFF2-40B4-BE49-F238E27FC236}">
                <a16:creationId xmlns:a16="http://schemas.microsoft.com/office/drawing/2014/main" id="{21B1074C-F4E2-7ADC-1F7E-5526BCE8AEC8}"/>
              </a:ext>
            </a:extLst>
          </p:cNvPr>
          <p:cNvSpPr txBox="1"/>
          <p:nvPr/>
        </p:nvSpPr>
        <p:spPr>
          <a:xfrm>
            <a:off x="7644615" y="737754"/>
            <a:ext cx="1107996" cy="369332"/>
          </a:xfrm>
          <a:prstGeom prst="rect">
            <a:avLst/>
          </a:prstGeom>
          <a:noFill/>
        </p:spPr>
        <p:txBody>
          <a:bodyPr wrap="none" rtlCol="0">
            <a:spAutoFit/>
          </a:bodyPr>
          <a:lstStyle/>
          <a:p>
            <a:r>
              <a:rPr kumimoji="1" lang="ja-JP" altLang="en-US">
                <a:latin typeface="HGMaruGothicMPRO" panose="020F0600000000000000" pitchFamily="34" charset="-128"/>
                <a:ea typeface="HGMaruGothicMPRO" panose="020F0600000000000000" pitchFamily="34" charset="-128"/>
              </a:rPr>
              <a:t>外部環境</a:t>
            </a:r>
          </a:p>
        </p:txBody>
      </p:sp>
      <p:sp>
        <p:nvSpPr>
          <p:cNvPr id="5" name="テキスト ボックス 4">
            <a:extLst>
              <a:ext uri="{FF2B5EF4-FFF2-40B4-BE49-F238E27FC236}">
                <a16:creationId xmlns:a16="http://schemas.microsoft.com/office/drawing/2014/main" id="{875AB33F-AEB3-8FA2-2E41-3DFB5C5F5CFD}"/>
              </a:ext>
            </a:extLst>
          </p:cNvPr>
          <p:cNvSpPr txBox="1"/>
          <p:nvPr/>
        </p:nvSpPr>
        <p:spPr>
          <a:xfrm>
            <a:off x="6426377" y="1875691"/>
            <a:ext cx="293076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aruGothicMPRO" panose="020F0600000000000000" pitchFamily="34" charset="-128"/>
                <a:ea typeface="HGMaruGothicMPRO" panose="020F0600000000000000" pitchFamily="34" charset="-128"/>
              </a:rPr>
              <a:t>長期休暇</a:t>
            </a:r>
          </a:p>
          <a:p>
            <a:r>
              <a:rPr lang="ja-JP" altLang="en-US">
                <a:latin typeface="HGMaruGothicMPRO" panose="020F0600000000000000" pitchFamily="34" charset="-128"/>
                <a:ea typeface="HGMaruGothicMPRO" panose="020F0600000000000000" pitchFamily="34" charset="-128"/>
              </a:rPr>
              <a:t>クリスマス</a:t>
            </a:r>
          </a:p>
          <a:p>
            <a:r>
              <a:rPr lang="ja-JP" altLang="en-US">
                <a:latin typeface="HGMaruGothicMPRO" panose="020F0600000000000000" pitchFamily="34" charset="-128"/>
                <a:ea typeface="HGMaruGothicMPRO" panose="020F0600000000000000" pitchFamily="34" charset="-128"/>
              </a:rPr>
              <a:t>誕生日</a:t>
            </a:r>
          </a:p>
          <a:p>
            <a:endParaRPr lang="ja-JP" altLang="en-US">
              <a:ea typeface="游ゴシック"/>
            </a:endParaRPr>
          </a:p>
          <a:p>
            <a:r>
              <a:rPr lang="ja-JP" altLang="en-US">
                <a:latin typeface="HGMaruGothicMPRO" panose="020F0600000000000000" pitchFamily="34" charset="-128"/>
                <a:ea typeface="HGMaruGothicMPRO" panose="020F0600000000000000" pitchFamily="34" charset="-128"/>
              </a:rPr>
              <a:t>スマホゲームの増加</a:t>
            </a:r>
          </a:p>
          <a:p>
            <a:r>
              <a:rPr lang="ja-JP" altLang="en-US">
                <a:latin typeface="HGMaruGothicMPRO" panose="020F0600000000000000" pitchFamily="34" charset="-128"/>
                <a:ea typeface="HGMaruGothicMPRO" panose="020F0600000000000000" pitchFamily="34" charset="-128"/>
              </a:rPr>
              <a:t>小さい子供たちのスマホの所持率が上がっている</a:t>
            </a:r>
          </a:p>
        </p:txBody>
      </p:sp>
      <p:sp>
        <p:nvSpPr>
          <p:cNvPr id="6" name="テキスト ボックス 5">
            <a:extLst>
              <a:ext uri="{FF2B5EF4-FFF2-40B4-BE49-F238E27FC236}">
                <a16:creationId xmlns:a16="http://schemas.microsoft.com/office/drawing/2014/main" id="{EA425270-7586-526F-9CE6-377FBDB5A92E}"/>
              </a:ext>
            </a:extLst>
          </p:cNvPr>
          <p:cNvSpPr txBox="1"/>
          <p:nvPr/>
        </p:nvSpPr>
        <p:spPr>
          <a:xfrm>
            <a:off x="2142392" y="4826977"/>
            <a:ext cx="40711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latin typeface="HGMaruGothicMPRO" panose="020F0600000000000000" pitchFamily="34" charset="-128"/>
                <a:ea typeface="HGMaruGothicMPRO" panose="020F0600000000000000" pitchFamily="34" charset="-128"/>
              </a:rPr>
              <a:t>ゲーム会社が多いため競争が激しい</a:t>
            </a:r>
          </a:p>
        </p:txBody>
      </p:sp>
      <p:sp>
        <p:nvSpPr>
          <p:cNvPr id="7" name="テキスト ボックス 6">
            <a:extLst>
              <a:ext uri="{FF2B5EF4-FFF2-40B4-BE49-F238E27FC236}">
                <a16:creationId xmlns:a16="http://schemas.microsoft.com/office/drawing/2014/main" id="{0448EE3B-985F-38E7-018B-E62CB83EA321}"/>
              </a:ext>
            </a:extLst>
          </p:cNvPr>
          <p:cNvSpPr txBox="1"/>
          <p:nvPr/>
        </p:nvSpPr>
        <p:spPr>
          <a:xfrm>
            <a:off x="303734" y="388993"/>
            <a:ext cx="38739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highlight>
                  <a:srgbClr val="FFFF00"/>
                </a:highlight>
                <a:latin typeface="HGMaruGothicMPRO"/>
                <a:ea typeface="HGMaruGothicMPRO"/>
              </a:rPr>
              <a:t>SWOT分析</a:t>
            </a:r>
          </a:p>
        </p:txBody>
      </p:sp>
    </p:spTree>
    <p:extLst>
      <p:ext uri="{BB962C8B-B14F-4D97-AF65-F5344CB8AC3E}">
        <p14:creationId xmlns:p14="http://schemas.microsoft.com/office/powerpoint/2010/main" val="31540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EBE7C3B-DCD7-3E8C-23B2-427C7DBDB6C8}"/>
              </a:ext>
            </a:extLst>
          </p:cNvPr>
          <p:cNvSpPr txBox="1"/>
          <p:nvPr/>
        </p:nvSpPr>
        <p:spPr>
          <a:xfrm>
            <a:off x="426293" y="575496"/>
            <a:ext cx="39645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800">
                <a:highlight>
                  <a:srgbClr val="FFFF00"/>
                </a:highlight>
                <a:latin typeface="HGMaruGothicMPRO"/>
                <a:ea typeface="HGMaruGothicMPRO"/>
              </a:rPr>
              <a:t>Cross-SWOT　分析</a:t>
            </a:r>
          </a:p>
        </p:txBody>
      </p:sp>
      <p:graphicFrame>
        <p:nvGraphicFramePr>
          <p:cNvPr id="3" name="表 2">
            <a:extLst>
              <a:ext uri="{FF2B5EF4-FFF2-40B4-BE49-F238E27FC236}">
                <a16:creationId xmlns:a16="http://schemas.microsoft.com/office/drawing/2014/main" id="{F08B9A34-AE24-CC56-4BA2-F844C285F980}"/>
              </a:ext>
            </a:extLst>
          </p:cNvPr>
          <p:cNvGraphicFramePr>
            <a:graphicFrameLocks noGrp="1"/>
          </p:cNvGraphicFramePr>
          <p:nvPr>
            <p:extLst>
              <p:ext uri="{D42A27DB-BD31-4B8C-83A1-F6EECF244321}">
                <p14:modId xmlns:p14="http://schemas.microsoft.com/office/powerpoint/2010/main" val="2561450457"/>
              </p:ext>
            </p:extLst>
          </p:nvPr>
        </p:nvGraphicFramePr>
        <p:xfrm>
          <a:off x="2032000" y="1260763"/>
          <a:ext cx="8128000" cy="5403273"/>
        </p:xfrm>
        <a:graphic>
          <a:graphicData uri="http://schemas.openxmlformats.org/drawingml/2006/table">
            <a:tbl>
              <a:tblPr firstRow="1" bandRow="1">
                <a:tableStyleId>{8A107856-5554-42FB-B03E-39F5DBC370BA}</a:tableStyleId>
              </a:tblPr>
              <a:tblGrid>
                <a:gridCol w="4064000">
                  <a:extLst>
                    <a:ext uri="{9D8B030D-6E8A-4147-A177-3AD203B41FA5}">
                      <a16:colId xmlns:a16="http://schemas.microsoft.com/office/drawing/2014/main" val="789381610"/>
                    </a:ext>
                  </a:extLst>
                </a:gridCol>
                <a:gridCol w="4064000">
                  <a:extLst>
                    <a:ext uri="{9D8B030D-6E8A-4147-A177-3AD203B41FA5}">
                      <a16:colId xmlns:a16="http://schemas.microsoft.com/office/drawing/2014/main" val="2775625813"/>
                    </a:ext>
                  </a:extLst>
                </a:gridCol>
              </a:tblGrid>
              <a:tr h="2701180">
                <a:tc>
                  <a:txBody>
                    <a:bodyPr/>
                    <a:lstStyle/>
                    <a:p>
                      <a:r>
                        <a:rPr kumimoji="1" lang="en-US" altLang="ja-JP" dirty="0">
                          <a:latin typeface="HGMaruGothicMPRO" panose="020F0600000000000000" pitchFamily="34" charset="-128"/>
                          <a:ea typeface="HGMaruGothicMPRO" panose="020F0600000000000000" pitchFamily="34" charset="-128"/>
                        </a:rPr>
                        <a:t>Strength</a:t>
                      </a:r>
                      <a:r>
                        <a:rPr kumimoji="1" lang="ja-JP" altLang="en-US">
                          <a:latin typeface="HGMaruGothicMPRO" panose="020F0600000000000000" pitchFamily="34" charset="-128"/>
                          <a:ea typeface="HGMaruGothicMPRO" panose="020F0600000000000000" pitchFamily="34" charset="-128"/>
                        </a:rPr>
                        <a:t>（強み）</a:t>
                      </a:r>
                    </a:p>
                  </a:txBody>
                  <a:tcPr/>
                </a:tc>
                <a:tc>
                  <a:txBody>
                    <a:bodyPr/>
                    <a:lstStyle/>
                    <a:p>
                      <a:r>
                        <a:rPr kumimoji="1" lang="en-US" altLang="ja-JP" dirty="0">
                          <a:latin typeface="HGMaruGothicMPRO" panose="020F0600000000000000" pitchFamily="34" charset="-128"/>
                          <a:ea typeface="HGMaruGothicMPRO" panose="020F0600000000000000" pitchFamily="34" charset="-128"/>
                        </a:rPr>
                        <a:t>Opportunity</a:t>
                      </a:r>
                      <a:r>
                        <a:rPr kumimoji="1" lang="ja-JP" altLang="en-US">
                          <a:latin typeface="HGMaruGothicMPRO" panose="020F0600000000000000" pitchFamily="34" charset="-128"/>
                          <a:ea typeface="HGMaruGothicMPRO" panose="020F0600000000000000" pitchFamily="34" charset="-128"/>
                        </a:rPr>
                        <a:t>（機会）</a:t>
                      </a:r>
                    </a:p>
                  </a:txBody>
                  <a:tcPr/>
                </a:tc>
                <a:extLst>
                  <a:ext uri="{0D108BD9-81ED-4DB2-BD59-A6C34878D82A}">
                    <a16:rowId xmlns:a16="http://schemas.microsoft.com/office/drawing/2014/main" val="1429502331"/>
                  </a:ext>
                </a:extLst>
              </a:tr>
              <a:tr h="2702093">
                <a:tc>
                  <a:txBody>
                    <a:bodyPr/>
                    <a:lstStyle/>
                    <a:p>
                      <a:r>
                        <a:rPr kumimoji="1" lang="en-US" altLang="ja-JP" b="1" dirty="0">
                          <a:latin typeface="HGMaruGothicMPRO" panose="020F0600000000000000" pitchFamily="34" charset="-128"/>
                          <a:ea typeface="HGMaruGothicMPRO" panose="020F0600000000000000" pitchFamily="34" charset="-128"/>
                        </a:rPr>
                        <a:t>Weakness</a:t>
                      </a:r>
                      <a:r>
                        <a:rPr kumimoji="1" lang="ja-JP" altLang="en-US" b="1">
                          <a:latin typeface="HGMaruGothicMPRO" panose="020F0600000000000000" pitchFamily="34" charset="-128"/>
                          <a:ea typeface="HGMaruGothicMPRO" panose="020F0600000000000000" pitchFamily="34" charset="-128"/>
                        </a:rPr>
                        <a:t>（弱み）</a:t>
                      </a:r>
                      <a:endParaRPr kumimoji="1" lang="en-US" altLang="ja-JP" b="1" dirty="0">
                        <a:latin typeface="HGMaruGothicMPRO" panose="020F0600000000000000" pitchFamily="34" charset="-128"/>
                        <a:ea typeface="HGMaruGothicMPRO" panose="020F0600000000000000" pitchFamily="34" charset="-128"/>
                      </a:endParaRPr>
                    </a:p>
                  </a:txBody>
                  <a:tcPr/>
                </a:tc>
                <a:tc>
                  <a:txBody>
                    <a:bodyPr/>
                    <a:lstStyle/>
                    <a:p>
                      <a:r>
                        <a:rPr kumimoji="1" lang="en-US" altLang="ja-JP" b="1" dirty="0">
                          <a:latin typeface="HGMaruGothicMPRO" panose="020F0600000000000000" pitchFamily="34" charset="-128"/>
                          <a:ea typeface="HGMaruGothicMPRO" panose="020F0600000000000000" pitchFamily="34" charset="-128"/>
                        </a:rPr>
                        <a:t>Threat</a:t>
                      </a:r>
                      <a:r>
                        <a:rPr kumimoji="1" lang="ja-JP" altLang="en-US" b="1">
                          <a:latin typeface="HGMaruGothicMPRO" panose="020F0600000000000000" pitchFamily="34" charset="-128"/>
                          <a:ea typeface="HGMaruGothicMPRO" panose="020F0600000000000000" pitchFamily="34" charset="-128"/>
                        </a:rPr>
                        <a:t>（脅威）</a:t>
                      </a:r>
                    </a:p>
                  </a:txBody>
                  <a:tcPr/>
                </a:tc>
                <a:extLst>
                  <a:ext uri="{0D108BD9-81ED-4DB2-BD59-A6C34878D82A}">
                    <a16:rowId xmlns:a16="http://schemas.microsoft.com/office/drawing/2014/main" val="1346013468"/>
                  </a:ext>
                </a:extLst>
              </a:tr>
            </a:tbl>
          </a:graphicData>
        </a:graphic>
      </p:graphicFrame>
    </p:spTree>
    <p:extLst>
      <p:ext uri="{BB962C8B-B14F-4D97-AF65-F5344CB8AC3E}">
        <p14:creationId xmlns:p14="http://schemas.microsoft.com/office/powerpoint/2010/main" val="192931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DF15DD-36A3-9C5D-BB43-289D1D3358E4}"/>
              </a:ext>
            </a:extLst>
          </p:cNvPr>
          <p:cNvSpPr>
            <a:spLocks noGrp="1"/>
          </p:cNvSpPr>
          <p:nvPr>
            <p:ph type="title"/>
          </p:nvPr>
        </p:nvSpPr>
        <p:spPr/>
        <p:txBody>
          <a:bodyPr/>
          <a:lstStyle/>
          <a:p>
            <a:r>
              <a:rPr lang="ja-JP" altLang="en-US" b="1">
                <a:latin typeface="HGMaruGothicMPRO" panose="020F0600000000000000" pitchFamily="34" charset="-128"/>
                <a:ea typeface="HGMaruGothicMPRO" panose="020F0600000000000000" pitchFamily="34" charset="-128"/>
              </a:rPr>
              <a:t>マーケティング上の課題💡</a:t>
            </a:r>
          </a:p>
        </p:txBody>
      </p:sp>
      <p:sp>
        <p:nvSpPr>
          <p:cNvPr id="3" name="コンテンツ プレースホルダー 2">
            <a:extLst>
              <a:ext uri="{FF2B5EF4-FFF2-40B4-BE49-F238E27FC236}">
                <a16:creationId xmlns:a16="http://schemas.microsoft.com/office/drawing/2014/main" id="{10530E56-84AA-DA68-A100-5D9F4D07F211}"/>
              </a:ext>
            </a:extLst>
          </p:cNvPr>
          <p:cNvSpPr>
            <a:spLocks noGrp="1"/>
          </p:cNvSpPr>
          <p:nvPr>
            <p:ph idx="1"/>
          </p:nvPr>
        </p:nvSpPr>
        <p:spPr>
          <a:xfrm>
            <a:off x="838200" y="2784786"/>
            <a:ext cx="10515600" cy="4351338"/>
          </a:xfrm>
        </p:spPr>
        <p:txBody>
          <a:bodyPr vert="horz" lIns="91440" tIns="45720" rIns="91440" bIns="45720" rtlCol="0" anchor="t">
            <a:normAutofit/>
          </a:bodyPr>
          <a:lstStyle/>
          <a:p>
            <a:pPr marL="0" indent="0">
              <a:buNone/>
            </a:pPr>
            <a:r>
              <a:rPr lang="ja-JP" altLang="en-US">
                <a:latin typeface="HGMaruGothicMPRO" panose="020F0600000000000000" pitchFamily="34" charset="-128"/>
                <a:ea typeface="HGMaruGothicMPRO" panose="020F0600000000000000" pitchFamily="34" charset="-128"/>
              </a:rPr>
              <a:t>・ターゲット層の拡大</a:t>
            </a:r>
          </a:p>
          <a:p>
            <a:pPr marL="0" indent="0">
              <a:buNone/>
            </a:pPr>
            <a:r>
              <a:rPr lang="ja-JP" altLang="en-US">
                <a:latin typeface="HGMaruGothicMPRO" panose="020F0600000000000000" pitchFamily="34" charset="-128"/>
                <a:ea typeface="HGMaruGothicMPRO" panose="020F0600000000000000" pitchFamily="34" charset="-128"/>
              </a:rPr>
              <a:t>(少子化、グローバル化に対応した商品)</a:t>
            </a:r>
          </a:p>
          <a:p>
            <a:pPr marL="0" indent="0">
              <a:buNone/>
            </a:pPr>
            <a:r>
              <a:rPr lang="ja-JP" altLang="en-US">
                <a:latin typeface="HGMaruGothicMPRO" panose="020F0600000000000000" pitchFamily="34" charset="-128"/>
                <a:ea typeface="HGMaruGothicMPRO" panose="020F0600000000000000" pitchFamily="34" charset="-128"/>
              </a:rPr>
              <a:t>・競合他社が多いため、戦略や商品の工夫が必要。(差別化)</a:t>
            </a:r>
          </a:p>
          <a:p>
            <a:pPr marL="0" indent="0">
              <a:buNone/>
            </a:pPr>
            <a:endParaRPr lang="ja-JP" altLang="en-US">
              <a:ea typeface="游ゴシック"/>
            </a:endParaRPr>
          </a:p>
        </p:txBody>
      </p:sp>
    </p:spTree>
    <p:extLst>
      <p:ext uri="{BB962C8B-B14F-4D97-AF65-F5344CB8AC3E}">
        <p14:creationId xmlns:p14="http://schemas.microsoft.com/office/powerpoint/2010/main" val="250817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図表 3">
            <a:extLst>
              <a:ext uri="{FF2B5EF4-FFF2-40B4-BE49-F238E27FC236}">
                <a16:creationId xmlns:a16="http://schemas.microsoft.com/office/drawing/2014/main" id="{DE2EC538-7086-2CCA-52A4-68E8AF97D952}"/>
              </a:ext>
            </a:extLst>
          </p:cNvPr>
          <p:cNvGraphicFramePr/>
          <p:nvPr>
            <p:extLst>
              <p:ext uri="{D42A27DB-BD31-4B8C-83A1-F6EECF244321}">
                <p14:modId xmlns:p14="http://schemas.microsoft.com/office/powerpoint/2010/main" val="2800739154"/>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924FB3A8-BC4F-41F1-9A25-8E995A4E9471}"/>
              </a:ext>
            </a:extLst>
          </p:cNvPr>
          <p:cNvSpPr txBox="1"/>
          <p:nvPr/>
        </p:nvSpPr>
        <p:spPr>
          <a:xfrm>
            <a:off x="2355272" y="3939294"/>
            <a:ext cx="1398140" cy="646331"/>
          </a:xfrm>
          <a:prstGeom prst="rect">
            <a:avLst/>
          </a:prstGeom>
          <a:noFill/>
        </p:spPr>
        <p:txBody>
          <a:bodyPr wrap="none" rtlCol="0">
            <a:spAutoFit/>
          </a:bodyPr>
          <a:lstStyle/>
          <a:p>
            <a:r>
              <a:rPr kumimoji="1" lang="ja-JP" altLang="en-US">
                <a:latin typeface="HGMaruGothicMPRO" panose="020F0600000000000000" pitchFamily="34" charset="-128"/>
                <a:ea typeface="HGMaruGothicMPRO" panose="020F0600000000000000" pitchFamily="34" charset="-128"/>
              </a:rPr>
              <a:t>ラブライブ</a:t>
            </a:r>
            <a:r>
              <a:rPr kumimoji="1" lang="en-US" altLang="ja-JP" dirty="0">
                <a:latin typeface="HGMaruGothicMPRO" panose="020F0600000000000000" pitchFamily="34" charset="-128"/>
                <a:ea typeface="HGMaruGothicMPRO" panose="020F0600000000000000" pitchFamily="34" charset="-128"/>
              </a:rPr>
              <a:t>!</a:t>
            </a:r>
          </a:p>
          <a:p>
            <a:r>
              <a:rPr kumimoji="1" lang="en-US" altLang="ja-JP" dirty="0">
                <a:latin typeface="HGMaruGothicMPRO" panose="020F0600000000000000" pitchFamily="34" charset="-128"/>
                <a:ea typeface="HGMaruGothicMPRO" panose="020F0600000000000000" pitchFamily="34" charset="-128"/>
              </a:rPr>
              <a:t>NARUTO</a:t>
            </a:r>
            <a:endParaRPr kumimoji="1" lang="ja-JP" altLang="en-US">
              <a:latin typeface="HGMaruGothicMPRO" panose="020F0600000000000000" pitchFamily="34" charset="-128"/>
              <a:ea typeface="HGMaruGothicMPRO" panose="020F0600000000000000" pitchFamily="34" charset="-128"/>
            </a:endParaRPr>
          </a:p>
        </p:txBody>
      </p:sp>
      <p:sp>
        <p:nvSpPr>
          <p:cNvPr id="8" name="テキスト ボックス 7">
            <a:extLst>
              <a:ext uri="{FF2B5EF4-FFF2-40B4-BE49-F238E27FC236}">
                <a16:creationId xmlns:a16="http://schemas.microsoft.com/office/drawing/2014/main" id="{85317F34-20E8-C46C-F449-709BBEDB3797}"/>
              </a:ext>
            </a:extLst>
          </p:cNvPr>
          <p:cNvSpPr txBox="1"/>
          <p:nvPr/>
        </p:nvSpPr>
        <p:spPr>
          <a:xfrm>
            <a:off x="3366655" y="1039090"/>
            <a:ext cx="1569660" cy="646331"/>
          </a:xfrm>
          <a:prstGeom prst="rect">
            <a:avLst/>
          </a:prstGeom>
          <a:noFill/>
        </p:spPr>
        <p:txBody>
          <a:bodyPr wrap="none" rtlCol="0">
            <a:spAutoFit/>
          </a:bodyPr>
          <a:lstStyle/>
          <a:p>
            <a:r>
              <a:rPr kumimoji="1" lang="ja-JP" altLang="en-US">
                <a:latin typeface="HGMaruGothicMPRO" panose="020F0600000000000000" pitchFamily="34" charset="-128"/>
                <a:ea typeface="HGMaruGothicMPRO" panose="020F0600000000000000" pitchFamily="34" charset="-128"/>
              </a:rPr>
              <a:t>カードゲーム</a:t>
            </a:r>
            <a:endParaRPr kumimoji="1" lang="en-US" altLang="ja-JP" dirty="0">
              <a:latin typeface="HGMaruGothicMPRO" panose="020F0600000000000000" pitchFamily="34" charset="-128"/>
              <a:ea typeface="HGMaruGothicMPRO" panose="020F0600000000000000" pitchFamily="34" charset="-128"/>
            </a:endParaRPr>
          </a:p>
          <a:p>
            <a:r>
              <a:rPr lang="ja-JP" altLang="en-US">
                <a:latin typeface="HGMaruGothicMPRO" panose="020F0600000000000000" pitchFamily="34" charset="-128"/>
                <a:ea typeface="HGMaruGothicMPRO" panose="020F0600000000000000" pitchFamily="34" charset="-128"/>
              </a:rPr>
              <a:t>フィギュア</a:t>
            </a:r>
            <a:endParaRPr kumimoji="1" lang="ja-JP" altLang="en-US">
              <a:latin typeface="HGMaruGothicMPRO" panose="020F0600000000000000" pitchFamily="34" charset="-128"/>
              <a:ea typeface="HGMaruGothicMPRO" panose="020F0600000000000000" pitchFamily="34" charset="-128"/>
            </a:endParaRPr>
          </a:p>
        </p:txBody>
      </p:sp>
      <p:sp>
        <p:nvSpPr>
          <p:cNvPr id="9" name="テキスト ボックス 8">
            <a:extLst>
              <a:ext uri="{FF2B5EF4-FFF2-40B4-BE49-F238E27FC236}">
                <a16:creationId xmlns:a16="http://schemas.microsoft.com/office/drawing/2014/main" id="{881780E4-EB8D-AB26-B5F5-92115B029B03}"/>
              </a:ext>
            </a:extLst>
          </p:cNvPr>
          <p:cNvSpPr txBox="1"/>
          <p:nvPr/>
        </p:nvSpPr>
        <p:spPr>
          <a:xfrm>
            <a:off x="7855527" y="1316089"/>
            <a:ext cx="2954655" cy="369332"/>
          </a:xfrm>
          <a:prstGeom prst="rect">
            <a:avLst/>
          </a:prstGeom>
          <a:noFill/>
        </p:spPr>
        <p:txBody>
          <a:bodyPr wrap="none" rtlCol="0">
            <a:spAutoFit/>
          </a:bodyPr>
          <a:lstStyle/>
          <a:p>
            <a:r>
              <a:rPr kumimoji="1" lang="ja-JP" altLang="en-US">
                <a:latin typeface="HGMaruGothicMPRO" panose="020F0600000000000000" pitchFamily="34" charset="-128"/>
                <a:ea typeface="HGMaruGothicMPRO" panose="020F0600000000000000" pitchFamily="34" charset="-128"/>
              </a:rPr>
              <a:t>日本の漫画やアニメが</a:t>
            </a:r>
            <a:r>
              <a:rPr lang="ja-JP" altLang="en-US">
                <a:latin typeface="HGMaruGothicMPRO" panose="020F0600000000000000" pitchFamily="34" charset="-128"/>
                <a:ea typeface="HGMaruGothicMPRO" panose="020F0600000000000000" pitchFamily="34" charset="-128"/>
              </a:rPr>
              <a:t>好き</a:t>
            </a:r>
            <a:endParaRPr kumimoji="1" lang="en-US" altLang="ja-JP" dirty="0">
              <a:latin typeface="HGMaruGothicMPRO" panose="020F0600000000000000" pitchFamily="34" charset="-128"/>
              <a:ea typeface="HGMaruGothicMPRO" panose="020F0600000000000000" pitchFamily="34" charset="-128"/>
            </a:endParaRPr>
          </a:p>
        </p:txBody>
      </p:sp>
      <p:sp>
        <p:nvSpPr>
          <p:cNvPr id="202" name="テキスト ボックス 201">
            <a:extLst>
              <a:ext uri="{FF2B5EF4-FFF2-40B4-BE49-F238E27FC236}">
                <a16:creationId xmlns:a16="http://schemas.microsoft.com/office/drawing/2014/main" id="{1CED7706-60B3-9067-7985-AEA3999262EC}"/>
              </a:ext>
            </a:extLst>
          </p:cNvPr>
          <p:cNvSpPr txBox="1"/>
          <p:nvPr/>
        </p:nvSpPr>
        <p:spPr>
          <a:xfrm>
            <a:off x="138545" y="362350"/>
            <a:ext cx="42629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2800">
                <a:highlight>
                  <a:srgbClr val="FFFF00"/>
                </a:highlight>
                <a:latin typeface="HGMaruGothicMPRO"/>
                <a:ea typeface="HGMaruGothicMPRO"/>
              </a:rPr>
              <a:t>Segmentation</a:t>
            </a:r>
          </a:p>
        </p:txBody>
      </p:sp>
    </p:spTree>
    <p:extLst>
      <p:ext uri="{BB962C8B-B14F-4D97-AF65-F5344CB8AC3E}">
        <p14:creationId xmlns:p14="http://schemas.microsoft.com/office/powerpoint/2010/main" val="3152705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B4D8D6-17AD-8255-C242-005FAC23B9CA}"/>
              </a:ext>
            </a:extLst>
          </p:cNvPr>
          <p:cNvSpPr>
            <a:spLocks noGrp="1"/>
          </p:cNvSpPr>
          <p:nvPr>
            <p:ph type="title" idx="4294967295"/>
          </p:nvPr>
        </p:nvSpPr>
        <p:spPr>
          <a:xfrm>
            <a:off x="1332168" y="908649"/>
            <a:ext cx="10515600" cy="1325563"/>
          </a:xfrm>
        </p:spPr>
        <p:txBody>
          <a:bodyPr>
            <a:normAutofit/>
          </a:bodyPr>
          <a:lstStyle/>
          <a:p>
            <a:r>
              <a:rPr lang="ja-JP" altLang="en-US" sz="4000">
                <a:latin typeface="HGMaruGothicMPRO"/>
                <a:ea typeface="HGMaruGothicMPRO"/>
              </a:rPr>
              <a:t>ターゲット　➡︎  　　世界中の人々</a:t>
            </a:r>
          </a:p>
        </p:txBody>
      </p:sp>
      <p:pic>
        <p:nvPicPr>
          <p:cNvPr id="1026" name="Picture 2" descr="バンダイナムコグループがコーポレートロゴを変更。シンプルな横長デザインに">
            <a:extLst>
              <a:ext uri="{FF2B5EF4-FFF2-40B4-BE49-F238E27FC236}">
                <a16:creationId xmlns:a16="http://schemas.microsoft.com/office/drawing/2014/main" id="{EC2EB001-9B18-895F-16AE-4ABAF95E8627}"/>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290945" y="2539279"/>
            <a:ext cx="5416550" cy="302895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3365593-66D6-E22E-23A7-1E41B0EA68E0}"/>
              </a:ext>
            </a:extLst>
          </p:cNvPr>
          <p:cNvSpPr txBox="1"/>
          <p:nvPr/>
        </p:nvSpPr>
        <p:spPr>
          <a:xfrm>
            <a:off x="6298489" y="2659007"/>
            <a:ext cx="5296698"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ja-JP" altLang="en-US"/>
          </a:p>
          <a:p>
            <a:r>
              <a:rPr lang="ja-JP" altLang="en-US" sz="2800">
                <a:latin typeface="HGMaruGothicMPRO"/>
                <a:ea typeface="HGMaruGothicMPRO"/>
              </a:rPr>
              <a:t>日本から世界に発信されていった漫画文化を象徴する</a:t>
            </a:r>
          </a:p>
          <a:p>
            <a:r>
              <a:rPr lang="ja-JP" altLang="en-US" sz="2800">
                <a:latin typeface="HGMaruGothicMPRO"/>
                <a:ea typeface="HGMaruGothicMPRO"/>
              </a:rPr>
              <a:t>”吹き出し”でもあり、世界中の人々と繋がってアイデアが飛び交うブランドの可能性を表現</a:t>
            </a:r>
            <a:endParaRPr lang="ja-JP"/>
          </a:p>
        </p:txBody>
      </p:sp>
      <p:sp>
        <p:nvSpPr>
          <p:cNvPr id="5" name="テキスト ボックス 4">
            <a:extLst>
              <a:ext uri="{FF2B5EF4-FFF2-40B4-BE49-F238E27FC236}">
                <a16:creationId xmlns:a16="http://schemas.microsoft.com/office/drawing/2014/main" id="{CCC592F5-DEE2-FA33-2CAC-73F374664788}"/>
              </a:ext>
            </a:extLst>
          </p:cNvPr>
          <p:cNvSpPr txBox="1"/>
          <p:nvPr/>
        </p:nvSpPr>
        <p:spPr>
          <a:xfrm>
            <a:off x="95915" y="245118"/>
            <a:ext cx="315457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sz="2400">
                <a:highlight>
                  <a:srgbClr val="FFFF00"/>
                </a:highlight>
                <a:latin typeface="HGMaruGothicMPRO"/>
                <a:ea typeface="HGMaruGothicMPRO"/>
              </a:rPr>
              <a:t>Target Customer</a:t>
            </a:r>
          </a:p>
        </p:txBody>
      </p:sp>
    </p:spTree>
    <p:extLst>
      <p:ext uri="{BB962C8B-B14F-4D97-AF65-F5344CB8AC3E}">
        <p14:creationId xmlns:p14="http://schemas.microsoft.com/office/powerpoint/2010/main" val="4153961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線矢印コネクタ 1">
            <a:extLst>
              <a:ext uri="{FF2B5EF4-FFF2-40B4-BE49-F238E27FC236}">
                <a16:creationId xmlns:a16="http://schemas.microsoft.com/office/drawing/2014/main" id="{029E3BE3-1E6F-AC7C-A59C-4274BE591F21}"/>
              </a:ext>
            </a:extLst>
          </p:cNvPr>
          <p:cNvCxnSpPr/>
          <p:nvPr/>
        </p:nvCxnSpPr>
        <p:spPr>
          <a:xfrm flipV="1">
            <a:off x="2526856" y="3401290"/>
            <a:ext cx="6946453" cy="50089"/>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 name="直線矢印コネクタ 2">
            <a:extLst>
              <a:ext uri="{FF2B5EF4-FFF2-40B4-BE49-F238E27FC236}">
                <a16:creationId xmlns:a16="http://schemas.microsoft.com/office/drawing/2014/main" id="{1C7BBA69-B5BD-6462-C2C5-0748099A7C45}"/>
              </a:ext>
            </a:extLst>
          </p:cNvPr>
          <p:cNvCxnSpPr/>
          <p:nvPr/>
        </p:nvCxnSpPr>
        <p:spPr>
          <a:xfrm>
            <a:off x="5888248" y="1132409"/>
            <a:ext cx="51155" cy="504944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D5AA4B83-8F9A-9DA4-6F30-73352B1B6104}"/>
              </a:ext>
            </a:extLst>
          </p:cNvPr>
          <p:cNvSpPr txBox="1"/>
          <p:nvPr/>
        </p:nvSpPr>
        <p:spPr>
          <a:xfrm>
            <a:off x="5019609" y="404978"/>
            <a:ext cx="375138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latin typeface="HGMaruGothicMPRO"/>
                <a:ea typeface="HGMaruGothicMPRO"/>
              </a:rPr>
              <a:t>個人向け</a:t>
            </a:r>
          </a:p>
        </p:txBody>
      </p:sp>
      <p:sp>
        <p:nvSpPr>
          <p:cNvPr id="5" name="テキスト ボックス 4">
            <a:extLst>
              <a:ext uri="{FF2B5EF4-FFF2-40B4-BE49-F238E27FC236}">
                <a16:creationId xmlns:a16="http://schemas.microsoft.com/office/drawing/2014/main" id="{540F382C-EEFB-1A65-40BD-6158B146D9FD}"/>
              </a:ext>
            </a:extLst>
          </p:cNvPr>
          <p:cNvSpPr txBox="1"/>
          <p:nvPr/>
        </p:nvSpPr>
        <p:spPr>
          <a:xfrm>
            <a:off x="4763831" y="6223887"/>
            <a:ext cx="240855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HGMaruGothicMPRO"/>
                <a:ea typeface="HGMaruGothicMPRO"/>
              </a:rPr>
              <a:t>ファミリー向け</a:t>
            </a:r>
          </a:p>
        </p:txBody>
      </p:sp>
      <p:sp>
        <p:nvSpPr>
          <p:cNvPr id="7" name="テキスト ボックス 6">
            <a:extLst>
              <a:ext uri="{FF2B5EF4-FFF2-40B4-BE49-F238E27FC236}">
                <a16:creationId xmlns:a16="http://schemas.microsoft.com/office/drawing/2014/main" id="{8BAE901A-5704-7753-6F6D-AA44E55C32F7}"/>
              </a:ext>
            </a:extLst>
          </p:cNvPr>
          <p:cNvSpPr txBox="1"/>
          <p:nvPr/>
        </p:nvSpPr>
        <p:spPr>
          <a:xfrm>
            <a:off x="-42630" y="3197204"/>
            <a:ext cx="27495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HGMaruGothicMPRO"/>
                <a:ea typeface="HGMaruGothicMPRO"/>
              </a:rPr>
              <a:t>厳選した事業展開</a:t>
            </a:r>
          </a:p>
        </p:txBody>
      </p:sp>
      <p:sp>
        <p:nvSpPr>
          <p:cNvPr id="9" name="テキスト ボックス 8">
            <a:extLst>
              <a:ext uri="{FF2B5EF4-FFF2-40B4-BE49-F238E27FC236}">
                <a16:creationId xmlns:a16="http://schemas.microsoft.com/office/drawing/2014/main" id="{44C4AFAE-4959-457C-E0B8-98518320D193}"/>
              </a:ext>
            </a:extLst>
          </p:cNvPr>
          <p:cNvSpPr txBox="1"/>
          <p:nvPr/>
        </p:nvSpPr>
        <p:spPr>
          <a:xfrm>
            <a:off x="9410433" y="3111944"/>
            <a:ext cx="304799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latin typeface="HGMaruGothicMPRO"/>
                <a:ea typeface="HGMaruGothicMPRO"/>
              </a:rPr>
              <a:t>幅広い事業展開</a:t>
            </a:r>
          </a:p>
        </p:txBody>
      </p:sp>
      <p:sp>
        <p:nvSpPr>
          <p:cNvPr id="10" name="スマイル 9">
            <a:extLst>
              <a:ext uri="{FF2B5EF4-FFF2-40B4-BE49-F238E27FC236}">
                <a16:creationId xmlns:a16="http://schemas.microsoft.com/office/drawing/2014/main" id="{B7ED87FA-F135-D54A-72B4-90278D7F19E2}"/>
              </a:ext>
            </a:extLst>
          </p:cNvPr>
          <p:cNvSpPr/>
          <p:nvPr/>
        </p:nvSpPr>
        <p:spPr>
          <a:xfrm>
            <a:off x="8152866" y="1657216"/>
            <a:ext cx="916531" cy="916531"/>
          </a:xfrm>
          <a:prstGeom prst="smileyFace">
            <a:avLst/>
          </a:prstGeom>
          <a:solidFill>
            <a:srgbClr val="ED7D3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1" name="スマイル 10">
            <a:extLst>
              <a:ext uri="{FF2B5EF4-FFF2-40B4-BE49-F238E27FC236}">
                <a16:creationId xmlns:a16="http://schemas.microsoft.com/office/drawing/2014/main" id="{C16F742A-B0DC-FAA2-447E-5734E0B33DA4}"/>
              </a:ext>
            </a:extLst>
          </p:cNvPr>
          <p:cNvSpPr/>
          <p:nvPr/>
        </p:nvSpPr>
        <p:spPr>
          <a:xfrm>
            <a:off x="2557761" y="5616419"/>
            <a:ext cx="916531" cy="916531"/>
          </a:xfrm>
          <a:prstGeom prst="smileyFace">
            <a:avLst/>
          </a:prstGeom>
          <a:solidFill>
            <a:srgbClr val="F53131"/>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2" name="テキスト ボックス 11">
            <a:extLst>
              <a:ext uri="{FF2B5EF4-FFF2-40B4-BE49-F238E27FC236}">
                <a16:creationId xmlns:a16="http://schemas.microsoft.com/office/drawing/2014/main" id="{628CC2DD-5B95-051B-0C91-2D740A38205C}"/>
              </a:ext>
            </a:extLst>
          </p:cNvPr>
          <p:cNvSpPr txBox="1"/>
          <p:nvPr/>
        </p:nvSpPr>
        <p:spPr>
          <a:xfrm>
            <a:off x="9335831" y="1950293"/>
            <a:ext cx="215278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latin typeface="HGMaruGothicMPRO"/>
                <a:ea typeface="HGMaruGothicMPRO"/>
              </a:rPr>
              <a:t>Bandai Namco</a:t>
            </a:r>
          </a:p>
        </p:txBody>
      </p:sp>
      <p:sp>
        <p:nvSpPr>
          <p:cNvPr id="13" name="テキスト ボックス 12">
            <a:extLst>
              <a:ext uri="{FF2B5EF4-FFF2-40B4-BE49-F238E27FC236}">
                <a16:creationId xmlns:a16="http://schemas.microsoft.com/office/drawing/2014/main" id="{025A00BD-A52E-D51A-A31D-79E8ABE020EB}"/>
              </a:ext>
            </a:extLst>
          </p:cNvPr>
          <p:cNvSpPr txBox="1"/>
          <p:nvPr/>
        </p:nvSpPr>
        <p:spPr>
          <a:xfrm>
            <a:off x="724698" y="5989426"/>
            <a:ext cx="19183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400">
                <a:latin typeface="HGMaruGothicMPRO"/>
                <a:ea typeface="HGMaruGothicMPRO"/>
              </a:rPr>
              <a:t>Nintendo</a:t>
            </a:r>
          </a:p>
        </p:txBody>
      </p:sp>
      <p:sp>
        <p:nvSpPr>
          <p:cNvPr id="14" name="テキスト ボックス 13">
            <a:extLst>
              <a:ext uri="{FF2B5EF4-FFF2-40B4-BE49-F238E27FC236}">
                <a16:creationId xmlns:a16="http://schemas.microsoft.com/office/drawing/2014/main" id="{1AF9B54A-E3A1-4CFD-F576-B071EAF4DE1B}"/>
              </a:ext>
            </a:extLst>
          </p:cNvPr>
          <p:cNvSpPr txBox="1"/>
          <p:nvPr/>
        </p:nvSpPr>
        <p:spPr>
          <a:xfrm>
            <a:off x="362349" y="373006"/>
            <a:ext cx="357020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sz="3200">
                <a:highlight>
                  <a:srgbClr val="FFFF00"/>
                </a:highlight>
                <a:latin typeface="HGMaruGothicMPRO"/>
                <a:ea typeface="HGMaruGothicMPRO"/>
              </a:rPr>
              <a:t>Positioning</a:t>
            </a:r>
          </a:p>
        </p:txBody>
      </p:sp>
    </p:spTree>
    <p:extLst>
      <p:ext uri="{BB962C8B-B14F-4D97-AF65-F5344CB8AC3E}">
        <p14:creationId xmlns:p14="http://schemas.microsoft.com/office/powerpoint/2010/main" val="1906990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7705</TotalTime>
  <Words>243</Words>
  <Application>Microsoft Macintosh PowerPoint</Application>
  <PresentationFormat>ワイド画面</PresentationFormat>
  <Paragraphs>76</Paragraphs>
  <Slides>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vt:i4>
      </vt:variant>
    </vt:vector>
  </HeadingPairs>
  <TitlesOfParts>
    <vt:vector size="13" baseType="lpstr">
      <vt:lpstr>HGMaruGothicMPRO</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マーケティング上の課題💡</vt:lpstr>
      <vt:lpstr>PowerPoint プレゼンテーション</vt:lpstr>
      <vt:lpstr>ターゲット　➡︎  　　世界中の人々</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202302005</dc:creator>
  <cp:lastModifiedBy>202302005</cp:lastModifiedBy>
  <cp:revision>2</cp:revision>
  <dcterms:created xsi:type="dcterms:W3CDTF">2024-01-09T05:34:11Z</dcterms:created>
  <dcterms:modified xsi:type="dcterms:W3CDTF">2024-01-14T13:59:46Z</dcterms:modified>
</cp:coreProperties>
</file>