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3"/>
  </p:notesMasterIdLst>
  <p:sldIdLst>
    <p:sldId id="256" r:id="rId2"/>
    <p:sldId id="257" r:id="rId3"/>
    <p:sldId id="276" r:id="rId4"/>
    <p:sldId id="279" r:id="rId5"/>
    <p:sldId id="27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4" r:id="rId14"/>
    <p:sldId id="275" r:id="rId15"/>
    <p:sldId id="267" r:id="rId16"/>
    <p:sldId id="268" r:id="rId17"/>
    <p:sldId id="269" r:id="rId18"/>
    <p:sldId id="270" r:id="rId19"/>
    <p:sldId id="271" r:id="rId20"/>
    <p:sldId id="273" r:id="rId21"/>
    <p:sldId id="272" r:id="rId22"/>
  </p:sldIdLst>
  <p:sldSz cx="9144000" cy="5143500" type="screen16x9"/>
  <p:notesSz cx="6858000" cy="9144000"/>
  <p:embeddedFontLst>
    <p:embeddedFont>
      <p:font typeface="Anton" pitchFamily="2" charset="77"/>
      <p:regular r:id="rId24"/>
    </p:embeddedFont>
    <p:embeddedFont>
      <p:font typeface="Franklin Gothic" panose="020B0603020102020204" pitchFamily="34" charset="0"/>
      <p:regular r:id="rId25"/>
      <p:bold r:id="rId26"/>
      <p:italic r:id="rId27"/>
      <p:boldItalic r:id="rId28"/>
    </p:embeddedFont>
    <p:embeddedFont>
      <p:font typeface="Raleway" pitchFamily="2" charset="77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2183"/>
  </p:normalViewPr>
  <p:slideViewPr>
    <p:cSldViewPr snapToGrid="0">
      <p:cViewPr varScale="1">
        <p:scale>
          <a:sx n="120" d="100"/>
          <a:sy n="120" d="100"/>
        </p:scale>
        <p:origin x="200" y="3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3d997587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123d997587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3d997587c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123d997587c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3d997587c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23d997587c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3d997587c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123d997587c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3d997587c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23d997587c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3d997587c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23d997587c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3d997587c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23d997587c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137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3d997587c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23d997587c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3d997587c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123d997587c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3d997587c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23d997587c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3d997587c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23d997587c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3d997587c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23d997587c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5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d997587c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d997587c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3d997587c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23d997587c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3d997587c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23d997587c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3d997587c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23d997587c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5967900" cy="5143500"/>
          </a:xfrm>
          <a:prstGeom prst="rect">
            <a:avLst/>
          </a:prstGeom>
          <a:solidFill>
            <a:srgbClr val="333F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20500" y="526051"/>
            <a:ext cx="2071350" cy="35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/>
        </p:nvSpPr>
        <p:spPr>
          <a:xfrm>
            <a:off x="6438175" y="4640325"/>
            <a:ext cx="226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333F48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mediaengagement.org</a:t>
            </a:r>
            <a:r>
              <a:rPr lang="en" sz="800" b="1" i="0" u="none" strike="noStrike" cap="none">
                <a:solidFill>
                  <a:srgbClr val="BF57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| </a:t>
            </a:r>
            <a:r>
              <a:rPr lang="en" sz="800" b="1" i="0" u="none" strike="noStrike" cap="none">
                <a:solidFill>
                  <a:srgbClr val="333F48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@engagingnews</a:t>
            </a:r>
            <a:endParaRPr sz="800" b="1" i="0" u="none" strike="noStrike" cap="none">
              <a:solidFill>
                <a:srgbClr val="333F48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cxnSp>
        <p:nvCxnSpPr>
          <p:cNvPr id="54" name="Google Shape;54;p13"/>
          <p:cNvCxnSpPr/>
          <p:nvPr/>
        </p:nvCxnSpPr>
        <p:spPr>
          <a:xfrm>
            <a:off x="696625" y="2902650"/>
            <a:ext cx="5550000" cy="0"/>
          </a:xfrm>
          <a:prstGeom prst="straightConnector1">
            <a:avLst/>
          </a:prstGeom>
          <a:noFill/>
          <a:ln w="9525" cap="flat" cmpd="sng">
            <a:solidFill>
              <a:srgbClr val="BF57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600625" y="1705075"/>
            <a:ext cx="38685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4200"/>
              <a:buFont typeface="Anton"/>
              <a:buNone/>
              <a:defRPr sz="4200">
                <a:solidFill>
                  <a:srgbClr val="0097A7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4200"/>
              <a:buFont typeface="Anton"/>
              <a:buNone/>
              <a:defRPr sz="4200">
                <a:solidFill>
                  <a:srgbClr val="0097A7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4200"/>
              <a:buFont typeface="Anton"/>
              <a:buNone/>
              <a:defRPr sz="4200">
                <a:solidFill>
                  <a:srgbClr val="0097A7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4200"/>
              <a:buFont typeface="Anton"/>
              <a:buNone/>
              <a:defRPr sz="4200">
                <a:solidFill>
                  <a:srgbClr val="0097A7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4200"/>
              <a:buFont typeface="Anton"/>
              <a:buNone/>
              <a:defRPr sz="4200">
                <a:solidFill>
                  <a:srgbClr val="0097A7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4200"/>
              <a:buFont typeface="Anton"/>
              <a:buNone/>
              <a:defRPr sz="4200">
                <a:solidFill>
                  <a:srgbClr val="0097A7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4200"/>
              <a:buFont typeface="Anton"/>
              <a:buNone/>
              <a:defRPr sz="4200">
                <a:solidFill>
                  <a:srgbClr val="0097A7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4200"/>
              <a:buFont typeface="Anton"/>
              <a:buNone/>
              <a:defRPr sz="4200">
                <a:solidFill>
                  <a:srgbClr val="0097A7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4200"/>
              <a:buFont typeface="Anton"/>
              <a:buNone/>
              <a:defRPr sz="4200">
                <a:solidFill>
                  <a:srgbClr val="0097A7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1445600" y="1338125"/>
            <a:ext cx="2683500" cy="2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1100"/>
              <a:buFont typeface="Franklin Gothic"/>
              <a:buChar char="●"/>
              <a:defRPr sz="1100">
                <a:solidFill>
                  <a:srgbClr val="333F48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1100"/>
              <a:buFont typeface="Franklin Gothic"/>
              <a:buChar char="○"/>
              <a:defRPr sz="1100">
                <a:solidFill>
                  <a:srgbClr val="333F48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1100"/>
              <a:buFont typeface="Franklin Gothic"/>
              <a:buChar char="■"/>
              <a:defRPr sz="1100">
                <a:solidFill>
                  <a:srgbClr val="333F48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1100"/>
              <a:buFont typeface="Franklin Gothic"/>
              <a:buChar char="●"/>
              <a:defRPr sz="1100">
                <a:solidFill>
                  <a:srgbClr val="333F48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1100"/>
              <a:buFont typeface="Franklin Gothic"/>
              <a:buChar char="○"/>
              <a:defRPr sz="1100">
                <a:solidFill>
                  <a:srgbClr val="333F48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1100"/>
              <a:buFont typeface="Franklin Gothic"/>
              <a:buChar char="■"/>
              <a:defRPr sz="1100">
                <a:solidFill>
                  <a:srgbClr val="333F48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1100"/>
              <a:buFont typeface="Franklin Gothic"/>
              <a:buChar char="●"/>
              <a:defRPr sz="1100">
                <a:solidFill>
                  <a:srgbClr val="333F48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1100"/>
              <a:buFont typeface="Franklin Gothic"/>
              <a:buChar char="○"/>
              <a:defRPr sz="1100">
                <a:solidFill>
                  <a:srgbClr val="333F48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1100"/>
              <a:buFont typeface="Franklin Gothic"/>
              <a:buChar char="■"/>
              <a:defRPr sz="1100">
                <a:solidFill>
                  <a:srgbClr val="333F48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2"/>
          </p:nvPr>
        </p:nvSpPr>
        <p:spPr>
          <a:xfrm>
            <a:off x="5014900" y="1338125"/>
            <a:ext cx="2683500" cy="2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1100"/>
              <a:buFont typeface="Franklin Gothic"/>
              <a:buChar char="●"/>
              <a:defRPr sz="1100">
                <a:solidFill>
                  <a:srgbClr val="333F48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1100"/>
              <a:buFont typeface="Franklin Gothic"/>
              <a:buChar char="○"/>
              <a:defRPr sz="1100">
                <a:solidFill>
                  <a:srgbClr val="333F48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1100"/>
              <a:buFont typeface="Franklin Gothic"/>
              <a:buChar char="■"/>
              <a:defRPr sz="1100">
                <a:solidFill>
                  <a:srgbClr val="333F48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1100"/>
              <a:buFont typeface="Franklin Gothic"/>
              <a:buChar char="●"/>
              <a:defRPr sz="1100">
                <a:solidFill>
                  <a:srgbClr val="333F48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1100"/>
              <a:buFont typeface="Franklin Gothic"/>
              <a:buChar char="○"/>
              <a:defRPr sz="1100">
                <a:solidFill>
                  <a:srgbClr val="333F48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1100"/>
              <a:buFont typeface="Franklin Gothic"/>
              <a:buChar char="■"/>
              <a:defRPr sz="1100">
                <a:solidFill>
                  <a:srgbClr val="333F48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1100"/>
              <a:buFont typeface="Franklin Gothic"/>
              <a:buChar char="●"/>
              <a:defRPr sz="1100">
                <a:solidFill>
                  <a:srgbClr val="333F48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1100"/>
              <a:buFont typeface="Franklin Gothic"/>
              <a:buChar char="○"/>
              <a:defRPr sz="1100">
                <a:solidFill>
                  <a:srgbClr val="333F48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1100"/>
              <a:buFont typeface="Franklin Gothic"/>
              <a:buChar char="■"/>
              <a:defRPr sz="1100">
                <a:solidFill>
                  <a:srgbClr val="333F48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>
            <a:endParaRPr/>
          </a:p>
        </p:txBody>
      </p:sp>
      <p:cxnSp>
        <p:nvCxnSpPr>
          <p:cNvPr id="59" name="Google Shape;59;p14"/>
          <p:cNvCxnSpPr/>
          <p:nvPr/>
        </p:nvCxnSpPr>
        <p:spPr>
          <a:xfrm>
            <a:off x="-13325" y="1026025"/>
            <a:ext cx="1052700" cy="0"/>
          </a:xfrm>
          <a:prstGeom prst="straightConnector1">
            <a:avLst/>
          </a:prstGeom>
          <a:noFill/>
          <a:ln w="9525" cap="flat" cmpd="sng">
            <a:solidFill>
              <a:srgbClr val="BF57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Google Shape;60;p14"/>
          <p:cNvSpPr txBox="1"/>
          <p:nvPr/>
        </p:nvSpPr>
        <p:spPr>
          <a:xfrm>
            <a:off x="218313" y="4701767"/>
            <a:ext cx="51042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800" b="1" i="0" u="none" strike="noStrike" cap="none">
                <a:solidFill>
                  <a:srgbClr val="333F48"/>
                </a:solidFill>
                <a:latin typeface="Raleway"/>
                <a:ea typeface="Raleway"/>
                <a:cs typeface="Raleway"/>
                <a:sym typeface="Raleway"/>
              </a:rPr>
              <a:t>mediaengagement.org</a:t>
            </a:r>
            <a:r>
              <a:rPr lang="en" sz="800" b="1" i="0" u="none" strike="noStrike" cap="none">
                <a:solidFill>
                  <a:srgbClr val="BF5700"/>
                </a:solidFill>
                <a:latin typeface="Raleway"/>
                <a:ea typeface="Raleway"/>
                <a:cs typeface="Raleway"/>
                <a:sym typeface="Raleway"/>
              </a:rPr>
              <a:t> | </a:t>
            </a:r>
            <a:r>
              <a:rPr lang="en" sz="800" b="1" i="0" u="none" strike="noStrike" cap="none">
                <a:solidFill>
                  <a:srgbClr val="333F48"/>
                </a:solidFill>
                <a:latin typeface="Raleway"/>
                <a:ea typeface="Raleway"/>
                <a:cs typeface="Raleway"/>
                <a:sym typeface="Raleway"/>
              </a:rPr>
              <a:t>@engagingnews</a:t>
            </a:r>
            <a:endParaRPr sz="820" b="0" i="0" u="none" strike="noStrike" cap="none">
              <a:solidFill>
                <a:srgbClr val="333F4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8376983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 sz="800" b="1" i="0" u="none" strike="noStrike" cap="none">
                <a:solidFill>
                  <a:srgbClr val="333F48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 sz="800" b="1" i="0" u="none" strike="noStrike" cap="none">
              <a:solidFill>
                <a:srgbClr val="333F4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41275" y="400575"/>
            <a:ext cx="84942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3000"/>
              <a:buFont typeface="Anton"/>
              <a:buNone/>
              <a:defRPr sz="3000">
                <a:solidFill>
                  <a:srgbClr val="0097A7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3000"/>
              <a:buFont typeface="Anton"/>
              <a:buNone/>
              <a:defRPr sz="3000">
                <a:solidFill>
                  <a:srgbClr val="0097A7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3000"/>
              <a:buFont typeface="Anton"/>
              <a:buNone/>
              <a:defRPr sz="3000">
                <a:solidFill>
                  <a:srgbClr val="0097A7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3000"/>
              <a:buFont typeface="Anton"/>
              <a:buNone/>
              <a:defRPr sz="3000">
                <a:solidFill>
                  <a:srgbClr val="0097A7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3000"/>
              <a:buFont typeface="Anton"/>
              <a:buNone/>
              <a:defRPr sz="3000">
                <a:solidFill>
                  <a:srgbClr val="0097A7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3000"/>
              <a:buFont typeface="Anton"/>
              <a:buNone/>
              <a:defRPr sz="3000">
                <a:solidFill>
                  <a:srgbClr val="0097A7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3000"/>
              <a:buFont typeface="Anton"/>
              <a:buNone/>
              <a:defRPr sz="3000">
                <a:solidFill>
                  <a:srgbClr val="0097A7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3000"/>
              <a:buFont typeface="Anton"/>
              <a:buNone/>
              <a:defRPr sz="3000">
                <a:solidFill>
                  <a:srgbClr val="0097A7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3000"/>
              <a:buFont typeface="Anton"/>
              <a:buNone/>
              <a:defRPr sz="3000">
                <a:solidFill>
                  <a:srgbClr val="0097A7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paulvanderlaken.files.wordpress.com/2017/08/r-regular-expression-cheetsheat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anguages.oup.com/google-dictionary-en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anguages.oup.com/google-dictionary-en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anguages.oup.com/google-dictionary-en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600624" y="1705075"/>
            <a:ext cx="4142825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dirty="0"/>
              <a:t>Text Analysis in R</a:t>
            </a:r>
            <a:endParaRPr dirty="0"/>
          </a:p>
        </p:txBody>
      </p:sp>
      <p:sp>
        <p:nvSpPr>
          <p:cNvPr id="68" name="Google Shape;68;p15"/>
          <p:cNvSpPr txBox="1"/>
          <p:nvPr/>
        </p:nvSpPr>
        <p:spPr>
          <a:xfrm>
            <a:off x="6438175" y="2723675"/>
            <a:ext cx="15672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dirty="0">
                <a:solidFill>
                  <a:srgbClr val="333F48"/>
                </a:solidFill>
                <a:latin typeface="Anton"/>
                <a:ea typeface="Anton"/>
                <a:cs typeface="Anton"/>
                <a:sym typeface="Anton"/>
              </a:rPr>
              <a:t>2023-04-25</a:t>
            </a:r>
            <a:endParaRPr sz="1800" b="0" i="0" u="none" strike="noStrike" cap="none" dirty="0">
              <a:solidFill>
                <a:srgbClr val="333F48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600625" y="3149375"/>
            <a:ext cx="3228900" cy="963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1" dirty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Christian Overgaard</a:t>
            </a:r>
            <a:endParaRPr sz="1200" b="1" dirty="0">
              <a:solidFill>
                <a:schemeClr val="lt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CME, Journalism Vertical</a:t>
            </a:r>
            <a:endParaRPr sz="1000" dirty="0">
              <a:solidFill>
                <a:schemeClr val="lt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dirty="0">
              <a:solidFill>
                <a:schemeClr val="lt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1" dirty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Big thanks to Jo Lukito!!</a:t>
            </a:r>
            <a:endParaRPr sz="1200" b="1" dirty="0">
              <a:solidFill>
                <a:schemeClr val="lt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41275" y="1338125"/>
            <a:ext cx="8494200" cy="2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many characters are in this string?</a:t>
            </a:r>
            <a:br>
              <a:rPr lang="en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(Don’t count the quotation marks)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18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“Apples suck.”</a:t>
            </a:r>
            <a:endParaRPr sz="3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Note: “Apple” is a substring in “Apples suck.”</a:t>
            </a:r>
            <a:endParaRPr sz="3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41275" y="400575"/>
            <a:ext cx="84942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Characters and Strings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41275" y="1338125"/>
            <a:ext cx="8494200" cy="2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Computers can’t understand text, but they can recognize patterns.</a:t>
            </a:r>
            <a:endParaRPr sz="18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2100" i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 is where</a:t>
            </a:r>
            <a:r>
              <a:rPr lang="en" sz="2100" b="1" i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regular expressions </a:t>
            </a:r>
            <a:r>
              <a:rPr lang="en" sz="2100" i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come in!</a:t>
            </a:r>
            <a:endParaRPr sz="2100" i="1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n" sz="16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“a sequence of symbols and characters expressing a string or </a:t>
            </a:r>
            <a:br>
              <a:rPr lang="en" sz="16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pattern to be searched for within a longer piece of text.”</a:t>
            </a:r>
            <a:endParaRPr sz="16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41275" y="400575"/>
            <a:ext cx="84942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Characters, Strings, and Patterns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41275" y="1338125"/>
            <a:ext cx="8494200" cy="228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“Funny video! </a:t>
            </a:r>
            <a:r>
              <a:rPr lang="en" sz="1600" dirty="0">
                <a:solidFill>
                  <a:schemeClr val="dk2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http://</a:t>
            </a:r>
            <a:r>
              <a:rPr lang="en" sz="1600" dirty="0" err="1">
                <a:solidFill>
                  <a:schemeClr val="dk2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t.co</a:t>
            </a:r>
            <a:r>
              <a:rPr lang="en" sz="1600" dirty="0">
                <a:solidFill>
                  <a:schemeClr val="dk2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/12345</a:t>
            </a:r>
            <a:r>
              <a:rPr lang="en" sz="16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br>
              <a:rPr lang="en" sz="16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“Important article by @Person: </a:t>
            </a:r>
            <a:r>
              <a:rPr lang="en" sz="1600" dirty="0">
                <a:solidFill>
                  <a:schemeClr val="dk2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http://</a:t>
            </a:r>
            <a:r>
              <a:rPr lang="en" sz="1600" dirty="0" err="1">
                <a:solidFill>
                  <a:schemeClr val="dk2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t.co</a:t>
            </a:r>
            <a:r>
              <a:rPr lang="en" sz="1600" dirty="0">
                <a:solidFill>
                  <a:schemeClr val="dk2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1600" dirty="0" err="1">
                <a:solidFill>
                  <a:schemeClr val="dk2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abcde</a:t>
            </a:r>
            <a:r>
              <a:rPr lang="en" sz="16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br>
              <a:rPr lang="en" sz="16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1600" dirty="0">
                <a:solidFill>
                  <a:schemeClr val="dk2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http://</a:t>
            </a:r>
            <a:r>
              <a:rPr lang="en" sz="1600" dirty="0" err="1">
                <a:solidFill>
                  <a:schemeClr val="dk2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t.co</a:t>
            </a:r>
            <a:r>
              <a:rPr lang="en" sz="1600" dirty="0">
                <a:solidFill>
                  <a:schemeClr val="dk2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/lov2write</a:t>
            </a:r>
            <a:r>
              <a:rPr lang="en" sz="16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br>
              <a:rPr lang="en" sz="16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“Why are people like this #</a:t>
            </a:r>
            <a:r>
              <a:rPr lang="en" sz="1600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sodumb</a:t>
            </a:r>
            <a:r>
              <a:rPr lang="en" sz="16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 dirty="0">
                <a:solidFill>
                  <a:schemeClr val="dk2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http://</a:t>
            </a:r>
            <a:r>
              <a:rPr lang="en" sz="1600" dirty="0" err="1">
                <a:solidFill>
                  <a:schemeClr val="dk2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t.co</a:t>
            </a:r>
            <a:r>
              <a:rPr lang="en" sz="1600" dirty="0">
                <a:solidFill>
                  <a:schemeClr val="dk2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1600" dirty="0" err="1">
                <a:solidFill>
                  <a:schemeClr val="dk2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BadArticle</a:t>
            </a:r>
            <a:r>
              <a:rPr lang="en" sz="16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6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6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can use regular expressions to identify the </a:t>
            </a:r>
            <a:r>
              <a:rPr lang="en" sz="1600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urls</a:t>
            </a:r>
            <a:r>
              <a:rPr lang="en" sz="16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n" sz="16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“http://</a:t>
            </a:r>
            <a:r>
              <a:rPr lang="en" sz="1600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t.co</a:t>
            </a:r>
            <a:r>
              <a:rPr lang="en" sz="16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1600" dirty="0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.{5,11}$</a:t>
            </a:r>
            <a:r>
              <a:rPr lang="en" sz="16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6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41275" y="400575"/>
            <a:ext cx="84942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Using Regular Expressions to look for things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623C1F-37B7-4F3C-608A-B367ED428615}"/>
              </a:ext>
            </a:extLst>
          </p:cNvPr>
          <p:cNvSpPr txBox="1"/>
          <p:nvPr/>
        </p:nvSpPr>
        <p:spPr>
          <a:xfrm>
            <a:off x="197484" y="3785559"/>
            <a:ext cx="860524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resources: </a:t>
            </a:r>
          </a:p>
          <a:p>
            <a:pPr marL="342900" indent="-342900">
              <a:buAutoNum type="alphaLcParenBoth"/>
            </a:pPr>
            <a:r>
              <a:rPr lang="en-US" dirty="0">
                <a:hlinkClick r:id="rId3"/>
              </a:rPr>
              <a:t>https://regex101.com/</a:t>
            </a:r>
            <a:endParaRPr lang="en-US" dirty="0"/>
          </a:p>
          <a:p>
            <a:pPr marL="342900" indent="-342900">
              <a:buFont typeface="Arial"/>
              <a:buAutoNum type="alphaLcParenBoth"/>
            </a:pPr>
            <a:r>
              <a:rPr lang="en-US" dirty="0" err="1"/>
              <a:t>Cheatsheet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https://paulvanderlaken.files.wordpress.com/2017/08/r-regular-expression-cheetsheat.pdf</a:t>
            </a: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61A937-FDCA-D431-D3E6-BCD4FDE5E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40CE9-C6B7-B40C-87C8-0B54B8E30CA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042F2A0-79BC-1FEF-A797-F65EF654F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304"/>
            <a:ext cx="9637367" cy="514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844883-F06D-EA83-FEF1-FC2C33BDB941}"/>
              </a:ext>
            </a:extLst>
          </p:cNvPr>
          <p:cNvSpPr txBox="1"/>
          <p:nvPr/>
        </p:nvSpPr>
        <p:spPr>
          <a:xfrm>
            <a:off x="0" y="-16329"/>
            <a:ext cx="48291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https://regex101.com/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406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7CB80C-6228-E8F7-A738-42CF82E458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9DAB4419-00A0-1B1B-1B82-655EC73F4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614"/>
            <a:ext cx="6784520" cy="514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08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body" idx="1"/>
          </p:nvPr>
        </p:nvSpPr>
        <p:spPr>
          <a:xfrm>
            <a:off x="341275" y="1338125"/>
            <a:ext cx="8494200" cy="2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Searching for messages containing a word may be useful, but sometimes, you want some aggregate descriptives, too.</a:t>
            </a:r>
            <a:endParaRPr sz="16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16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n" sz="2100" i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do we go about processing data so our (stupid) computer can understand what we mean?</a:t>
            </a:r>
            <a:endParaRPr sz="2100" i="1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341275" y="400575"/>
            <a:ext cx="84942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Beyond Regular Expressions: Tokenizing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341275" y="1338125"/>
            <a:ext cx="8494200" cy="2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 i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“to break (text) into individual linguistic units.”</a:t>
            </a:r>
            <a:br>
              <a:rPr lang="en" sz="2100" i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i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(Source: </a:t>
            </a:r>
            <a:r>
              <a:rPr lang="en" sz="1600" i="1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Oxford Languages</a:t>
            </a:r>
            <a:r>
              <a:rPr lang="en" sz="1600" i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600" i="1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16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often tokenize sentences into individual words (called “tokens”). But you can also tokenize an article into its sentences, or a sentence into “n-grams”</a:t>
            </a:r>
            <a:endParaRPr sz="16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 i="1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endParaRPr sz="2100" i="1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341275" y="400575"/>
            <a:ext cx="84942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Tokenizing (v.)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body" idx="1"/>
          </p:nvPr>
        </p:nvSpPr>
        <p:spPr>
          <a:xfrm>
            <a:off x="341275" y="1338125"/>
            <a:ext cx="8494200" cy="2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“to break (text) into individual linguistic units.”</a:t>
            </a:r>
            <a:br>
              <a:rPr lang="en" sz="2100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(Source: </a:t>
            </a:r>
            <a:r>
              <a:rPr lang="en" sz="1600" i="1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Oxford Languages</a:t>
            </a:r>
            <a:r>
              <a:rPr lang="en" sz="1600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600" i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often tokenize sentences into individual words (called “tokens”). But you can also tokenize an article into its sentences, or a sentence into “n-grams”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“Apples suck.”</a:t>
            </a: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endParaRPr sz="2100" i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341275" y="400575"/>
            <a:ext cx="84942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Tokenizing (v.)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body" idx="1"/>
          </p:nvPr>
        </p:nvSpPr>
        <p:spPr>
          <a:xfrm>
            <a:off x="341275" y="1338125"/>
            <a:ext cx="8494200" cy="30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 i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“to break (text) into individual linguistic units.”</a:t>
            </a:r>
            <a:br>
              <a:rPr lang="en" sz="2100" i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i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(Source: </a:t>
            </a:r>
            <a:r>
              <a:rPr lang="en" sz="1600" i="1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Oxford Languages</a:t>
            </a:r>
            <a:r>
              <a:rPr lang="en" sz="1600" i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600" i="1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16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6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often tokenize sentences into individual words (called “tokens”). But you can also tokenize an article into its sentences, or a sentence into “n-grams”</a:t>
            </a:r>
            <a:endParaRPr sz="16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21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“Apples suck.”</a:t>
            </a:r>
            <a:endParaRPr sz="21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21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“Bananas are so so much better”</a:t>
            </a:r>
            <a:endParaRPr sz="21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endParaRPr sz="2100" i="1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341275" y="400575"/>
            <a:ext cx="84942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Tokenizing (v.)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>
            <a:spLocks noGrp="1"/>
          </p:cNvSpPr>
          <p:nvPr>
            <p:ph type="body" idx="1"/>
          </p:nvPr>
        </p:nvSpPr>
        <p:spPr>
          <a:xfrm>
            <a:off x="341275" y="1338125"/>
            <a:ext cx="8494200" cy="2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When you tokenize a sentence, or message into word-tokens, each “word” is treated as its own thing:</a:t>
            </a:r>
            <a:endParaRPr sz="21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21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2000" i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One string: “Bananas are so so much better”</a:t>
            </a:r>
            <a:endParaRPr sz="2000" i="1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n" sz="2000" b="1" i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Tokenized: c(“Bananas”, “are”, “so”, “so”, “much”, “better”)</a:t>
            </a:r>
            <a:endParaRPr sz="2000" b="1" i="1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341275" y="400575"/>
            <a:ext cx="84942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Tokenized Structure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1445600" y="1338125"/>
            <a:ext cx="6535800" cy="3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Provide you with the skills needed to do basic text analysis.</a:t>
            </a:r>
            <a:endParaRPr sz="18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indent="-342900">
              <a:spcBef>
                <a:spcPts val="1200"/>
              </a:spcBef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en" sz="1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to look for messages containing a word? (</a:t>
            </a:r>
            <a:r>
              <a:rPr lang="en-US" sz="1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e.g., 🇺🇦🇺🇦)</a:t>
            </a:r>
            <a:endParaRPr sz="18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en" sz="1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to find the most common words in a dataset?</a:t>
            </a:r>
          </a:p>
          <a:p>
            <a:pPr lvl="1" indent="-342900">
              <a:buClr>
                <a:schemeClr val="dk2"/>
              </a:buClr>
              <a:buSzPts val="1800"/>
            </a:pPr>
            <a:r>
              <a:rPr lang="en" sz="14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... and how to visualize top words/frequencies?</a:t>
            </a:r>
            <a:endParaRPr sz="14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lang="en" sz="18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beginner </a:t>
            </a:r>
            <a:r>
              <a:rPr lang="en" sz="1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workshop is meant for both qualitative and quantitative researchers. We will </a:t>
            </a:r>
            <a:r>
              <a:rPr lang="en" sz="18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" sz="1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go into depth about advanced NLP models.</a:t>
            </a:r>
            <a:endParaRPr sz="1800" i="1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41275" y="400575"/>
            <a:ext cx="84942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Workshop Goals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>
            <a:spLocks noGrp="1"/>
          </p:cNvSpPr>
          <p:nvPr>
            <p:ph type="body" idx="1"/>
          </p:nvPr>
        </p:nvSpPr>
        <p:spPr>
          <a:xfrm>
            <a:off x="341275" y="1338125"/>
            <a:ext cx="8494200" cy="2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a-DK" sz="21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Unigram: One </a:t>
            </a:r>
            <a:r>
              <a:rPr lang="da-DK" sz="2100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word</a:t>
            </a:r>
            <a:r>
              <a:rPr lang="da-DK" sz="21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da-DK" sz="2100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e.g</a:t>
            </a:r>
            <a:r>
              <a:rPr lang="da-DK" sz="21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., "</a:t>
            </a:r>
            <a:r>
              <a:rPr lang="da-DK" sz="2100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banana</a:t>
            </a:r>
            <a:r>
              <a:rPr lang="da-DK" sz="21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")</a:t>
            </a:r>
          </a:p>
          <a:p>
            <a:pPr marL="0" lvl="0" indent="0">
              <a:buNone/>
            </a:pPr>
            <a:r>
              <a:rPr lang="da-DK" sz="2100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Bigram</a:t>
            </a:r>
            <a:r>
              <a:rPr lang="da-DK" sz="21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da-DK" sz="2100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Two</a:t>
            </a:r>
            <a:r>
              <a:rPr lang="da-DK" sz="21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a-DK" sz="2100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words</a:t>
            </a:r>
            <a:r>
              <a:rPr lang="da-DK" sz="21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da-DK" sz="2100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e.g</a:t>
            </a:r>
            <a:r>
              <a:rPr lang="da-DK" sz="21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., "</a:t>
            </a:r>
            <a:r>
              <a:rPr lang="da-DK" sz="2100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good</a:t>
            </a:r>
            <a:r>
              <a:rPr lang="da-DK" sz="21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a-DK" sz="2100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banana</a:t>
            </a:r>
            <a:r>
              <a:rPr lang="da-DK" sz="21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")</a:t>
            </a:r>
          </a:p>
          <a:p>
            <a:pPr marL="0" lvl="0" indent="0">
              <a:buNone/>
            </a:pPr>
            <a:r>
              <a:rPr lang="da-DK" sz="21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Trigram: Three </a:t>
            </a:r>
            <a:r>
              <a:rPr lang="da-DK" sz="2100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words</a:t>
            </a:r>
            <a:r>
              <a:rPr lang="da-DK" sz="21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da-DK" sz="2100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e.g</a:t>
            </a:r>
            <a:r>
              <a:rPr lang="da-DK" sz="21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., "</a:t>
            </a:r>
            <a:r>
              <a:rPr lang="da-DK" sz="2100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very</a:t>
            </a:r>
            <a:r>
              <a:rPr lang="da-DK" sz="21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a-DK" sz="2100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good</a:t>
            </a:r>
            <a:r>
              <a:rPr lang="da-DK" sz="21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a-DK" sz="2100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banana</a:t>
            </a:r>
            <a:r>
              <a:rPr lang="da-DK" sz="21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")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a-DK" sz="21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N-gram: N </a:t>
            </a:r>
            <a:r>
              <a:rPr lang="da-DK" sz="2100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words</a:t>
            </a:r>
            <a:endParaRPr sz="21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341275" y="400575"/>
            <a:ext cx="84942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N-grams</a:t>
            </a:r>
            <a:endParaRPr dirty="0"/>
          </a:p>
        </p:txBody>
      </p:sp>
      <p:sp>
        <p:nvSpPr>
          <p:cNvPr id="4" name="Google Shape;160;p30">
            <a:extLst>
              <a:ext uri="{FF2B5EF4-FFF2-40B4-BE49-F238E27FC236}">
                <a16:creationId xmlns:a16="http://schemas.microsoft.com/office/drawing/2014/main" id="{57809181-98E1-4A09-71D5-A76BA4DACA2A}"/>
              </a:ext>
            </a:extLst>
          </p:cNvPr>
          <p:cNvSpPr txBox="1">
            <a:spLocks/>
          </p:cNvSpPr>
          <p:nvPr/>
        </p:nvSpPr>
        <p:spPr>
          <a:xfrm>
            <a:off x="493675" y="3742659"/>
            <a:ext cx="8494200" cy="66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1100"/>
              <a:buFont typeface="Franklin Gothic"/>
              <a:buChar char="●"/>
              <a:defRPr sz="1100" b="0" i="0" u="none" strike="noStrike" cap="none">
                <a:solidFill>
                  <a:srgbClr val="333F48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1100"/>
              <a:buFont typeface="Franklin Gothic"/>
              <a:buChar char="○"/>
              <a:defRPr sz="1100" b="0" i="0" u="none" strike="noStrike" cap="none">
                <a:solidFill>
                  <a:srgbClr val="333F48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1100"/>
              <a:buFont typeface="Franklin Gothic"/>
              <a:buChar char="■"/>
              <a:defRPr sz="1100" b="0" i="0" u="none" strike="noStrike" cap="none">
                <a:solidFill>
                  <a:srgbClr val="333F48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1100"/>
              <a:buFont typeface="Franklin Gothic"/>
              <a:buChar char="●"/>
              <a:defRPr sz="1100" b="0" i="0" u="none" strike="noStrike" cap="none">
                <a:solidFill>
                  <a:srgbClr val="333F48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1100"/>
              <a:buFont typeface="Franklin Gothic"/>
              <a:buChar char="○"/>
              <a:defRPr sz="1100" b="0" i="0" u="none" strike="noStrike" cap="none">
                <a:solidFill>
                  <a:srgbClr val="333F48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1100"/>
              <a:buFont typeface="Franklin Gothic"/>
              <a:buChar char="■"/>
              <a:defRPr sz="1100" b="0" i="0" u="none" strike="noStrike" cap="none">
                <a:solidFill>
                  <a:srgbClr val="333F48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1100"/>
              <a:buFont typeface="Franklin Gothic"/>
              <a:buChar char="●"/>
              <a:defRPr sz="1100" b="0" i="0" u="none" strike="noStrike" cap="none">
                <a:solidFill>
                  <a:srgbClr val="333F48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1100"/>
              <a:buFont typeface="Franklin Gothic"/>
              <a:buChar char="○"/>
              <a:defRPr sz="1100" b="0" i="0" u="none" strike="noStrike" cap="none">
                <a:solidFill>
                  <a:srgbClr val="333F48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1100"/>
              <a:buFont typeface="Franklin Gothic"/>
              <a:buChar char="■"/>
              <a:defRPr sz="1100" b="0" i="0" u="none" strike="noStrike" cap="none">
                <a:solidFill>
                  <a:srgbClr val="333F48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>
            <a:pPr marL="0" indent="0" algn="ctr">
              <a:buFont typeface="Franklin Gothic"/>
              <a:buNone/>
            </a:pPr>
            <a:r>
              <a:rPr lang="en-US" sz="2000" i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“Bananas are so much better”</a:t>
            </a:r>
          </a:p>
        </p:txBody>
      </p:sp>
    </p:spTree>
    <p:extLst>
      <p:ext uri="{BB962C8B-B14F-4D97-AF65-F5344CB8AC3E}">
        <p14:creationId xmlns:p14="http://schemas.microsoft.com/office/powerpoint/2010/main" val="322673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body" idx="1"/>
          </p:nvPr>
        </p:nvSpPr>
        <p:spPr>
          <a:xfrm>
            <a:off x="341275" y="1338125"/>
            <a:ext cx="8494200" cy="2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1800" indent="-342900">
              <a:buClr>
                <a:schemeClr val="dk2"/>
              </a:buClr>
              <a:buSzPts val="2200"/>
            </a:pPr>
            <a:r>
              <a:rPr lang="en" sz="22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 encourage you to follow along on your own computer (but it’s not required). To do so:</a:t>
            </a:r>
          </a:p>
          <a:p>
            <a:pPr marL="889000" lvl="1" indent="-342900">
              <a:buClr>
                <a:schemeClr val="dk2"/>
              </a:buClr>
              <a:buSzPts val="2200"/>
            </a:pPr>
            <a:r>
              <a:rPr lang="en" sz="22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Open this file: </a:t>
            </a:r>
            <a:r>
              <a:rPr lang="en-US" sz="22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TextAnalysisWorkshopApril2023.Rproj</a:t>
            </a:r>
          </a:p>
          <a:p>
            <a:pPr marL="889000" lvl="1" indent="-342900">
              <a:buClr>
                <a:schemeClr val="dk2"/>
              </a:buClr>
              <a:buSzPts val="2200"/>
            </a:pPr>
            <a:r>
              <a:rPr lang="en-US" sz="22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Open this file: 01-Text Analysis in R - Activity 1.Rmd </a:t>
            </a:r>
          </a:p>
          <a:p>
            <a:pPr marL="889000" lvl="1" indent="-342900">
              <a:buClr>
                <a:schemeClr val="dk2"/>
              </a:buClr>
              <a:buSzPts val="2200"/>
            </a:pPr>
            <a:r>
              <a:rPr lang="en-US" sz="22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Check that you have the required R packages</a:t>
            </a:r>
          </a:p>
        </p:txBody>
      </p:sp>
      <p:sp>
        <p:nvSpPr>
          <p:cNvPr id="167" name="Google Shape;167;p31"/>
          <p:cNvSpPr txBox="1">
            <a:spLocks noGrp="1"/>
          </p:cNvSpPr>
          <p:nvPr>
            <p:ph type="title"/>
          </p:nvPr>
        </p:nvSpPr>
        <p:spPr>
          <a:xfrm>
            <a:off x="341275" y="400575"/>
            <a:ext cx="84942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R Workshop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E7A695E4-7D43-A293-1048-12DA1552E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150" y="4382544"/>
            <a:ext cx="2620736" cy="635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FFB2A62-C211-B6BD-6197-1D9D5985E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what you’ll learn today</a:t>
            </a:r>
          </a:p>
        </p:txBody>
      </p:sp>
      <p:pic>
        <p:nvPicPr>
          <p:cNvPr id="12" name="Picture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513D6F2-1783-5D60-6A60-247AD43B3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6" y="1172437"/>
            <a:ext cx="1673678" cy="384510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C6B74D-45CC-172D-167A-F25219C6BAE3}"/>
              </a:ext>
            </a:extLst>
          </p:cNvPr>
          <p:cNvCxnSpPr>
            <a:cxnSpLocks/>
          </p:cNvCxnSpPr>
          <p:nvPr/>
        </p:nvCxnSpPr>
        <p:spPr>
          <a:xfrm>
            <a:off x="2138284" y="2340288"/>
            <a:ext cx="2306125" cy="0"/>
          </a:xfrm>
          <a:prstGeom prst="straightConnector1">
            <a:avLst/>
          </a:prstGeom>
          <a:ln w="60325">
            <a:solidFill>
              <a:srgbClr val="0097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C34C47BF-2428-F31B-AE01-7CED76B2C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403" y="1534370"/>
            <a:ext cx="3475848" cy="33464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A1A2DFD-9585-6014-6C71-F50D6C815621}"/>
              </a:ext>
            </a:extLst>
          </p:cNvPr>
          <p:cNvSpPr txBox="1"/>
          <p:nvPr/>
        </p:nvSpPr>
        <p:spPr>
          <a:xfrm>
            <a:off x="2054104" y="2571750"/>
            <a:ext cx="26012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just the messages that </a:t>
            </a:r>
          </a:p>
          <a:p>
            <a:endParaRPr lang="en-US" dirty="0"/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where written by a </a:t>
            </a:r>
            <a:r>
              <a:rPr lang="en-US" b="1" dirty="0"/>
              <a:t>specific account</a:t>
            </a:r>
            <a:r>
              <a:rPr lang="en-US" dirty="0"/>
              <a:t>, or 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that mention a </a:t>
            </a:r>
            <a:r>
              <a:rPr lang="en-US" b="1" dirty="0"/>
              <a:t>specific word </a:t>
            </a:r>
            <a:r>
              <a:rPr lang="en-US" dirty="0"/>
              <a:t>or set of words</a:t>
            </a:r>
          </a:p>
        </p:txBody>
      </p:sp>
    </p:spTree>
    <p:extLst>
      <p:ext uri="{BB962C8B-B14F-4D97-AF65-F5344CB8AC3E}">
        <p14:creationId xmlns:p14="http://schemas.microsoft.com/office/powerpoint/2010/main" val="207405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E7A695E4-7D43-A293-1048-12DA1552E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150" y="4382544"/>
            <a:ext cx="2620736" cy="635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FFB2A62-C211-B6BD-6197-1D9D5985E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what you’ll learn today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401F035-FDB7-62B5-F535-CBA89B473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299" y="1093170"/>
            <a:ext cx="5332995" cy="3880858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513D6F2-1783-5D60-6A60-247AD43B3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6" y="1172437"/>
            <a:ext cx="1673678" cy="384510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C6B74D-45CC-172D-167A-F25219C6BAE3}"/>
              </a:ext>
            </a:extLst>
          </p:cNvPr>
          <p:cNvCxnSpPr>
            <a:cxnSpLocks/>
          </p:cNvCxnSpPr>
          <p:nvPr/>
        </p:nvCxnSpPr>
        <p:spPr>
          <a:xfrm>
            <a:off x="2098221" y="2906486"/>
            <a:ext cx="1091546" cy="0"/>
          </a:xfrm>
          <a:prstGeom prst="straightConnector1">
            <a:avLst/>
          </a:prstGeom>
          <a:ln w="60325">
            <a:solidFill>
              <a:srgbClr val="0097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B9EE76A-D2FF-6E43-5813-A0CB83F28E89}"/>
              </a:ext>
            </a:extLst>
          </p:cNvPr>
          <p:cNvSpPr txBox="1"/>
          <p:nvPr/>
        </p:nvSpPr>
        <p:spPr>
          <a:xfrm>
            <a:off x="2065899" y="3033599"/>
            <a:ext cx="1091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 chart</a:t>
            </a:r>
          </a:p>
        </p:txBody>
      </p:sp>
    </p:spTree>
    <p:extLst>
      <p:ext uri="{BB962C8B-B14F-4D97-AF65-F5344CB8AC3E}">
        <p14:creationId xmlns:p14="http://schemas.microsoft.com/office/powerpoint/2010/main" val="161151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E7A695E4-7D43-A293-1048-12DA1552E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150" y="4382544"/>
            <a:ext cx="2620736" cy="635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FFB2A62-C211-B6BD-6197-1D9D5985E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what you’ll learn today</a:t>
            </a:r>
          </a:p>
        </p:txBody>
      </p:sp>
      <p:pic>
        <p:nvPicPr>
          <p:cNvPr id="12" name="Picture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513D6F2-1783-5D60-6A60-247AD43B3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6" y="1172437"/>
            <a:ext cx="1673678" cy="3845107"/>
          </a:xfrm>
          <a:prstGeom prst="rect">
            <a:avLst/>
          </a:prstGeom>
        </p:spPr>
      </p:pic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DC739DD9-DF0F-7E41-6FCF-ABD126489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2269" y="1172437"/>
            <a:ext cx="4441536" cy="3582438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4587E0B-4E30-1DEB-BC8C-E11ABD1926AB}"/>
              </a:ext>
            </a:extLst>
          </p:cNvPr>
          <p:cNvCxnSpPr>
            <a:cxnSpLocks/>
          </p:cNvCxnSpPr>
          <p:nvPr/>
        </p:nvCxnSpPr>
        <p:spPr>
          <a:xfrm>
            <a:off x="2098221" y="2906486"/>
            <a:ext cx="1091546" cy="0"/>
          </a:xfrm>
          <a:prstGeom prst="straightConnector1">
            <a:avLst/>
          </a:prstGeom>
          <a:ln w="60325">
            <a:solidFill>
              <a:srgbClr val="0097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D63AFC3-2CA7-880E-1695-990BEDE0F0B2}"/>
              </a:ext>
            </a:extLst>
          </p:cNvPr>
          <p:cNvSpPr txBox="1"/>
          <p:nvPr/>
        </p:nvSpPr>
        <p:spPr>
          <a:xfrm>
            <a:off x="2065899" y="3033599"/>
            <a:ext cx="1091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 cloud</a:t>
            </a:r>
          </a:p>
        </p:txBody>
      </p:sp>
    </p:spTree>
    <p:extLst>
      <p:ext uri="{BB962C8B-B14F-4D97-AF65-F5344CB8AC3E}">
        <p14:creationId xmlns:p14="http://schemas.microsoft.com/office/powerpoint/2010/main" val="216071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1445600" y="1338125"/>
            <a:ext cx="6535800" cy="2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" sz="1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Natural Language Processing (computer science)</a:t>
            </a:r>
            <a:endParaRPr sz="18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Computational Linguistics (linguistics)</a:t>
            </a:r>
            <a:endParaRPr sz="18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Text as Data (political science, political communication)</a:t>
            </a:r>
            <a:endParaRPr sz="18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Computer-assisted content analysis (communication)</a:t>
            </a:r>
            <a:endParaRPr sz="18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Natural language:</a:t>
            </a:r>
            <a:r>
              <a:rPr lang="en" sz="1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language generated by humans. </a:t>
            </a:r>
            <a:br>
              <a:rPr lang="en" sz="1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Text:</a:t>
            </a:r>
            <a:r>
              <a:rPr lang="en" sz="1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written natural language.</a:t>
            </a:r>
            <a:endParaRPr sz="18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41275" y="400575"/>
            <a:ext cx="84942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“Subfields” Analyzing Text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41275" y="1338125"/>
            <a:ext cx="8494200" cy="2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Computers are very dumb and cannot read text. </a:t>
            </a:r>
            <a:endParaRPr sz="18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But they </a:t>
            </a:r>
            <a:r>
              <a:rPr lang="en" sz="1800" i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lang="en" sz="1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read when two </a:t>
            </a:r>
            <a:r>
              <a:rPr lang="en" sz="1800" b="1" i="1" u="sng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characters</a:t>
            </a:r>
            <a:r>
              <a:rPr lang="en" sz="1800" b="1" i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are different (“a” != “A”). And they can tell how many characters are in a </a:t>
            </a:r>
            <a:r>
              <a:rPr lang="en" sz="1800" b="1" i="1" u="sng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" sz="1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8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character</a:t>
            </a:r>
            <a:r>
              <a:rPr lang="en" sz="1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a unit of information equivalent to one alphabetic letter or symbol.</a:t>
            </a:r>
            <a:br>
              <a:rPr lang="en" sz="1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string</a:t>
            </a:r>
            <a:r>
              <a:rPr lang="en" sz="1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a bunch of characters.</a:t>
            </a:r>
            <a:endParaRPr sz="18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endParaRPr sz="18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41275" y="400575"/>
            <a:ext cx="84942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How computers “read” text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41275" y="1338125"/>
            <a:ext cx="8494200" cy="2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many characters are in this string?</a:t>
            </a:r>
            <a:br>
              <a:rPr lang="en" sz="18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(Don’t count the quotation marks)</a:t>
            </a:r>
            <a:endParaRPr sz="18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1800" b="1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n" sz="30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“apple”</a:t>
            </a:r>
            <a:endParaRPr sz="30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41275" y="400575"/>
            <a:ext cx="84942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Characters and Strings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41275" y="1338125"/>
            <a:ext cx="8494200" cy="2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many characters are in this string?</a:t>
            </a:r>
            <a:br>
              <a:rPr lang="en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(Don’t count the quotation marks)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18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“apples”</a:t>
            </a:r>
            <a:endParaRPr sz="3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41275" y="400575"/>
            <a:ext cx="84942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Characters and Strings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867</Words>
  <Application>Microsoft Macintosh PowerPoint</Application>
  <PresentationFormat>On-screen Show (16:9)</PresentationFormat>
  <Paragraphs>96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Anton</vt:lpstr>
      <vt:lpstr>Franklin Gothic</vt:lpstr>
      <vt:lpstr>Raleway</vt:lpstr>
      <vt:lpstr>Arial</vt:lpstr>
      <vt:lpstr>Simple Light</vt:lpstr>
      <vt:lpstr>Text Analysis in R</vt:lpstr>
      <vt:lpstr>Workshop Goals</vt:lpstr>
      <vt:lpstr>Examples of what you’ll learn today</vt:lpstr>
      <vt:lpstr>Examples of what you’ll learn today</vt:lpstr>
      <vt:lpstr>Examples of what you’ll learn today</vt:lpstr>
      <vt:lpstr>“Subfields” Analyzing Text</vt:lpstr>
      <vt:lpstr>How computers “read” text</vt:lpstr>
      <vt:lpstr>Characters and Strings</vt:lpstr>
      <vt:lpstr>Characters and Strings</vt:lpstr>
      <vt:lpstr>Characters and Strings</vt:lpstr>
      <vt:lpstr>Characters, Strings, and Patterns</vt:lpstr>
      <vt:lpstr>Using Regular Expressions to look for things</vt:lpstr>
      <vt:lpstr>PowerPoint Presentation</vt:lpstr>
      <vt:lpstr>PowerPoint Presentation</vt:lpstr>
      <vt:lpstr>Beyond Regular Expressions: Tokenizing</vt:lpstr>
      <vt:lpstr>Tokenizing (v.)</vt:lpstr>
      <vt:lpstr>Tokenizing (v.)</vt:lpstr>
      <vt:lpstr>Tokenizing (v.)</vt:lpstr>
      <vt:lpstr>Tokenized Structure</vt:lpstr>
      <vt:lpstr>N-grams</vt:lpstr>
      <vt:lpstr>R 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Analysis in R</dc:title>
  <cp:lastModifiedBy>Christian Overgaard</cp:lastModifiedBy>
  <cp:revision>17</cp:revision>
  <cp:lastPrinted>2023-04-24T19:47:33Z</cp:lastPrinted>
  <dcterms:modified xsi:type="dcterms:W3CDTF">2023-04-26T00:32:36Z</dcterms:modified>
</cp:coreProperties>
</file>