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37" r:id="rId2"/>
    <p:sldId id="346" r:id="rId3"/>
    <p:sldId id="308" r:id="rId4"/>
    <p:sldId id="350" r:id="rId5"/>
    <p:sldId id="351" r:id="rId6"/>
    <p:sldId id="353" r:id="rId7"/>
    <p:sldId id="352" r:id="rId8"/>
    <p:sldId id="354" r:id="rId9"/>
    <p:sldId id="355" r:id="rId10"/>
    <p:sldId id="35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A2B"/>
    <a:srgbClr val="655A2B"/>
    <a:srgbClr val="77552B"/>
    <a:srgbClr val="776020"/>
    <a:srgbClr val="816815"/>
    <a:srgbClr val="91751C"/>
    <a:srgbClr val="AF8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D2A8-89AC-7744-B046-F7148A5A4DDC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D7207-EF75-0D43-96CF-48B49226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hell are we talking about?  Lots of terms being used</a:t>
            </a:r>
            <a:r>
              <a:rPr lang="en-US" baseline="0" dirty="0" smtClean="0"/>
              <a:t> with little specificity.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7207-EF75-0D43-96CF-48B492262E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protégé</a:t>
            </a:r>
            <a:r>
              <a:rPr lang="en-US" baseline="0" dirty="0" smtClean="0"/>
              <a:t> </a:t>
            </a:r>
            <a:r>
              <a:rPr lang="en-US" baseline="0" smtClean="0"/>
              <a:t>and </a:t>
            </a:r>
            <a:r>
              <a:rPr lang="en-US" baseline="0" smtClean="0"/>
              <a:t>go to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7207-EF75-0D43-96CF-48B492262E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E292-1957-5142-AC3F-F3DF7BBE3B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833E-3D41-D64C-86B0-E50D9CDE2053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75FD-A93B-C448-BEF3-E9402B502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7C41-871F-AC47-86F1-7C9328FA1DB0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6A5A-F3C1-8D45-AEFE-1E37E891D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8A96-CE8F-3049-B515-2E30B6D1EAA9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2485D-A50D-3243-88FC-2C726B89F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AE19-8A34-704C-8A8F-E8E3421AF13A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3573A-A9E7-ED4F-B16C-EAF7421E8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1FECA-1424-734A-957F-6FDEAC096A31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FD594-F027-C64B-9BCD-F14CEF24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0A850-2E25-2C40-90AD-7BA0D15564FF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A7C2-731A-0F40-97FE-063516185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AEDD1-F6D9-904F-8C29-07F30236DD75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64E14-755E-434C-B9E1-F180F3B8B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9EEA-88D9-4943-B20E-91012EF234B1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296A3-2D5C-8A4E-8803-254A9812A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FAF31-3F33-6146-916C-288F7C0C7866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EC03C-BDD4-F94E-AA05-09391FA7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D072-147E-504E-9B61-AE90CCCC6BEE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542BA-1F2C-4C42-A91C-DCF405875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55DF9-C4F7-EE46-AAEF-0BEC85831160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4EE3C-1235-394C-BCE9-A8701B4EA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7573B99-2B82-984F-A926-D25F948E7FAB}" type="datetime1">
              <a:rPr lang="en-US"/>
              <a:pPr>
                <a:defRPr/>
              </a:pPr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B02D8F2-02E5-A04D-9721-795B58858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7" descr="PP slides_home_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4"/>
          <p:cNvSpPr>
            <a:spLocks noGrp="1"/>
          </p:cNvSpPr>
          <p:nvPr>
            <p:ph type="ctrTitle"/>
          </p:nvPr>
        </p:nvSpPr>
        <p:spPr>
          <a:xfrm>
            <a:off x="571500" y="2094943"/>
            <a:ext cx="5972175" cy="1536700"/>
          </a:xfrm>
          <a:effectLst>
            <a:outerShdw blurRad="31750" dist="12700" dir="2700000" sx="85000" sy="85000" algn="tl" rotWithShape="0">
              <a:srgbClr val="000000">
                <a:alpha val="45000"/>
              </a:srgbClr>
            </a:outerShdw>
          </a:effectLst>
        </p:spPr>
        <p:txBody>
          <a:bodyPr lIns="0" tIns="0" rIns="0" bIns="0" rtlCol="0"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Calisto MT"/>
                <a:ea typeface="+mj-ea"/>
                <a:cs typeface="Calisto MT"/>
              </a:rPr>
              <a:t>Ontologies and Other Things</a:t>
            </a:r>
          </a:p>
        </p:txBody>
      </p:sp>
      <p:sp>
        <p:nvSpPr>
          <p:cNvPr id="13316" name="Subtitle 15"/>
          <p:cNvSpPr>
            <a:spLocks noGrp="1"/>
          </p:cNvSpPr>
          <p:nvPr>
            <p:ph type="subTitle" idx="1"/>
          </p:nvPr>
        </p:nvSpPr>
        <p:spPr>
          <a:xfrm>
            <a:off x="571500" y="3046139"/>
            <a:ext cx="5643563" cy="1166813"/>
          </a:xfrm>
        </p:spPr>
        <p:txBody>
          <a:bodyPr lIns="0" tIns="0" rIns="0" bIns="0"/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Carl G. Stahmer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Director of 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Data and Digital Scholarship</a:t>
            </a:r>
          </a:p>
          <a:p>
            <a:pPr algn="l" eaLnBrk="1" hangingPunct="1"/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Associate Director for Humanities</a:t>
            </a:r>
          </a:p>
          <a:p>
            <a:pPr algn="l" eaLnBrk="1" hangingPunct="1"/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UC Davis Data Science Initiative</a:t>
            </a:r>
            <a:endParaRPr lang="en-US" sz="1600" b="1" dirty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 eaLnBrk="1" hangingPunct="1"/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www.carlstahmer.com</a:t>
            </a:r>
            <a:endParaRPr lang="en-US" sz="1600" b="1" dirty="0" smtClean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 eaLnBrk="1" hangingPunct="1"/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www.digitalscholarslab.org</a:t>
            </a:r>
            <a:endParaRPr lang="en-US" sz="1600" b="1" dirty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3318" name="Subtitle 15"/>
          <p:cNvSpPr txBox="1">
            <a:spLocks/>
          </p:cNvSpPr>
          <p:nvPr/>
        </p:nvSpPr>
        <p:spPr bwMode="auto">
          <a:xfrm>
            <a:off x="950804" y="4881898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3319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1" y="491111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Subtitle 15"/>
          <p:cNvSpPr txBox="1">
            <a:spLocks/>
          </p:cNvSpPr>
          <p:nvPr/>
        </p:nvSpPr>
        <p:spPr bwMode="auto">
          <a:xfrm>
            <a:off x="571500" y="5467335"/>
            <a:ext cx="4252748" cy="823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Rare Book School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Digital Approaches to Bibliography and Book History</a:t>
            </a:r>
            <a:endParaRPr lang="en-US" sz="14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July 2017</a:t>
            </a:r>
            <a:endParaRPr lang="en-US" sz="14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" name="Picture 1" descr="menang uc davi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1" y="41801"/>
            <a:ext cx="2141672" cy="2008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1" y="822429"/>
            <a:ext cx="1980662" cy="573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490054" y="422847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Thank You</a:t>
            </a:r>
          </a:p>
        </p:txBody>
      </p:sp>
      <p:sp>
        <p:nvSpPr>
          <p:cNvPr id="7" name="Subtitle 15"/>
          <p:cNvSpPr txBox="1">
            <a:spLocks/>
          </p:cNvSpPr>
          <p:nvPr/>
        </p:nvSpPr>
        <p:spPr bwMode="auto">
          <a:xfrm>
            <a:off x="571500" y="1672234"/>
            <a:ext cx="5643563" cy="23092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Carl G. Stahmer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Director of Digital Scholarship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Associate Director for Humanities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UC Davis Data Science Initiative</a:t>
            </a: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www.carlstahmer.com</a:t>
            </a:r>
            <a:endParaRPr lang="en-US" sz="20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www.digitalscholarslab.org</a:t>
            </a:r>
            <a:endParaRPr lang="en-US" sz="2000" b="1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8" name="Subtitle 15"/>
          <p:cNvSpPr txBox="1">
            <a:spLocks/>
          </p:cNvSpPr>
          <p:nvPr/>
        </p:nvSpPr>
        <p:spPr bwMode="auto">
          <a:xfrm>
            <a:off x="1024802" y="3955109"/>
            <a:ext cx="1403374" cy="407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latin typeface="Calibri" charset="0"/>
                <a:cs typeface="Calibri" charset="0"/>
              </a:rPr>
              <a:t>@ </a:t>
            </a:r>
            <a:r>
              <a:rPr lang="en-US" sz="2000" b="1" dirty="0" err="1" smtClean="0">
                <a:latin typeface="Calibri" charset="0"/>
                <a:cs typeface="Calibri" charset="0"/>
              </a:rPr>
              <a:t>cstahmer</a:t>
            </a:r>
            <a:r>
              <a:rPr lang="en-US" sz="2000" b="1" dirty="0" smtClean="0">
                <a:latin typeface="Calibri" charset="0"/>
                <a:cs typeface="Calibri" charset="0"/>
              </a:rPr>
              <a:t> 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  <p:pic>
        <p:nvPicPr>
          <p:cNvPr id="9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65650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15"/>
          <p:cNvSpPr txBox="1">
            <a:spLocks/>
          </p:cNvSpPr>
          <p:nvPr/>
        </p:nvSpPr>
        <p:spPr bwMode="auto">
          <a:xfrm>
            <a:off x="571500" y="4927373"/>
            <a:ext cx="5464403" cy="1698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Programming Concepts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Rare Book School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July, 2017</a:t>
            </a:r>
            <a:endParaRPr lang="en-US" sz="1800" b="1" dirty="0">
              <a:latin typeface="Calibri" charset="0"/>
              <a:cs typeface="Calibri" charset="0"/>
            </a:endParaRPr>
          </a:p>
        </p:txBody>
      </p:sp>
      <p:pic>
        <p:nvPicPr>
          <p:cNvPr id="3" name="Picture 2" descr="twitter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8" y="3902431"/>
            <a:ext cx="453302" cy="453302"/>
          </a:xfrm>
          <a:prstGeom prst="rect">
            <a:avLst/>
          </a:prstGeom>
        </p:spPr>
      </p:pic>
      <p:pic>
        <p:nvPicPr>
          <p:cNvPr id="2" name="Picture 1" descr="shiel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48" y="429812"/>
            <a:ext cx="4267692" cy="5403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4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5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9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7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8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8753" y="2676883"/>
            <a:ext cx="6038000" cy="1325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ONTOLOGY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-1200000">
            <a:off x="4352144" y="995994"/>
            <a:ext cx="407355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SCHEMA</a:t>
            </a:r>
            <a:endParaRPr lang="en-US" sz="7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6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240000">
            <a:off x="1335430" y="649116"/>
            <a:ext cx="406393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3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FRAMEWORK</a:t>
            </a:r>
            <a:endParaRPr lang="en-US" sz="4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3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24000000">
            <a:off x="2271698" y="1828931"/>
            <a:ext cx="16834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AUTHORITY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-480000">
            <a:off x="603288" y="4231752"/>
            <a:ext cx="798596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FF0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CONTROLLED VOCABLARY</a:t>
            </a:r>
            <a:endParaRPr lang="en-US" sz="4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FFFF00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90350" y="4975494"/>
            <a:ext cx="11128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GRAPH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45147" y="1850445"/>
            <a:ext cx="39786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43076" y="323891"/>
            <a:ext cx="7136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rgbClr val="FFFF00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RDF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>
                    <a:lumMod val="75000"/>
                    <a:lumOff val="25000"/>
                  </a:schemeClr>
                </a:fgClr>
                <a:bgClr>
                  <a:srgbClr val="FFFF00"/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 rot="-2700000">
            <a:off x="904749" y="1832628"/>
            <a:ext cx="13276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rgbClr val="FFFF00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KITCHEN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rgbClr val="FFFF00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SINK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>
                    <a:lumMod val="75000"/>
                    <a:lumOff val="25000"/>
                  </a:schemeClr>
                </a:fgClr>
                <a:bgClr>
                  <a:srgbClr val="FFFF00"/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705" y="3247478"/>
            <a:ext cx="38343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990" y="5426639"/>
            <a:ext cx="3425360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1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00B050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RELATIONAL DATABASE</a:t>
            </a:r>
            <a:endParaRPr lang="en-US" sz="21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00B050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4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-35946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14"/>
          <p:cNvSpPr txBox="1">
            <a:spLocks/>
          </p:cNvSpPr>
          <p:nvPr/>
        </p:nvSpPr>
        <p:spPr bwMode="auto">
          <a:xfrm>
            <a:off x="685800" y="503238"/>
            <a:ext cx="7799388" cy="835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Ontological Reality</a:t>
            </a:r>
          </a:p>
        </p:txBody>
      </p:sp>
      <p:sp>
        <p:nvSpPr>
          <p:cNvPr id="9" name="Subtitle 15"/>
          <p:cNvSpPr txBox="1">
            <a:spLocks/>
          </p:cNvSpPr>
          <p:nvPr/>
        </p:nvSpPr>
        <p:spPr bwMode="auto">
          <a:xfrm>
            <a:off x="685800" y="1414463"/>
            <a:ext cx="7799388" cy="466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mtClean="0">
                <a:ea typeface="+mn-ea"/>
                <a:cs typeface="Calibri"/>
              </a:rPr>
              <a:t>Platonic view of the information universe.</a:t>
            </a:r>
            <a:endParaRPr lang="en-US" dirty="0" smtClean="0">
              <a:ea typeface="+mn-ea"/>
              <a:cs typeface="Calibri"/>
            </a:endParaRPr>
          </a:p>
        </p:txBody>
      </p:sp>
      <p:pic>
        <p:nvPicPr>
          <p:cNvPr id="10" name="Picture 9" descr="1000px-Salcat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99" y="2731083"/>
            <a:ext cx="1881909" cy="1881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2026" y="4641249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Cat</a:t>
            </a:r>
            <a:endParaRPr lang="en-US" dirty="0"/>
          </a:p>
        </p:txBody>
      </p:sp>
      <p:pic>
        <p:nvPicPr>
          <p:cNvPr id="12" name="Picture 11" descr="Cat_illustration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87" y="2094852"/>
            <a:ext cx="1630788" cy="1359373"/>
          </a:xfrm>
          <a:prstGeom prst="rect">
            <a:avLst/>
          </a:prstGeom>
        </p:spPr>
      </p:pic>
      <p:pic>
        <p:nvPicPr>
          <p:cNvPr id="13" name="Picture 12" descr="Cat_illustratio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36" y="3049791"/>
            <a:ext cx="1121527" cy="1398994"/>
          </a:xfrm>
          <a:prstGeom prst="rect">
            <a:avLst/>
          </a:prstGeom>
        </p:spPr>
      </p:pic>
      <p:pic>
        <p:nvPicPr>
          <p:cNvPr id="15" name="Picture 14" descr="User-Coolcat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84" y="4433353"/>
            <a:ext cx="1170518" cy="100098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074675" y="3238747"/>
            <a:ext cx="1070885" cy="276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675" y="3873624"/>
            <a:ext cx="3487490" cy="45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4675" y="4421646"/>
            <a:ext cx="2271876" cy="51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-35946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7" y="289438"/>
            <a:ext cx="5432425" cy="5613506"/>
          </a:xfrm>
          <a:prstGeom prst="rect">
            <a:avLst/>
          </a:prstGeom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571500" y="847483"/>
            <a:ext cx="7799388" cy="835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Reality Simple</a:t>
            </a:r>
          </a:p>
        </p:txBody>
      </p:sp>
    </p:spTree>
    <p:extLst>
      <p:ext uri="{BB962C8B-B14F-4D97-AF65-F5344CB8AC3E}">
        <p14:creationId xmlns:p14="http://schemas.microsoft.com/office/powerpoint/2010/main" val="16193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-35946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1" y="564742"/>
            <a:ext cx="4996180" cy="4719206"/>
          </a:xfrm>
          <a:prstGeom prst="rect">
            <a:avLst/>
          </a:prstGeom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571500" y="847483"/>
            <a:ext cx="7799388" cy="835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Reality Complex</a:t>
            </a:r>
          </a:p>
        </p:txBody>
      </p:sp>
    </p:spTree>
    <p:extLst>
      <p:ext uri="{BB962C8B-B14F-4D97-AF65-F5344CB8AC3E}">
        <p14:creationId xmlns:p14="http://schemas.microsoft.com/office/powerpoint/2010/main" val="9548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52758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0" y="149228"/>
            <a:ext cx="9144000" cy="16590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Information Anarchy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10" y="1274908"/>
            <a:ext cx="7377953" cy="4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52758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03" y="1011026"/>
            <a:ext cx="6703793" cy="4958313"/>
          </a:xfrm>
          <a:prstGeom prst="rect">
            <a:avLst/>
          </a:prstGeom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0" y="149228"/>
            <a:ext cx="9144000" cy="16590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Controlled Vocabulary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alisto MT"/>
              <a:ea typeface="+mj-ea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69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52758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0" y="149228"/>
            <a:ext cx="9144000" cy="16590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MARC?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1" y="978752"/>
            <a:ext cx="7518998" cy="49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5667375"/>
            <a:ext cx="1441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ubtitle 15"/>
          <p:cNvSpPr txBox="1">
            <a:spLocks/>
          </p:cNvSpPr>
          <p:nvPr/>
        </p:nvSpPr>
        <p:spPr bwMode="auto">
          <a:xfrm>
            <a:off x="571500" y="5481638"/>
            <a:ext cx="5419725" cy="373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Peer Reviewed Social </a:t>
            </a:r>
            <a:r>
              <a:rPr lang="en-US" sz="2000" b="1" dirty="0" err="1" smtClean="0">
                <a:solidFill>
                  <a:srgbClr val="A6A6A6"/>
                </a:solidFill>
                <a:latin typeface="Calibri" charset="0"/>
                <a:cs typeface="Calibri" charset="0"/>
              </a:rPr>
              <a:t>Curation</a:t>
            </a:r>
            <a:r>
              <a:rPr lang="en-US" sz="2000" b="1" dirty="0" smtClean="0">
                <a:solidFill>
                  <a:srgbClr val="A6A6A6"/>
                </a:solidFill>
                <a:latin typeface="Calibri" charset="0"/>
                <a:cs typeface="Calibri" charset="0"/>
              </a:rPr>
              <a:t>. </a:t>
            </a:r>
            <a:endParaRPr lang="en-US" sz="2000" b="1" dirty="0">
              <a:solidFill>
                <a:srgbClr val="A6A6A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flipH="1" flipV="1">
            <a:off x="0" y="-1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20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1" name="Picture 1" descr="Twitter_logo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4"/>
          <p:cNvSpPr txBox="1">
            <a:spLocks/>
          </p:cNvSpPr>
          <p:nvPr/>
        </p:nvSpPr>
        <p:spPr bwMode="auto">
          <a:xfrm>
            <a:off x="0" y="149228"/>
            <a:ext cx="9144000" cy="16590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Protégé Ontology Builder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9" y="971590"/>
            <a:ext cx="7412019" cy="50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is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davis_powerpoint_template.pot</Template>
  <TotalTime>1801</TotalTime>
  <Words>195</Words>
  <Application>Microsoft Macintosh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ＭＳ Ｐゴシック</vt:lpstr>
      <vt:lpstr>Arial</vt:lpstr>
      <vt:lpstr>davis_powerpoint_template</vt:lpstr>
      <vt:lpstr>Ontologies and Other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UC Davis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Rohr, Eric</dc:creator>
  <cp:lastModifiedBy>Carl G Stahmer</cp:lastModifiedBy>
  <cp:revision>162</cp:revision>
  <dcterms:created xsi:type="dcterms:W3CDTF">2009-08-17T22:31:29Z</dcterms:created>
  <dcterms:modified xsi:type="dcterms:W3CDTF">2017-07-24T00:35:52Z</dcterms:modified>
</cp:coreProperties>
</file>