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4" r:id="rId2"/>
    <p:sldId id="297" r:id="rId3"/>
    <p:sldId id="286" r:id="rId4"/>
    <p:sldId id="284" r:id="rId5"/>
    <p:sldId id="288" r:id="rId6"/>
    <p:sldId id="289" r:id="rId7"/>
    <p:sldId id="290" r:id="rId8"/>
    <p:sldId id="291" r:id="rId9"/>
    <p:sldId id="292" r:id="rId10"/>
    <p:sldId id="287" r:id="rId11"/>
    <p:sldId id="261" r:id="rId12"/>
    <p:sldId id="296" r:id="rId13"/>
    <p:sldId id="295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A2B"/>
    <a:srgbClr val="655A2B"/>
    <a:srgbClr val="77552B"/>
    <a:srgbClr val="776020"/>
    <a:srgbClr val="816815"/>
    <a:srgbClr val="91751C"/>
    <a:srgbClr val="AF8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3494"/>
  </p:normalViewPr>
  <p:slideViewPr>
    <p:cSldViewPr snapToGrid="0" snapToObjects="1">
      <p:cViewPr>
        <p:scale>
          <a:sx n="81" d="100"/>
          <a:sy n="81" d="100"/>
        </p:scale>
        <p:origin x="2280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C7E7C-60FD-2845-8310-2A7B5C86B998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10186-CFAD-6245-9693-A35E42E6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4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secret to succeeding in this type of work is to stop trying to make the</a:t>
            </a:r>
            <a:r>
              <a:rPr lang="en-US" baseline="0" dirty="0" smtClean="0"/>
              <a:t> computer think like a computer and instead teach yourself to think like a computer and then imagine the creativity made possible by such a thought process.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talk about ’artificial intelligence’ we should be asking, “Whose intelligence?” Maximize the intelligence that the machine has.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10186-CFAD-6245-9693-A35E42E69D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everyone</a:t>
            </a:r>
            <a:r>
              <a:rPr lang="en-US" baseline="0" dirty="0" smtClean="0"/>
              <a:t> launch R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10186-CFAD-6245-9693-A35E42E69D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69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Familiarize</a:t>
            </a:r>
            <a:r>
              <a:rPr lang="en-US" baseline="0" dirty="0" smtClean="0"/>
              <a:t> with interface and then start </a:t>
            </a:r>
            <a:r>
              <a:rPr lang="en-US" baseline="0" dirty="0" smtClean="0"/>
              <a:t>coding.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Evernote Outline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10186-CFAD-6245-9693-A35E42E69D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E292-1957-5142-AC3F-F3DF7BBE3B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9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D81C7-6842-4744-877B-393A60E4F3BF}" type="datetime1">
              <a:rPr lang="en-US"/>
              <a:pPr>
                <a:defRPr/>
              </a:pPr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2853F-5949-7944-9D1E-D03444BCE1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B8C67-D784-604B-9F5F-197887ED264C}" type="datetime1">
              <a:rPr lang="en-US"/>
              <a:pPr>
                <a:defRPr/>
              </a:pPr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8738D-B77F-D243-A880-299A6D4B2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E6D3D-F026-9945-819D-9D1C8570AA69}" type="datetime1">
              <a:rPr lang="en-US"/>
              <a:pPr>
                <a:defRPr/>
              </a:pPr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8F58D-EC4A-7B45-B19C-6B39467E0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6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C8E6E-A94A-DE44-9EE4-C0358871CE9E}" type="datetime1">
              <a:rPr lang="en-US"/>
              <a:pPr>
                <a:defRPr/>
              </a:pPr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73464-4898-8840-AD4C-D60912FD5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3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0873D-2397-8C44-AA70-9CDDBBC5F153}" type="datetime1">
              <a:rPr lang="en-US"/>
              <a:pPr>
                <a:defRPr/>
              </a:pPr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16450-9E40-5345-AA40-A6FF8C0D9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6A227-E8DD-244D-A16B-C33AB27564DC}" type="datetime1">
              <a:rPr lang="en-US"/>
              <a:pPr>
                <a:defRPr/>
              </a:pPr>
              <a:t>7/22/17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07344-E944-F248-A16F-4E6CA2855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1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B7A6-32C3-1C4A-A5E1-FFAB3822667A}" type="datetime1">
              <a:rPr lang="en-US"/>
              <a:pPr>
                <a:defRPr/>
              </a:pPr>
              <a:t>7/22/17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5FF03-DCB8-3C48-AFA2-7836B5F72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8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731D8-AF8C-9D48-831C-17F2F14D6914}" type="datetime1">
              <a:rPr lang="en-US"/>
              <a:pPr>
                <a:defRPr/>
              </a:pPr>
              <a:t>7/22/17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429AC-E5A4-DD4E-8890-BD35ED758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7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84FAE-C9E6-1546-B22B-AB21DCD5774B}" type="datetime1">
              <a:rPr lang="en-US"/>
              <a:pPr>
                <a:defRPr/>
              </a:pPr>
              <a:t>7/22/17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DAC20-A527-1E42-9D40-F9C5F3147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F375A-BAD9-AB4A-8543-05350501D1FF}" type="datetime1">
              <a:rPr lang="en-US"/>
              <a:pPr>
                <a:defRPr/>
              </a:pPr>
              <a:t>7/22/17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FA410-F5DF-994B-B253-BE6A6583F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9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D1B81-8C39-4D4E-8B70-D71B40EF7C7B}" type="datetime1">
              <a:rPr lang="en-US"/>
              <a:pPr>
                <a:defRPr/>
              </a:pPr>
              <a:t>7/22/17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45D2E-4DF1-7140-A990-7E6E5673D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9484730A-2A42-AA42-8440-F414A09BC3AF}" type="datetime1">
              <a:rPr lang="en-US"/>
              <a:pPr>
                <a:defRPr/>
              </a:pPr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974E6C9-5212-7940-841C-1C5AE2318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7" descr="PP slides_home_2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14"/>
          <p:cNvSpPr>
            <a:spLocks noGrp="1"/>
          </p:cNvSpPr>
          <p:nvPr>
            <p:ph type="ctrTitle"/>
          </p:nvPr>
        </p:nvSpPr>
        <p:spPr>
          <a:xfrm>
            <a:off x="571500" y="2094943"/>
            <a:ext cx="5972175" cy="1536700"/>
          </a:xfrm>
          <a:effectLst>
            <a:outerShdw blurRad="31750" dist="12700" dir="2700000" sx="85000" sy="85000" algn="tl" rotWithShape="0">
              <a:srgbClr val="000000">
                <a:alpha val="45000"/>
              </a:srgbClr>
            </a:outerShdw>
          </a:effectLst>
        </p:spPr>
        <p:txBody>
          <a:bodyPr lIns="0" tIns="0" rIns="0" bIns="0" rtlCol="0"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Calisto MT"/>
                <a:ea typeface="+mj-ea"/>
                <a:cs typeface="Calisto MT"/>
              </a:rPr>
              <a:t>Programming Concepts</a:t>
            </a:r>
          </a:p>
        </p:txBody>
      </p:sp>
      <p:sp>
        <p:nvSpPr>
          <p:cNvPr id="13316" name="Subtitle 15"/>
          <p:cNvSpPr>
            <a:spLocks noGrp="1"/>
          </p:cNvSpPr>
          <p:nvPr>
            <p:ph type="subTitle" idx="1"/>
          </p:nvPr>
        </p:nvSpPr>
        <p:spPr>
          <a:xfrm>
            <a:off x="571500" y="3046139"/>
            <a:ext cx="5643563" cy="1166813"/>
          </a:xfrm>
        </p:spPr>
        <p:txBody>
          <a:bodyPr lIns="0" tIns="0" rIns="0" bIns="0"/>
          <a:lstStyle/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rPr>
              <a:t>Carl G. Stahmer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rPr>
              <a:t>Director of 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rPr>
              <a:t>Data and Digital Scholarship</a:t>
            </a:r>
          </a:p>
          <a:p>
            <a:pPr algn="l" eaLnBrk="1" hangingPunct="1"/>
            <a:r>
              <a:rPr lang="en-US" sz="1600" b="1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rPr>
              <a:t>Associate Director for Humanities</a:t>
            </a:r>
          </a:p>
          <a:p>
            <a:pPr algn="l" eaLnBrk="1" hangingPunct="1"/>
            <a:r>
              <a:rPr lang="en-US" sz="1600" b="1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rPr>
              <a:t>UC Davis Data Science Initiative</a:t>
            </a:r>
            <a:endParaRPr lang="en-US" sz="1600" b="1" dirty="0">
              <a:solidFill>
                <a:schemeClr val="bg1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algn="l" eaLnBrk="1" hangingPunct="1"/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rPr>
              <a:t>www.carlstahmer.com</a:t>
            </a:r>
            <a:endParaRPr lang="en-US" sz="1600" b="1" dirty="0" smtClean="0">
              <a:solidFill>
                <a:schemeClr val="bg1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algn="l" eaLnBrk="1" hangingPunct="1"/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</a:rPr>
              <a:t>www.digitalscholarslab.org</a:t>
            </a:r>
            <a:endParaRPr lang="en-US" sz="1600" b="1" dirty="0">
              <a:solidFill>
                <a:schemeClr val="bg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3318" name="Subtitle 15"/>
          <p:cNvSpPr txBox="1">
            <a:spLocks/>
          </p:cNvSpPr>
          <p:nvPr/>
        </p:nvSpPr>
        <p:spPr bwMode="auto">
          <a:xfrm>
            <a:off x="950804" y="4881898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13319" name="Picture 1" descr="Twitter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1" y="491111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Subtitle 15"/>
          <p:cNvSpPr txBox="1">
            <a:spLocks/>
          </p:cNvSpPr>
          <p:nvPr/>
        </p:nvSpPr>
        <p:spPr bwMode="auto">
          <a:xfrm>
            <a:off x="571500" y="5467335"/>
            <a:ext cx="4252748" cy="8231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Rare Book School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Digital Approaches to Bibliography and Book History</a:t>
            </a:r>
            <a:endParaRPr lang="en-US" sz="14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July 2017</a:t>
            </a:r>
            <a:endParaRPr lang="en-US" sz="14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2" name="Picture 1" descr="menang uc davis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81" y="41801"/>
            <a:ext cx="2141672" cy="2008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1" y="822429"/>
            <a:ext cx="1980662" cy="5731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0" name="Title 14"/>
          <p:cNvSpPr>
            <a:spLocks noGrp="1"/>
          </p:cNvSpPr>
          <p:nvPr>
            <p:ph type="ctrTitle"/>
          </p:nvPr>
        </p:nvSpPr>
        <p:spPr>
          <a:xfrm>
            <a:off x="685800" y="503238"/>
            <a:ext cx="8001000" cy="835025"/>
          </a:xfrm>
        </p:spPr>
        <p:txBody>
          <a:bodyPr lIns="0" tIns="0" rIns="0" bIns="0"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Commands/Methods/Functions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Calisto MT"/>
              <a:ea typeface="+mj-ea"/>
              <a:cs typeface="Calisto MT"/>
            </a:endParaRPr>
          </a:p>
        </p:txBody>
      </p:sp>
      <p:sp>
        <p:nvSpPr>
          <p:cNvPr id="11" name="Subtitle 15"/>
          <p:cNvSpPr>
            <a:spLocks noGrp="1"/>
          </p:cNvSpPr>
          <p:nvPr>
            <p:ph type="subTitle" idx="1"/>
          </p:nvPr>
        </p:nvSpPr>
        <p:spPr>
          <a:xfrm>
            <a:off x="685800" y="1414463"/>
            <a:ext cx="7799388" cy="466725"/>
          </a:xfrm>
        </p:spPr>
        <p:txBody>
          <a:bodyPr lIns="0" tIns="0" rIns="0" bIns="0" rtlCol="0">
            <a:normAutofit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Calibri"/>
              </a:rPr>
              <a:t>Tell your friend to do something.</a:t>
            </a:r>
          </a:p>
        </p:txBody>
      </p:sp>
      <p:sp>
        <p:nvSpPr>
          <p:cNvPr id="2" name="Frame 1"/>
          <p:cNvSpPr/>
          <p:nvPr/>
        </p:nvSpPr>
        <p:spPr>
          <a:xfrm>
            <a:off x="1207180" y="2477426"/>
            <a:ext cx="1599123" cy="54879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3836652" y="2629826"/>
            <a:ext cx="1599123" cy="54879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2237529" y="3539260"/>
            <a:ext cx="1599123" cy="54879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Subtract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207180" y="4636854"/>
            <a:ext cx="1599123" cy="54879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4636213" y="4067977"/>
            <a:ext cx="1599123" cy="54879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Divide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6533210" y="2081030"/>
            <a:ext cx="1599123" cy="54879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744238" y="5165571"/>
            <a:ext cx="1599123" cy="54879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Reverse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17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18" name="Picture 1" descr="Twitter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4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itle 14"/>
          <p:cNvSpPr>
            <a:spLocks noGrp="1"/>
          </p:cNvSpPr>
          <p:nvPr>
            <p:ph type="ctrTitle"/>
          </p:nvPr>
        </p:nvSpPr>
        <p:spPr>
          <a:xfrm>
            <a:off x="685800" y="4689774"/>
            <a:ext cx="7799388" cy="835025"/>
          </a:xfrm>
        </p:spPr>
        <p:txBody>
          <a:bodyPr lIns="0" tIns="0" rIns="0" bIns="0"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Integrated Development Environment</a:t>
            </a:r>
          </a:p>
        </p:txBody>
      </p:sp>
      <p:sp>
        <p:nvSpPr>
          <p:cNvPr id="11" name="Subtitle 15"/>
          <p:cNvSpPr>
            <a:spLocks noGrp="1"/>
          </p:cNvSpPr>
          <p:nvPr>
            <p:ph type="subTitle" idx="1"/>
          </p:nvPr>
        </p:nvSpPr>
        <p:spPr>
          <a:xfrm>
            <a:off x="685800" y="5528070"/>
            <a:ext cx="7799388" cy="466725"/>
          </a:xfrm>
        </p:spPr>
        <p:txBody>
          <a:bodyPr lIns="0" tIns="0" rIns="0" bIns="0"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800" dirty="0" smtClean="0">
                <a:ea typeface="+mn-ea"/>
                <a:cs typeface="Calibri"/>
              </a:rPr>
              <a:t>http://</a:t>
            </a:r>
            <a:r>
              <a:rPr lang="en-US" sz="2800" dirty="0" err="1" smtClean="0">
                <a:ea typeface="+mn-ea"/>
                <a:cs typeface="Calibri"/>
              </a:rPr>
              <a:t>www.rstudio.com</a:t>
            </a:r>
            <a:endParaRPr lang="en-US" sz="2800" dirty="0" smtClean="0">
              <a:ea typeface="+mn-ea"/>
              <a:cs typeface="Calibri"/>
            </a:endParaRPr>
          </a:p>
        </p:txBody>
      </p:sp>
      <p:pic>
        <p:nvPicPr>
          <p:cNvPr id="2" name="Picture 1" descr="Screen Shot 2016-04-14 at 7.53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208"/>
            <a:ext cx="9144000" cy="4104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9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12" name="Picture 1" descr="Twitter_logo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ubtitle 15"/>
          <p:cNvSpPr>
            <a:spLocks noGrp="1"/>
          </p:cNvSpPr>
          <p:nvPr>
            <p:ph type="subTitle" idx="1"/>
          </p:nvPr>
        </p:nvSpPr>
        <p:spPr>
          <a:xfrm>
            <a:off x="685800" y="5528070"/>
            <a:ext cx="1775594" cy="466725"/>
          </a:xfrm>
        </p:spPr>
        <p:txBody>
          <a:bodyPr lIns="0" tIns="0" rIns="0" bIns="0"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800" dirty="0" smtClean="0">
                <a:ea typeface="+mn-ea"/>
                <a:cs typeface="Calibri"/>
              </a:rPr>
              <a:t>R Interface</a:t>
            </a:r>
          </a:p>
        </p:txBody>
      </p:sp>
      <p:pic>
        <p:nvPicPr>
          <p:cNvPr id="4" name="Picture 3" descr="Screen Shot 2016-04-15 at 6.33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4" y="243144"/>
            <a:ext cx="8654073" cy="50423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85061" y="5680499"/>
            <a:ext cx="3119856" cy="304856"/>
          </a:xfrm>
          <a:prstGeom prst="rect">
            <a:avLst/>
          </a:prstGeom>
          <a:solidFill>
            <a:srgbClr val="8EB4E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cran.r-project.org</a:t>
            </a:r>
            <a:r>
              <a:rPr lang="en-US" dirty="0"/>
              <a:t>/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042644" y="5285462"/>
            <a:ext cx="0" cy="395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12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13" name="Picture 1" descr="Twitter_logo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8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itle 14"/>
          <p:cNvSpPr>
            <a:spLocks noGrp="1"/>
          </p:cNvSpPr>
          <p:nvPr>
            <p:ph type="ctrTitle"/>
          </p:nvPr>
        </p:nvSpPr>
        <p:spPr>
          <a:xfrm>
            <a:off x="490054" y="422847"/>
            <a:ext cx="7799388" cy="835025"/>
          </a:xfrm>
        </p:spPr>
        <p:txBody>
          <a:bodyPr lIns="0" tIns="0" rIns="0" bIns="0"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Thank You</a:t>
            </a:r>
          </a:p>
        </p:txBody>
      </p:sp>
      <p:sp>
        <p:nvSpPr>
          <p:cNvPr id="7" name="Subtitle 15"/>
          <p:cNvSpPr txBox="1">
            <a:spLocks/>
          </p:cNvSpPr>
          <p:nvPr/>
        </p:nvSpPr>
        <p:spPr bwMode="auto">
          <a:xfrm>
            <a:off x="571500" y="1672234"/>
            <a:ext cx="5643563" cy="23092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rPr>
              <a:t>Carl G. Stahmer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rPr>
              <a:t>Director of Digital Scholarship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rPr>
              <a:t>Associate Director for Humanities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rPr>
              <a:t>UC Davis Data Science Initiative</a:t>
            </a:r>
          </a:p>
          <a:p>
            <a:pPr algn="l"/>
            <a:r>
              <a:rPr lang="en-US" sz="2000" b="1" dirty="0" err="1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rPr>
              <a:t>www.carlstahmer.com</a:t>
            </a:r>
            <a:endParaRPr lang="en-US" sz="2000" b="1" dirty="0" smtClean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algn="l"/>
            <a:r>
              <a:rPr lang="en-US" sz="2000" b="1" dirty="0" err="1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rPr>
              <a:t>www.digitalscholarslab.org</a:t>
            </a:r>
            <a:endParaRPr lang="en-US" sz="2000" b="1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8" name="Subtitle 15"/>
          <p:cNvSpPr txBox="1">
            <a:spLocks/>
          </p:cNvSpPr>
          <p:nvPr/>
        </p:nvSpPr>
        <p:spPr bwMode="auto">
          <a:xfrm>
            <a:off x="1024802" y="3955109"/>
            <a:ext cx="1403374" cy="4076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latin typeface="Calibri" charset="0"/>
                <a:cs typeface="Calibri" charset="0"/>
              </a:rPr>
              <a:t>@ </a:t>
            </a:r>
            <a:r>
              <a:rPr lang="en-US" sz="2000" b="1" dirty="0" err="1" smtClean="0">
                <a:latin typeface="Calibri" charset="0"/>
                <a:cs typeface="Calibri" charset="0"/>
              </a:rPr>
              <a:t>cstahmer</a:t>
            </a:r>
            <a:r>
              <a:rPr lang="en-US" sz="2000" b="1" dirty="0" smtClean="0">
                <a:latin typeface="Calibri" charset="0"/>
                <a:cs typeface="Calibri" charset="0"/>
              </a:rPr>
              <a:t> </a:t>
            </a:r>
            <a:endParaRPr lang="en-US" sz="2000" b="1" dirty="0">
              <a:latin typeface="Calibri" charset="0"/>
              <a:cs typeface="Calibri" charset="0"/>
            </a:endParaRPr>
          </a:p>
        </p:txBody>
      </p:sp>
      <p:pic>
        <p:nvPicPr>
          <p:cNvPr id="9" name="Picture 1" descr="Twitter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565650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btitle 15"/>
          <p:cNvSpPr txBox="1">
            <a:spLocks/>
          </p:cNvSpPr>
          <p:nvPr/>
        </p:nvSpPr>
        <p:spPr bwMode="auto">
          <a:xfrm>
            <a:off x="571500" y="4927373"/>
            <a:ext cx="5464403" cy="1698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800" b="1" dirty="0" smtClean="0">
                <a:latin typeface="Calibri" charset="0"/>
                <a:cs typeface="Calibri" charset="0"/>
              </a:rPr>
              <a:t>Programming Concepts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800" b="1" dirty="0" smtClean="0">
                <a:latin typeface="Calibri" charset="0"/>
                <a:cs typeface="Calibri" charset="0"/>
              </a:rPr>
              <a:t>Rare Book School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800" b="1" dirty="0" smtClean="0">
                <a:latin typeface="Calibri" charset="0"/>
                <a:cs typeface="Calibri" charset="0"/>
              </a:rPr>
              <a:t>July, 2017</a:t>
            </a:r>
            <a:endParaRPr lang="en-US" sz="1800" b="1" dirty="0">
              <a:latin typeface="Calibri" charset="0"/>
              <a:cs typeface="Calibri" charset="0"/>
            </a:endParaRPr>
          </a:p>
        </p:txBody>
      </p:sp>
      <p:pic>
        <p:nvPicPr>
          <p:cNvPr id="3" name="Picture 2" descr="twitter_bl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8" y="3902431"/>
            <a:ext cx="453302" cy="453302"/>
          </a:xfrm>
          <a:prstGeom prst="rect">
            <a:avLst/>
          </a:prstGeom>
        </p:spPr>
      </p:pic>
      <p:pic>
        <p:nvPicPr>
          <p:cNvPr id="2" name="Picture 1" descr="shield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48" y="429812"/>
            <a:ext cx="4267692" cy="5403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14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15" name="Picture 1" descr="Twitter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0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82" y="491412"/>
            <a:ext cx="7985235" cy="5281449"/>
          </a:xfrm>
          <a:prstGeom prst="rect">
            <a:avLst/>
          </a:prstGeom>
        </p:spPr>
      </p:pic>
      <p:sp>
        <p:nvSpPr>
          <p:cNvPr id="9" name="Title 14"/>
          <p:cNvSpPr txBox="1">
            <a:spLocks/>
          </p:cNvSpPr>
          <p:nvPr/>
        </p:nvSpPr>
        <p:spPr bwMode="auto">
          <a:xfrm>
            <a:off x="4426166" y="865846"/>
            <a:ext cx="4043855" cy="835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Learn to Think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	Like a Machine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12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13" name="Picture 1" descr="Twitter_logo_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5" name="Subtitle 15"/>
          <p:cNvSpPr>
            <a:spLocks noGrp="1"/>
          </p:cNvSpPr>
          <p:nvPr>
            <p:ph sz="half" idx="1"/>
          </p:nvPr>
        </p:nvSpPr>
        <p:spPr>
          <a:xfrm flipH="1">
            <a:off x="4887377" y="1323636"/>
            <a:ext cx="3868737" cy="3925888"/>
          </a:xfrm>
        </p:spPr>
        <p:txBody>
          <a:bodyPr lIns="0" tIns="0" rIns="0" bIns="0"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Variables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Lists / Collections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Data Tables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Matrices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Conditionals / Comparison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Loops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Calibri" charset="0"/>
              </a:rPr>
              <a:t>Commands</a:t>
            </a:r>
            <a:endParaRPr lang="en-US" dirty="0">
              <a:latin typeface="Calibri" charset="0"/>
              <a:ea typeface="ＭＳ Ｐゴシック" charset="0"/>
              <a:cs typeface="Calibri" charset="0"/>
            </a:endParaRPr>
          </a:p>
          <a:p>
            <a:pPr marL="0" indent="0" eaLnBrk="1" hangingPunct="1">
              <a:buNone/>
            </a:pPr>
            <a:endParaRPr lang="en-US" dirty="0"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2" name="Picture 1" descr="MTE5NTU2MzIyNTk0NzUyMDE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5975"/>
            <a:ext cx="4042291" cy="4413947"/>
          </a:xfrm>
          <a:prstGeom prst="rect">
            <a:avLst/>
          </a:prstGeom>
        </p:spPr>
      </p:pic>
      <p:sp>
        <p:nvSpPr>
          <p:cNvPr id="7" name="Title 14"/>
          <p:cNvSpPr txBox="1">
            <a:spLocks/>
          </p:cNvSpPr>
          <p:nvPr/>
        </p:nvSpPr>
        <p:spPr bwMode="auto">
          <a:xfrm>
            <a:off x="0" y="279638"/>
            <a:ext cx="9144000" cy="54017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Core Components of all Programming Languages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11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12" name="Picture 1" descr="Twitter_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2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itle 14"/>
          <p:cNvSpPr>
            <a:spLocks noGrp="1"/>
          </p:cNvSpPr>
          <p:nvPr>
            <p:ph type="ctrTitle"/>
          </p:nvPr>
        </p:nvSpPr>
        <p:spPr>
          <a:xfrm>
            <a:off x="685800" y="503238"/>
            <a:ext cx="7799388" cy="835025"/>
          </a:xfrm>
        </p:spPr>
        <p:txBody>
          <a:bodyPr lIns="0" tIns="0" rIns="0" bIns="0"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Variables and Variable Types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5800" y="1505271"/>
            <a:ext cx="7799388" cy="56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X = 3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5800" y="2269187"/>
            <a:ext cx="7799388" cy="56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Integer / long  / double :  X = 347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" y="3037501"/>
            <a:ext cx="7799388" cy="56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String :  X = “A </a:t>
            </a:r>
            <a:r>
              <a:rPr lang="en-US" dirty="0" err="1" smtClean="0"/>
              <a:t>Defence</a:t>
            </a:r>
            <a:r>
              <a:rPr lang="en-US" dirty="0" smtClean="0"/>
              <a:t> of Poetry”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5800" y="3790138"/>
            <a:ext cx="7799388" cy="56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Boolean :  X = true OR X = 1 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85800" y="4554055"/>
            <a:ext cx="7799388" cy="56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 Bit Pointer: X = Null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85800" y="5309174"/>
            <a:ext cx="7799388" cy="56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Empty Variable: X = “”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16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17" name="Picture 1" descr="Twitter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9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itle 14"/>
          <p:cNvSpPr>
            <a:spLocks noGrp="1"/>
          </p:cNvSpPr>
          <p:nvPr>
            <p:ph type="ctrTitle"/>
          </p:nvPr>
        </p:nvSpPr>
        <p:spPr>
          <a:xfrm>
            <a:off x="685800" y="503238"/>
            <a:ext cx="7799388" cy="835025"/>
          </a:xfrm>
        </p:spPr>
        <p:txBody>
          <a:bodyPr lIns="0" tIns="0" rIns="0" bIns="0"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Variables and Variable Types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5800" y="1505271"/>
            <a:ext cx="7799388" cy="56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X = 3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5800" y="2269187"/>
            <a:ext cx="7799388" cy="56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Integer / long  / double :  </a:t>
            </a:r>
            <a:r>
              <a:rPr lang="en-US" dirty="0" err="1" smtClean="0"/>
              <a:t>X.int</a:t>
            </a:r>
            <a:r>
              <a:rPr lang="en-US" dirty="0" smtClean="0"/>
              <a:t> = 347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" y="3037501"/>
            <a:ext cx="7799388" cy="56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String :  </a:t>
            </a:r>
            <a:r>
              <a:rPr lang="en-US" dirty="0" err="1" smtClean="0"/>
              <a:t>X.str</a:t>
            </a:r>
            <a:r>
              <a:rPr lang="en-US" dirty="0" smtClean="0"/>
              <a:t> = “A </a:t>
            </a:r>
            <a:r>
              <a:rPr lang="en-US" dirty="0" err="1" smtClean="0"/>
              <a:t>Defence</a:t>
            </a:r>
            <a:r>
              <a:rPr lang="en-US" dirty="0" smtClean="0"/>
              <a:t> of Poetry”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5800" y="3790138"/>
            <a:ext cx="7799388" cy="56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Boolean :  </a:t>
            </a:r>
            <a:r>
              <a:rPr lang="en-US" dirty="0" err="1" smtClean="0"/>
              <a:t>X.bln</a:t>
            </a:r>
            <a:r>
              <a:rPr lang="en-US" dirty="0" smtClean="0"/>
              <a:t> = true OR X = 1 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85800" y="4554055"/>
            <a:ext cx="7799388" cy="56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 Bit Pointer: X.X = Null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85800" y="5309174"/>
            <a:ext cx="7799388" cy="56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Empty Variable: X.X = “”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16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17" name="Picture 1" descr="Twitter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6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itle 14"/>
          <p:cNvSpPr>
            <a:spLocks noGrp="1"/>
          </p:cNvSpPr>
          <p:nvPr>
            <p:ph type="ctrTitle"/>
          </p:nvPr>
        </p:nvSpPr>
        <p:spPr>
          <a:xfrm>
            <a:off x="685800" y="503238"/>
            <a:ext cx="7799388" cy="835025"/>
          </a:xfrm>
        </p:spPr>
        <p:txBody>
          <a:bodyPr lIns="0" tIns="0" rIns="0" bIns="0"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Lists and Collections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5800" y="1505271"/>
            <a:ext cx="7799388" cy="56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a, b, c, d, e, f, g, h, I, j, k, l, m, n, o, p, q, r, s, t, u, v, w, x, y, z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5800" y="2452945"/>
            <a:ext cx="7799388" cy="56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Array:  A structured list of items of the same basic type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" y="3398138"/>
            <a:ext cx="7799388" cy="56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Vector:  A sequence of data elements of the same basic type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5800" y="4303176"/>
            <a:ext cx="7799388" cy="56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List: An unstructured collection of items of the same basic type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85800" y="5196932"/>
            <a:ext cx="7799388" cy="5644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Table: A collection of items of different types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15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16" name="Picture 1" descr="Twitter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" name="Picture 1" descr="2000px-Matrix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1" y="333391"/>
            <a:ext cx="7337160" cy="5939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9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10" name="Picture 1" descr="Twitter_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6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itle 14"/>
          <p:cNvSpPr>
            <a:spLocks noGrp="1"/>
          </p:cNvSpPr>
          <p:nvPr>
            <p:ph type="ctrTitle"/>
          </p:nvPr>
        </p:nvSpPr>
        <p:spPr>
          <a:xfrm>
            <a:off x="685800" y="503238"/>
            <a:ext cx="7799388" cy="835025"/>
          </a:xfrm>
        </p:spPr>
        <p:txBody>
          <a:bodyPr lIns="0" tIns="0" rIns="0" bIns="0"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Conditionals</a:t>
            </a:r>
          </a:p>
        </p:txBody>
      </p:sp>
      <p:pic>
        <p:nvPicPr>
          <p:cNvPr id="2" name="Picture 1" descr="if_else_cshar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2443"/>
            <a:ext cx="3453104" cy="3798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89747" y="1338263"/>
            <a:ext cx="4346284" cy="4447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85498" y="1359963"/>
            <a:ext cx="348401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x.int</a:t>
            </a:r>
            <a:r>
              <a:rPr lang="en-US" sz="2400" dirty="0" smtClean="0"/>
              <a:t> = 37</a:t>
            </a:r>
          </a:p>
          <a:p>
            <a:endParaRPr lang="en-US" sz="2400" dirty="0"/>
          </a:p>
          <a:p>
            <a:r>
              <a:rPr lang="en-US" sz="2400" dirty="0"/>
              <a:t>i</a:t>
            </a:r>
            <a:r>
              <a:rPr lang="en-US" sz="2400" dirty="0" smtClean="0"/>
              <a:t>f (</a:t>
            </a:r>
            <a:r>
              <a:rPr lang="en-US" sz="2400" dirty="0" err="1"/>
              <a:t>x</a:t>
            </a:r>
            <a:r>
              <a:rPr lang="en-US" sz="2400" dirty="0" err="1" smtClean="0"/>
              <a:t>.Int</a:t>
            </a:r>
            <a:r>
              <a:rPr lang="en-US" sz="2400" dirty="0" smtClean="0"/>
              <a:t> &lt; 35) {</a:t>
            </a:r>
          </a:p>
          <a:p>
            <a:endParaRPr lang="en-US" sz="2400" dirty="0"/>
          </a:p>
          <a:p>
            <a:r>
              <a:rPr lang="en-US" sz="2400" dirty="0" smtClean="0"/>
              <a:t>	print (“Too Small”)</a:t>
            </a:r>
          </a:p>
          <a:p>
            <a:endParaRPr lang="en-US" sz="2400" dirty="0"/>
          </a:p>
          <a:p>
            <a:r>
              <a:rPr lang="en-US" sz="2400" dirty="0" smtClean="0"/>
              <a:t>} else {</a:t>
            </a:r>
          </a:p>
          <a:p>
            <a:endParaRPr lang="en-US" sz="2400" dirty="0"/>
          </a:p>
          <a:p>
            <a:r>
              <a:rPr lang="en-US" sz="2400" dirty="0" smtClean="0"/>
              <a:t>	print (“Big Enough”)</a:t>
            </a:r>
          </a:p>
          <a:p>
            <a:endParaRPr lang="en-US" sz="2400" dirty="0"/>
          </a:p>
          <a:p>
            <a:r>
              <a:rPr lang="en-US" sz="2400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11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12" name="Picture 1" descr="Twitter_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5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/>
        </p:nvSpPr>
        <p:spPr>
          <a:xfrm flipH="1" flipV="1">
            <a:off x="0" y="0"/>
            <a:ext cx="9144000" cy="6264275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itle 14"/>
          <p:cNvSpPr>
            <a:spLocks noGrp="1"/>
          </p:cNvSpPr>
          <p:nvPr>
            <p:ph type="ctrTitle"/>
          </p:nvPr>
        </p:nvSpPr>
        <p:spPr>
          <a:xfrm>
            <a:off x="685800" y="503238"/>
            <a:ext cx="7799388" cy="835025"/>
          </a:xfrm>
        </p:spPr>
        <p:txBody>
          <a:bodyPr lIns="0" tIns="0" rIns="0" bIns="0"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sto MT"/>
                <a:ea typeface="+mj-ea"/>
                <a:cs typeface="Calisto MT"/>
              </a:rPr>
              <a:t>Loops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9747" y="1369624"/>
            <a:ext cx="4346284" cy="9510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9237" y="1391323"/>
            <a:ext cx="3938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(year in </a:t>
            </a:r>
            <a:r>
              <a:rPr lang="en-US" sz="1600" dirty="0" smtClean="0"/>
              <a:t>(2010,2011,2012,2013,2014) {</a:t>
            </a:r>
            <a:endParaRPr lang="en-US" sz="1600" dirty="0"/>
          </a:p>
          <a:p>
            <a:r>
              <a:rPr lang="en-US" sz="1600" dirty="0" smtClean="0"/>
              <a:t>	print</a:t>
            </a:r>
            <a:r>
              <a:rPr lang="en-US" sz="1600" dirty="0"/>
              <a:t>(paste("The year is", year)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while-loop-in-java-programming-langu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4" y="1365000"/>
            <a:ext cx="3810000" cy="4311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89747" y="2614147"/>
            <a:ext cx="4346284" cy="1415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09237" y="2635847"/>
            <a:ext cx="39386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x.int</a:t>
            </a:r>
            <a:r>
              <a:rPr lang="en-US" sz="1600" dirty="0" smtClean="0"/>
              <a:t> = 1</a:t>
            </a:r>
          </a:p>
          <a:p>
            <a:r>
              <a:rPr lang="en-US" sz="1600" dirty="0" smtClean="0"/>
              <a:t>while (</a:t>
            </a:r>
            <a:r>
              <a:rPr lang="en-US" sz="1600" dirty="0" err="1" smtClean="0"/>
              <a:t>x.int</a:t>
            </a:r>
            <a:r>
              <a:rPr lang="en-US" sz="1600" dirty="0" smtClean="0"/>
              <a:t> &lt; 25 ) {</a:t>
            </a:r>
            <a:endParaRPr lang="en-US" sz="1600" dirty="0"/>
          </a:p>
          <a:p>
            <a:r>
              <a:rPr lang="en-US" sz="1600" dirty="0" smtClean="0"/>
              <a:t>	print</a:t>
            </a:r>
            <a:r>
              <a:rPr lang="en-US" sz="1600" dirty="0"/>
              <a:t>(paste</a:t>
            </a:r>
            <a:r>
              <a:rPr lang="en-US" sz="1600" dirty="0" smtClean="0"/>
              <a:t>(”Iteration"</a:t>
            </a:r>
            <a:r>
              <a:rPr lang="en-US" sz="1600" dirty="0"/>
              <a:t>, </a:t>
            </a:r>
            <a:r>
              <a:rPr lang="en-US" sz="1600" dirty="0" err="1" smtClean="0"/>
              <a:t>x.int</a:t>
            </a:r>
            <a:r>
              <a:rPr lang="en-US" sz="1600" dirty="0" smtClean="0"/>
              <a:t>))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x.int</a:t>
            </a:r>
            <a:r>
              <a:rPr lang="en-US" sz="1600" dirty="0" smtClean="0"/>
              <a:t> = </a:t>
            </a:r>
            <a:r>
              <a:rPr lang="en-US" sz="1600" dirty="0" err="1" smtClean="0"/>
              <a:t>x.int</a:t>
            </a:r>
            <a:r>
              <a:rPr lang="en-US" sz="1600" dirty="0" smtClean="0"/>
              <a:t> + 1</a:t>
            </a:r>
            <a:endParaRPr lang="en-US" sz="1600" dirty="0"/>
          </a:p>
          <a:p>
            <a:r>
              <a:rPr lang="en-US" sz="1600" dirty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89747" y="4346681"/>
            <a:ext cx="4346284" cy="1415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09237" y="4368381"/>
            <a:ext cx="39386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x.int</a:t>
            </a:r>
            <a:r>
              <a:rPr lang="en-US" sz="1600" dirty="0" smtClean="0"/>
              <a:t> = 1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o until  (</a:t>
            </a:r>
            <a:r>
              <a:rPr lang="en-US" sz="1600" dirty="0" err="1" smtClean="0"/>
              <a:t>x.int</a:t>
            </a:r>
            <a:r>
              <a:rPr lang="en-US" sz="1600" dirty="0" smtClean="0"/>
              <a:t> &gt;= 25 ) {</a:t>
            </a:r>
            <a:endParaRPr lang="en-US" sz="1600" dirty="0"/>
          </a:p>
          <a:p>
            <a:r>
              <a:rPr lang="en-US" sz="1600" dirty="0" smtClean="0"/>
              <a:t>	print</a:t>
            </a:r>
            <a:r>
              <a:rPr lang="en-US" sz="1600" dirty="0"/>
              <a:t>(paste</a:t>
            </a:r>
            <a:r>
              <a:rPr lang="en-US" sz="1600" dirty="0" smtClean="0"/>
              <a:t>(”Iteration"</a:t>
            </a:r>
            <a:r>
              <a:rPr lang="en-US" sz="1600" dirty="0"/>
              <a:t>, </a:t>
            </a:r>
            <a:r>
              <a:rPr lang="en-US" sz="1600" dirty="0" err="1" smtClean="0"/>
              <a:t>x.int</a:t>
            </a:r>
            <a:r>
              <a:rPr lang="en-US" sz="1600" dirty="0" smtClean="0"/>
              <a:t>))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x.int</a:t>
            </a:r>
            <a:r>
              <a:rPr lang="en-US" sz="1600" dirty="0" smtClean="0"/>
              <a:t> = </a:t>
            </a:r>
            <a:r>
              <a:rPr lang="en-US" sz="1600" dirty="0" err="1" smtClean="0"/>
              <a:t>x.int</a:t>
            </a:r>
            <a:r>
              <a:rPr lang="en-US" sz="1600" dirty="0" smtClean="0"/>
              <a:t> + 1</a:t>
            </a:r>
            <a:endParaRPr lang="en-US" sz="1600" dirty="0"/>
          </a:p>
          <a:p>
            <a:r>
              <a:rPr lang="en-US" sz="1600" dirty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3" y="6369792"/>
            <a:ext cx="1472250" cy="426013"/>
          </a:xfrm>
          <a:prstGeom prst="rect">
            <a:avLst/>
          </a:prstGeom>
        </p:spPr>
      </p:pic>
      <p:sp>
        <p:nvSpPr>
          <p:cNvPr id="13" name="Subtitle 15"/>
          <p:cNvSpPr txBox="1">
            <a:spLocks/>
          </p:cNvSpPr>
          <p:nvPr/>
        </p:nvSpPr>
        <p:spPr bwMode="auto">
          <a:xfrm>
            <a:off x="682528" y="6423580"/>
            <a:ext cx="974725" cy="322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  <a:latin typeface="Calibri" charset="0"/>
                <a:cs typeface="Calibri" charset="0"/>
              </a:rPr>
              <a:t>cstahmer</a:t>
            </a:r>
            <a:r>
              <a:rPr lang="en-US" sz="16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16" name="Picture 1" descr="Twitter_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5" y="6460092"/>
            <a:ext cx="301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3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vis_correcte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davis_corrected_template.potx</Template>
  <TotalTime>2935</TotalTime>
  <Words>464</Words>
  <Application>Microsoft Macintosh PowerPoint</Application>
  <PresentationFormat>On-screen Show (4:3)</PresentationFormat>
  <Paragraphs>116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Calisto MT</vt:lpstr>
      <vt:lpstr>ＭＳ Ｐゴシック</vt:lpstr>
      <vt:lpstr>Arial</vt:lpstr>
      <vt:lpstr>davis_corrected_template</vt:lpstr>
      <vt:lpstr>Programming Concepts</vt:lpstr>
      <vt:lpstr>PowerPoint Presentation</vt:lpstr>
      <vt:lpstr>PowerPoint Presentation</vt:lpstr>
      <vt:lpstr>Variables and Variable Types</vt:lpstr>
      <vt:lpstr>Variables and Variable Types</vt:lpstr>
      <vt:lpstr>Lists and Collections</vt:lpstr>
      <vt:lpstr>PowerPoint Presentation</vt:lpstr>
      <vt:lpstr>Conditionals</vt:lpstr>
      <vt:lpstr>Loops</vt:lpstr>
      <vt:lpstr>Commands/Methods/Functions</vt:lpstr>
      <vt:lpstr>Integrated Development Environment</vt:lpstr>
      <vt:lpstr>PowerPoint Presentation</vt:lpstr>
      <vt:lpstr>Thank You</vt:lpstr>
    </vt:vector>
  </TitlesOfParts>
  <Company>UC Davis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Rohr, Eric</dc:creator>
  <cp:lastModifiedBy>Carl G Stahmer</cp:lastModifiedBy>
  <cp:revision>100</cp:revision>
  <dcterms:created xsi:type="dcterms:W3CDTF">2009-08-17T22:31:29Z</dcterms:created>
  <dcterms:modified xsi:type="dcterms:W3CDTF">2017-07-24T00:50:51Z</dcterms:modified>
</cp:coreProperties>
</file>