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4" r:id="rId4"/>
    <p:sldId id="265" r:id="rId5"/>
    <p:sldId id="266" r:id="rId6"/>
    <p:sldId id="258" r:id="rId7"/>
    <p:sldId id="261" r:id="rId8"/>
    <p:sldId id="259" r:id="rId9"/>
    <p:sldId id="262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9D72-7B27-4319-915E-F885EC590C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C6CF-1244-4314-8719-F9FE019E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7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B7BB0-B0A1-4A96-814F-0300EE074DD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0264E-76E7-4CA6-A596-86971658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9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264E-76E7-4CA6-A596-869716588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264E-76E7-4CA6-A596-8697165889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264E-76E7-4CA6-A596-8697165889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264E-76E7-4CA6-A596-869716588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D3B-8C6E-4BE5-896F-18CFC168B46C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8D5-BFDB-4838-B7D5-CF4F68637D02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55B-57F2-4F43-9211-653C59235419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AC7F-32D7-41F3-ABC4-756F58AB7FDB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FEE-753B-4796-ADB8-169334569937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8D83-47BD-419F-A9DD-8C97C3CC2147}" type="datetime1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693-7A24-4931-9B00-A891CD3D450E}" type="datetime1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615-727B-4D7E-AB42-4C5E789E8C69}" type="datetime1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FEED-29A1-4017-A8C9-CDCA05A33D13}" type="datetime1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F074-95C8-47BB-B452-69A62319ED89}" type="datetime1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6810-0461-4D11-A4F4-403323431D67}" type="datetime1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F697-97EC-480B-96CE-2E1F40C40BB3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5C64-66D9-4691-9E91-8F7F5CAAEC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460500"/>
            <a:ext cx="10515600" cy="0"/>
          </a:xfrm>
          <a:prstGeom prst="line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1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 dirty="0" smtClean="0">
          <a:solidFill>
            <a:srgbClr val="00B0F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rebuchet MS" panose="020B0603020202020204" pitchFamily="34" charset="0"/>
              </a:rPr>
              <a:t>EDA </a:t>
            </a:r>
            <a:r>
              <a:rPr lang="en-US" sz="5400" dirty="0" smtClean="0">
                <a:latin typeface="Trebuchet MS" panose="020B0603020202020204" pitchFamily="34" charset="0"/>
              </a:rPr>
              <a:t>Project on </a:t>
            </a:r>
            <a:br>
              <a:rPr lang="en-US" sz="5400" dirty="0" smtClean="0">
                <a:latin typeface="Trebuchet MS" panose="020B0603020202020204" pitchFamily="34" charset="0"/>
              </a:rPr>
            </a:br>
            <a:r>
              <a:rPr lang="en-US" sz="5400" b="1" dirty="0" smtClean="0">
                <a:latin typeface="Trebuchet MS" panose="020B0603020202020204" pitchFamily="34" charset="0"/>
              </a:rPr>
              <a:t>NYC </a:t>
            </a:r>
            <a:r>
              <a:rPr lang="en-US" sz="5400" b="1" dirty="0">
                <a:latin typeface="Trebuchet MS" panose="020B0603020202020204" pitchFamily="34" charset="0"/>
              </a:rPr>
              <a:t>Flight </a:t>
            </a:r>
            <a:r>
              <a:rPr lang="en-US" sz="5400" b="1" dirty="0" smtClean="0">
                <a:latin typeface="Trebuchet MS" panose="020B0603020202020204" pitchFamily="34" charset="0"/>
              </a:rPr>
              <a:t>Data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0554"/>
            <a:ext cx="9144000" cy="1327245"/>
          </a:xfrm>
        </p:spPr>
        <p:txBody>
          <a:bodyPr/>
          <a:lstStyle/>
          <a:p>
            <a:r>
              <a:rPr lang="en-US" dirty="0" smtClean="0"/>
              <a:t>Data Science Foundation Project – </a:t>
            </a:r>
            <a:r>
              <a:rPr lang="en-US" dirty="0" err="1" smtClean="0"/>
              <a:t>UpX</a:t>
            </a:r>
            <a:r>
              <a:rPr lang="en-US" dirty="0" smtClean="0"/>
              <a:t> Academy</a:t>
            </a:r>
          </a:p>
          <a:p>
            <a:r>
              <a:rPr lang="en-US" sz="1400" dirty="0" smtClean="0"/>
              <a:t>(July’2017)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64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Speed Analysis</a:t>
            </a:r>
            <a:br>
              <a:rPr lang="en-US" dirty="0"/>
            </a:b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Speed VS Season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4" y="1690688"/>
            <a:ext cx="6145512" cy="45428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9582" y="2808700"/>
            <a:ext cx="4447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During Winters, Aircrafts fly relatively with lower speed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. This could be due to low visibility.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: operative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only before and after of “Spring break” and “Winter holidays”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6129" y="5236100"/>
            <a:ext cx="4447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Season of flight is also a key determinant for Aircraft's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 Analysis</a:t>
            </a:r>
            <a:br>
              <a:rPr lang="en-US" dirty="0" smtClean="0"/>
            </a:b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Top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Destinations Travelled in 2013 from NYC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6544"/>
            <a:ext cx="5157375" cy="36711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23296" y="2177830"/>
            <a:ext cx="560013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Top 5 Destinations travelled from New York in 2013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Chicago(ORD)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Atlanta(ATL)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Los Angeles(LAX)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Orlando(MCO)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Boston(BOS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On an average Top Destinations have 4 flights in a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Trend shows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 peak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in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June, July(Spring break) and witness a huge dip during February (Winter break)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Reverse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trend has been observed for Fort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Lauderdal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(FLL).</a:t>
            </a:r>
          </a:p>
        </p:txBody>
      </p:sp>
    </p:spTree>
    <p:extLst>
      <p:ext uri="{BB962C8B-B14F-4D97-AF65-F5344CB8AC3E}">
        <p14:creationId xmlns:p14="http://schemas.microsoft.com/office/powerpoint/2010/main" val="327443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departure delays are possible even during high airport traffic.</a:t>
            </a:r>
          </a:p>
          <a:p>
            <a:r>
              <a:rPr lang="en-US" dirty="0" smtClean="0"/>
              <a:t>Different carriers have different fleet sizes.</a:t>
            </a:r>
          </a:p>
          <a:p>
            <a:r>
              <a:rPr lang="en-US" dirty="0"/>
              <a:t>As many flights a carrier operates, so many delays it can </a:t>
            </a:r>
            <a:r>
              <a:rPr lang="en-US" dirty="0" smtClean="0"/>
              <a:t>observe.</a:t>
            </a:r>
          </a:p>
          <a:p>
            <a:r>
              <a:rPr lang="en-US" dirty="0" smtClean="0"/>
              <a:t>Most delays are observed during afternoon hours.</a:t>
            </a:r>
          </a:p>
          <a:p>
            <a:r>
              <a:rPr lang="en-US" dirty="0" smtClean="0"/>
              <a:t>Length of the </a:t>
            </a:r>
            <a:r>
              <a:rPr lang="en-US" dirty="0" smtClean="0"/>
              <a:t>trip and Season of flight are </a:t>
            </a:r>
            <a:r>
              <a:rPr lang="en-US" dirty="0" smtClean="0"/>
              <a:t>prime </a:t>
            </a:r>
            <a:r>
              <a:rPr lang="en-US" dirty="0" smtClean="0"/>
              <a:t>levers </a:t>
            </a:r>
            <a:r>
              <a:rPr lang="en-US" dirty="0" smtClean="0"/>
              <a:t>of choosing flight speed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expected, Number of flights increase to top destinations before Winter and Spring breaks.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Number: </a:t>
            </a:r>
            <a:r>
              <a:rPr lang="en-US" sz="2400" b="1" dirty="0" smtClean="0"/>
              <a:t>01</a:t>
            </a:r>
          </a:p>
          <a:p>
            <a:r>
              <a:rPr lang="en-US" dirty="0" smtClean="0"/>
              <a:t>Active Contributors:</a:t>
            </a:r>
          </a:p>
          <a:p>
            <a:pPr lvl="1"/>
            <a:r>
              <a:rPr lang="en-US" dirty="0" err="1"/>
              <a:t>Chitrabhanu</a:t>
            </a:r>
            <a:r>
              <a:rPr lang="en-US" dirty="0"/>
              <a:t> </a:t>
            </a:r>
            <a:r>
              <a:rPr lang="en-US" dirty="0" err="1" smtClean="0"/>
              <a:t>Tamrakar</a:t>
            </a:r>
            <a:endParaRPr lang="en-US" dirty="0" smtClean="0"/>
          </a:p>
          <a:p>
            <a:pPr lvl="1"/>
            <a:r>
              <a:rPr lang="en-US" dirty="0" err="1"/>
              <a:t>Deepa</a:t>
            </a:r>
            <a:r>
              <a:rPr lang="en-US" dirty="0"/>
              <a:t> </a:t>
            </a:r>
            <a:r>
              <a:rPr lang="en-US" dirty="0" smtClean="0"/>
              <a:t>Malhotra</a:t>
            </a:r>
          </a:p>
          <a:p>
            <a:pPr lvl="1"/>
            <a:r>
              <a:rPr lang="en-US" dirty="0"/>
              <a:t>Santosh </a:t>
            </a:r>
            <a:r>
              <a:rPr lang="en-US" dirty="0" err="1" smtClean="0"/>
              <a:t>Mahto</a:t>
            </a:r>
            <a:endParaRPr lang="en-US" dirty="0" smtClean="0"/>
          </a:p>
          <a:p>
            <a:pPr lvl="1"/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Ratna</a:t>
            </a:r>
            <a:r>
              <a:rPr lang="en-US" dirty="0"/>
              <a:t> </a:t>
            </a:r>
            <a:r>
              <a:rPr lang="en-US" dirty="0" err="1"/>
              <a:t>Kashyap</a:t>
            </a:r>
            <a:r>
              <a:rPr lang="en-US" dirty="0"/>
              <a:t> </a:t>
            </a:r>
            <a:r>
              <a:rPr lang="en-US" dirty="0" err="1" smtClean="0"/>
              <a:t>Mantri</a:t>
            </a:r>
            <a:endParaRPr lang="en-US" dirty="0" smtClean="0"/>
          </a:p>
          <a:p>
            <a:pPr lvl="1"/>
            <a:r>
              <a:rPr lang="en-US" dirty="0" err="1"/>
              <a:t>Siddharth</a:t>
            </a:r>
            <a:r>
              <a:rPr lang="en-US" dirty="0"/>
              <a:t> </a:t>
            </a:r>
            <a:r>
              <a:rPr lang="en-US" dirty="0" smtClean="0"/>
              <a:t>Roy</a:t>
            </a:r>
          </a:p>
          <a:p>
            <a:pPr lvl="1"/>
            <a:r>
              <a:rPr lang="en-US" dirty="0" err="1"/>
              <a:t>Sudipta</a:t>
            </a:r>
            <a:r>
              <a:rPr lang="en-US" dirty="0"/>
              <a:t> </a:t>
            </a:r>
            <a:r>
              <a:rPr lang="en-US" dirty="0" err="1"/>
              <a:t>Saha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Domain: Aviation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Dataset: NYC Flight Dataset ‘2013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dataset provides records of all flights that took off from New York city in year 2013.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this dataset, we intend to explore underlying pattern in: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Departure </a:t>
            </a:r>
            <a:r>
              <a:rPr lang="en-US" dirty="0" smtClean="0"/>
              <a:t>delays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Best airports in terms of </a:t>
            </a:r>
            <a:r>
              <a:rPr lang="en-US" dirty="0" smtClean="0"/>
              <a:t>timely departure 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Aircraft </a:t>
            </a:r>
            <a:r>
              <a:rPr lang="en-US" dirty="0" smtClean="0"/>
              <a:t>speed 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On time </a:t>
            </a:r>
            <a:r>
              <a:rPr lang="en-US" dirty="0" smtClean="0"/>
              <a:t>arrival 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Maximum number of flights headed to some particular destination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7203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 Dictionary</a:t>
            </a:r>
          </a:p>
          <a:p>
            <a:pPr marL="457200" lvl="1" indent="0">
              <a:buNone/>
            </a:pPr>
            <a:r>
              <a:rPr lang="en-US" sz="1100" dirty="0"/>
              <a:t>Name		</a:t>
            </a:r>
            <a:r>
              <a:rPr lang="en-US" sz="1100" dirty="0" smtClean="0"/>
              <a:t>Description</a:t>
            </a:r>
            <a:endParaRPr lang="en-US" sz="1100" dirty="0"/>
          </a:p>
          <a:p>
            <a:pPr marL="457200" lvl="1" indent="0">
              <a:buNone/>
            </a:pPr>
            <a:r>
              <a:rPr lang="en-US" sz="1100" dirty="0"/>
              <a:t>------------	</a:t>
            </a:r>
            <a:r>
              <a:rPr lang="en-US" sz="1100" dirty="0" smtClean="0"/>
              <a:t>---------------------------------------------------------------</a:t>
            </a:r>
            <a:endParaRPr lang="en-US" sz="1100" dirty="0"/>
          </a:p>
          <a:p>
            <a:pPr marL="457200" lvl="1" indent="0">
              <a:buNone/>
            </a:pPr>
            <a:r>
              <a:rPr lang="en-US" sz="1100" dirty="0"/>
              <a:t>year, </a:t>
            </a:r>
            <a:r>
              <a:rPr lang="en-US" sz="1100" b="1" dirty="0"/>
              <a:t>month, day</a:t>
            </a:r>
            <a:r>
              <a:rPr lang="en-US" sz="1100" dirty="0"/>
              <a:t>	</a:t>
            </a:r>
            <a:r>
              <a:rPr lang="en-US" sz="1100" dirty="0" smtClean="0"/>
              <a:t>2013</a:t>
            </a:r>
            <a:r>
              <a:rPr lang="en-US" sz="1100" dirty="0"/>
              <a:t>, month (1-12), Day of the month (1-31)			</a:t>
            </a:r>
          </a:p>
          <a:p>
            <a:pPr marL="457200" lvl="1" indent="0">
              <a:buNone/>
            </a:pPr>
            <a:r>
              <a:rPr lang="en-US" sz="1100" b="1" dirty="0" err="1"/>
              <a:t>dep_time</a:t>
            </a:r>
            <a:r>
              <a:rPr lang="en-US" sz="1100" dirty="0"/>
              <a:t>, </a:t>
            </a:r>
            <a:r>
              <a:rPr lang="en-US" sz="1100" dirty="0" err="1"/>
              <a:t>arr_time</a:t>
            </a:r>
            <a:r>
              <a:rPr lang="en-US" sz="1100" dirty="0"/>
              <a:t>	</a:t>
            </a:r>
            <a:r>
              <a:rPr lang="en-US" sz="1100" dirty="0" smtClean="0"/>
              <a:t>Departure </a:t>
            </a:r>
            <a:r>
              <a:rPr lang="en-US" sz="1100" dirty="0"/>
              <a:t>times, Arrival times in local </a:t>
            </a:r>
            <a:r>
              <a:rPr lang="en-US" sz="1100" dirty="0" err="1" smtClean="0"/>
              <a:t>timezone</a:t>
            </a:r>
            <a:endParaRPr lang="en-US" sz="1100" dirty="0"/>
          </a:p>
          <a:p>
            <a:pPr marL="457200" lvl="1" indent="0">
              <a:buNone/>
            </a:pPr>
            <a:r>
              <a:rPr lang="en-US" sz="1100" dirty="0" err="1"/>
              <a:t>sched_dep_time</a:t>
            </a:r>
            <a:r>
              <a:rPr lang="en-US" sz="1100" dirty="0"/>
              <a:t>, 	</a:t>
            </a:r>
            <a:r>
              <a:rPr lang="en-US" sz="1100" dirty="0" smtClean="0"/>
              <a:t>Scheduled </a:t>
            </a:r>
            <a:r>
              <a:rPr lang="en-US" sz="1100" dirty="0"/>
              <a:t>departure/arrival </a:t>
            </a:r>
            <a:r>
              <a:rPr lang="en-US" sz="1100" dirty="0" smtClean="0"/>
              <a:t>time</a:t>
            </a:r>
          </a:p>
          <a:p>
            <a:pPr marL="457200" lvl="1" indent="0">
              <a:buNone/>
            </a:pPr>
            <a:r>
              <a:rPr lang="en-US" sz="1100" dirty="0" err="1" smtClean="0"/>
              <a:t>sched_arr_time</a:t>
            </a:r>
            <a:r>
              <a:rPr lang="en-US" sz="1100" dirty="0" smtClean="0"/>
              <a:t>	</a:t>
            </a:r>
            <a:endParaRPr lang="en-US" sz="1100" dirty="0"/>
          </a:p>
          <a:p>
            <a:pPr marL="457200" lvl="1" indent="0">
              <a:buNone/>
            </a:pPr>
            <a:r>
              <a:rPr lang="en-US" sz="1100" b="1" dirty="0" err="1" smtClean="0"/>
              <a:t>dep_delay</a:t>
            </a:r>
            <a:r>
              <a:rPr lang="en-US" sz="1100" dirty="0" smtClean="0"/>
              <a:t> </a:t>
            </a:r>
            <a:r>
              <a:rPr lang="en-US" sz="1100" dirty="0"/>
              <a:t>	</a:t>
            </a:r>
            <a:r>
              <a:rPr lang="en-US" sz="1100" dirty="0" smtClean="0"/>
              <a:t>Departure </a:t>
            </a:r>
            <a:r>
              <a:rPr lang="en-US" sz="1100" dirty="0"/>
              <a:t>delay, Arrival delay in </a:t>
            </a:r>
            <a:r>
              <a:rPr lang="en-US" sz="1100" dirty="0" smtClean="0"/>
              <a:t>minutes</a:t>
            </a:r>
          </a:p>
          <a:p>
            <a:pPr marL="457200" lvl="1" indent="0">
              <a:buNone/>
            </a:pPr>
            <a:r>
              <a:rPr lang="en-US" sz="1100" dirty="0" err="1"/>
              <a:t>arr_delay</a:t>
            </a:r>
            <a:endParaRPr lang="en-US" sz="1100" dirty="0"/>
          </a:p>
          <a:p>
            <a:pPr marL="457200" lvl="1" indent="0">
              <a:buNone/>
            </a:pPr>
            <a:r>
              <a:rPr lang="en-US" sz="1100" b="1" dirty="0"/>
              <a:t>carrier</a:t>
            </a:r>
            <a:r>
              <a:rPr lang="en-US" sz="1100" dirty="0"/>
              <a:t>		</a:t>
            </a:r>
            <a:r>
              <a:rPr lang="en-US" sz="1100" dirty="0" smtClean="0"/>
              <a:t>Two </a:t>
            </a:r>
            <a:r>
              <a:rPr lang="en-US" sz="1100" dirty="0"/>
              <a:t>letter carrier abbreviation</a:t>
            </a:r>
          </a:p>
          <a:p>
            <a:pPr marL="457200" lvl="1" indent="0">
              <a:buNone/>
            </a:pPr>
            <a:r>
              <a:rPr lang="en-US" sz="1100" dirty="0"/>
              <a:t>flight		</a:t>
            </a:r>
            <a:r>
              <a:rPr lang="en-US" sz="1100" dirty="0" smtClean="0"/>
              <a:t>Flight </a:t>
            </a:r>
            <a:r>
              <a:rPr lang="en-US" sz="1100" dirty="0"/>
              <a:t>number</a:t>
            </a:r>
          </a:p>
          <a:p>
            <a:pPr marL="457200" lvl="1" indent="0">
              <a:buNone/>
            </a:pPr>
            <a:r>
              <a:rPr lang="en-US" sz="1100" dirty="0" err="1"/>
              <a:t>tailnum</a:t>
            </a:r>
            <a:r>
              <a:rPr lang="en-US" sz="1100" dirty="0"/>
              <a:t>	</a:t>
            </a:r>
            <a:r>
              <a:rPr lang="en-US" sz="1100" dirty="0" smtClean="0"/>
              <a:t>Plane </a:t>
            </a:r>
            <a:r>
              <a:rPr lang="en-US" sz="1100" dirty="0"/>
              <a:t>tail number</a:t>
            </a:r>
          </a:p>
          <a:p>
            <a:pPr marL="457200" lvl="1" indent="0">
              <a:buNone/>
            </a:pPr>
            <a:r>
              <a:rPr lang="en-US" sz="1100" b="1" dirty="0"/>
              <a:t>origin</a:t>
            </a:r>
            <a:r>
              <a:rPr lang="en-US" sz="1100" dirty="0"/>
              <a:t>, </a:t>
            </a:r>
            <a:r>
              <a:rPr lang="en-US" sz="1100" dirty="0" err="1"/>
              <a:t>dest</a:t>
            </a:r>
            <a:r>
              <a:rPr lang="en-US" sz="1100" dirty="0"/>
              <a:t>	</a:t>
            </a:r>
            <a:r>
              <a:rPr lang="en-US" sz="1100" dirty="0" smtClean="0"/>
              <a:t>Airport </a:t>
            </a:r>
            <a:r>
              <a:rPr lang="en-US" sz="1100" dirty="0"/>
              <a:t>codes for origin and destination</a:t>
            </a:r>
          </a:p>
          <a:p>
            <a:pPr marL="457200" lvl="1" indent="0">
              <a:buNone/>
            </a:pPr>
            <a:r>
              <a:rPr lang="en-US" sz="1100" b="1" dirty="0" err="1"/>
              <a:t>air_time</a:t>
            </a:r>
            <a:r>
              <a:rPr lang="en-US" sz="1100" dirty="0"/>
              <a:t>	</a:t>
            </a:r>
            <a:r>
              <a:rPr lang="en-US" sz="1100" dirty="0" smtClean="0"/>
              <a:t>Amount </a:t>
            </a:r>
            <a:r>
              <a:rPr lang="en-US" sz="1100" dirty="0"/>
              <a:t>of time spent in the air, in minutes.</a:t>
            </a:r>
          </a:p>
          <a:p>
            <a:pPr marL="457200" lvl="1" indent="0">
              <a:buNone/>
            </a:pPr>
            <a:r>
              <a:rPr lang="en-US" sz="1100" dirty="0"/>
              <a:t>distance	</a:t>
            </a:r>
            <a:r>
              <a:rPr lang="en-US" sz="1100" dirty="0" smtClean="0"/>
              <a:t>Distance </a:t>
            </a:r>
            <a:r>
              <a:rPr lang="en-US" sz="1100" dirty="0"/>
              <a:t>flown, in miles.</a:t>
            </a:r>
          </a:p>
          <a:p>
            <a:pPr marL="457200" lvl="1" indent="0">
              <a:buNone/>
            </a:pPr>
            <a:r>
              <a:rPr lang="en-US" sz="1100" dirty="0"/>
              <a:t>hour, minute	</a:t>
            </a:r>
            <a:r>
              <a:rPr lang="en-US" sz="1100" dirty="0" smtClean="0"/>
              <a:t>Scheduled </a:t>
            </a:r>
            <a:r>
              <a:rPr lang="en-US" sz="1100" dirty="0"/>
              <a:t>Time of departure broken in to hour and </a:t>
            </a:r>
            <a:r>
              <a:rPr lang="en-US" sz="1100" dirty="0" err="1"/>
              <a:t>mins</a:t>
            </a:r>
            <a:r>
              <a:rPr lang="en-US" sz="1100" dirty="0"/>
              <a:t>.</a:t>
            </a:r>
          </a:p>
          <a:p>
            <a:pPr marL="457200" lvl="1" indent="0">
              <a:buNone/>
            </a:pPr>
            <a:r>
              <a:rPr lang="en-US" sz="1100" dirty="0" err="1"/>
              <a:t>time_hour</a:t>
            </a:r>
            <a:r>
              <a:rPr lang="en-US" sz="1100" dirty="0"/>
              <a:t>	</a:t>
            </a:r>
            <a:r>
              <a:rPr lang="en-US" sz="1100" dirty="0" smtClean="0"/>
              <a:t>Timestamp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714" y="2072101"/>
            <a:ext cx="4407090" cy="196527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Variable Notes</a:t>
            </a:r>
          </a:p>
          <a:p>
            <a:pPr lvl="1"/>
            <a:r>
              <a:rPr lang="en-US" sz="1200" dirty="0" err="1" smtClean="0"/>
              <a:t>time_hour</a:t>
            </a:r>
            <a:r>
              <a:rPr lang="en-US" sz="1200" dirty="0" smtClean="0"/>
              <a:t>: Scheduled </a:t>
            </a:r>
            <a:r>
              <a:rPr lang="en-US" sz="1200" dirty="0"/>
              <a:t>Departure Slot: Date &amp; </a:t>
            </a:r>
            <a:r>
              <a:rPr lang="en-US" sz="1200" dirty="0" smtClean="0"/>
              <a:t>Hour</a:t>
            </a:r>
          </a:p>
          <a:p>
            <a:pPr lvl="1"/>
            <a:r>
              <a:rPr lang="en-US" sz="1200" dirty="0" smtClean="0"/>
              <a:t>Times are mentioned in HHMM format and in local </a:t>
            </a:r>
            <a:r>
              <a:rPr lang="en-US" sz="1200" dirty="0" err="1" smtClean="0"/>
              <a:t>timezone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All variables related to departure data, viz. </a:t>
            </a:r>
            <a:r>
              <a:rPr lang="en-US" sz="1200" dirty="0" err="1" smtClean="0"/>
              <a:t>dep_delay</a:t>
            </a:r>
            <a:r>
              <a:rPr lang="en-US" sz="1200" dirty="0" smtClean="0"/>
              <a:t>, </a:t>
            </a:r>
            <a:r>
              <a:rPr lang="en-US" sz="1200" dirty="0" err="1" smtClean="0"/>
              <a:t>dep_time</a:t>
            </a:r>
            <a:r>
              <a:rPr lang="en-US" sz="1200" dirty="0" smtClean="0"/>
              <a:t>, origin, carrier are heavily used in our analysis.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3714" y="4001294"/>
            <a:ext cx="5568286" cy="163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Assumptions</a:t>
            </a:r>
            <a:endParaRPr lang="en-US" sz="8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Delayed departure (</a:t>
            </a:r>
            <a:r>
              <a:rPr lang="en-US" sz="1200" dirty="0" err="1">
                <a:latin typeface="Century Gothic" panose="020B0502020202020204" pitchFamily="34" charset="0"/>
              </a:rPr>
              <a:t>dep_delay</a:t>
            </a:r>
            <a:r>
              <a:rPr lang="en-US" sz="1200" dirty="0">
                <a:latin typeface="Century Gothic" panose="020B0502020202020204" pitchFamily="34" charset="0"/>
              </a:rPr>
              <a:t> &gt; 5 min</a:t>
            </a:r>
            <a:r>
              <a:rPr lang="en-US" sz="1200" dirty="0" smtClean="0">
                <a:latin typeface="Century Gothic" panose="020B0502020202020204" pitchFamily="34" charset="0"/>
              </a:rPr>
              <a:t>).</a:t>
            </a:r>
          </a:p>
          <a:p>
            <a:pPr lvl="1" algn="just"/>
            <a:endParaRPr lang="en-US" sz="800" dirty="0">
              <a:latin typeface="Century Gothic" panose="020B0502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Early departure (</a:t>
            </a:r>
            <a:r>
              <a:rPr lang="en-US" sz="1200" dirty="0" err="1">
                <a:latin typeface="Century Gothic" panose="020B0502020202020204" pitchFamily="34" charset="0"/>
              </a:rPr>
              <a:t>dep_delay</a:t>
            </a:r>
            <a:r>
              <a:rPr lang="en-US" sz="1200" dirty="0">
                <a:latin typeface="Century Gothic" panose="020B0502020202020204" pitchFamily="34" charset="0"/>
              </a:rPr>
              <a:t> &lt; -5 min</a:t>
            </a:r>
            <a:r>
              <a:rPr lang="en-US" sz="1200" dirty="0" smtClean="0">
                <a:latin typeface="Century Gothic" panose="020B0502020202020204" pitchFamily="34" charset="0"/>
              </a:rPr>
              <a:t>).</a:t>
            </a:r>
          </a:p>
          <a:p>
            <a:pPr lvl="1" algn="just"/>
            <a:endParaRPr lang="en-US" sz="800" dirty="0">
              <a:latin typeface="Century Gothic" panose="020B0502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On-time departure (</a:t>
            </a:r>
            <a:r>
              <a:rPr lang="en-US" sz="1200" dirty="0" err="1">
                <a:latin typeface="Century Gothic" panose="020B0502020202020204" pitchFamily="34" charset="0"/>
              </a:rPr>
              <a:t>dep_delay</a:t>
            </a:r>
            <a:r>
              <a:rPr lang="en-US" sz="1200" dirty="0">
                <a:latin typeface="Century Gothic" panose="020B0502020202020204" pitchFamily="34" charset="0"/>
              </a:rPr>
              <a:t> b/w 5 &amp; -5 min</a:t>
            </a:r>
            <a:r>
              <a:rPr lang="en-US" sz="1200" dirty="0" smtClean="0">
                <a:latin typeface="Century Gothic" panose="020B0502020202020204" pitchFamily="34" charset="0"/>
              </a:rPr>
              <a:t>).</a:t>
            </a:r>
          </a:p>
          <a:p>
            <a:pPr lvl="1" algn="just"/>
            <a:endParaRPr lang="en-US" sz="800" dirty="0">
              <a:latin typeface="Century Gothic" panose="020B0502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Only domestic flights are considered in the dataset. </a:t>
            </a:r>
            <a:endParaRPr lang="en-IN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7574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Related to Departure </a:t>
            </a:r>
            <a:r>
              <a:rPr lang="en-US" dirty="0" smtClean="0"/>
              <a:t>Delays</a:t>
            </a:r>
            <a:endParaRPr lang="en-US" dirty="0" smtClean="0"/>
          </a:p>
          <a:p>
            <a:pPr lvl="1"/>
            <a:r>
              <a:rPr lang="en-US" dirty="0"/>
              <a:t>How well the departures were facilitated by airports in </a:t>
            </a:r>
            <a:r>
              <a:rPr lang="en-US" dirty="0" smtClean="0"/>
              <a:t>NYC?</a:t>
            </a:r>
          </a:p>
          <a:p>
            <a:pPr lvl="1"/>
            <a:r>
              <a:rPr lang="en-US" dirty="0" smtClean="0"/>
              <a:t>How strong was the impact of traffic on departure delays</a:t>
            </a:r>
          </a:p>
          <a:p>
            <a:pPr lvl="1"/>
            <a:r>
              <a:rPr lang="en-US" dirty="0" smtClean="0"/>
              <a:t>How departure delays became characteristic of each carriers.</a:t>
            </a:r>
          </a:p>
          <a:p>
            <a:pPr lvl="1"/>
            <a:r>
              <a:rPr lang="en-US" dirty="0" smtClean="0"/>
              <a:t>Was there any connection between departure delays and timing of flights?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7574"/>
            <a:ext cx="5181600" cy="19684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Aircraft Speed Analysis</a:t>
            </a:r>
          </a:p>
          <a:p>
            <a:pPr lvl="1"/>
            <a:r>
              <a:rPr lang="en-US" dirty="0"/>
              <a:t>How did carriers </a:t>
            </a:r>
            <a:r>
              <a:rPr lang="en-US" dirty="0" smtClean="0"/>
              <a:t>select speed of their flight?</a:t>
            </a:r>
          </a:p>
          <a:p>
            <a:pPr lvl="1"/>
            <a:r>
              <a:rPr lang="en-US" dirty="0" smtClean="0"/>
              <a:t>What was determinant lever in </a:t>
            </a:r>
            <a:r>
              <a:rPr lang="en-US" dirty="0" smtClean="0"/>
              <a:t>selecting </a:t>
            </a:r>
            <a:r>
              <a:rPr lang="en-US" dirty="0" smtClean="0"/>
              <a:t>flight speed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Was there any connection between speed of flight and seasons of an year?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Departure </a:t>
            </a:r>
            <a:r>
              <a:rPr lang="en-US" dirty="0" smtClean="0"/>
              <a:t>Delays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Flight Traffic &amp; its impact on count of delays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06536" cy="39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Delay pattern throughout the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Delays across originating airports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4" y="2292825"/>
            <a:ext cx="3657600" cy="264795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3138" y="5016975"/>
            <a:ext cx="4973826" cy="1159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Correlation between Traffic &amp; flight delays = 0.39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Impact of traffic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on flight delays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is not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prominent.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July &amp; August are busiest month.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Flight delays are fewer in Sep, Oct &amp; Nov without much reduction in traffic.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72200" y="5093175"/>
            <a:ext cx="6165376" cy="1083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600" b="1" u="sng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Airport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	</a:t>
            </a:r>
            <a:r>
              <a:rPr lang="en-US" sz="1600" b="1" u="sng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Remarks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EWR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	Mostly highest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traffic 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LGA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	Sometimes least traffic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      </a:t>
            </a:r>
            <a:r>
              <a:rPr lang="en-US" sz="1600" dirty="0">
                <a:solidFill>
                  <a:srgbClr val="00B050"/>
                </a:solidFill>
                <a:latin typeface="Century Gothic" panose="020B0502020202020204" pitchFamily="34" charset="0"/>
              </a:rPr>
              <a:t>JFK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	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More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sensitive to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Traffic(steeper slope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).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Relatively close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to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capacity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Several instances of very few delays even with high traffic load.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6625"/>
            <a:ext cx="4867275" cy="28003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65494" y="6264327"/>
            <a:ext cx="109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Traffic is not the only factor for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departure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delays. Hence, delays can be reduced even in current high traffic.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8789158" y="5213445"/>
            <a:ext cx="232012" cy="39578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3822" y="5213445"/>
            <a:ext cx="191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Both airports react to the traffic in similar way (as slopes are similar)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Departure Delays</a:t>
            </a:r>
            <a:br>
              <a:rPr lang="en-US" dirty="0" smtClean="0"/>
            </a:b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Delays observed by different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5498"/>
            <a:ext cx="5181600" cy="4262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Spread of daily delays for each carrier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262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Carrier delays are dependent on airport</a:t>
            </a:r>
            <a:endParaRPr lang="en-US" dirty="0"/>
          </a:p>
        </p:txBody>
      </p:sp>
      <p:pic>
        <p:nvPicPr>
          <p:cNvPr id="5" name="Content Placeholder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4750"/>
            <a:ext cx="4438650" cy="3143250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01" y="2251882"/>
            <a:ext cx="3857625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729" y="2106091"/>
            <a:ext cx="3552825" cy="1590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19800" y="3911506"/>
            <a:ext cx="5962934" cy="262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Number of Delays varies widely for few Carriers.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As many flights a carrier operates, so many delays it can observe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Every carrier operates different fleet size.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Most delays at origins can be attributed to few carriers.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5965586"/>
            <a:ext cx="5796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Different carriers have different fleet sizes, impacting the departure delays that they face. 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Departure Delays</a:t>
            </a:r>
            <a:br>
              <a:rPr lang="en-US" dirty="0" smtClean="0"/>
            </a:b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Delay profile throughout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5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Badly impacted hours in a day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9" y="2224310"/>
            <a:ext cx="4369704" cy="320509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19800" y="3370865"/>
            <a:ext cx="5962934" cy="2025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Most delays take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place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between 2 PM &amp; 10 PM.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Delays are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minimal during darkest hours of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the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night (23 PM to 6 AM).</a:t>
            </a:r>
          </a:p>
          <a:p>
            <a:r>
              <a:rPr lang="en-US" sz="1200" b="1" u="sng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Airport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         </a:t>
            </a:r>
            <a:r>
              <a:rPr lang="en-US" sz="1200" b="1" u="sng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Peak delay hours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  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EWR                  4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PM &amp; 6PM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  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JFK                    8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PM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1974" y="5827593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Delays during morning business hours are relatively under control, 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whereas afternoon hours see deterioration due to high traffic probably attributed to personal travels.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 Speed Analysis</a:t>
            </a:r>
            <a:br>
              <a:rPr lang="en-US" dirty="0" smtClean="0"/>
            </a:b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Determinant factor of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691" y="1825625"/>
            <a:ext cx="5181600" cy="358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Speed, Delays &amp; Trip length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12559" y="2304511"/>
            <a:ext cx="5841241" cy="315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HA :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fastest and efficient fleet. Negligible delays. Reliable for longer distance trips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EV :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facing highest delays but using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slower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fleets.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US : slowest fleet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yet handled delays efficiently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High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speed fleets normally see low departure delays.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Short distance carriers use slower fleets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en" sz="1600" dirty="0"/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Most of the aircrafts fly with speed less than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world’s average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passenger jet’s speed (540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MpH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), suggests frequent Aircraft maintenance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98" y="2178986"/>
            <a:ext cx="3676650" cy="4391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68287" y="5310493"/>
            <a:ext cx="5917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Trip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length (not departure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delay) is determinant lever of speed.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5C64-66D9-4691-9E91-8F7F5CAAEC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809</Words>
  <Application>Microsoft Office PowerPoint</Application>
  <PresentationFormat>Widescreen</PresentationFormat>
  <Paragraphs>139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Trebuchet MS</vt:lpstr>
      <vt:lpstr>Wingdings</vt:lpstr>
      <vt:lpstr>Office Theme</vt:lpstr>
      <vt:lpstr>EDA Project on  NYC Flight Data</vt:lpstr>
      <vt:lpstr>Group Info</vt:lpstr>
      <vt:lpstr>Project Introduction</vt:lpstr>
      <vt:lpstr>Dataset Description</vt:lpstr>
      <vt:lpstr>Business Questions Explored</vt:lpstr>
      <vt:lpstr>Departure Delays Flight Traffic &amp; its impact on count of delays</vt:lpstr>
      <vt:lpstr>Departure Delays Delays observed by different Carriers</vt:lpstr>
      <vt:lpstr>Departure Delays Delay profile throughout the day</vt:lpstr>
      <vt:lpstr>Aircraft Speed Analysis Determinant factor of Speed</vt:lpstr>
      <vt:lpstr>Aircraft Speed Analysis Speed VS Season</vt:lpstr>
      <vt:lpstr>Destination Analysis Top Destinations Travelled in 2013 from NYC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Flight data analysis  (year 2013)</dc:title>
  <dc:creator>Siddharth Roy</dc:creator>
  <cp:lastModifiedBy>Mantri,Kashyap,BANGALORE,NUSA IS Glendale SAP APO PPDS</cp:lastModifiedBy>
  <cp:revision>78</cp:revision>
  <dcterms:created xsi:type="dcterms:W3CDTF">2017-07-08T09:27:45Z</dcterms:created>
  <dcterms:modified xsi:type="dcterms:W3CDTF">2017-07-13T19:59:31Z</dcterms:modified>
  <cp:category>DSF Track Project</cp:category>
  <cp:version>v1</cp:version>
</cp:coreProperties>
</file>