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61" r:id="rId6"/>
    <p:sldId id="262" r:id="rId7"/>
    <p:sldId id="264" r:id="rId8"/>
    <p:sldId id="266" r:id="rId9"/>
    <p:sldId id="267" r:id="rId10"/>
    <p:sldId id="272" r:id="rId11"/>
    <p:sldId id="273" r:id="rId12"/>
    <p:sldId id="274" r:id="rId13"/>
    <p:sldId id="275" r:id="rId14"/>
    <p:sldId id="277" r:id="rId15"/>
    <p:sldId id="27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5FF"/>
    <a:srgbClr val="1A2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0" autoAdjust="0"/>
  </p:normalViewPr>
  <p:slideViewPr>
    <p:cSldViewPr>
      <p:cViewPr varScale="1">
        <p:scale>
          <a:sx n="80" d="100"/>
          <a:sy n="80" d="100"/>
        </p:scale>
        <p:origin x="90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F29F1-9490-42AB-83F8-4ED5F77E984F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938A-E1BE-4C1A-B66B-6EBD8CCA3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71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5-Jul-18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701675"/>
            <a:ext cx="611505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r>
              <a:rPr lang="zh-TW" altLang="en-US" sz="800" dirty="0" smtClean="0"/>
              <a:t>以下是系統的架構，首先使用者，其實也是販賣機的管理者，先用註冊系統註冊帳號，接著再經過管理員</a:t>
            </a:r>
            <a:r>
              <a:rPr lang="en-US" altLang="zh-TW" sz="800" dirty="0" smtClean="0"/>
              <a:t>(</a:t>
            </a:r>
            <a:r>
              <a:rPr lang="zh-TW" altLang="en-US" sz="800" dirty="0" smtClean="0"/>
              <a:t>資料庫管理者</a:t>
            </a:r>
            <a:r>
              <a:rPr lang="en-US" altLang="zh-TW" sz="800" dirty="0" smtClean="0"/>
              <a:t>)</a:t>
            </a:r>
            <a:r>
              <a:rPr lang="zh-TW" altLang="en-US" sz="800" dirty="0" smtClean="0"/>
              <a:t>審核後</a:t>
            </a:r>
            <a:endParaRPr lang="en-US" altLang="zh-TW" sz="800" dirty="0" smtClean="0"/>
          </a:p>
          <a:p>
            <a:r>
              <a:rPr lang="zh-TW" altLang="en-US" sz="800" dirty="0" smtClean="0"/>
              <a:t>獲得權限，就可以以登入進入我們的系統。進入系統後，就可以</a:t>
            </a:r>
            <a:r>
              <a:rPr lang="en-US" altLang="zh-TW" sz="800" dirty="0" smtClean="0"/>
              <a:t>UI</a:t>
            </a:r>
            <a:r>
              <a:rPr lang="zh-TW" altLang="en-US" sz="800" dirty="0" smtClean="0"/>
              <a:t>介面，而</a:t>
            </a:r>
            <a:r>
              <a:rPr lang="en-US" altLang="zh-TW" sz="800" dirty="0" smtClean="0"/>
              <a:t>UI</a:t>
            </a:r>
            <a:r>
              <a:rPr lang="zh-TW" altLang="en-US" sz="800" dirty="0" smtClean="0"/>
              <a:t>介面會藉由伺服器傳送到資料庫，資料庫會跟</a:t>
            </a:r>
            <a:r>
              <a:rPr lang="en-US" altLang="zh-TW" sz="800" dirty="0" smtClean="0"/>
              <a:t>ARC</a:t>
            </a:r>
            <a:r>
              <a:rPr lang="zh-TW" altLang="en-US" sz="800" dirty="0" smtClean="0"/>
              <a:t>互相交換資料，最後更新</a:t>
            </a:r>
            <a:r>
              <a:rPr lang="en-US" altLang="zh-TW" sz="800" dirty="0" smtClean="0"/>
              <a:t>UI</a:t>
            </a:r>
            <a:r>
              <a:rPr lang="zh-TW" altLang="en-US" sz="800" dirty="0" smtClean="0"/>
              <a:t>介面，最後再以登出，離開系統。</a:t>
            </a:r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販賣商品的資料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可以即時更動販賣機之資料，包括更改商品之名稱、數量與價格、保存期限，並可直接更改資料庫的數值，唯有剩餘數量必須在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上修改，以保持資料的一致性。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通知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功能顯示販賣機所需之通知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(1)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補貨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(2)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保存期限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(3)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資料更新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dirty="0" smtClean="0"/>
              <a:t>(4)</a:t>
            </a:r>
            <a:r>
              <a:rPr lang="zh-TW" altLang="en-US" dirty="0" smtClean="0"/>
              <a:t>溫度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所以其實能當防火警報</a:t>
            </a:r>
            <a:r>
              <a:rPr lang="en-US" altLang="zh-TW" dirty="0" smtClean="0"/>
              <a:t>XD)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販賣機硬體狀態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顯示販賣機硬體狀態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C2A2D-E524-416D-8B45-A76D48E0A3BA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5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這是沒學過網頁的人寫的</a:t>
            </a:r>
            <a:r>
              <a:rPr lang="en-US" altLang="zh-TW" dirty="0" err="1" smtClean="0"/>
              <a:t>rrrr</a:t>
            </a:r>
            <a:endParaRPr lang="en-US" altLang="zh-TW" dirty="0" smtClean="0"/>
          </a:p>
          <a:p>
            <a:r>
              <a:rPr lang="zh-TW" altLang="en-US" dirty="0" smtClean="0"/>
              <a:t>網頁設計簡陋請多包涵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938A-E1BE-4C1A-B66B-6EBD8CCA34A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28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99542"/>
            <a:ext cx="7772400" cy="6138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241425"/>
            <a:ext cx="6400800" cy="521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DF0-15E4-452C-960E-FC9C2BBC425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9F6-FEB5-47A3-B493-0BA38151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5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9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9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8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7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rgbClr val="1A284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rgbClr val="1A284D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DF0-15E4-452C-960E-FC9C2BBC425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9F6-FEB5-47A3-B493-0BA38151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>
                <a:solidFill>
                  <a:srgbClr val="1A284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7"/>
            <a:ext cx="8229600" cy="3030985"/>
          </a:xfrm>
        </p:spPr>
        <p:txBody>
          <a:bodyPr/>
          <a:lstStyle>
            <a:lvl1pPr marL="0" indent="0" algn="ctr">
              <a:buNone/>
              <a:defRPr>
                <a:solidFill>
                  <a:srgbClr val="1A284D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DF0-15E4-452C-960E-FC9C2BBC425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9F6-FEB5-47A3-B493-0BA38151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3592654"/>
            <a:ext cx="9147854" cy="1550847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321138"/>
            <a:ext cx="8222942" cy="688137"/>
          </a:xfrm>
        </p:spPr>
        <p:txBody>
          <a:bodyPr/>
          <a:lstStyle>
            <a:lvl1pPr marL="0" indent="0" algn="l">
              <a:buNone/>
              <a:defRPr sz="2100" b="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421731"/>
            <a:ext cx="8229600" cy="883130"/>
          </a:xfrm>
        </p:spPr>
        <p:txBody>
          <a:bodyPr anchor="b">
            <a:noAutofit/>
          </a:bodyPr>
          <a:lstStyle>
            <a:lvl1pPr algn="l">
              <a:defRPr sz="27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5750"/>
            <a:ext cx="1343025" cy="49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301853"/>
            <a:ext cx="4678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00" y="3993564"/>
            <a:ext cx="1815225" cy="97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8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8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8DF0-15E4-452C-960E-FC9C2BBC425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49F6-FEB5-47A3-B493-0BA38151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771550"/>
            <a:ext cx="9144000" cy="1320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9542"/>
            <a:ext cx="7772400" cy="1512168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C00000"/>
                </a:solidFill>
              </a:rPr>
              <a:t>EE</a:t>
            </a:r>
            <a:r>
              <a:rPr lang="zh-TW" altLang="en-US" sz="4000" b="1" dirty="0">
                <a:solidFill>
                  <a:srgbClr val="C00000"/>
                </a:solidFill>
              </a:rPr>
              <a:t>小舖元元不絕</a:t>
            </a:r>
            <a:r>
              <a:rPr lang="zh-TW" altLang="en-US" sz="4000" b="1" dirty="0" smtClean="0">
                <a:solidFill>
                  <a:srgbClr val="C00000"/>
                </a:solidFill>
              </a:rPr>
              <a:t>－雲端</a:t>
            </a:r>
            <a:r>
              <a:rPr lang="zh-TW" altLang="en-US" sz="4000" b="1" dirty="0">
                <a:solidFill>
                  <a:srgbClr val="C00000"/>
                </a:solidFill>
              </a:rPr>
              <a:t>管理與智慧銷售系統應用於自動販賣機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251520" y="277561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2018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Synopsys 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ARC</a:t>
            </a:r>
            <a:r>
              <a:rPr lang="zh-TW" altLang="en-US" sz="2800" b="1" dirty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盃</a:t>
            </a:r>
            <a:r>
              <a:rPr lang="zh-CN" altLang="en-US" sz="2800" b="1" dirty="0" smtClean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電子設計競賽</a:t>
            </a:r>
            <a:r>
              <a:rPr lang="zh-TW" altLang="en-US" sz="2800" b="1" dirty="0" smtClean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台灣區第</a:t>
            </a:r>
            <a:r>
              <a:rPr lang="en-US" altLang="zh-TW" sz="2800" b="1" dirty="0" smtClean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en-US" sz="2800" b="1" dirty="0" smtClean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隊</a:t>
            </a:r>
            <a:endParaRPr lang="en-US" sz="2800" b="1" dirty="0">
              <a:solidFill>
                <a:srgbClr val="FFFF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3686" y="3891701"/>
            <a:ext cx="2614818" cy="1200329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參賽者：</a:t>
            </a:r>
            <a:endParaRPr lang="en-US" altLang="zh-TW" sz="2400" dirty="0" smtClean="0"/>
          </a:p>
          <a:p>
            <a:r>
              <a:rPr lang="zh-TW" altLang="en-US" sz="2400" dirty="0" smtClean="0"/>
              <a:t>    董</a:t>
            </a:r>
            <a:r>
              <a:rPr lang="zh-TW" altLang="en-US" sz="2400" dirty="0"/>
              <a:t>仲</a:t>
            </a:r>
            <a:r>
              <a:rPr lang="zh-TW" altLang="en-US" sz="2400" dirty="0" smtClean="0"/>
              <a:t>宣、</a:t>
            </a:r>
            <a:r>
              <a:rPr lang="zh-TW" altLang="en-US" sz="2400" dirty="0"/>
              <a:t>蔡期</a:t>
            </a:r>
            <a:r>
              <a:rPr lang="zh-TW" altLang="en-US" sz="2400" dirty="0" smtClean="0"/>
              <a:t>开</a:t>
            </a:r>
            <a:endParaRPr lang="en-US" altLang="zh-TW" sz="2400" dirty="0" smtClean="0"/>
          </a:p>
          <a:p>
            <a:r>
              <a:rPr lang="zh-TW" altLang="en-US" sz="2400" dirty="0" smtClean="0"/>
              <a:t>    潘</a:t>
            </a:r>
            <a:r>
              <a:rPr lang="zh-TW" altLang="en-US" sz="2400" dirty="0"/>
              <a:t>星羽、丁淯卿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144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>
            <a:spLocks noGrp="1"/>
          </p:cNvSpPr>
          <p:nvPr>
            <p:ph idx="1"/>
          </p:nvPr>
        </p:nvSpPr>
        <p:spPr>
          <a:xfrm>
            <a:off x="2004342" y="771550"/>
            <a:ext cx="5222404" cy="633752"/>
          </a:xfrm>
        </p:spPr>
        <p:txBody>
          <a:bodyPr>
            <a:normAutofit/>
          </a:bodyPr>
          <a:lstStyle/>
          <a:p>
            <a:pPr marL="216694" lvl="1" indent="0" algn="ctr">
              <a:buNone/>
            </a:pPr>
            <a:r>
              <a:rPr lang="zh-TW" altLang="en-US" sz="3200" b="1" dirty="0"/>
              <a:t>購買紀錄</a:t>
            </a:r>
          </a:p>
        </p:txBody>
      </p:sp>
      <p:pic>
        <p:nvPicPr>
          <p:cNvPr id="3" name="Picture 8" descr="https://i.imgur.com/dpgHXQ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9" y="1851670"/>
            <a:ext cx="8860970" cy="23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924" y="571127"/>
            <a:ext cx="6491064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推薦演算</a:t>
            </a:r>
            <a:r>
              <a:rPr lang="zh-TW" altLang="en-US" sz="4000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993" y="1536695"/>
            <a:ext cx="7886700" cy="53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當無</a:t>
            </a:r>
            <a:r>
              <a:rPr lang="zh-TW" altLang="en-US" sz="2400" dirty="0"/>
              <a:t>購買紀錄時</a:t>
            </a:r>
            <a:r>
              <a:rPr lang="zh-TW" altLang="en-US" sz="2400" dirty="0" smtClean="0"/>
              <a:t>，在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個商品中隨機推薦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個！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17144" y="2879948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2260" y="2879948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1619" y="2879948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0978" y="2879948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97924" y="2879948"/>
            <a:ext cx="890077" cy="79465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555421" y="3925358"/>
            <a:ext cx="1983922" cy="5186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/>
              <a:t>因此推薦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！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92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96296E-6 L 0.61701 -0.002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51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01 -0.00216 L 2.77556E-17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5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96296E-6 L 0.1908 0.0040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19511"/>
            <a:ext cx="7886700" cy="1020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有</a:t>
            </a:r>
            <a:r>
              <a:rPr lang="zh-TW" altLang="en-US" sz="2400" dirty="0"/>
              <a:t>購買紀錄時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假設資料庫</a:t>
            </a:r>
            <a:r>
              <a:rPr lang="zh-TW" altLang="en-US" sz="2400" dirty="0"/>
              <a:t>中所</a:t>
            </a:r>
            <a:r>
              <a:rPr lang="zh-TW" altLang="en-US" sz="2400" dirty="0" smtClean="0"/>
              <a:t>紀錄四</a:t>
            </a:r>
            <a:r>
              <a:rPr lang="zh-TW" altLang="en-US" sz="2400" dirty="0"/>
              <a:t>項商品</a:t>
            </a:r>
            <a:r>
              <a:rPr lang="zh-TW" altLang="en-US" sz="2400" dirty="0" smtClean="0"/>
              <a:t>之</a:t>
            </a:r>
            <a:r>
              <a:rPr lang="zh-TW" altLang="en-US" sz="2400" dirty="0"/>
              <a:t>比重為</a:t>
            </a:r>
            <a:r>
              <a:rPr lang="en-US" altLang="zh-TW" sz="2400" dirty="0"/>
              <a:t>1</a:t>
            </a:r>
            <a:r>
              <a:rPr lang="zh-TW" altLang="en-US" sz="2400" dirty="0"/>
              <a:t>、</a:t>
            </a:r>
            <a:r>
              <a:rPr lang="en-US" altLang="zh-TW" sz="2400" dirty="0"/>
              <a:t>0</a:t>
            </a:r>
            <a:r>
              <a:rPr lang="zh-TW" altLang="en-US" sz="2400" dirty="0"/>
              <a:t>、</a:t>
            </a:r>
            <a:r>
              <a:rPr lang="en-US" altLang="zh-TW" sz="2400" dirty="0"/>
              <a:t>0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536201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7525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93170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4493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91054" y="2761485"/>
            <a:ext cx="890077" cy="79465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540406" y="3977200"/>
            <a:ext cx="1983922" cy="5186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/>
              <a:t>這次推薦</a:t>
            </a:r>
            <a:r>
              <a:rPr lang="en-US" altLang="zh-TW" sz="2400" dirty="0"/>
              <a:t>3!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915079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097924" y="571127"/>
            <a:ext cx="6491064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推薦演算</a:t>
            </a:r>
            <a:r>
              <a:rPr lang="zh-TW" altLang="en-US" sz="4000" dirty="0"/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4739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73724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6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724 -0.00255 L 3.75E-6 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54558 0.0018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84" y="3514583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68574"/>
            <a:ext cx="8435280" cy="84699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</a:pPr>
            <a:r>
              <a:rPr lang="zh-CN" altLang="en-US" dirty="0" smtClean="0"/>
              <a:t>總結展望</a:t>
            </a:r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8356" y="1090471"/>
            <a:ext cx="8712968" cy="3209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這次的販賣機製作，各部件已經成功可以獨立運作包括</a:t>
            </a:r>
            <a:r>
              <a:rPr lang="en-US" altLang="zh-TW" dirty="0" smtClean="0"/>
              <a:t>:WIFI</a:t>
            </a:r>
            <a:r>
              <a:rPr lang="zh-TW" altLang="en-US" dirty="0" smtClean="0"/>
              <a:t>、薄膜鍵盤、</a:t>
            </a:r>
            <a:r>
              <a:rPr lang="en-US" altLang="zh-TW" dirty="0" smtClean="0"/>
              <a:t>OLED</a:t>
            </a:r>
            <a:r>
              <a:rPr lang="zh-TW" altLang="en-US" dirty="0" smtClean="0"/>
              <a:t>、減速馬達與溫度感測模組。然而在操作</a:t>
            </a:r>
            <a:r>
              <a:rPr lang="en-US" altLang="zh-TW" dirty="0" smtClean="0"/>
              <a:t>OS</a:t>
            </a:r>
            <a:r>
              <a:rPr lang="zh-TW" altLang="en-US" dirty="0" smtClean="0"/>
              <a:t>上溝通不完整，主要是</a:t>
            </a:r>
            <a:r>
              <a:rPr lang="en-US" altLang="zh-TW" dirty="0" smtClean="0"/>
              <a:t>OLED</a:t>
            </a:r>
            <a:r>
              <a:rPr lang="zh-TW" altLang="en-US" dirty="0" smtClean="0"/>
              <a:t>阻擋住</a:t>
            </a:r>
            <a:r>
              <a:rPr lang="en-US" altLang="zh-TW" dirty="0" smtClean="0"/>
              <a:t>timer</a:t>
            </a:r>
            <a:r>
              <a:rPr lang="zh-TW" altLang="en-US" dirty="0" smtClean="0"/>
              <a:t>使</a:t>
            </a:r>
            <a:r>
              <a:rPr lang="en-US" altLang="zh-TW" dirty="0" smtClean="0"/>
              <a:t>OS</a:t>
            </a:r>
            <a:r>
              <a:rPr lang="zh-TW" altLang="en-US" dirty="0" smtClean="0"/>
              <a:t>無法繼續執行，也因此無法完全整合。前端網頁的功能已經完整，如果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成功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數值即能完成物聯網的架構。</a:t>
            </a:r>
            <a:endParaRPr lang="en-US" altLang="zh-TW" dirty="0" smtClean="0"/>
          </a:p>
          <a:p>
            <a:r>
              <a:rPr lang="zh-TW" altLang="en-US" dirty="0" smtClean="0"/>
              <a:t>未來展望：</a:t>
            </a:r>
            <a:br>
              <a:rPr lang="zh-TW" altLang="en-US" dirty="0" smtClean="0"/>
            </a:br>
            <a:r>
              <a:rPr lang="zh-TW" altLang="en-US" dirty="0" smtClean="0"/>
              <a:t>    硬體：</a:t>
            </a:r>
            <a:br>
              <a:rPr lang="zh-TW" altLang="en-US" dirty="0" smtClean="0"/>
            </a:br>
            <a:r>
              <a:rPr lang="zh-TW" altLang="en-US" dirty="0" smtClean="0"/>
              <a:t>        新增的更完善功能和模組、馬達、濕度計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管理販賣機環境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、超音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　波測距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用於偵測物品是否已經掉落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 </a:t>
            </a:r>
            <a:r>
              <a:rPr lang="en-US" altLang="zh-TW" dirty="0" err="1" smtClean="0"/>
              <a:t>rf</a:t>
            </a:r>
            <a:r>
              <a:rPr lang="zh-TW" altLang="en-US" dirty="0" smtClean="0"/>
              <a:t>個人身份辨識。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軟體：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 　　新增與顧客互動之</a:t>
            </a:r>
            <a:r>
              <a:rPr lang="en-US" altLang="zh-TW" dirty="0" smtClean="0"/>
              <a:t>APP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66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97" y="1275606"/>
            <a:ext cx="5302151" cy="2088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95486"/>
            <a:ext cx="25202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1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773" y="0"/>
            <a:ext cx="4663467" cy="85725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網頁前端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203598"/>
            <a:ext cx="7272808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html 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-&gt;</a:t>
            </a:r>
            <a:r>
              <a:rPr lang="zh-TW" altLang="en-US" dirty="0">
                <a:solidFill>
                  <a:srgbClr val="FF0000"/>
                </a:solidFill>
              </a:rPr>
              <a:t>網頁版</a:t>
            </a:r>
            <a:r>
              <a:rPr lang="zh-TW" altLang="en-US" dirty="0" smtClean="0">
                <a:solidFill>
                  <a:srgbClr val="FF0000"/>
                </a:solidFill>
              </a:rPr>
              <a:t>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javascript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控制網頁動畫</a:t>
            </a:r>
            <a:r>
              <a:rPr lang="zh-TW" altLang="en-US" dirty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互動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css</a:t>
            </a:r>
            <a:r>
              <a:rPr lang="en-US" altLang="zh-TW" dirty="0"/>
              <a:t>	</a:t>
            </a:r>
            <a:r>
              <a:rPr lang="zh-TW" altLang="en-US" dirty="0" smtClean="0"/>
              <a:t>          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調整</a:t>
            </a:r>
            <a:r>
              <a:rPr lang="zh-TW" altLang="en-US" dirty="0" smtClean="0">
                <a:solidFill>
                  <a:srgbClr val="FF0000"/>
                </a:solidFill>
              </a:rPr>
              <a:t>網頁</a:t>
            </a:r>
            <a:r>
              <a:rPr lang="zh-TW" altLang="en-US" dirty="0">
                <a:solidFill>
                  <a:srgbClr val="FF0000"/>
                </a:solidFill>
              </a:rPr>
              <a:t>外觀</a:t>
            </a:r>
            <a:r>
              <a:rPr lang="zh-TW" altLang="en-US" dirty="0"/>
              <a:t>及版型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XAMPP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-&gt;</a:t>
            </a:r>
            <a:r>
              <a:rPr lang="zh-TW" altLang="en-US" dirty="0">
                <a:solidFill>
                  <a:schemeClr val="tx1"/>
                </a:solidFill>
              </a:rPr>
              <a:t>伺服器</a:t>
            </a:r>
            <a:r>
              <a:rPr lang="zh-TW" altLang="en-US" dirty="0" smtClean="0">
                <a:solidFill>
                  <a:schemeClr val="tx1"/>
                </a:solidFill>
              </a:rPr>
              <a:t>架設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>
                <a:solidFill>
                  <a:schemeClr val="tx1"/>
                </a:solidFill>
              </a:rPr>
              <a:t>php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zh-TW" dirty="0" smtClean="0">
                <a:solidFill>
                  <a:schemeClr val="tx1"/>
                </a:solidFill>
              </a:rPr>
              <a:t>-&gt;</a:t>
            </a:r>
            <a:r>
              <a:rPr lang="zh-TW" altLang="en-US" dirty="0">
                <a:solidFill>
                  <a:schemeClr val="tx1"/>
                </a:solidFill>
              </a:rPr>
              <a:t>與伺服器交換</a:t>
            </a:r>
            <a:r>
              <a:rPr lang="zh-TW" altLang="en-US" dirty="0" smtClean="0">
                <a:solidFill>
                  <a:schemeClr val="tx1"/>
                </a:solidFill>
              </a:rPr>
              <a:t>資料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MySQL 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-&gt;</a:t>
            </a:r>
            <a:r>
              <a:rPr lang="zh-TW" altLang="en-US" dirty="0">
                <a:solidFill>
                  <a:schemeClr val="tx1"/>
                </a:solidFill>
              </a:rPr>
              <a:t>與資料庫之間傳輸資料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68773" y="0"/>
            <a:ext cx="4663467" cy="85725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伺服器</a:t>
            </a:r>
            <a:r>
              <a:rPr lang="zh-TW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端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701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2330811" y="1311845"/>
            <a:ext cx="6172200" cy="3636169"/>
          </a:xfrm>
        </p:spPr>
        <p:txBody>
          <a:bodyPr/>
          <a:lstStyle/>
          <a:p>
            <a:pPr marL="216694" lvl="1" indent="0">
              <a:buNone/>
            </a:pPr>
            <a:endParaRPr lang="en-US" altLang="zh-TW" dirty="0" smtClean="0"/>
          </a:p>
          <a:p>
            <a:pPr marL="216694" lvl="1" indent="0">
              <a:buNone/>
            </a:pPr>
            <a:endParaRPr lang="en-US" sz="1500" dirty="0"/>
          </a:p>
          <a:p>
            <a:pPr marL="216694" lvl="1" indent="0">
              <a:buNone/>
            </a:pPr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426244" lvl="2" indent="0">
              <a:buNone/>
            </a:pPr>
            <a:endParaRPr lang="en-GB" sz="1350" dirty="0"/>
          </a:p>
        </p:txBody>
      </p:sp>
      <p:pic>
        <p:nvPicPr>
          <p:cNvPr id="6146" name="Picture 2" descr="https://i.imgur.com/iyK5i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62" y="1053254"/>
            <a:ext cx="3462912" cy="38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635896" y="987574"/>
            <a:ext cx="1230086" cy="6994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文字方塊 4"/>
          <p:cNvSpPr txBox="1"/>
          <p:nvPr/>
        </p:nvSpPr>
        <p:spPr>
          <a:xfrm>
            <a:off x="3543633" y="1661550"/>
            <a:ext cx="12959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註冊介面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347850" y="1094038"/>
            <a:ext cx="1653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登入介面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411342" y="2922180"/>
            <a:ext cx="1653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UI</a:t>
            </a:r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介面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369003" y="4334824"/>
            <a:ext cx="1653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資料庫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77354" y="3848642"/>
            <a:ext cx="10285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販賣</a:t>
            </a:r>
            <a:r>
              <a:rPr lang="zh-TW" altLang="en-US" sz="2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機</a:t>
            </a:r>
            <a:endParaRPr lang="zh-TW" altLang="en-US" sz="21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59333" y="2542318"/>
            <a:ext cx="9207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登出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68773" y="0"/>
            <a:ext cx="4663467" cy="85725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系統架構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489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5679E-6 L 0.2566 1.2345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54 3.45679E-6 L 0.26354 0.360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55 0.36019 L 0.26129 0.630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8 0.63087 L 0.00434 0.632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4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63271 L 0.26128 0.6305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47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62902 L 0.26354 0.360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54 0.36018 L 0.2059 0.36018 C 0.18316 0.36018 0.15295 0.3108 0.15295 0.27222 L 0.15295 0.1848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-8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39535" y="1253558"/>
            <a:ext cx="2637065" cy="351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A284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sz="2400" b="1" kern="0" dirty="0" smtClean="0">
                <a:solidFill>
                  <a:sysClr val="windowText" lastClr="000000"/>
                </a:solidFill>
              </a:rPr>
            </a:br>
            <a:r>
              <a:rPr lang="zh-TW" altLang="en-US" sz="3200" b="1" kern="0" dirty="0" smtClean="0">
                <a:solidFill>
                  <a:sysClr val="windowText" lastClr="000000"/>
                </a:solidFill>
              </a:rPr>
              <a:t>建立帳號</a:t>
            </a: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zh-TW" sz="2400" b="1" kern="0" dirty="0" err="1" smtClean="0">
                <a:solidFill>
                  <a:sysClr val="windowText" lastClr="000000"/>
                </a:solidFill>
              </a:rPr>
              <a:t>sign_up.php</a:t>
            </a: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>)</a:t>
            </a:r>
            <a:r>
              <a:rPr lang="en-US" altLang="zh-TW" sz="2400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sz="2400" kern="0" dirty="0" smtClean="0">
                <a:solidFill>
                  <a:sysClr val="windowText" lastClr="000000"/>
                </a:solidFill>
              </a:rPr>
            </a:br>
            <a:endParaRPr lang="zh-TW" altLang="en-US" sz="2100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/>
          <a:srcRect t="12370" b="12199"/>
          <a:stretch/>
        </p:blipFill>
        <p:spPr>
          <a:xfrm>
            <a:off x="2987824" y="1707654"/>
            <a:ext cx="5436453" cy="30243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08" y="2979496"/>
            <a:ext cx="4104456" cy="831985"/>
          </a:xfrm>
          <a:prstGeom prst="rect">
            <a:avLst/>
          </a:prstGeom>
        </p:spPr>
      </p:pic>
      <p:pic>
        <p:nvPicPr>
          <p:cNvPr id="9" name="Picture 2" descr="https://i.imgur.com/iyK5iv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81" b="85307"/>
          <a:stretch/>
        </p:blipFill>
        <p:spPr bwMode="auto">
          <a:xfrm>
            <a:off x="769564" y="1815726"/>
            <a:ext cx="2088232" cy="75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39535" y="1253558"/>
            <a:ext cx="2637065" cy="351438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zh-TW" altLang="en-US" sz="3200" b="1" dirty="0" smtClean="0">
                <a:latin typeface="+mn-ea"/>
                <a:ea typeface="+mn-ea"/>
              </a:rPr>
              <a:t>登入帳號</a:t>
            </a:r>
            <a:r>
              <a:rPr lang="en-US" altLang="zh-TW" sz="2400" b="1" dirty="0"/>
              <a:t>(</a:t>
            </a:r>
            <a:r>
              <a:rPr lang="en-US" altLang="zh-TW" sz="2400" b="1" dirty="0" err="1" smtClean="0">
                <a:latin typeface="+mn-lt"/>
              </a:rPr>
              <a:t>sign_in.php</a:t>
            </a:r>
            <a:r>
              <a:rPr lang="en-US" altLang="zh-TW" sz="2400" b="1" dirty="0" smtClean="0"/>
              <a:t>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100" dirty="0"/>
          </a:p>
        </p:txBody>
      </p:sp>
      <p:pic>
        <p:nvPicPr>
          <p:cNvPr id="11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5" b="79319"/>
          <a:stretch/>
        </p:blipFill>
        <p:spPr>
          <a:xfrm>
            <a:off x="755576" y="1491750"/>
            <a:ext cx="1866416" cy="108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/>
          <a:srcRect l="12263" t="15475" r="10074" b="18437"/>
          <a:stretch/>
        </p:blipFill>
        <p:spPr>
          <a:xfrm>
            <a:off x="3276600" y="1419622"/>
            <a:ext cx="5094684" cy="29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520638" y="559335"/>
            <a:ext cx="7886700" cy="994172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倉儲系統頁</a:t>
            </a:r>
            <a:r>
              <a:rPr lang="zh-TW" altLang="en-US" sz="4000" b="1" dirty="0" smtClean="0"/>
              <a:t>面</a:t>
            </a:r>
            <a:endParaRPr lang="zh-TW" altLang="en-US" sz="4000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415603" y="1409584"/>
            <a:ext cx="4180733" cy="368001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sz="3500" dirty="0" smtClean="0">
                <a:solidFill>
                  <a:schemeClr val="tx1"/>
                </a:solidFill>
              </a:rPr>
              <a:t>有三個部分：</a:t>
            </a:r>
            <a:endParaRPr lang="en-US" altLang="zh-TW" sz="3500" b="1" dirty="0" smtClean="0">
              <a:solidFill>
                <a:schemeClr val="tx1"/>
              </a:solidFill>
            </a:endParaRPr>
          </a:p>
          <a:p>
            <a:pPr marL="673894" lvl="1" indent="-457200"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販賣</a:t>
            </a:r>
            <a:r>
              <a:rPr lang="zh-TW" altLang="en-US" sz="3200" dirty="0"/>
              <a:t>機</a:t>
            </a:r>
            <a:r>
              <a:rPr lang="zh-TW" altLang="en-US" sz="3200" dirty="0" smtClean="0"/>
              <a:t>狀態</a:t>
            </a:r>
            <a:endParaRPr lang="en-US" altLang="zh-TW" sz="3200" dirty="0" smtClean="0"/>
          </a:p>
          <a:p>
            <a:pPr marL="216694" lvl="1" indent="0">
              <a:buNone/>
            </a:pPr>
            <a:endParaRPr lang="en-US" altLang="zh-TW" sz="3200" dirty="0"/>
          </a:p>
          <a:p>
            <a:pPr marL="673894" lvl="1" indent="-457200"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銷售數量分析</a:t>
            </a:r>
            <a:endParaRPr lang="en-US" altLang="zh-TW" sz="3200" dirty="0" smtClean="0"/>
          </a:p>
          <a:p>
            <a:pPr marL="216694" lvl="1" indent="0">
              <a:buNone/>
            </a:pPr>
            <a:endParaRPr lang="en-US" altLang="zh-TW" sz="3200" dirty="0"/>
          </a:p>
          <a:p>
            <a:pPr marL="673894" lvl="1" indent="-457200"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購買紀錄</a:t>
            </a:r>
            <a:endParaRPr lang="zh-TW" altLang="en-US" sz="3200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361621"/>
            <a:ext cx="2637065" cy="351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A284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sz="2400" b="1" kern="0" dirty="0" smtClean="0">
                <a:solidFill>
                  <a:sysClr val="windowText" lastClr="000000"/>
                </a:solidFill>
              </a:rPr>
            </a:br>
            <a:r>
              <a:rPr lang="zh-TW" altLang="en-US" sz="3200" b="1" kern="0" dirty="0">
                <a:solidFill>
                  <a:sysClr val="windowText" lastClr="000000"/>
                </a:solidFill>
                <a:latin typeface="+mn-ea"/>
              </a:rPr>
              <a:t>系統頁面</a:t>
            </a: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zh-TW" sz="2400" b="1" kern="0" dirty="0" err="1" smtClean="0">
                <a:solidFill>
                  <a:sysClr val="windowText" lastClr="000000"/>
                </a:solidFill>
              </a:rPr>
              <a:t>item</a:t>
            </a:r>
            <a:r>
              <a:rPr lang="en-US" altLang="zh-TW" sz="2400" b="1" kern="0" dirty="0" err="1" smtClean="0">
                <a:solidFill>
                  <a:sysClr val="windowText" lastClr="000000"/>
                </a:solidFill>
                <a:latin typeface="+mn-lt"/>
              </a:rPr>
              <a:t>.php</a:t>
            </a: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>)</a:t>
            </a:r>
            <a:r>
              <a:rPr lang="en-US" altLang="zh-TW" sz="2400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sz="2400" kern="0" dirty="0" smtClean="0">
                <a:solidFill>
                  <a:sysClr val="windowText" lastClr="000000"/>
                </a:solidFill>
              </a:rPr>
            </a:br>
            <a:endParaRPr lang="zh-TW" altLang="en-US" sz="21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5" name="Picture 2" descr="https://i.imgur.com/iyK5iv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2" t="39451" b="29118"/>
          <a:stretch/>
        </p:blipFill>
        <p:spPr bwMode="auto">
          <a:xfrm>
            <a:off x="813597" y="1477591"/>
            <a:ext cx="1440160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.imgur.com/yxOLWb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73254"/>
            <a:ext cx="7554480" cy="38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95486"/>
            <a:ext cx="7886700" cy="633752"/>
          </a:xfrm>
        </p:spPr>
        <p:txBody>
          <a:bodyPr>
            <a:normAutofit/>
          </a:bodyPr>
          <a:lstStyle/>
          <a:p>
            <a:pPr marL="216694" lvl="1" indent="0">
              <a:buNone/>
            </a:pPr>
            <a:r>
              <a:rPr lang="zh-TW" altLang="en-US" sz="3200" b="1" dirty="0"/>
              <a:t>販賣機狀態</a:t>
            </a:r>
            <a:endParaRPr lang="en-US" altLang="zh-TW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01985" y="2571750"/>
            <a:ext cx="3716082" cy="1915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100" dirty="0"/>
              <a:t>通知</a:t>
            </a:r>
            <a:endParaRPr lang="en-US" altLang="zh-TW" sz="2100" dirty="0"/>
          </a:p>
          <a:p>
            <a:r>
              <a:rPr lang="en-US" altLang="zh-TW" sz="2100" dirty="0"/>
              <a:t>(1)</a:t>
            </a:r>
            <a:r>
              <a:rPr lang="zh-TW" altLang="en-US" sz="2100" dirty="0"/>
              <a:t>須補貨的商品</a:t>
            </a:r>
            <a:br>
              <a:rPr lang="zh-TW" altLang="en-US" sz="2100" dirty="0"/>
            </a:br>
            <a:r>
              <a:rPr lang="en-US" altLang="zh-TW" sz="2100" dirty="0"/>
              <a:t>(2)</a:t>
            </a:r>
            <a:r>
              <a:rPr lang="zh-TW" altLang="en-US" sz="2100" dirty="0"/>
              <a:t>物品超過保存期限更換商品</a:t>
            </a:r>
            <a:br>
              <a:rPr lang="zh-TW" altLang="en-US" sz="2100" dirty="0"/>
            </a:br>
            <a:r>
              <a:rPr lang="en-US" altLang="zh-TW" sz="2100" dirty="0"/>
              <a:t>(3)</a:t>
            </a:r>
            <a:r>
              <a:rPr lang="zh-TW" altLang="en-US" sz="2100" dirty="0"/>
              <a:t>資料更新是否異常</a:t>
            </a:r>
            <a:endParaRPr lang="en-US" altLang="zh-TW" sz="2100" dirty="0"/>
          </a:p>
          <a:p>
            <a:r>
              <a:rPr lang="en-US" altLang="zh-TW" sz="2100" dirty="0"/>
              <a:t>(4)</a:t>
            </a:r>
            <a:r>
              <a:rPr lang="zh-TW" altLang="en-US" sz="2100" dirty="0"/>
              <a:t>溫度</a:t>
            </a:r>
          </a:p>
          <a:p>
            <a:endParaRPr lang="zh-TW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11560" y="771550"/>
            <a:ext cx="7886700" cy="633752"/>
          </a:xfrm>
        </p:spPr>
        <p:txBody>
          <a:bodyPr>
            <a:normAutofit/>
          </a:bodyPr>
          <a:lstStyle/>
          <a:p>
            <a:pPr marL="216694" lvl="1" indent="0" algn="ctr">
              <a:buNone/>
            </a:pPr>
            <a:r>
              <a:rPr lang="zh-TW" altLang="en-US" sz="3200" b="1" dirty="0"/>
              <a:t>銷售數量分析</a:t>
            </a:r>
          </a:p>
        </p:txBody>
      </p:sp>
      <p:pic>
        <p:nvPicPr>
          <p:cNvPr id="5" name="Picture 2" descr="https://i.imgur.com/cqbZX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1630"/>
            <a:ext cx="8708231" cy="35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</Template>
  <TotalTime>194</TotalTime>
  <Words>389</Words>
  <Application>Microsoft Office PowerPoint</Application>
  <PresentationFormat>如螢幕大小 (16:9)</PresentationFormat>
  <Paragraphs>82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8" baseType="lpstr">
      <vt:lpstr>等线</vt:lpstr>
      <vt:lpstr>等线 Light</vt:lpstr>
      <vt:lpstr>微软雅黑</vt:lpstr>
      <vt:lpstr>宋体</vt:lpstr>
      <vt:lpstr>細明體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211</vt:lpstr>
      <vt:lpstr>Office 佈景主題</vt:lpstr>
      <vt:lpstr>EE小舖元元不絕－雲端管理與智慧銷售系統應用於自動販賣機</vt:lpstr>
      <vt:lpstr>網頁前端</vt:lpstr>
      <vt:lpstr>伺服器端</vt:lpstr>
      <vt:lpstr>系統架構</vt:lpstr>
      <vt:lpstr>PowerPoint 簡報</vt:lpstr>
      <vt:lpstr> 登入帳號(sign_in.php) </vt:lpstr>
      <vt:lpstr>倉儲系統頁面</vt:lpstr>
      <vt:lpstr>PowerPoint 簡報</vt:lpstr>
      <vt:lpstr>PowerPoint 簡報</vt:lpstr>
      <vt:lpstr>PowerPoint 簡報</vt:lpstr>
      <vt:lpstr>推薦演算法</vt:lpstr>
      <vt:lpstr>推薦演算法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lenovo</dc:creator>
  <cp:lastModifiedBy>lenovo</cp:lastModifiedBy>
  <cp:revision>16</cp:revision>
  <dcterms:created xsi:type="dcterms:W3CDTF">2018-07-05T06:47:57Z</dcterms:created>
  <dcterms:modified xsi:type="dcterms:W3CDTF">2018-07-05T10:03:55Z</dcterms:modified>
</cp:coreProperties>
</file>