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7"/>
  </p:notesMasterIdLst>
  <p:sldIdLst>
    <p:sldId id="256" r:id="rId3"/>
    <p:sldId id="257" r:id="rId4"/>
    <p:sldId id="260" r:id="rId5"/>
    <p:sldId id="261" r:id="rId6"/>
    <p:sldId id="262" r:id="rId7"/>
    <p:sldId id="264" r:id="rId8"/>
    <p:sldId id="266" r:id="rId9"/>
    <p:sldId id="267" r:id="rId10"/>
    <p:sldId id="272" r:id="rId11"/>
    <p:sldId id="273" r:id="rId12"/>
    <p:sldId id="274" r:id="rId13"/>
    <p:sldId id="275" r:id="rId14"/>
    <p:sldId id="277" r:id="rId15"/>
    <p:sldId id="276" r:id="rId1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D5FF"/>
    <a:srgbClr val="1A28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950" autoAdjust="0"/>
  </p:normalViewPr>
  <p:slideViewPr>
    <p:cSldViewPr>
      <p:cViewPr varScale="1">
        <p:scale>
          <a:sx n="80" d="100"/>
          <a:sy n="80" d="100"/>
        </p:scale>
        <p:origin x="90" y="1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7F29F1-9490-42AB-83F8-4ED5F77E984F}" type="datetimeFigureOut">
              <a:rPr lang="zh-TW" altLang="en-US" smtClean="0"/>
              <a:t>2018/7/5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72938A-E1BE-4C1A-B66B-6EBD8CCA34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8712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A2ED9325-097B-440B-A34A-CE1AD9A3B8DF}" type="datetime5">
              <a:rPr lang="en-US" smtClean="0"/>
              <a:pPr/>
              <a:t>5-Jul-18</a:t>
            </a:fld>
            <a:endParaRPr lang="en-GB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2011 Synopsys</a:t>
            </a:r>
            <a:endParaRPr lang="en-GB" dirty="0"/>
          </a:p>
        </p:txBody>
      </p:sp>
      <p:sp>
        <p:nvSpPr>
          <p:cNvPr id="1797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63538" y="701675"/>
            <a:ext cx="6115050" cy="3440113"/>
          </a:xfrm>
          <a:ln/>
        </p:spPr>
      </p:sp>
      <p:sp>
        <p:nvSpPr>
          <p:cNvPr id="1797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2786" y="4299857"/>
            <a:ext cx="5027414" cy="4386036"/>
          </a:xfrm>
        </p:spPr>
        <p:txBody>
          <a:bodyPr/>
          <a:lstStyle/>
          <a:p>
            <a:r>
              <a:rPr lang="zh-TW" altLang="en-US" sz="800" dirty="0" smtClean="0"/>
              <a:t>以下是系統的架構，首先使用者，其實也是販賣機的管理者，先用註冊系統註冊帳號，接著再經過管理員</a:t>
            </a:r>
            <a:r>
              <a:rPr lang="en-US" altLang="zh-TW" sz="800" dirty="0" smtClean="0"/>
              <a:t>(</a:t>
            </a:r>
            <a:r>
              <a:rPr lang="zh-TW" altLang="en-US" sz="800" dirty="0" smtClean="0"/>
              <a:t>資料庫管理者</a:t>
            </a:r>
            <a:r>
              <a:rPr lang="en-US" altLang="zh-TW" sz="800" dirty="0" smtClean="0"/>
              <a:t>)</a:t>
            </a:r>
            <a:r>
              <a:rPr lang="zh-TW" altLang="en-US" sz="800" dirty="0" smtClean="0"/>
              <a:t>審核後</a:t>
            </a:r>
            <a:endParaRPr lang="en-US" altLang="zh-TW" sz="800" dirty="0" smtClean="0"/>
          </a:p>
          <a:p>
            <a:r>
              <a:rPr lang="zh-TW" altLang="en-US" sz="800" dirty="0" smtClean="0"/>
              <a:t>獲得權限，就可以以登入進入我們的系統。進入系統後，就可以</a:t>
            </a:r>
            <a:r>
              <a:rPr lang="en-US" altLang="zh-TW" sz="800" dirty="0" smtClean="0"/>
              <a:t>UI</a:t>
            </a:r>
            <a:r>
              <a:rPr lang="zh-TW" altLang="en-US" sz="800" dirty="0" smtClean="0"/>
              <a:t>介面，而</a:t>
            </a:r>
            <a:r>
              <a:rPr lang="en-US" altLang="zh-TW" sz="800" dirty="0" smtClean="0"/>
              <a:t>UI</a:t>
            </a:r>
            <a:r>
              <a:rPr lang="zh-TW" altLang="en-US" sz="800" dirty="0" smtClean="0"/>
              <a:t>介面會藉由伺服器傳送到資料庫，資料庫會跟</a:t>
            </a:r>
            <a:r>
              <a:rPr lang="en-US" altLang="zh-TW" sz="800" dirty="0" smtClean="0"/>
              <a:t>ARC</a:t>
            </a:r>
            <a:r>
              <a:rPr lang="zh-TW" altLang="en-US" sz="800" dirty="0" smtClean="0"/>
              <a:t>互相交換資料，最後更新</a:t>
            </a:r>
            <a:r>
              <a:rPr lang="en-US" altLang="zh-TW" sz="800" dirty="0" smtClean="0"/>
              <a:t>UI</a:t>
            </a:r>
            <a:r>
              <a:rPr lang="zh-TW" altLang="en-US" sz="800" dirty="0" smtClean="0"/>
              <a:t>介面，最後再以登出，離開系統。</a:t>
            </a:r>
            <a:endParaRPr lang="en-US" sz="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0553B-409D-4E4A-BC40-67AFFA673D7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2540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販賣商品的資料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	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可以即時更動販賣機之資料，包括更改商品之名稱、數量與價格、保存期限，並可直接更改資料庫的數值，唯有剩餘數量必須在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ARC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上修改，以保持資料的一致性。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通知</a:t>
            </a:r>
            <a:b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功能顯示販賣機所需之通知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(1)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補貨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(2)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保存期限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(3)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資料更新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TW" dirty="0" smtClean="0"/>
              <a:t>(4)</a:t>
            </a:r>
            <a:r>
              <a:rPr lang="zh-TW" altLang="en-US" dirty="0" smtClean="0"/>
              <a:t>溫度</a:t>
            </a:r>
            <a:r>
              <a:rPr lang="en-US" altLang="zh-TW" dirty="0" smtClean="0"/>
              <a:t>(</a:t>
            </a:r>
            <a:r>
              <a:rPr lang="zh-TW" altLang="en-US" dirty="0" smtClean="0"/>
              <a:t>所以其實能當防火警報</a:t>
            </a:r>
            <a:r>
              <a:rPr lang="en-US" altLang="zh-TW" dirty="0" smtClean="0"/>
              <a:t>XD)</a:t>
            </a:r>
            <a:endParaRPr lang="zh-TW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販賣機硬體狀態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顯示販賣機硬體狀態</a:t>
            </a:r>
            <a:endParaRPr lang="zh-TW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EC2A2D-E524-416D-8B45-A76D48E0A3BA}" type="slidenum">
              <a:rPr lang="zh-TW" altLang="en-US" smtClean="0">
                <a:solidFill>
                  <a:prstClr val="black"/>
                </a:solidFill>
              </a:rPr>
              <a:pPr/>
              <a:t>8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9530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這是沒學過網頁的人寫的</a:t>
            </a:r>
            <a:r>
              <a:rPr lang="en-US" altLang="zh-TW" dirty="0" err="1" smtClean="0"/>
              <a:t>rrrr</a:t>
            </a:r>
            <a:endParaRPr lang="en-US" altLang="zh-TW" dirty="0" smtClean="0"/>
          </a:p>
          <a:p>
            <a:r>
              <a:rPr lang="zh-TW" altLang="en-US" dirty="0" smtClean="0"/>
              <a:t>網頁設計簡陋請多包涵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72938A-E1BE-4C1A-B66B-6EBD8CCA34A4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6289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Templateswise.co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699542"/>
            <a:ext cx="7772400" cy="61389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NAME OF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1241425"/>
            <a:ext cx="6400800" cy="521196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F8DF0-15E4-452C-960E-FC9C2BBC4251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649F6-FEB5-47A3-B493-0BA381515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1371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9D011-2C69-45E1-A418-02DBCE0A03E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76DBC-75D7-4227-A82F-1AD439029A37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829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9D011-2C69-45E1-A418-02DBCE0A03E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76DBC-75D7-4227-A82F-1AD439029A37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5552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9D011-2C69-45E1-A418-02DBCE0A03E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76DBC-75D7-4227-A82F-1AD439029A37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4928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9D011-2C69-45E1-A418-02DBCE0A03E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76DBC-75D7-4227-A82F-1AD439029A37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2925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9D011-2C69-45E1-A418-02DBCE0A03E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76DBC-75D7-4227-A82F-1AD439029A37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11814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9D011-2C69-45E1-A418-02DBCE0A03E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76DBC-75D7-4227-A82F-1AD439029A37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0776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Templateswise.co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95736" y="205979"/>
            <a:ext cx="6491064" cy="857250"/>
          </a:xfrm>
        </p:spPr>
        <p:txBody>
          <a:bodyPr/>
          <a:lstStyle>
            <a:lvl1pPr algn="l">
              <a:defRPr>
                <a:solidFill>
                  <a:srgbClr val="1A284D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195736" y="1200151"/>
            <a:ext cx="6491064" cy="3394472"/>
          </a:xfrm>
        </p:spPr>
        <p:txBody>
          <a:bodyPr/>
          <a:lstStyle>
            <a:lvl1pPr>
              <a:defRPr>
                <a:solidFill>
                  <a:srgbClr val="1A284D"/>
                </a:solidFill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adipisicing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F8DF0-15E4-452C-960E-FC9C2BBC4251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649F6-FEB5-47A3-B493-0BA381515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8731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 - Templateswise.co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27534"/>
            <a:ext cx="8229600" cy="857250"/>
          </a:xfrm>
        </p:spPr>
        <p:txBody>
          <a:bodyPr/>
          <a:lstStyle>
            <a:lvl1pPr>
              <a:defRPr>
                <a:solidFill>
                  <a:srgbClr val="1A284D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563637"/>
            <a:ext cx="8229600" cy="3030985"/>
          </a:xfrm>
        </p:spPr>
        <p:txBody>
          <a:bodyPr/>
          <a:lstStyle>
            <a:lvl1pPr marL="0" indent="0" algn="ctr">
              <a:buNone/>
              <a:defRPr>
                <a:solidFill>
                  <a:srgbClr val="1A284D"/>
                </a:solidFill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adipisicing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F8DF0-15E4-452C-960E-FC9C2BBC4251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649F6-FEB5-47A3-B493-0BA381515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264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54" y="3592654"/>
            <a:ext cx="9147854" cy="1550847"/>
          </a:xfrm>
          <a:prstGeom prst="rect">
            <a:avLst/>
          </a:prstGeom>
        </p:spPr>
      </p:pic>
      <p:sp>
        <p:nvSpPr>
          <p:cNvPr id="1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" y="2321138"/>
            <a:ext cx="8222942" cy="688137"/>
          </a:xfrm>
        </p:spPr>
        <p:txBody>
          <a:bodyPr/>
          <a:lstStyle>
            <a:lvl1pPr marL="0" indent="0" algn="l">
              <a:buNone/>
              <a:defRPr sz="2100" b="0">
                <a:solidFill>
                  <a:schemeClr val="tx1"/>
                </a:solidFill>
                <a:effectLst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a Subtitle</a:t>
            </a:r>
          </a:p>
        </p:txBody>
      </p: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1421731"/>
            <a:ext cx="8229600" cy="883130"/>
          </a:xfrm>
        </p:spPr>
        <p:txBody>
          <a:bodyPr anchor="b">
            <a:noAutofit/>
          </a:bodyPr>
          <a:lstStyle>
            <a:lvl1pPr algn="l">
              <a:defRPr sz="270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Add a Title</a:t>
            </a:r>
          </a:p>
        </p:txBody>
      </p:sp>
      <p:pic>
        <p:nvPicPr>
          <p:cNvPr id="4098" name="Picture 2" descr="Description: cid:image004.png@01D0EF0A.9B05467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285750"/>
            <a:ext cx="1343025" cy="492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-533400" y="301853"/>
            <a:ext cx="46789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aseline="0" dirty="0">
                <a:solidFill>
                  <a:schemeClr val="bg2">
                    <a:lumMod val="50000"/>
                  </a:schemeClr>
                </a:solidFill>
              </a:rPr>
              <a:t>Synopsys ARC Design Competition</a:t>
            </a:r>
            <a:endParaRPr lang="en-US" sz="105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0" name="Picture 2" descr="Description: C:\Users\pgarden\AppData\Local\Microsoft\Windows\Temporary Internet Files\Content.Outlook\6Y0C4C91\IMG_0003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9100" y="3993564"/>
            <a:ext cx="1815225" cy="979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200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9D011-2C69-45E1-A418-02DBCE0A03E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76DBC-75D7-4227-A82F-1AD439029A37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6486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9D011-2C69-45E1-A418-02DBCE0A03E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76DBC-75D7-4227-A82F-1AD439029A37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1280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9D011-2C69-45E1-A418-02DBCE0A03E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76DBC-75D7-4227-A82F-1AD439029A37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670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9D011-2C69-45E1-A418-02DBCE0A03E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76DBC-75D7-4227-A82F-1AD439029A37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767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9D011-2C69-45E1-A418-02DBCE0A03E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76DBC-75D7-4227-A82F-1AD439029A37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1583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F8DF0-15E4-452C-960E-FC9C2BBC4251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649F6-FEB5-47A3-B493-0BA381515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809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73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49D011-2C69-45E1-A418-02DBCE0A03E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76DBC-75D7-4227-A82F-1AD439029A37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14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771550"/>
            <a:ext cx="9144000" cy="132086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99542"/>
            <a:ext cx="7772400" cy="1512168"/>
          </a:xfrm>
        </p:spPr>
        <p:txBody>
          <a:bodyPr>
            <a:noAutofit/>
          </a:bodyPr>
          <a:lstStyle/>
          <a:p>
            <a:r>
              <a:rPr lang="en-US" altLang="zh-TW" sz="4000" b="1" dirty="0">
                <a:solidFill>
                  <a:srgbClr val="C00000"/>
                </a:solidFill>
              </a:rPr>
              <a:t>EE</a:t>
            </a:r>
            <a:r>
              <a:rPr lang="zh-TW" altLang="en-US" sz="4000" b="1" dirty="0">
                <a:solidFill>
                  <a:srgbClr val="C00000"/>
                </a:solidFill>
              </a:rPr>
              <a:t>小舖元元不絕</a:t>
            </a:r>
            <a:r>
              <a:rPr lang="zh-TW" altLang="en-US" sz="4000" b="1" dirty="0" smtClean="0">
                <a:solidFill>
                  <a:srgbClr val="C00000"/>
                </a:solidFill>
              </a:rPr>
              <a:t>－雲端</a:t>
            </a:r>
            <a:r>
              <a:rPr lang="zh-TW" altLang="en-US" sz="4000" b="1" dirty="0">
                <a:solidFill>
                  <a:srgbClr val="C00000"/>
                </a:solidFill>
              </a:rPr>
              <a:t>管理與智慧銷售系統應用於自動販賣機</a:t>
            </a:r>
            <a:endParaRPr lang="en-US" sz="4000" b="1" dirty="0">
              <a:solidFill>
                <a:srgbClr val="C00000"/>
              </a:solidFill>
            </a:endParaRPr>
          </a:p>
        </p:txBody>
      </p:sp>
      <p:sp>
        <p:nvSpPr>
          <p:cNvPr id="5" name="TextBox 9"/>
          <p:cNvSpPr txBox="1"/>
          <p:nvPr/>
        </p:nvSpPr>
        <p:spPr>
          <a:xfrm>
            <a:off x="251520" y="277561"/>
            <a:ext cx="8892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2018 </a:t>
            </a:r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Synopsys </a:t>
            </a:r>
            <a:r>
              <a:rPr lang="en-US" altLang="zh-CN" sz="28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ARC</a:t>
            </a:r>
            <a:r>
              <a:rPr lang="zh-TW" altLang="en-US" sz="2800" b="1" dirty="0">
                <a:solidFill>
                  <a:srgbClr val="FFFF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盃</a:t>
            </a:r>
            <a:r>
              <a:rPr lang="zh-CN" altLang="en-US" sz="2800" b="1" dirty="0" smtClean="0">
                <a:solidFill>
                  <a:srgbClr val="FFFF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電子設計競賽</a:t>
            </a:r>
            <a:r>
              <a:rPr lang="zh-TW" altLang="en-US" sz="2800" b="1" dirty="0" smtClean="0">
                <a:solidFill>
                  <a:srgbClr val="FFFF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台灣區第</a:t>
            </a:r>
            <a:r>
              <a:rPr lang="en-US" altLang="zh-TW" sz="2800" b="1" dirty="0" smtClean="0">
                <a:solidFill>
                  <a:srgbClr val="FFFF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5</a:t>
            </a:r>
            <a:r>
              <a:rPr lang="zh-TW" altLang="en-US" sz="2800" b="1" dirty="0" smtClean="0">
                <a:solidFill>
                  <a:srgbClr val="FFFF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隊</a:t>
            </a:r>
            <a:endParaRPr lang="en-US" sz="2800" b="1" dirty="0">
              <a:solidFill>
                <a:srgbClr val="FFFF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493686" y="3915581"/>
            <a:ext cx="2614818" cy="1200329"/>
          </a:xfrm>
          <a:prstGeom prst="rect">
            <a:avLst/>
          </a:prstGeom>
          <a:solidFill>
            <a:schemeClr val="accent6"/>
          </a:solidFill>
        </p:spPr>
        <p:txBody>
          <a:bodyPr wrap="none">
            <a:spAutoFit/>
          </a:bodyPr>
          <a:lstStyle/>
          <a:p>
            <a:r>
              <a:rPr lang="zh-TW" altLang="en-US" sz="2400" dirty="0" smtClean="0"/>
              <a:t>參賽者：</a:t>
            </a:r>
            <a:endParaRPr lang="en-US" altLang="zh-TW" sz="2400" dirty="0" smtClean="0"/>
          </a:p>
          <a:p>
            <a:r>
              <a:rPr lang="zh-TW" altLang="en-US" sz="2400" dirty="0" smtClean="0"/>
              <a:t>    董</a:t>
            </a:r>
            <a:r>
              <a:rPr lang="zh-TW" altLang="en-US" sz="2400" dirty="0"/>
              <a:t>仲</a:t>
            </a:r>
            <a:r>
              <a:rPr lang="zh-TW" altLang="en-US" sz="2400" dirty="0" smtClean="0"/>
              <a:t>宣、</a:t>
            </a:r>
            <a:r>
              <a:rPr lang="zh-TW" altLang="en-US" sz="2400" dirty="0"/>
              <a:t>蔡期</a:t>
            </a:r>
            <a:r>
              <a:rPr lang="zh-TW" altLang="en-US" sz="2400" dirty="0" smtClean="0"/>
              <a:t>开</a:t>
            </a:r>
            <a:endParaRPr lang="en-US" altLang="zh-TW" sz="2400" dirty="0" smtClean="0"/>
          </a:p>
          <a:p>
            <a:r>
              <a:rPr lang="zh-TW" altLang="en-US" sz="2400" dirty="0" smtClean="0"/>
              <a:t>    潘</a:t>
            </a:r>
            <a:r>
              <a:rPr lang="zh-TW" altLang="en-US" sz="2400" dirty="0"/>
              <a:t>星羽、丁淯卿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4214471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2"/>
          <p:cNvSpPr>
            <a:spLocks noGrp="1"/>
          </p:cNvSpPr>
          <p:nvPr>
            <p:ph idx="1"/>
          </p:nvPr>
        </p:nvSpPr>
        <p:spPr>
          <a:xfrm>
            <a:off x="2004342" y="771550"/>
            <a:ext cx="5222404" cy="633752"/>
          </a:xfrm>
        </p:spPr>
        <p:txBody>
          <a:bodyPr>
            <a:normAutofit/>
          </a:bodyPr>
          <a:lstStyle/>
          <a:p>
            <a:pPr marL="216694" lvl="1" indent="0" algn="ctr">
              <a:buNone/>
            </a:pPr>
            <a:r>
              <a:rPr lang="zh-TW" altLang="en-US" sz="3200" b="1" dirty="0"/>
              <a:t>購買紀錄</a:t>
            </a:r>
          </a:p>
        </p:txBody>
      </p:sp>
      <p:pic>
        <p:nvPicPr>
          <p:cNvPr id="3" name="Picture 8" descr="https://i.imgur.com/dpgHXQ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059" y="1851670"/>
            <a:ext cx="8860970" cy="2394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60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924" y="571127"/>
            <a:ext cx="6491064" cy="857250"/>
          </a:xfrm>
        </p:spPr>
        <p:txBody>
          <a:bodyPr>
            <a:normAutofit/>
          </a:bodyPr>
          <a:lstStyle/>
          <a:p>
            <a:r>
              <a:rPr lang="zh-TW" altLang="en-US" sz="4000" dirty="0" smtClean="0"/>
              <a:t>推薦演算</a:t>
            </a:r>
            <a:r>
              <a:rPr lang="zh-TW" altLang="en-US" sz="4000" dirty="0"/>
              <a:t>法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95993" y="1536695"/>
            <a:ext cx="7886700" cy="5309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TW" altLang="en-US" sz="2400" dirty="0" smtClean="0"/>
              <a:t>當無</a:t>
            </a:r>
            <a:r>
              <a:rPr lang="zh-TW" altLang="en-US" sz="2400" dirty="0"/>
              <a:t>購買紀錄時</a:t>
            </a:r>
            <a:r>
              <a:rPr lang="zh-TW" altLang="en-US" sz="2400" dirty="0" smtClean="0"/>
              <a:t>，在</a:t>
            </a:r>
            <a:r>
              <a:rPr lang="en-US" altLang="zh-TW" sz="2400" dirty="0" smtClean="0"/>
              <a:t>4</a:t>
            </a:r>
            <a:r>
              <a:rPr lang="zh-TW" altLang="en-US" sz="2400" dirty="0" smtClean="0"/>
              <a:t>個商品中隨機推薦</a:t>
            </a:r>
            <a:r>
              <a:rPr lang="en-US" altLang="zh-TW" sz="2400" dirty="0" smtClean="0"/>
              <a:t>1</a:t>
            </a:r>
            <a:r>
              <a:rPr lang="zh-TW" altLang="en-US" sz="2400" dirty="0" smtClean="0"/>
              <a:t>個！</a:t>
            </a:r>
            <a:endParaRPr lang="zh-TW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1117144" y="2879948"/>
            <a:ext cx="870857" cy="794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sz="405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2862260" y="2879948"/>
            <a:ext cx="870857" cy="794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TW" altLang="en-US" sz="405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4801619" y="2879948"/>
            <a:ext cx="870857" cy="794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TW" altLang="en-US" sz="405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6740978" y="2879948"/>
            <a:ext cx="870857" cy="794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zh-TW" altLang="en-US" sz="405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1097924" y="2879948"/>
            <a:ext cx="890077" cy="794657"/>
          </a:xfrm>
          <a:prstGeom prst="roundRect">
            <a:avLst>
              <a:gd name="adj" fmla="val 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9" name="內容版面配置區 2"/>
          <p:cNvSpPr txBox="1">
            <a:spLocks/>
          </p:cNvSpPr>
          <p:nvPr/>
        </p:nvSpPr>
        <p:spPr>
          <a:xfrm>
            <a:off x="2555421" y="3925358"/>
            <a:ext cx="1983922" cy="518600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2400" dirty="0"/>
              <a:t>因此推薦</a:t>
            </a:r>
            <a:r>
              <a:rPr lang="en-US" altLang="zh-TW" sz="2400" dirty="0" smtClean="0"/>
              <a:t>2</a:t>
            </a:r>
            <a:r>
              <a:rPr lang="zh-TW" altLang="en-US" sz="2400" dirty="0" smtClean="0"/>
              <a:t>！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19221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2.96296E-6 L 0.61701 -0.0021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851" y="-1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1701 -0.00216 L 2.77556E-17 2.96296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851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2.96296E-6 L 0.1908 0.00401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31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8" grpId="2" animBg="1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319511"/>
            <a:ext cx="7886700" cy="10209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TW" altLang="en-US" sz="2400" dirty="0" smtClean="0"/>
              <a:t>有</a:t>
            </a:r>
            <a:r>
              <a:rPr lang="zh-TW" altLang="en-US" sz="2400" dirty="0"/>
              <a:t>購買紀錄時</a:t>
            </a:r>
            <a:endParaRPr lang="en-US" altLang="zh-TW" sz="2400" dirty="0"/>
          </a:p>
          <a:p>
            <a:pPr marL="0" indent="0">
              <a:buNone/>
            </a:pPr>
            <a:r>
              <a:rPr lang="zh-TW" altLang="en-US" sz="2400" dirty="0" smtClean="0"/>
              <a:t>假設資料庫</a:t>
            </a:r>
            <a:r>
              <a:rPr lang="zh-TW" altLang="en-US" sz="2400" dirty="0"/>
              <a:t>中所</a:t>
            </a:r>
            <a:r>
              <a:rPr lang="zh-TW" altLang="en-US" sz="2400" dirty="0" smtClean="0"/>
              <a:t>紀錄四</a:t>
            </a:r>
            <a:r>
              <a:rPr lang="zh-TW" altLang="en-US" sz="2400" dirty="0"/>
              <a:t>項商品</a:t>
            </a:r>
            <a:r>
              <a:rPr lang="zh-TW" altLang="en-US" sz="2400" dirty="0" smtClean="0"/>
              <a:t>之</a:t>
            </a:r>
            <a:r>
              <a:rPr lang="zh-TW" altLang="en-US" sz="2400" dirty="0"/>
              <a:t>比重為</a:t>
            </a:r>
            <a:r>
              <a:rPr lang="en-US" altLang="zh-TW" sz="2400" dirty="0"/>
              <a:t>1</a:t>
            </a:r>
            <a:r>
              <a:rPr lang="zh-TW" altLang="en-US" sz="2400" dirty="0"/>
              <a:t>、</a:t>
            </a:r>
            <a:r>
              <a:rPr lang="en-US" altLang="zh-TW" sz="2400" dirty="0"/>
              <a:t>0</a:t>
            </a:r>
            <a:r>
              <a:rPr lang="zh-TW" altLang="en-US" sz="2400" dirty="0"/>
              <a:t>、</a:t>
            </a:r>
            <a:r>
              <a:rPr lang="en-US" altLang="zh-TW" sz="2400" dirty="0"/>
              <a:t>0</a:t>
            </a:r>
            <a:r>
              <a:rPr lang="zh-TW" altLang="en-US" sz="2400" dirty="0"/>
              <a:t>、</a:t>
            </a:r>
            <a:r>
              <a:rPr lang="en-US" altLang="zh-TW" sz="2400" dirty="0" smtClean="0"/>
              <a:t>0</a:t>
            </a:r>
            <a:endParaRPr lang="zh-TW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2536201" y="2761485"/>
            <a:ext cx="870857" cy="794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sz="405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4287525" y="2761485"/>
            <a:ext cx="870857" cy="794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TW" altLang="en-US" sz="405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5893170" y="2761485"/>
            <a:ext cx="870857" cy="794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TW" altLang="en-US" sz="405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7644493" y="2761485"/>
            <a:ext cx="870857" cy="794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zh-TW" altLang="en-US" sz="405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891054" y="2761485"/>
            <a:ext cx="890077" cy="794657"/>
          </a:xfrm>
          <a:prstGeom prst="roundRect">
            <a:avLst>
              <a:gd name="adj" fmla="val 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9" name="內容版面配置區 2"/>
          <p:cNvSpPr txBox="1">
            <a:spLocks/>
          </p:cNvSpPr>
          <p:nvPr/>
        </p:nvSpPr>
        <p:spPr>
          <a:xfrm>
            <a:off x="5540406" y="3977200"/>
            <a:ext cx="1983922" cy="518600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2400" dirty="0"/>
              <a:t>這次推薦</a:t>
            </a:r>
            <a:r>
              <a:rPr lang="en-US" altLang="zh-TW" sz="2400" dirty="0"/>
              <a:t>3!</a:t>
            </a:r>
            <a:endParaRPr lang="zh-TW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915079" y="2761485"/>
            <a:ext cx="870857" cy="794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sz="405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標題 1"/>
          <p:cNvSpPr>
            <a:spLocks noGrp="1"/>
          </p:cNvSpPr>
          <p:nvPr>
            <p:ph type="title"/>
          </p:nvPr>
        </p:nvSpPr>
        <p:spPr>
          <a:xfrm>
            <a:off x="1097924" y="571127"/>
            <a:ext cx="6491064" cy="857250"/>
          </a:xfrm>
        </p:spPr>
        <p:txBody>
          <a:bodyPr>
            <a:normAutofit/>
          </a:bodyPr>
          <a:lstStyle/>
          <a:p>
            <a:r>
              <a:rPr lang="zh-TW" altLang="en-US" sz="4000" dirty="0" smtClean="0"/>
              <a:t>推薦演算</a:t>
            </a:r>
            <a:r>
              <a:rPr lang="zh-TW" altLang="en-US" sz="4000" dirty="0"/>
              <a:t>法</a:t>
            </a:r>
          </a:p>
        </p:txBody>
      </p:sp>
    </p:spTree>
    <p:extLst>
      <p:ext uri="{BB962C8B-B14F-4D97-AF65-F5344CB8AC3E}">
        <p14:creationId xmlns:p14="http://schemas.microsoft.com/office/powerpoint/2010/main" val="1473977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3.7037E-7 L 0.73724 -0.0025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862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3724 -0.00255 L 3.75E-6 2.59259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784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3.7037E-7 L 0.54558 0.00185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279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8" grpId="2" animBg="1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escription: C:\Users\pgarden\AppData\Local\Microsoft\Windows\Temporary Internet Files\Content.Outlook\6Y0C4C91\IMG_000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7684" y="3514583"/>
            <a:ext cx="2224669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" y="68574"/>
            <a:ext cx="8435280" cy="846992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</a:pPr>
            <a:r>
              <a:rPr lang="zh-CN" altLang="en-US" dirty="0" smtClean="0"/>
              <a:t>總結展望</a:t>
            </a:r>
            <a:endParaRPr lang="en-US" altLang="zh-CN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18356" y="1090471"/>
            <a:ext cx="8712968" cy="3209472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 smtClean="0"/>
              <a:t>這次的販賣機製作，各部件已經成功可以獨立運作包括</a:t>
            </a:r>
            <a:r>
              <a:rPr lang="en-US" altLang="zh-TW" dirty="0" smtClean="0"/>
              <a:t>:WIFI</a:t>
            </a:r>
            <a:r>
              <a:rPr lang="zh-TW" altLang="en-US" dirty="0" smtClean="0"/>
              <a:t>、薄膜鍵盤、</a:t>
            </a:r>
            <a:r>
              <a:rPr lang="en-US" altLang="zh-TW" dirty="0" smtClean="0"/>
              <a:t>OLED</a:t>
            </a:r>
            <a:r>
              <a:rPr lang="zh-TW" altLang="en-US" dirty="0" smtClean="0"/>
              <a:t>、減速馬達與溫度感測模組。然而在操作</a:t>
            </a:r>
            <a:r>
              <a:rPr lang="en-US" altLang="zh-TW" dirty="0" smtClean="0"/>
              <a:t>OS</a:t>
            </a:r>
            <a:r>
              <a:rPr lang="zh-TW" altLang="en-US" dirty="0" smtClean="0"/>
              <a:t>上溝通不完整，主要是</a:t>
            </a:r>
            <a:r>
              <a:rPr lang="en-US" altLang="zh-TW" dirty="0" smtClean="0"/>
              <a:t>OLED</a:t>
            </a:r>
            <a:r>
              <a:rPr lang="zh-TW" altLang="en-US" dirty="0" smtClean="0"/>
              <a:t>阻擋住</a:t>
            </a:r>
            <a:r>
              <a:rPr lang="en-US" altLang="zh-TW" dirty="0" smtClean="0"/>
              <a:t>timer</a:t>
            </a:r>
            <a:r>
              <a:rPr lang="zh-TW" altLang="en-US" dirty="0" smtClean="0"/>
              <a:t>使</a:t>
            </a:r>
            <a:r>
              <a:rPr lang="en-US" altLang="zh-TW" dirty="0" smtClean="0"/>
              <a:t>OS</a:t>
            </a:r>
            <a:r>
              <a:rPr lang="zh-TW" altLang="en-US" dirty="0" smtClean="0"/>
              <a:t>無法繼續執行，也因此無法完全整合。前端網頁的功能已經完整，如果</a:t>
            </a:r>
            <a:r>
              <a:rPr lang="en-US" altLang="zh-TW" dirty="0" smtClean="0"/>
              <a:t>WIFI</a:t>
            </a:r>
            <a:r>
              <a:rPr lang="zh-TW" altLang="en-US" dirty="0" smtClean="0"/>
              <a:t>成功</a:t>
            </a:r>
            <a:r>
              <a:rPr lang="en-US" altLang="zh-TW" dirty="0" smtClean="0"/>
              <a:t>POST</a:t>
            </a:r>
            <a:r>
              <a:rPr lang="zh-TW" altLang="en-US" dirty="0" smtClean="0"/>
              <a:t>數值即能完成物聯網的架構。</a:t>
            </a:r>
            <a:endParaRPr lang="en-US" altLang="zh-TW" dirty="0" smtClean="0"/>
          </a:p>
          <a:p>
            <a:r>
              <a:rPr lang="zh-TW" altLang="en-US" dirty="0" smtClean="0"/>
              <a:t>未來展望：</a:t>
            </a:r>
            <a:br>
              <a:rPr lang="zh-TW" altLang="en-US" dirty="0" smtClean="0"/>
            </a:br>
            <a:r>
              <a:rPr lang="zh-TW" altLang="en-US" dirty="0" smtClean="0"/>
              <a:t>    硬體：</a:t>
            </a:r>
            <a:br>
              <a:rPr lang="zh-TW" altLang="en-US" dirty="0" smtClean="0"/>
            </a:br>
            <a:r>
              <a:rPr lang="zh-TW" altLang="en-US" dirty="0" smtClean="0"/>
              <a:t>        新增的更完善功能和模組、馬達、濕度計</a:t>
            </a:r>
            <a:r>
              <a:rPr lang="en-US" altLang="zh-TW" dirty="0" smtClean="0"/>
              <a:t>(</a:t>
            </a:r>
            <a:r>
              <a:rPr lang="zh-TW" altLang="en-US" dirty="0" smtClean="0"/>
              <a:t>管理販賣機環境</a:t>
            </a:r>
            <a:r>
              <a:rPr lang="en-US" altLang="zh-TW" dirty="0" smtClean="0"/>
              <a:t>)</a:t>
            </a:r>
            <a:r>
              <a:rPr lang="zh-TW" altLang="en-US" dirty="0" smtClean="0"/>
              <a:t>、超音</a:t>
            </a:r>
            <a:endParaRPr lang="en-US" altLang="zh-TW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zh-TW" altLang="en-US" dirty="0" smtClean="0"/>
              <a:t>       　波測距</a:t>
            </a:r>
            <a:r>
              <a:rPr lang="en-US" altLang="zh-TW" dirty="0" smtClean="0"/>
              <a:t>(</a:t>
            </a:r>
            <a:r>
              <a:rPr lang="zh-TW" altLang="en-US" dirty="0" smtClean="0"/>
              <a:t>用於偵測物品是否已經掉落</a:t>
            </a:r>
            <a:r>
              <a:rPr lang="en-US" altLang="zh-TW" dirty="0" smtClean="0"/>
              <a:t>)</a:t>
            </a:r>
            <a:r>
              <a:rPr lang="zh-TW" altLang="en-US" dirty="0" smtClean="0"/>
              <a:t>、 </a:t>
            </a:r>
            <a:r>
              <a:rPr lang="en-US" altLang="zh-TW" dirty="0" err="1" smtClean="0"/>
              <a:t>rf</a:t>
            </a:r>
            <a:r>
              <a:rPr lang="zh-TW" altLang="en-US" dirty="0" smtClean="0"/>
              <a:t>個人身份辨識。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TW" altLang="en-US" dirty="0" smtClean="0"/>
              <a:t>      軟體：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  </a:t>
            </a:r>
            <a:r>
              <a:rPr lang="zh-TW" altLang="en-US" dirty="0" smtClean="0"/>
              <a:t> 　　新增與顧客互動之</a:t>
            </a:r>
            <a:r>
              <a:rPr lang="en-US" altLang="zh-TW" dirty="0" smtClean="0"/>
              <a:t>APP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126647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397" y="1275606"/>
            <a:ext cx="5302151" cy="2088232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11560" y="195486"/>
            <a:ext cx="2520280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110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8773" y="0"/>
            <a:ext cx="4663467" cy="857250"/>
          </a:xfrm>
        </p:spPr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網頁前端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1720" y="1203598"/>
            <a:ext cx="7272808" cy="339447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dirty="0" smtClean="0"/>
              <a:t>html  </a:t>
            </a:r>
            <a:r>
              <a:rPr lang="zh-TW" altLang="en-US" dirty="0" smtClean="0"/>
              <a:t>       </a:t>
            </a:r>
            <a:r>
              <a:rPr lang="en-US" altLang="zh-TW" dirty="0" smtClean="0"/>
              <a:t>-&gt;</a:t>
            </a:r>
            <a:r>
              <a:rPr lang="zh-TW" altLang="en-US" dirty="0">
                <a:solidFill>
                  <a:srgbClr val="FF0000"/>
                </a:solidFill>
              </a:rPr>
              <a:t>網頁版</a:t>
            </a:r>
            <a:r>
              <a:rPr lang="zh-TW" altLang="en-US" dirty="0" smtClean="0">
                <a:solidFill>
                  <a:srgbClr val="FF0000"/>
                </a:solidFill>
              </a:rPr>
              <a:t>型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dirty="0" err="1" smtClean="0"/>
              <a:t>javascript</a:t>
            </a:r>
            <a:r>
              <a:rPr lang="en-US" altLang="zh-TW" dirty="0" smtClean="0"/>
              <a:t>-&gt;</a:t>
            </a:r>
            <a:r>
              <a:rPr lang="zh-TW" altLang="en-US" dirty="0" smtClean="0"/>
              <a:t> 控制網頁動畫</a:t>
            </a:r>
            <a:r>
              <a:rPr lang="zh-TW" altLang="en-US" dirty="0"/>
              <a:t>、</a:t>
            </a:r>
            <a:r>
              <a:rPr lang="zh-TW" altLang="en-US" dirty="0" smtClean="0">
                <a:solidFill>
                  <a:srgbClr val="FF0000"/>
                </a:solidFill>
              </a:rPr>
              <a:t>互動</a:t>
            </a:r>
            <a:r>
              <a:rPr lang="zh-TW" altLang="en-US" dirty="0" smtClean="0"/>
              <a:t>結果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dirty="0" err="1"/>
              <a:t>css</a:t>
            </a:r>
            <a:r>
              <a:rPr lang="en-US" altLang="zh-TW" dirty="0"/>
              <a:t>	</a:t>
            </a:r>
            <a:r>
              <a:rPr lang="zh-TW" altLang="en-US" dirty="0" smtClean="0"/>
              <a:t>           </a:t>
            </a:r>
            <a:r>
              <a:rPr lang="en-US" altLang="zh-TW" dirty="0" smtClean="0"/>
              <a:t>-&gt;</a:t>
            </a:r>
            <a:r>
              <a:rPr lang="zh-TW" altLang="en-US" dirty="0" smtClean="0"/>
              <a:t>調整</a:t>
            </a:r>
            <a:r>
              <a:rPr lang="zh-TW" altLang="en-US" dirty="0" smtClean="0">
                <a:solidFill>
                  <a:srgbClr val="FF0000"/>
                </a:solidFill>
              </a:rPr>
              <a:t>網頁</a:t>
            </a:r>
            <a:r>
              <a:rPr lang="zh-TW" altLang="en-US" dirty="0">
                <a:solidFill>
                  <a:srgbClr val="FF0000"/>
                </a:solidFill>
              </a:rPr>
              <a:t>外觀</a:t>
            </a:r>
            <a:r>
              <a:rPr lang="zh-TW" altLang="en-US" dirty="0"/>
              <a:t>及版型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24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dirty="0">
                <a:solidFill>
                  <a:schemeClr val="tx1"/>
                </a:solidFill>
              </a:rPr>
              <a:t>XAMPP</a:t>
            </a:r>
            <a:r>
              <a:rPr lang="zh-TW" altLang="en-US" dirty="0">
                <a:solidFill>
                  <a:schemeClr val="tx1"/>
                </a:solidFill>
              </a:rPr>
              <a:t> </a:t>
            </a:r>
            <a:r>
              <a:rPr lang="zh-TW" altLang="en-US" dirty="0" smtClean="0">
                <a:solidFill>
                  <a:schemeClr val="tx1"/>
                </a:solidFill>
              </a:rPr>
              <a:t> </a:t>
            </a:r>
            <a:r>
              <a:rPr lang="en-US" altLang="zh-TW" dirty="0" smtClean="0">
                <a:solidFill>
                  <a:schemeClr val="tx1"/>
                </a:solidFill>
              </a:rPr>
              <a:t>-&gt;</a:t>
            </a:r>
            <a:r>
              <a:rPr lang="zh-TW" altLang="en-US" dirty="0">
                <a:solidFill>
                  <a:schemeClr val="tx1"/>
                </a:solidFill>
              </a:rPr>
              <a:t>伺服器</a:t>
            </a:r>
            <a:r>
              <a:rPr lang="zh-TW" altLang="en-US" dirty="0" smtClean="0">
                <a:solidFill>
                  <a:schemeClr val="tx1"/>
                </a:solidFill>
              </a:rPr>
              <a:t>架設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zh-TW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dirty="0" err="1">
                <a:solidFill>
                  <a:schemeClr val="tx1"/>
                </a:solidFill>
              </a:rPr>
              <a:t>php</a:t>
            </a:r>
            <a:r>
              <a:rPr lang="en-US" altLang="zh-TW" dirty="0">
                <a:solidFill>
                  <a:schemeClr val="tx1"/>
                </a:solidFill>
              </a:rPr>
              <a:t> </a:t>
            </a:r>
            <a:r>
              <a:rPr lang="zh-TW" altLang="en-US" dirty="0" smtClean="0">
                <a:solidFill>
                  <a:schemeClr val="tx1"/>
                </a:solidFill>
              </a:rPr>
              <a:t>       </a:t>
            </a:r>
            <a:r>
              <a:rPr lang="en-US" altLang="zh-TW" dirty="0" smtClean="0">
                <a:solidFill>
                  <a:schemeClr val="tx1"/>
                </a:solidFill>
              </a:rPr>
              <a:t>-&gt;</a:t>
            </a:r>
            <a:r>
              <a:rPr lang="zh-TW" altLang="en-US" dirty="0">
                <a:solidFill>
                  <a:schemeClr val="tx1"/>
                </a:solidFill>
              </a:rPr>
              <a:t>與伺服器交換</a:t>
            </a:r>
            <a:r>
              <a:rPr lang="zh-TW" altLang="en-US" dirty="0" smtClean="0">
                <a:solidFill>
                  <a:schemeClr val="tx1"/>
                </a:solidFill>
              </a:rPr>
              <a:t>資料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zh-TW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dirty="0">
                <a:solidFill>
                  <a:schemeClr val="tx1"/>
                </a:solidFill>
              </a:rPr>
              <a:t>MySQL </a:t>
            </a:r>
            <a:r>
              <a:rPr lang="en-US" altLang="zh-TW" dirty="0" smtClean="0">
                <a:solidFill>
                  <a:schemeClr val="tx1"/>
                </a:solidFill>
              </a:rPr>
              <a:t> </a:t>
            </a:r>
            <a:r>
              <a:rPr lang="en-US" altLang="zh-TW" dirty="0">
                <a:solidFill>
                  <a:schemeClr val="tx1"/>
                </a:solidFill>
              </a:rPr>
              <a:t>-&gt;</a:t>
            </a:r>
            <a:r>
              <a:rPr lang="zh-TW" altLang="en-US" dirty="0">
                <a:solidFill>
                  <a:schemeClr val="tx1"/>
                </a:solidFill>
              </a:rPr>
              <a:t>與資料庫之間傳輸資料</a:t>
            </a:r>
            <a:endParaRPr lang="en-US" altLang="zh-TW" dirty="0">
              <a:solidFill>
                <a:schemeClr val="tx1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068773" y="0"/>
            <a:ext cx="4663467" cy="857250"/>
          </a:xfrm>
        </p:spPr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伺服器</a:t>
            </a:r>
            <a:r>
              <a:rPr lang="zh-TW" altLang="en-US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端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57016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.imgur.com/UioRW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633" y="987573"/>
            <a:ext cx="3777863" cy="403244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96099" name="Rectangle 3"/>
          <p:cNvSpPr>
            <a:spLocks noGrp="1" noChangeArrowheads="1"/>
          </p:cNvSpPr>
          <p:nvPr>
            <p:ph idx="1"/>
          </p:nvPr>
        </p:nvSpPr>
        <p:spPr>
          <a:xfrm>
            <a:off x="2330811" y="1311845"/>
            <a:ext cx="6172200" cy="3636169"/>
          </a:xfrm>
        </p:spPr>
        <p:txBody>
          <a:bodyPr/>
          <a:lstStyle/>
          <a:p>
            <a:pPr marL="216694" lvl="1" indent="0">
              <a:buNone/>
            </a:pPr>
            <a:endParaRPr lang="en-US" altLang="zh-TW" dirty="0" smtClean="0"/>
          </a:p>
          <a:p>
            <a:pPr marL="216694" lvl="1" indent="0">
              <a:buNone/>
            </a:pPr>
            <a:endParaRPr lang="en-US" sz="1500" dirty="0"/>
          </a:p>
          <a:p>
            <a:pPr marL="216694" lvl="1" indent="0">
              <a:buNone/>
            </a:pPr>
            <a:endParaRPr lang="en-US" sz="1500" dirty="0"/>
          </a:p>
          <a:p>
            <a:pPr lvl="1"/>
            <a:endParaRPr lang="en-US" sz="1500" dirty="0"/>
          </a:p>
          <a:p>
            <a:pPr lvl="1"/>
            <a:endParaRPr lang="en-US" sz="1500" dirty="0"/>
          </a:p>
          <a:p>
            <a:pPr marL="216694" lvl="1" indent="0">
              <a:buNone/>
            </a:pPr>
            <a:endParaRPr lang="en-US" altLang="zh-CN" sz="1500" dirty="0"/>
          </a:p>
          <a:p>
            <a:pPr marL="216694" lvl="1" indent="0">
              <a:buNone/>
            </a:pPr>
            <a:endParaRPr lang="en-US" altLang="zh-CN" sz="1500" dirty="0"/>
          </a:p>
          <a:p>
            <a:pPr marL="216694" lvl="1" indent="0">
              <a:buNone/>
            </a:pPr>
            <a:endParaRPr lang="en-US" altLang="zh-CN" sz="1500" dirty="0"/>
          </a:p>
          <a:p>
            <a:pPr marL="216694" lvl="1" indent="0">
              <a:buNone/>
            </a:pPr>
            <a:endParaRPr lang="en-US" altLang="zh-CN" sz="1500" dirty="0"/>
          </a:p>
          <a:p>
            <a:pPr marL="216694" lvl="1" indent="0">
              <a:buNone/>
            </a:pPr>
            <a:endParaRPr lang="en-US" altLang="zh-CN" sz="1500" dirty="0"/>
          </a:p>
          <a:p>
            <a:pPr marL="426244" lvl="2" indent="0">
              <a:buNone/>
            </a:pPr>
            <a:endParaRPr lang="en-GB" sz="1350" dirty="0"/>
          </a:p>
        </p:txBody>
      </p:sp>
      <p:sp>
        <p:nvSpPr>
          <p:cNvPr id="4" name="圓角矩形 3"/>
          <p:cNvSpPr/>
          <p:nvPr/>
        </p:nvSpPr>
        <p:spPr>
          <a:xfrm>
            <a:off x="3635896" y="987574"/>
            <a:ext cx="1230086" cy="69940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5" name="文字方塊 4"/>
          <p:cNvSpPr txBox="1"/>
          <p:nvPr/>
        </p:nvSpPr>
        <p:spPr>
          <a:xfrm>
            <a:off x="3543633" y="1661550"/>
            <a:ext cx="129599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100" b="1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註冊介面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7347850" y="1094038"/>
            <a:ext cx="165309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100" b="1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登入介面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7411342" y="2922180"/>
            <a:ext cx="165309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1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UI</a:t>
            </a:r>
            <a:r>
              <a:rPr lang="zh-TW" altLang="en-US" sz="2100" b="1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介面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7369003" y="4334824"/>
            <a:ext cx="165309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100" b="1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資料庫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3677354" y="3848642"/>
            <a:ext cx="102855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100" b="1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販賣</a:t>
            </a:r>
            <a:r>
              <a:rPr lang="zh-TW" altLang="en-US" sz="2100" b="1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機</a:t>
            </a:r>
            <a:endParaRPr lang="zh-TW" altLang="en-US" sz="21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4659333" y="2542318"/>
            <a:ext cx="92077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100" b="1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登出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068773" y="0"/>
            <a:ext cx="4663467" cy="857250"/>
          </a:xfrm>
        </p:spPr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系統架構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848951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3.45679E-6 L 0.2566 1.23457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177" y="-1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354 3.45679E-6 L 0.26354 0.3601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9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42" presetClass="path" presetSubtype="0" accel="50000" decel="5000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355 0.36019 L 0.26129 0.63086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" y="135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128 0.63087 L 0.00434 0.63272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847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6000"/>
                            </p:stCondLst>
                            <p:childTnLst>
                              <p:par>
                                <p:cTn id="18" presetID="42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34 0.63271 L 0.26128 0.63055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847" y="-1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42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129 0.62902 L 0.26354 0.36018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0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354 0.36018 L 0.2059 0.36018 C 0.18316 0.36018 0.15295 0.3108 0.15295 0.27222 L 0.15295 0.18487 " pathEditMode="relative" rAng="0" ptsTypes="AAAA">
                                      <p:cBhvr>
                                        <p:cTn id="2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38" y="-87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3" animBg="1"/>
      <p:bldP spid="4" grpId="4" animBg="1"/>
      <p:bldP spid="4" grpId="5" animBg="1"/>
      <p:bldP spid="4" grpId="6" animBg="1"/>
      <p:bldP spid="4" grpId="7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639535" y="1253558"/>
            <a:ext cx="2637065" cy="35143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1A284D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 algn="l" rtl="0">
              <a:lnSpc>
                <a:spcPct val="90000"/>
              </a:lnSpc>
              <a:spcBef>
                <a:spcPct val="0"/>
              </a:spcBef>
            </a:pPr>
            <a:r>
              <a:rPr lang="en-US" altLang="zh-TW" sz="2400" b="1" kern="0" dirty="0" smtClean="0">
                <a:solidFill>
                  <a:sysClr val="windowText" lastClr="000000"/>
                </a:solidFill>
              </a:rPr>
              <a:t/>
            </a:r>
            <a:br>
              <a:rPr lang="en-US" altLang="zh-TW" sz="2400" b="1" kern="0" dirty="0" smtClean="0">
                <a:solidFill>
                  <a:sysClr val="windowText" lastClr="000000"/>
                </a:solidFill>
              </a:rPr>
            </a:br>
            <a:r>
              <a:rPr lang="zh-TW" altLang="en-US" sz="3200" b="1" kern="0" dirty="0" smtClean="0">
                <a:solidFill>
                  <a:sysClr val="windowText" lastClr="000000"/>
                </a:solidFill>
              </a:rPr>
              <a:t>建立帳號</a:t>
            </a:r>
            <a:r>
              <a:rPr lang="en-US" altLang="zh-TW" sz="2400" b="1" kern="0" dirty="0" smtClean="0">
                <a:solidFill>
                  <a:sysClr val="windowText" lastClr="000000"/>
                </a:solidFill>
              </a:rPr>
              <a:t>(</a:t>
            </a:r>
            <a:r>
              <a:rPr lang="en-US" altLang="zh-TW" sz="2400" b="1" kern="0" dirty="0" err="1" smtClean="0">
                <a:solidFill>
                  <a:sysClr val="windowText" lastClr="000000"/>
                </a:solidFill>
              </a:rPr>
              <a:t>sign_up.php</a:t>
            </a:r>
            <a:r>
              <a:rPr lang="en-US" altLang="zh-TW" sz="2400" b="1" kern="0" dirty="0" smtClean="0">
                <a:solidFill>
                  <a:sysClr val="windowText" lastClr="000000"/>
                </a:solidFill>
              </a:rPr>
              <a:t>)</a:t>
            </a:r>
            <a:r>
              <a:rPr lang="en-US" altLang="zh-TW" sz="2400" kern="0" dirty="0" smtClean="0">
                <a:solidFill>
                  <a:sysClr val="windowText" lastClr="000000"/>
                </a:solidFill>
              </a:rPr>
              <a:t/>
            </a:r>
            <a:br>
              <a:rPr lang="en-US" altLang="zh-TW" sz="2400" kern="0" dirty="0" smtClean="0">
                <a:solidFill>
                  <a:sysClr val="windowText" lastClr="000000"/>
                </a:solidFill>
              </a:rPr>
            </a:br>
            <a:endParaRPr lang="zh-TW" altLang="en-US" sz="2100" kern="0" dirty="0">
              <a:solidFill>
                <a:sysClr val="windowText" lastClr="000000"/>
              </a:solidFill>
            </a:endParaRPr>
          </a:p>
        </p:txBody>
      </p:sp>
      <p:pic>
        <p:nvPicPr>
          <p:cNvPr id="5" name="內容版面配置區 3"/>
          <p:cNvPicPr>
            <a:picLocks noChangeAspect="1"/>
          </p:cNvPicPr>
          <p:nvPr/>
        </p:nvPicPr>
        <p:blipFill rotWithShape="1">
          <a:blip r:embed="rId2"/>
          <a:srcRect t="12370" b="12199"/>
          <a:stretch/>
        </p:blipFill>
        <p:spPr>
          <a:xfrm>
            <a:off x="2987824" y="1707654"/>
            <a:ext cx="5436453" cy="302433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1308" y="2979496"/>
            <a:ext cx="4104456" cy="831985"/>
          </a:xfrm>
          <a:prstGeom prst="rect">
            <a:avLst/>
          </a:prstGeom>
        </p:spPr>
      </p:pic>
      <p:pic>
        <p:nvPicPr>
          <p:cNvPr id="9" name="Picture 2" descr="https://i.imgur.com/iyK5ivC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81" b="85307"/>
          <a:stretch/>
        </p:blipFill>
        <p:spPr bwMode="auto">
          <a:xfrm>
            <a:off x="769564" y="1815726"/>
            <a:ext cx="2088232" cy="756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3939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 1"/>
          <p:cNvSpPr>
            <a:spLocks noGrp="1"/>
          </p:cNvSpPr>
          <p:nvPr>
            <p:ph type="title"/>
          </p:nvPr>
        </p:nvSpPr>
        <p:spPr>
          <a:xfrm>
            <a:off x="639535" y="1253558"/>
            <a:ext cx="2637065" cy="3514385"/>
          </a:xfrm>
        </p:spPr>
        <p:txBody>
          <a:bodyPr>
            <a:norm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altLang="zh-TW" sz="2400" b="1" dirty="0" smtClean="0"/>
              <a:t/>
            </a:r>
            <a:br>
              <a:rPr lang="en-US" altLang="zh-TW" sz="2400" b="1" dirty="0" smtClean="0"/>
            </a:br>
            <a:r>
              <a:rPr lang="zh-TW" altLang="en-US" sz="3200" b="1" dirty="0" smtClean="0">
                <a:latin typeface="+mn-ea"/>
                <a:ea typeface="+mn-ea"/>
              </a:rPr>
              <a:t>登入帳號</a:t>
            </a:r>
            <a:r>
              <a:rPr lang="en-US" altLang="zh-TW" sz="2400" b="1" dirty="0"/>
              <a:t>(</a:t>
            </a:r>
            <a:r>
              <a:rPr lang="en-US" altLang="zh-TW" sz="2400" b="1" dirty="0" err="1" smtClean="0">
                <a:latin typeface="+mn-lt"/>
              </a:rPr>
              <a:t>sign_in.php</a:t>
            </a:r>
            <a:r>
              <a:rPr lang="en-US" altLang="zh-TW" sz="2400" b="1" dirty="0" smtClean="0"/>
              <a:t>)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endParaRPr lang="zh-TW" altLang="en-US" sz="2100" dirty="0"/>
          </a:p>
        </p:txBody>
      </p:sp>
      <p:pic>
        <p:nvPicPr>
          <p:cNvPr id="11" name="內容版面配置區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55" b="79319"/>
          <a:stretch/>
        </p:blipFill>
        <p:spPr>
          <a:xfrm>
            <a:off x="755576" y="1491750"/>
            <a:ext cx="1866416" cy="1080000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 rotWithShape="1">
          <a:blip r:embed="rId3"/>
          <a:srcRect l="12263" t="15475" r="10074" b="18437"/>
          <a:stretch/>
        </p:blipFill>
        <p:spPr>
          <a:xfrm>
            <a:off x="3276600" y="1419622"/>
            <a:ext cx="5094684" cy="2926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29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520638" y="559335"/>
            <a:ext cx="7886700" cy="994172"/>
          </a:xfrm>
        </p:spPr>
        <p:txBody>
          <a:bodyPr>
            <a:normAutofit/>
          </a:bodyPr>
          <a:lstStyle/>
          <a:p>
            <a:r>
              <a:rPr lang="zh-TW" altLang="en-US" sz="4000" b="1" dirty="0"/>
              <a:t>倉儲系統頁</a:t>
            </a:r>
            <a:r>
              <a:rPr lang="zh-TW" altLang="en-US" sz="4000" b="1" dirty="0" smtClean="0"/>
              <a:t>面</a:t>
            </a:r>
            <a:endParaRPr lang="zh-TW" altLang="en-US" sz="4000" dirty="0"/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3415603" y="1409584"/>
            <a:ext cx="4180733" cy="3680011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zh-TW" altLang="en-US" sz="3500" dirty="0" smtClean="0">
                <a:solidFill>
                  <a:schemeClr val="tx1"/>
                </a:solidFill>
              </a:rPr>
              <a:t>有三個部分：</a:t>
            </a:r>
            <a:endParaRPr lang="en-US" altLang="zh-TW" sz="3500" b="1" dirty="0" smtClean="0">
              <a:solidFill>
                <a:schemeClr val="tx1"/>
              </a:solidFill>
            </a:endParaRPr>
          </a:p>
          <a:p>
            <a:pPr marL="673894" lvl="1" indent="-457200">
              <a:buFont typeface="Wingdings" panose="05000000000000000000" pitchFamily="2" charset="2"/>
              <a:buChar char="l"/>
            </a:pPr>
            <a:r>
              <a:rPr lang="zh-TW" altLang="en-US" sz="3200" dirty="0" smtClean="0"/>
              <a:t>販賣</a:t>
            </a:r>
            <a:r>
              <a:rPr lang="zh-TW" altLang="en-US" sz="3200" dirty="0"/>
              <a:t>機</a:t>
            </a:r>
            <a:r>
              <a:rPr lang="zh-TW" altLang="en-US" sz="3200" dirty="0" smtClean="0"/>
              <a:t>狀態</a:t>
            </a:r>
            <a:endParaRPr lang="en-US" altLang="zh-TW" sz="3200" dirty="0" smtClean="0"/>
          </a:p>
          <a:p>
            <a:pPr marL="216694" lvl="1" indent="0">
              <a:buNone/>
            </a:pPr>
            <a:endParaRPr lang="en-US" altLang="zh-TW" sz="3200" dirty="0"/>
          </a:p>
          <a:p>
            <a:pPr marL="673894" lvl="1" indent="-457200">
              <a:buFont typeface="Wingdings" panose="05000000000000000000" pitchFamily="2" charset="2"/>
              <a:buChar char="l"/>
            </a:pPr>
            <a:r>
              <a:rPr lang="zh-TW" altLang="en-US" sz="3200" dirty="0" smtClean="0"/>
              <a:t>銷售數量分析</a:t>
            </a:r>
            <a:endParaRPr lang="en-US" altLang="zh-TW" sz="3200" dirty="0" smtClean="0"/>
          </a:p>
          <a:p>
            <a:pPr marL="216694" lvl="1" indent="0">
              <a:buNone/>
            </a:pPr>
            <a:endParaRPr lang="en-US" altLang="zh-TW" sz="3200" dirty="0"/>
          </a:p>
          <a:p>
            <a:pPr marL="673894" lvl="1" indent="-457200">
              <a:buFont typeface="Wingdings" panose="05000000000000000000" pitchFamily="2" charset="2"/>
              <a:buChar char="l"/>
            </a:pPr>
            <a:r>
              <a:rPr lang="zh-TW" altLang="en-US" sz="3200" dirty="0" smtClean="0"/>
              <a:t>購買紀錄</a:t>
            </a:r>
            <a:endParaRPr lang="zh-TW" altLang="en-US" sz="3200" dirty="0"/>
          </a:p>
        </p:txBody>
      </p:sp>
      <p:sp>
        <p:nvSpPr>
          <p:cNvPr id="9" name="標題 1"/>
          <p:cNvSpPr txBox="1">
            <a:spLocks/>
          </p:cNvSpPr>
          <p:nvPr/>
        </p:nvSpPr>
        <p:spPr>
          <a:xfrm>
            <a:off x="611560" y="1361621"/>
            <a:ext cx="2637065" cy="35143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1A284D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 algn="l" rtl="0">
              <a:lnSpc>
                <a:spcPct val="90000"/>
              </a:lnSpc>
              <a:spcBef>
                <a:spcPct val="0"/>
              </a:spcBef>
            </a:pPr>
            <a:r>
              <a:rPr lang="en-US" altLang="zh-TW" sz="2400" b="1" kern="0" dirty="0" smtClean="0">
                <a:solidFill>
                  <a:sysClr val="windowText" lastClr="000000"/>
                </a:solidFill>
              </a:rPr>
              <a:t/>
            </a:r>
            <a:br>
              <a:rPr lang="en-US" altLang="zh-TW" sz="2400" b="1" kern="0" dirty="0" smtClean="0">
                <a:solidFill>
                  <a:sysClr val="windowText" lastClr="000000"/>
                </a:solidFill>
              </a:rPr>
            </a:br>
            <a:r>
              <a:rPr lang="zh-TW" altLang="en-US" sz="3200" b="1" kern="0" dirty="0">
                <a:solidFill>
                  <a:sysClr val="windowText" lastClr="000000"/>
                </a:solidFill>
                <a:latin typeface="+mn-ea"/>
              </a:rPr>
              <a:t>系統頁面</a:t>
            </a:r>
            <a:r>
              <a:rPr lang="en-US" altLang="zh-TW" sz="2400" b="1" kern="0" dirty="0" smtClean="0">
                <a:solidFill>
                  <a:sysClr val="windowText" lastClr="000000"/>
                </a:solidFill>
              </a:rPr>
              <a:t>(</a:t>
            </a:r>
            <a:r>
              <a:rPr lang="en-US" altLang="zh-TW" sz="2400" b="1" kern="0" dirty="0" err="1" smtClean="0">
                <a:solidFill>
                  <a:sysClr val="windowText" lastClr="000000"/>
                </a:solidFill>
              </a:rPr>
              <a:t>item</a:t>
            </a:r>
            <a:r>
              <a:rPr lang="en-US" altLang="zh-TW" sz="2400" b="1" kern="0" dirty="0" err="1" smtClean="0">
                <a:solidFill>
                  <a:sysClr val="windowText" lastClr="000000"/>
                </a:solidFill>
                <a:latin typeface="+mn-lt"/>
              </a:rPr>
              <a:t>.php</a:t>
            </a:r>
            <a:r>
              <a:rPr lang="en-US" altLang="zh-TW" sz="2400" b="1" kern="0" dirty="0" smtClean="0">
                <a:solidFill>
                  <a:sysClr val="windowText" lastClr="000000"/>
                </a:solidFill>
              </a:rPr>
              <a:t>)</a:t>
            </a:r>
            <a:r>
              <a:rPr lang="en-US" altLang="zh-TW" sz="2400" kern="0" dirty="0" smtClean="0">
                <a:solidFill>
                  <a:sysClr val="windowText" lastClr="000000"/>
                </a:solidFill>
              </a:rPr>
              <a:t/>
            </a:r>
            <a:br>
              <a:rPr lang="en-US" altLang="zh-TW" sz="2400" kern="0" dirty="0" smtClean="0">
                <a:solidFill>
                  <a:sysClr val="windowText" lastClr="000000"/>
                </a:solidFill>
              </a:rPr>
            </a:br>
            <a:endParaRPr lang="zh-TW" altLang="en-US" sz="2100" kern="0" dirty="0">
              <a:solidFill>
                <a:sysClr val="windowText" lastClr="000000"/>
              </a:solidFill>
            </a:endParaRPr>
          </a:p>
        </p:txBody>
      </p:sp>
      <p:pic>
        <p:nvPicPr>
          <p:cNvPr id="15" name="Picture 2" descr="https://i.imgur.com/iyK5ivC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462" t="39451" b="29118"/>
          <a:stretch/>
        </p:blipFill>
        <p:spPr bwMode="auto">
          <a:xfrm>
            <a:off x="813597" y="1477591"/>
            <a:ext cx="1440160" cy="1224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268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s://i.imgur.com/yxOLWb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973254"/>
            <a:ext cx="7554480" cy="3861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3528" y="195486"/>
            <a:ext cx="7886700" cy="633752"/>
          </a:xfrm>
        </p:spPr>
        <p:txBody>
          <a:bodyPr>
            <a:normAutofit/>
          </a:bodyPr>
          <a:lstStyle/>
          <a:p>
            <a:pPr marL="216694" lvl="1" indent="0">
              <a:buNone/>
            </a:pPr>
            <a:r>
              <a:rPr lang="zh-TW" altLang="en-US" sz="3200" b="1" dirty="0"/>
              <a:t>販賣機狀態</a:t>
            </a:r>
            <a:endParaRPr lang="en-US" altLang="zh-TW" sz="3200" b="1" dirty="0"/>
          </a:p>
        </p:txBody>
      </p:sp>
      <p:sp>
        <p:nvSpPr>
          <p:cNvPr id="10" name="文字方塊 9"/>
          <p:cNvSpPr txBox="1"/>
          <p:nvPr/>
        </p:nvSpPr>
        <p:spPr>
          <a:xfrm>
            <a:off x="5401985" y="2571750"/>
            <a:ext cx="3716082" cy="191590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zh-TW" altLang="en-US" sz="2100" dirty="0"/>
              <a:t>通知</a:t>
            </a:r>
            <a:endParaRPr lang="en-US" altLang="zh-TW" sz="2100" dirty="0"/>
          </a:p>
          <a:p>
            <a:r>
              <a:rPr lang="en-US" altLang="zh-TW" sz="2100" dirty="0"/>
              <a:t>(1)</a:t>
            </a:r>
            <a:r>
              <a:rPr lang="zh-TW" altLang="en-US" sz="2100" dirty="0"/>
              <a:t>須補貨的商品</a:t>
            </a:r>
            <a:br>
              <a:rPr lang="zh-TW" altLang="en-US" sz="2100" dirty="0"/>
            </a:br>
            <a:r>
              <a:rPr lang="en-US" altLang="zh-TW" sz="2100" dirty="0"/>
              <a:t>(2)</a:t>
            </a:r>
            <a:r>
              <a:rPr lang="zh-TW" altLang="en-US" sz="2100" dirty="0"/>
              <a:t>物品超過保存期限更換商品</a:t>
            </a:r>
            <a:br>
              <a:rPr lang="zh-TW" altLang="en-US" sz="2100" dirty="0"/>
            </a:br>
            <a:r>
              <a:rPr lang="en-US" altLang="zh-TW" sz="2100" dirty="0"/>
              <a:t>(3)</a:t>
            </a:r>
            <a:r>
              <a:rPr lang="zh-TW" altLang="en-US" sz="2100" dirty="0"/>
              <a:t>資料更新是否異常</a:t>
            </a:r>
            <a:endParaRPr lang="en-US" altLang="zh-TW" sz="2100" dirty="0"/>
          </a:p>
          <a:p>
            <a:r>
              <a:rPr lang="en-US" altLang="zh-TW" sz="2100" dirty="0"/>
              <a:t>(4)</a:t>
            </a:r>
            <a:r>
              <a:rPr lang="zh-TW" altLang="en-US" sz="2100" dirty="0"/>
              <a:t>溫度</a:t>
            </a:r>
          </a:p>
          <a:p>
            <a:endParaRPr lang="zh-TW" altLang="en-US" sz="135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7474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2"/>
          <p:cNvSpPr>
            <a:spLocks noGrp="1"/>
          </p:cNvSpPr>
          <p:nvPr>
            <p:ph idx="1"/>
          </p:nvPr>
        </p:nvSpPr>
        <p:spPr>
          <a:xfrm>
            <a:off x="611560" y="771550"/>
            <a:ext cx="7886700" cy="633752"/>
          </a:xfrm>
        </p:spPr>
        <p:txBody>
          <a:bodyPr>
            <a:normAutofit/>
          </a:bodyPr>
          <a:lstStyle/>
          <a:p>
            <a:pPr marL="216694" lvl="1" indent="0" algn="ctr">
              <a:buNone/>
            </a:pPr>
            <a:r>
              <a:rPr lang="zh-TW" altLang="en-US" sz="3200" b="1" dirty="0"/>
              <a:t>銷售數量分析</a:t>
            </a:r>
          </a:p>
        </p:txBody>
      </p:sp>
      <p:pic>
        <p:nvPicPr>
          <p:cNvPr id="5" name="Picture 2" descr="https://i.imgur.com/cqbZXI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491630"/>
            <a:ext cx="8708231" cy="3564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148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211</Template>
  <TotalTime>200</TotalTime>
  <Words>389</Words>
  <Application>Microsoft Office PowerPoint</Application>
  <PresentationFormat>如螢幕大小 (16:9)</PresentationFormat>
  <Paragraphs>82</Paragraphs>
  <Slides>14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14</vt:i4>
      </vt:variant>
    </vt:vector>
  </HeadingPairs>
  <TitlesOfParts>
    <vt:vector size="28" baseType="lpstr">
      <vt:lpstr>等线</vt:lpstr>
      <vt:lpstr>等线 Light</vt:lpstr>
      <vt:lpstr>微软雅黑</vt:lpstr>
      <vt:lpstr>宋体</vt:lpstr>
      <vt:lpstr>細明體</vt:lpstr>
      <vt:lpstr>微軟正黑體</vt:lpstr>
      <vt:lpstr>新細明體</vt:lpstr>
      <vt:lpstr>Arial</vt:lpstr>
      <vt:lpstr>Calibri</vt:lpstr>
      <vt:lpstr>Calibri Light</vt:lpstr>
      <vt:lpstr>Times New Roman</vt:lpstr>
      <vt:lpstr>Wingdings</vt:lpstr>
      <vt:lpstr>211</vt:lpstr>
      <vt:lpstr>Office 佈景主題</vt:lpstr>
      <vt:lpstr>EE小舖元元不絕－雲端管理與智慧銷售系統應用於自動販賣機</vt:lpstr>
      <vt:lpstr>網頁前端</vt:lpstr>
      <vt:lpstr>伺服器端</vt:lpstr>
      <vt:lpstr>系統架構</vt:lpstr>
      <vt:lpstr>PowerPoint 簡報</vt:lpstr>
      <vt:lpstr> 登入帳號(sign_in.php) </vt:lpstr>
      <vt:lpstr>倉儲系統頁面</vt:lpstr>
      <vt:lpstr>PowerPoint 簡報</vt:lpstr>
      <vt:lpstr>PowerPoint 簡報</vt:lpstr>
      <vt:lpstr>PowerPoint 簡報</vt:lpstr>
      <vt:lpstr>推薦演算法</vt:lpstr>
      <vt:lpstr>推薦演算法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lenovo</dc:creator>
  <cp:lastModifiedBy>lenovo</cp:lastModifiedBy>
  <cp:revision>17</cp:revision>
  <dcterms:created xsi:type="dcterms:W3CDTF">2018-07-05T06:47:57Z</dcterms:created>
  <dcterms:modified xsi:type="dcterms:W3CDTF">2018-07-05T12:39:19Z</dcterms:modified>
</cp:coreProperties>
</file>