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43891200" cx="329184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AB41C4-7416-4F11-B782-2ED389BD6661}">
  <a:tblStyle styleId="{B6AB41C4-7416-4F11-B782-2ED389BD6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143399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2143399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/>
          <a:lstStyle>
            <a:lvl1pPr lvl="0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/>
          <a:lstStyle>
            <a:lvl1pPr lvl="0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indent="-825500" lvl="0" marL="457200" algn="ctr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 algn="ctr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451601" y="30724477"/>
            <a:ext cx="197517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9475" lIns="479475" spcFirstLastPara="1" rIns="479475" wrap="square" tIns="4794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700"/>
              <a:buNone/>
              <a:defRPr b="1" i="0" sz="2667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b="0" i="0" sz="20133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6451601" y="3921127"/>
            <a:ext cx="19751700" cy="26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Times"/>
              <a:buNone/>
              <a:defRPr b="0" i="0" sz="42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Times"/>
              <a:buNone/>
              <a:defRPr b="0" i="0" sz="3733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"/>
              <a:buNone/>
              <a:defRPr b="0" i="0" sz="26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"/>
              <a:buNone/>
              <a:defRPr b="0" i="0" sz="26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"/>
              <a:buNone/>
              <a:defRPr b="0" i="0" sz="26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"/>
              <a:buNone/>
              <a:defRPr b="0" i="0" sz="26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"/>
              <a:buNone/>
              <a:defRPr b="0" i="0" sz="26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"/>
              <a:buNone/>
              <a:defRPr b="0" i="0" sz="26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451601" y="34350327"/>
            <a:ext cx="197517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/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Times"/>
              <a:buNone/>
              <a:defRPr b="0" i="0" sz="1867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imes"/>
              <a:buNone/>
              <a:defRPr b="0" i="0" sz="1333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2286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2286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2286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/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indent="-825500" lvl="0" marL="4572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/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628650" lvl="1" marL="9144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/>
          <a:lstStyle>
            <a:lvl1pPr lvl="0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9475" lIns="479475" spcFirstLastPara="1" rIns="479475" wrap="square" tIns="4794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/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/>
          <a:lstStyle>
            <a:lvl1pPr indent="-825500" lvl="0" marL="4572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/>
          <a:lstStyle>
            <a:lvl1pPr indent="-825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0"/>
              <a:buChar char="●"/>
              <a:defRPr sz="9400">
                <a:solidFill>
                  <a:schemeClr val="dk2"/>
                </a:solidFill>
              </a:defRPr>
            </a:lvl1pPr>
            <a:lvl2pPr indent="-692150" lvl="1" marL="9144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2pPr>
            <a:lvl3pPr indent="-692150" lvl="2" marL="13716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3pPr>
            <a:lvl4pPr indent="-692150" lvl="3" marL="18288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4pPr>
            <a:lvl5pPr indent="-692150" lvl="4" marL="22860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5pPr>
            <a:lvl6pPr indent="-692150" lvl="5" marL="27432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6pPr>
            <a:lvl7pPr indent="-692150" lvl="6" marL="32004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7pPr>
            <a:lvl8pPr indent="-692150" lvl="7" marL="365760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8pPr>
            <a:lvl9pPr indent="-692150" lvl="8" marL="411480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475" lIns="479475" spcFirstLastPara="1" rIns="479475" wrap="square" tIns="479475">
            <a:no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3" Type="http://schemas.openxmlformats.org/officeDocument/2006/relationships/image" Target="../media/image9.jp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8.jp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4262050"/>
            <a:ext cx="32918400" cy="38071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3596049" y="33545100"/>
            <a:ext cx="8752800" cy="819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Roboto"/>
                <a:ea typeface="Roboto"/>
                <a:cs typeface="Roboto"/>
                <a:sym typeface="Roboto"/>
              </a:rPr>
              <a:t>System Testing Procedure </a:t>
            </a: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up access points outside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Pick multiple points to measure in the test area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 distance between points and APs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Gather RSSI values from all points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up backend services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Plug into multilateration service to get longitude and latitude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with known GPS location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information to HoloLens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avatar location with GPS location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784800" y="11757963"/>
            <a:ext cx="10246200" cy="312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Roboto"/>
                <a:ea typeface="Roboto"/>
                <a:cs typeface="Roboto"/>
                <a:sym typeface="Roboto"/>
              </a:rPr>
              <a:t>What is Optical Operations?</a:t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Provides site management on an industrial scale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Customer: Construction general contractors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Use real-time 3D AR to ensure that the right assets and people are at the right place, at the right time, in a safe way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2320250" y="4690475"/>
            <a:ext cx="10246200" cy="1019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Roboto"/>
                <a:ea typeface="Roboto"/>
                <a:cs typeface="Roboto"/>
                <a:sym typeface="Roboto"/>
              </a:rPr>
              <a:t>Design Requirements</a:t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Functional Requirements</a:t>
            </a:r>
            <a:endParaRPr i="1"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3-part system: token, services, and HoloLens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will utilize construction sites’ wifi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Worker will keep token on belt and it will use wireless signal strength data for localization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 website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store data for future playback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Non-Functional Requirements</a:t>
            </a:r>
            <a:endParaRPr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Tracking accuracy within 6 meters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time tracking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life of token is 10 hours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 is no larger than iPhone 8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 will relay readable data to HoloLens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be able to track outdoors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 must be no longer than 1 second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892" y="328800"/>
            <a:ext cx="2614572" cy="18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145750" y="552425"/>
            <a:ext cx="235056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Eagleye: Personnel Tracking in an Augmented Reality Environment</a:t>
            </a:r>
            <a:endParaRPr b="1"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Members: </a:t>
            </a:r>
            <a:r>
              <a:rPr lang="en-US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Chandler Chockalingam, Victor Da Silva, Josua Gonzales-Neal,       Logan Highland, Jason Ramirez, Christopher Stapler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642150" y="2495173"/>
            <a:ext cx="32004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Senior Design May 18-</a:t>
            </a:r>
            <a:r>
              <a:rPr b="1" lang="en-U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34 </a:t>
            </a:r>
            <a:endParaRPr b="1" sz="3600"/>
          </a:p>
        </p:txBody>
      </p:sp>
      <p:sp>
        <p:nvSpPr>
          <p:cNvPr id="65" name="Shape 65"/>
          <p:cNvSpPr/>
          <p:nvPr/>
        </p:nvSpPr>
        <p:spPr>
          <a:xfrm>
            <a:off x="784800" y="33545100"/>
            <a:ext cx="10246200" cy="819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Roboto"/>
                <a:ea typeface="Roboto"/>
                <a:cs typeface="Roboto"/>
                <a:sym typeface="Roboto"/>
              </a:rPr>
              <a:t>System Users and Uses </a:t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Those who want to ensure that outdoor worksites are running efficiently and safely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Personnel who enter an active construction site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Supervisors monitoring locations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</a:t>
            </a:r>
            <a:endParaRPr i="1"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 the location of personnel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Ensuring the safety of all employees on site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Aid in location tracking in emergency situations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18935175" y="21763950"/>
            <a:ext cx="3489000" cy="99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The system’s token</a:t>
            </a:r>
            <a:r>
              <a:rPr b="1" lang="en-US" sz="2400">
                <a:solidFill>
                  <a:schemeClr val="dk1"/>
                </a:solidFill>
              </a:rPr>
              <a:t>: a Raspberry Pi Zero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647700" y="42607125"/>
            <a:ext cx="134781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Faculty Advisor: Dr. Daji Qiao, Client: Optical Operations LLC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Department of Electrical and Computer Engineering, Iowa State University</a:t>
            </a:r>
            <a:endParaRPr sz="3000"/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3762" y="2312254"/>
            <a:ext cx="3488851" cy="180187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25145850" y="17335488"/>
            <a:ext cx="5653200" cy="7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Test setup at the ISU Startup Factory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1956525" y="33545100"/>
            <a:ext cx="10553700" cy="819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Approach</a:t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4134325" y="4897750"/>
            <a:ext cx="8233500" cy="245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Constraints</a:t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Budgetary constraint: $5,000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constraint: 9 months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requirements 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4134325" y="7659963"/>
            <a:ext cx="8233500" cy="3491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Standards</a:t>
            </a:r>
            <a:endParaRPr b="1"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IEEE 802.11: Specification for implementing wireless local area network (WLAN) computer communication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ISO 21500: Guidance on Project Management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b="10233" l="10233" r="0" t="0"/>
          <a:stretch/>
        </p:blipFill>
        <p:spPr>
          <a:xfrm>
            <a:off x="23447100" y="11478525"/>
            <a:ext cx="4116499" cy="54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74675" y="16363663"/>
            <a:ext cx="3810001" cy="507997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2630325" y="31004975"/>
            <a:ext cx="4585800" cy="7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System overview diagram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2001500" y="42481500"/>
            <a:ext cx="927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84800" y="4690475"/>
            <a:ext cx="10246200" cy="6218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Roboto"/>
                <a:ea typeface="Roboto"/>
                <a:cs typeface="Roboto"/>
                <a:sym typeface="Roboto"/>
              </a:rPr>
              <a:t>Project Goal </a:t>
            </a:r>
            <a:endParaRPr b="1" sz="3600" u="sng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System for tracking construction workers  in real time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Microsoft HoloLens application showing personnel location at any given time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Small token, which is attached to toolbelt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Communicates with a distributed tracking system that relays data to the HoloLens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Allows supervisors and general contractors to prevent safety incidents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Ensures workers are held accountable for where they are and their job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76125" y="11457199"/>
            <a:ext cx="4116506" cy="54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150" y="25833873"/>
            <a:ext cx="9020656" cy="463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Shape 80"/>
          <p:cNvGraphicFramePr/>
          <p:nvPr/>
        </p:nvGraphicFramePr>
        <p:xfrm>
          <a:off x="12415500" y="349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{B6AB41C4-7416-4F11-B782-2ED389BD6661}</a:tableStyleId>
              </a:tblPr>
              <a:tblGrid>
                <a:gridCol w="5276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sng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Tokens (Data Gather)</a:t>
                      </a:r>
                      <a:endParaRPr sz="3000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Raspberry Pi Zero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Raspbian Lite   (Linux)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GPSD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sng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HoloLens (Frontend)</a:t>
                      </a:r>
                      <a:endParaRPr sz="3000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Unity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C#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Roboto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MessageWebSockets</a:t>
                      </a:r>
                      <a:endParaRPr sz="3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/>
        </p:nvGraphicFramePr>
        <p:xfrm>
          <a:off x="17278350" y="3495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{B6AB41C4-7416-4F11-B782-2ED389BD6661}</a:tableStyleId>
              </a:tblPr>
              <a:tblGrid>
                <a:gridCol w="5234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sng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Services (Backend)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Google Cloud Project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Kubernetes Engine (Container Manager) 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Docker Containers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NGINX (HTTPS Proxy)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Golang, Python, Node.js, Shell Scripts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MongoDB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Redis</a:t>
                      </a:r>
                      <a:endParaRPr sz="3000">
                        <a:solidFill>
                          <a:schemeClr val="dk1"/>
                        </a:solidFill>
                      </a:endParaRPr>
                    </a:p>
                    <a:p>
                      <a:pPr indent="-419100" lvl="1" marL="9144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Char char="○"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Google Bigtable        (Big Data Storage)</a:t>
                      </a:r>
                      <a:endParaRPr sz="3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Shape 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59544" y="24660237"/>
            <a:ext cx="13478031" cy="69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14344650" y="31855800"/>
            <a:ext cx="4585800" cy="7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Tracking Services</a:t>
            </a:r>
            <a:r>
              <a:rPr b="1" lang="en-US" sz="2400">
                <a:solidFill>
                  <a:schemeClr val="dk1"/>
                </a:solidFill>
              </a:rPr>
              <a:t> diagram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134325" y="25634025"/>
            <a:ext cx="8233499" cy="5031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1700" y="702800"/>
            <a:ext cx="3981301" cy="160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67700" y="15999601"/>
            <a:ext cx="9941796" cy="54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0397700" y="21871325"/>
            <a:ext cx="4585800" cy="7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Eagleye on the HoloLens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4800" y="15185825"/>
            <a:ext cx="6431324" cy="8575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4419600" y="17758363"/>
            <a:ext cx="3848100" cy="37299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4419600" y="16192500"/>
            <a:ext cx="3771900" cy="11430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26213250" y="31004975"/>
            <a:ext cx="4585800" cy="7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Results of RSSI to distance test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5914150" y="23681298"/>
            <a:ext cx="41166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Simulation Test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14">
            <a:alphaModFix/>
          </a:blip>
          <a:srcRect b="29509" l="33664" r="6057" t="19443"/>
          <a:stretch/>
        </p:blipFill>
        <p:spPr>
          <a:xfrm>
            <a:off x="23176100" y="18414800"/>
            <a:ext cx="9272101" cy="491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