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18" r:id="rId2"/>
    <p:sldId id="353" r:id="rId3"/>
    <p:sldId id="513" r:id="rId4"/>
    <p:sldId id="516" r:id="rId5"/>
    <p:sldId id="515" r:id="rId6"/>
    <p:sldId id="517" r:id="rId7"/>
    <p:sldId id="518" r:id="rId8"/>
    <p:sldId id="508" r:id="rId9"/>
    <p:sldId id="519" r:id="rId10"/>
    <p:sldId id="514" r:id="rId11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472" autoAdjust="0"/>
  </p:normalViewPr>
  <p:slideViewPr>
    <p:cSldViewPr>
      <p:cViewPr varScale="1">
        <p:scale>
          <a:sx n="69" d="100"/>
          <a:sy n="69" d="100"/>
        </p:scale>
        <p:origin x="568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5:0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6673 0 24575,'-1'19'0,"0"1"0,-2-1 0,-9 37 0,-3-2-156,-3-1-1,-25 52 0,-58 102-398,87-179 543,-37 66-424,-5-2 0,-94 120-1,66-110-1164,-155 146 0,57-95 524,-39-2-1147,72-64 1159,-4-7 0,-242 91-1,186-98 895,-329 69-1,249-88 172,20-13-176,-638 50-756,35 21 5686,789-96-3013,-1-4 0,-90 1 1,-139-14 720,97-1-1406,113 3-1056,-115-3 0,176 0 0,-84-17 0,91 13 163,-67-4 0,-35 9-1000,97 2-17,12-1-5972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8:3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24575,'0'2'0,"2"12"0,14 14 0,9 9 0,10 9 0,20 10 0,4-1 0,3 2 0,3 2 0,-4-5 0,-2 0 0,-5-3 0,-9-6 0,-11-11-8191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8:3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7 513 24575,'-6'-5'0,"5"-11"0,18-17 0,9-7 0,11-8 0,13-1 0,8-5 0,0 4 0,0 3 0,-6 5 0,-4 10 0,-7 11 0,-5 4 0,-5 5 0,-4-2 0,6-3 0,-4 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5:0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1 24575,'0'0'0,"1"0"0,-1 1 0,1-1 0,-1 0 0,1 1 0,-1-1 0,1 0 0,-1 1 0,0-1 0,1 1 0,-1-1 0,1 0 0,-1 1 0,0-1 0,0 1 0,1-1 0,-1 1 0,0 0 0,0-1 0,1 1 0,-1-1 0,0 1 0,0-1 0,0 1 0,0 0 0,0 1 0,0 0 0,-1 0 0,1 0 0,0-1 0,-1 1 0,1 0 0,-2 3 0,-2 1 0,1 0 0,-1 0 0,0 0 0,0 0 0,-1 0 0,0-1 0,0 0 0,-8 6 0,-5 3 0,-26 16 0,12-12-45,-1-1 0,-40 15 0,-73 19-227,111-40 209,-242 67-31,213-59 94,56-16 0,0 0 0,0 1 0,1 0 0,-1 0 0,-8 7 0,14-9 15,-1 0 0,1 0 0,0 0 0,0 0-1,0 1 1,1-1 0,-1 0 0,0 1 0,1-1 0,0 1 0,0 0-1,-1-1 1,1 1 0,1 0 0,-1 0 0,0 0 0,1-1-1,-1 1 1,1 0 0,0 0 0,0 0 0,0 0 0,1 0-1,-1 0 1,0 0 0,1 0 0,0-1 0,0 1 0,0 0 0,0 0-1,0-1 1,1 1 0,-1-1 0,1 1 0,-1-1 0,1 0-1,3 4 1,-1-3-15,-1 1 0,1-1 0,0 0 0,1 0 0,-1-1 0,0 1 0,1-1 0,-1 0 0,1 0 0,0 0 0,9 1 0,4 1 0,36 1 0,-35-4 0,232 32 0,-234-30 0,77 14 0,-70-14 0,48 0 0,10-8-1365,-46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5:1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24575,'-6'128'0,"0"-10"0,5 371 0,2-233 0,1-225 0,7 47 0,-1-16 0,-5-34 0,1 0 0,2 0 0,0 0 0,18 45 0,56 100 0,-65-146 0,2-1 0,0 0 0,31 33 0,-11-15 0,154 188 0,-177-216 0,0-1 0,2-1 0,0 0 0,24 15 0,-8-7 0,81 47 0,-99-61 0,32 15 0,57 40 0,77 63 0,-139-93 0,-22-17 0,33 20 0,5-2-1365,-31-19-5461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5:1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1 654 24575,'1'0'0,"0"0"0,-1 0 0,1 0 0,0 1 0,0-1 0,0 0 0,0 0 0,0 1 0,-1-1 0,1 0 0,1 1 0,5 3 0,10 2 0,1-1 0,27 4 0,41 0 0,-24-2 0,176 15 0,-176-17 0,-58-5 0,-1 1 0,0-1 0,1 1 0,-1-1 0,4 0 0,-6-1 0,0 1 0,1 0 0,-1 0 0,0-1 0,0 1 0,0 0 0,0-1 0,-1 1 0,1-1 0,0 1 0,0-1 0,0 0 0,0 1 0,0-1 0,-1 0 0,1 0 0,1-1 0,0-1 0,0 0 0,-1-1 0,1 1 0,-1-1 0,1 1 0,-1-1 0,0 0 0,0-6 0,2-34 0,-3 43 0,0-32 16,-7-58 0,-14-33-164,21 121 138,-79-340-1860,69 305-4325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7:4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24575,'1'2'0,"0"-1"0,0 0 0,0 1 0,0-1 0,0 0 0,1 0 0,-1 0 0,0 0 0,1 0 0,-1 0 0,1 0 0,-1 0 0,1 0 0,0-1 0,-1 1 0,4 0 0,3 1 0,1-1 0,8 1 0,-12-1 0,199 3 0,-125-5 0,571 0 0,-620 3 0,56 10 0,-45-6 0,67 20 0,-78-17 0,-1-1 0,57 6 0,-58-13-1365,-4-1-5461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7:5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1991 1806 24575,'0'1'0,"0"-1"0,-1 0 0,1 0 0,0 0 0,0 1 0,0-1 0,0 0 0,-1 0 0,1 0 0,0 1 0,0-1 0,0 0 0,0 0 0,-1 0 0,1 0 0,0 0 0,0 0 0,-1 1 0,1-1 0,0 0 0,0 0 0,-1 0 0,1 0 0,0 0 0,0 0 0,-1 0 0,1 0 0,0 0 0,-1 0 0,-8-3 0,7 2 0,-230-108-218,-116-85-873,221 116 1251,96 57-80,-55-49-1,-157-139 584,89 79-336,-54-73-327,153 147 0,18 18 0,-98-108 0,-7-19 0,118 139 0,-28-38 0,42 49 0,0 0 0,1-1 0,1-1 0,-9-22 0,6 9-341,2-1 0,1-1-1,-6-44 1,12 51-6485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7:5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3 639 24575,'0'-136'0,"-2"-264"0,2 387 0,-1 1 0,2-18 0,0 27 0,-1 1 0,0-1 0,1 0 0,0 1 0,-1-1 0,1 0 0,0 1 0,1-1 0,-1 1 0,0-1 0,3-3 0,-2 5 0,-1 0 0,0-1 0,1 1 0,-1 0 0,1 1 0,-1-1 0,1 0 0,-1 0 0,1 0 0,-1 1 0,1-1 0,0 1 0,0 0 0,-1-1 0,1 1 0,0 0 0,-1 0 0,1 0 0,3 0 0,3 1 0,0 1 0,-1-1 0,9 4 0,-13-4 0,127 47-151,-3 10-166,-78-34 192,95 41-1241,-88-40-4866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8:3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1008 122 24575,'0'-2'0,"-1"-1"0,1 1 0,-1 0 0,0 0 0,0 0 0,0 0 0,0 0 0,0 0 0,0 0 0,-1 0 0,1 0 0,-3-3 0,3 5 0,-3-5 0,0 1 0,-1 0 0,1 0 0,-1 1 0,0-1 0,0 1 0,-1 0 0,1 1 0,-1-1 0,1 1 0,-1 0 0,0 0 0,0 1 0,-6-2 0,-11 0 0,0 1 0,-32 2 0,42 0 0,-533 3 0,530-3 0,0 0 0,0 1 0,0 1 0,0 1 0,-30 9 0,38-9 0,1 0 0,0 0 0,1 0 0,-1 1 0,1 0 0,0 1 0,0-1 0,0 1 0,0 1 0,1-1 0,0 1 0,0-1 0,0 1 0,-5 11 0,5-8 0,1-1 0,1 1 0,0 0 0,0 0 0,1 0 0,0 0 0,0 0 0,1 13 0,0 10 0,3 35 0,1-25 0,-3-27 0,2 0 0,-1 0 0,2 0 0,4 15 0,-4-21 0,0-1 0,0 0 0,1-1 0,0 1 0,0-1 0,1 1 0,0-1 0,8 9 0,-5-9 0,-1 0 0,2 0 0,-1 0 0,1-1 0,0 0 0,0-1 0,0 0 0,15 5 0,6 0 0,47 10 0,-49-14 0,10 2 0,0-2 0,49 2 0,79-7 0,-138-2 0,-2 3 0,0 0 0,44 10 0,2 1 0,25 2 0,-45-6 0,80 3 0,-128-12 0,210-4 0,-204 4 0,0-1 0,0-1 0,-1 0 0,1 0 0,-1-1 0,1 0 0,-1 0 0,0-1 0,0-1 0,0 1 0,15-13 0,-6 4 0,-1-2 0,0 0 0,-1-1 0,23-31 0,-34 39 0,0-1 0,0 0 0,-1 0 0,0 0 0,0-1 0,-1 0 0,-1 1 0,3-19 0,-2 6 0,-2 0 0,-2-44 0,-1 50 0,0 0 0,-1 0 0,-1 1 0,0-1 0,-1 1 0,-1 0 0,0 1 0,-1-1 0,0 1 0,-1 0 0,-1 1 0,-11-14 0,1 4 0,-1 0 0,-30-26 0,42 43 0,1 0 0,-2 0 0,1 0 0,0 1 0,-1 1 0,0-1 0,0 1 0,-1 1 0,1 0 0,-1 0 0,-10-1 0,-12 1-1365,1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08:3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4346 450 24575,'-2'0'0,"-127"-2"0,0-12 0,-80-33-248,-1-12-173,61 17 282,54 15 139,-141-36 0,-388-44 0,291 74 0,302 31 0,-182-9 0,85 5 0,-45-10-15,2 0 1,-267 11 675,252 7-485,-679-2-1541,841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3DA8E-54B1-4A60-9803-CE450F99724F}" type="datetimeFigureOut">
              <a:rPr lang="es-CL" smtClean="0"/>
              <a:t>31-08-2023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EB56B-9C71-4F89-90AC-80E2ED02CF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87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66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903594" y="1094613"/>
            <a:ext cx="4078285" cy="5328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05015" y="3949342"/>
            <a:ext cx="7486959" cy="259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55987" y="6339337"/>
            <a:ext cx="6135987" cy="518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5987" y="6356337"/>
            <a:ext cx="6095987" cy="501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339337"/>
            <a:ext cx="6135987" cy="518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356337"/>
            <a:ext cx="6095987" cy="5015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6583" y="6420612"/>
            <a:ext cx="1091345" cy="373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24622" y="1533531"/>
            <a:ext cx="4971414" cy="42169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024" y="21421"/>
            <a:ext cx="12045950" cy="101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05015" y="3949342"/>
            <a:ext cx="7486959" cy="259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5987" y="6339337"/>
            <a:ext cx="6135987" cy="518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BF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5987" y="6339337"/>
            <a:ext cx="6135987" cy="518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5987" y="6356337"/>
            <a:ext cx="6095987" cy="501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9337"/>
            <a:ext cx="6135987" cy="518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56337"/>
            <a:ext cx="6095987" cy="501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583" y="6420612"/>
            <a:ext cx="1091345" cy="373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BF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BF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0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5987" y="6339337"/>
            <a:ext cx="6135987" cy="518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774" y="1914784"/>
            <a:ext cx="1133845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7238" y="6539004"/>
            <a:ext cx="10452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94021" y="6539004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38.png"/><Relationship Id="rId18" Type="http://schemas.openxmlformats.org/officeDocument/2006/relationships/image" Target="../media/image41.png"/><Relationship Id="rId26" Type="http://schemas.openxmlformats.org/officeDocument/2006/relationships/customXml" Target="../ink/ink10.xml"/><Relationship Id="rId3" Type="http://schemas.openxmlformats.org/officeDocument/2006/relationships/image" Target="../media/image32.jpeg"/><Relationship Id="rId21" Type="http://schemas.openxmlformats.org/officeDocument/2006/relationships/image" Target="../media/image40.jpeg"/><Relationship Id="rId7" Type="http://schemas.openxmlformats.org/officeDocument/2006/relationships/image" Target="../media/image35.png"/><Relationship Id="rId12" Type="http://schemas.openxmlformats.org/officeDocument/2006/relationships/customXml" Target="../ink/ink4.xml"/><Relationship Id="rId17" Type="http://schemas.openxmlformats.org/officeDocument/2006/relationships/customXml" Target="../ink/ink6.xml"/><Relationship Id="rId25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11" Type="http://schemas.openxmlformats.org/officeDocument/2006/relationships/image" Target="../media/image37.png"/><Relationship Id="rId24" Type="http://schemas.openxmlformats.org/officeDocument/2006/relationships/customXml" Target="../ink/ink9.xml"/><Relationship Id="rId5" Type="http://schemas.openxmlformats.org/officeDocument/2006/relationships/image" Target="../media/image34.png"/><Relationship Id="rId15" Type="http://schemas.openxmlformats.org/officeDocument/2006/relationships/customXml" Target="../ink/ink5.xml"/><Relationship Id="rId23" Type="http://schemas.openxmlformats.org/officeDocument/2006/relationships/image" Target="../media/image44.png"/><Relationship Id="rId28" Type="http://schemas.openxmlformats.org/officeDocument/2006/relationships/customXml" Target="../ink/ink11.xml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customXml" Target="../ink/ink8.xml"/><Relationship Id="rId27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981" y="5775773"/>
            <a:ext cx="2317955" cy="79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081" y="5490665"/>
            <a:ext cx="1953801" cy="11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"/>
          <p:cNvSpPr txBox="1"/>
          <p:nvPr/>
        </p:nvSpPr>
        <p:spPr>
          <a:xfrm>
            <a:off x="353750" y="1907675"/>
            <a:ext cx="1206685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FFC000"/>
              </a:buClr>
              <a:buSzPts val="4000"/>
            </a:pPr>
            <a:r>
              <a:rPr lang="en-US" sz="3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FONDEF </a:t>
            </a:r>
            <a:r>
              <a:rPr lang="es-CL" sz="3600" b="1" dirty="0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ID22I10031</a:t>
            </a:r>
            <a:r>
              <a:rPr lang="en-US" sz="3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: “</a:t>
            </a:r>
            <a:r>
              <a:rPr lang="en-US" sz="3600" b="1" dirty="0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A power converter for full-electric houses: a comprehensive home electricity service”</a:t>
            </a:r>
            <a:endParaRPr sz="3600" b="1" dirty="0">
              <a:solidFill>
                <a:srgbClr val="FFC000"/>
              </a:solidFill>
              <a:latin typeface="Calibri"/>
              <a:ea typeface="Calibri"/>
              <a:cs typeface="Calibri"/>
              <a:sym typeface="Arial"/>
            </a:endParaRPr>
          </a:p>
        </p:txBody>
      </p:sp>
      <p:cxnSp>
        <p:nvCxnSpPr>
          <p:cNvPr id="186" name="Google Shape;186;p1"/>
          <p:cNvCxnSpPr/>
          <p:nvPr/>
        </p:nvCxnSpPr>
        <p:spPr>
          <a:xfrm>
            <a:off x="1205519" y="3243785"/>
            <a:ext cx="6861849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10048" y="505581"/>
            <a:ext cx="12188651" cy="1403607"/>
          </a:xfrm>
          <a:custGeom>
            <a:avLst/>
            <a:gdLst/>
            <a:ahLst/>
            <a:cxnLst/>
            <a:rect l="l" t="t" r="r" b="b"/>
            <a:pathLst>
              <a:path w="12188651" h="2397886" extrusionOk="0">
                <a:moveTo>
                  <a:pt x="0" y="619328"/>
                </a:moveTo>
                <a:cubicBezTo>
                  <a:pt x="72013" y="506284"/>
                  <a:pt x="144027" y="393240"/>
                  <a:pt x="361741" y="418361"/>
                </a:cubicBezTo>
                <a:cubicBezTo>
                  <a:pt x="579455" y="443482"/>
                  <a:pt x="931148" y="801873"/>
                  <a:pt x="1306286" y="770053"/>
                </a:cubicBezTo>
                <a:cubicBezTo>
                  <a:pt x="1681424" y="738233"/>
                  <a:pt x="2091733" y="140356"/>
                  <a:pt x="2612572" y="227442"/>
                </a:cubicBezTo>
                <a:cubicBezTo>
                  <a:pt x="3133411" y="314528"/>
                  <a:pt x="3515248" y="1327737"/>
                  <a:pt x="4431323" y="1292568"/>
                </a:cubicBezTo>
                <a:cubicBezTo>
                  <a:pt x="5347398" y="1257399"/>
                  <a:pt x="6816132" y="-167793"/>
                  <a:pt x="8109020" y="16427"/>
                </a:cubicBezTo>
                <a:cubicBezTo>
                  <a:pt x="9401908" y="200647"/>
                  <a:pt x="10795279" y="1299266"/>
                  <a:pt x="12188651" y="2397886"/>
                </a:cubicBezTo>
              </a:path>
            </a:pathLst>
          </a:cu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0" y="222379"/>
            <a:ext cx="12198699" cy="1710129"/>
          </a:xfrm>
          <a:custGeom>
            <a:avLst/>
            <a:gdLst/>
            <a:ahLst/>
            <a:cxnLst/>
            <a:rect l="l" t="t" r="r" b="b"/>
            <a:pathLst>
              <a:path w="12198699" h="1710129" extrusionOk="0">
                <a:moveTo>
                  <a:pt x="0" y="651828"/>
                </a:moveTo>
                <a:cubicBezTo>
                  <a:pt x="162448" y="784968"/>
                  <a:pt x="324896" y="918109"/>
                  <a:pt x="582804" y="862843"/>
                </a:cubicBezTo>
                <a:cubicBezTo>
                  <a:pt x="840712" y="807577"/>
                  <a:pt x="1168958" y="295111"/>
                  <a:pt x="1547446" y="320232"/>
                </a:cubicBezTo>
                <a:cubicBezTo>
                  <a:pt x="1925934" y="345353"/>
                  <a:pt x="2279301" y="1065484"/>
                  <a:pt x="2853732" y="1013568"/>
                </a:cubicBezTo>
                <a:cubicBezTo>
                  <a:pt x="3428163" y="961652"/>
                  <a:pt x="4029389" y="-106823"/>
                  <a:pt x="4994031" y="8733"/>
                </a:cubicBezTo>
                <a:cubicBezTo>
                  <a:pt x="5958673" y="124289"/>
                  <a:pt x="7440804" y="1649964"/>
                  <a:pt x="8641582" y="1706905"/>
                </a:cubicBezTo>
                <a:cubicBezTo>
                  <a:pt x="9842360" y="1763846"/>
                  <a:pt x="11020529" y="1057111"/>
                  <a:pt x="12198699" y="350377"/>
                </a:cubicBezTo>
              </a:path>
            </a:pathLst>
          </a:cu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10048" y="612951"/>
            <a:ext cx="12218796" cy="646255"/>
          </a:xfrm>
          <a:custGeom>
            <a:avLst/>
            <a:gdLst/>
            <a:ahLst/>
            <a:cxnLst/>
            <a:rect l="l" t="t" r="r" b="b"/>
            <a:pathLst>
              <a:path w="12218796" h="912189" extrusionOk="0">
                <a:moveTo>
                  <a:pt x="0" y="379065"/>
                </a:moveTo>
                <a:cubicBezTo>
                  <a:pt x="279679" y="293654"/>
                  <a:pt x="559358" y="208243"/>
                  <a:pt x="864158" y="228340"/>
                </a:cubicBezTo>
                <a:cubicBezTo>
                  <a:pt x="1168958" y="248437"/>
                  <a:pt x="1420167" y="513043"/>
                  <a:pt x="1828800" y="499645"/>
                </a:cubicBezTo>
                <a:cubicBezTo>
                  <a:pt x="2237433" y="486247"/>
                  <a:pt x="2612571" y="79289"/>
                  <a:pt x="3315956" y="147953"/>
                </a:cubicBezTo>
                <a:cubicBezTo>
                  <a:pt x="4019341" y="216617"/>
                  <a:pt x="4930392" y="935074"/>
                  <a:pt x="6049108" y="911628"/>
                </a:cubicBezTo>
                <a:cubicBezTo>
                  <a:pt x="7167824" y="888182"/>
                  <a:pt x="8999974" y="65891"/>
                  <a:pt x="10028255" y="7276"/>
                </a:cubicBezTo>
                <a:cubicBezTo>
                  <a:pt x="11056536" y="-51339"/>
                  <a:pt x="11637666" y="254298"/>
                  <a:pt x="12218796" y="559936"/>
                </a:cubicBezTo>
              </a:path>
            </a:pathLst>
          </a:cu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89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10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14A53AB-5BD7-6241-DDCA-125C9117D2C0}"/>
              </a:ext>
            </a:extLst>
          </p:cNvPr>
          <p:cNvSpPr txBox="1">
            <a:spLocks/>
          </p:cNvSpPr>
          <p:nvPr/>
        </p:nvSpPr>
        <p:spPr>
          <a:xfrm>
            <a:off x="228599" y="141196"/>
            <a:ext cx="11796561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 err="1">
                <a:latin typeface="Arial"/>
                <a:cs typeface="Arial"/>
              </a:rPr>
              <a:t>Double</a:t>
            </a:r>
            <a:r>
              <a:rPr lang="es-CL" sz="3200" kern="0" spc="25" dirty="0">
                <a:latin typeface="Arial"/>
                <a:cs typeface="Arial"/>
              </a:rPr>
              <a:t> Pulse Test: </a:t>
            </a:r>
            <a:r>
              <a:rPr lang="es-CL" sz="3200" kern="0" spc="10" dirty="0">
                <a:solidFill>
                  <a:srgbClr val="7E7E7E"/>
                </a:solidFill>
                <a:latin typeface="Arial"/>
                <a:cs typeface="Arial"/>
              </a:rPr>
              <a:t>¿Qué se puede medir? </a:t>
            </a:r>
          </a:p>
          <a:p>
            <a:pPr marL="12700">
              <a:spcBef>
                <a:spcPts val="45"/>
              </a:spcBef>
            </a:pPr>
            <a:endParaRPr lang="es-CL" sz="3200" kern="0" dirty="0">
              <a:latin typeface="Arial"/>
              <a:cs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B6314B6-D89A-49FB-393D-5B0513F5D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8939A6-D174-C137-D04D-44CC86EF8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2" descr="Lamination Voids &amp; Delamination in PCB Fab | Sierra Circuits">
            <a:extLst>
              <a:ext uri="{FF2B5EF4-FFF2-40B4-BE49-F238E27FC236}">
                <a16:creationId xmlns:a16="http://schemas.microsoft.com/office/drawing/2014/main" id="{89DB4AA5-72CB-9AC1-409B-E56A0EF8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E3FDBB0-3666-7FBE-0148-8787DA4E6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027A2B9-FFD7-94F2-FF55-2DAD00D3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84373F9-51B0-8583-3993-C1722F24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0" y="1144035"/>
            <a:ext cx="10525320" cy="45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0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12" name="object 7"/>
          <p:cNvSpPr txBox="1">
            <a:spLocks/>
          </p:cNvSpPr>
          <p:nvPr/>
        </p:nvSpPr>
        <p:spPr>
          <a:xfrm>
            <a:off x="533400" y="757558"/>
            <a:ext cx="10210800" cy="109517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>
                <a:latin typeface="Arial"/>
                <a:cs typeface="Arial"/>
              </a:rPr>
              <a:t>Reunión anterior  01/08</a:t>
            </a:r>
          </a:p>
          <a:p>
            <a:pPr marL="469900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s-CL" sz="1800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s-CL" sz="1800" kern="0" spc="10" dirty="0">
                <a:solidFill>
                  <a:srgbClr val="7E7E7E"/>
                </a:solidFill>
                <a:latin typeface="Arial"/>
                <a:cs typeface="Arial"/>
              </a:rPr>
              <a:t>Comparación sensores de voltaje</a:t>
            </a:r>
            <a:endParaRPr lang="es-CL" sz="1050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927100" lvl="1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s-CL" sz="100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927100" lvl="1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s-CL" sz="100" kern="0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496319" y="2286000"/>
            <a:ext cx="7543800" cy="195694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>
                <a:latin typeface="Arial"/>
                <a:cs typeface="Arial"/>
              </a:rPr>
              <a:t>Reunión de hoy 07/08:</a:t>
            </a:r>
          </a:p>
          <a:p>
            <a:pPr marL="12700">
              <a:spcBef>
                <a:spcPts val="45"/>
              </a:spcBef>
            </a:pPr>
            <a:endParaRPr lang="es-CL" sz="1800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s-CL" sz="1800" kern="0" spc="10" dirty="0">
                <a:solidFill>
                  <a:srgbClr val="7E7E7E"/>
                </a:solidFill>
                <a:latin typeface="Arial"/>
                <a:cs typeface="Arial"/>
              </a:rPr>
              <a:t>Estado actual </a:t>
            </a:r>
            <a:r>
              <a:rPr lang="es-CL" sz="1800" kern="0" spc="10" dirty="0" err="1">
                <a:solidFill>
                  <a:srgbClr val="7E7E7E"/>
                </a:solidFill>
                <a:latin typeface="Arial"/>
                <a:cs typeface="Arial"/>
              </a:rPr>
              <a:t>PCBs</a:t>
            </a:r>
            <a:endParaRPr lang="es-CL" sz="1800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s-CL" sz="1800" kern="0" spc="10" dirty="0">
                <a:solidFill>
                  <a:srgbClr val="7E7E7E"/>
                </a:solidFill>
                <a:latin typeface="Arial"/>
                <a:cs typeface="Arial"/>
              </a:rPr>
              <a:t>Fundamentos </a:t>
            </a:r>
            <a:r>
              <a:rPr lang="es-CL" sz="1800" kern="0" spc="10" dirty="0" err="1">
                <a:solidFill>
                  <a:srgbClr val="7E7E7E"/>
                </a:solidFill>
                <a:latin typeface="Arial"/>
                <a:cs typeface="Arial"/>
              </a:rPr>
              <a:t>Double</a:t>
            </a:r>
            <a:r>
              <a:rPr lang="es-CL" sz="1800" kern="0" spc="10" dirty="0">
                <a:solidFill>
                  <a:srgbClr val="7E7E7E"/>
                </a:solidFill>
                <a:latin typeface="Arial"/>
                <a:cs typeface="Arial"/>
              </a:rPr>
              <a:t> pulse Test</a:t>
            </a:r>
          </a:p>
          <a:p>
            <a:pPr marL="469900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s-CL" sz="1800" kern="0" spc="10" dirty="0" err="1">
                <a:solidFill>
                  <a:srgbClr val="7E7E7E"/>
                </a:solidFill>
                <a:latin typeface="Arial"/>
                <a:cs typeface="Arial"/>
              </a:rPr>
              <a:t>Setup</a:t>
            </a:r>
            <a:r>
              <a:rPr lang="es-CL" sz="1800" kern="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s-CL" sz="1800" kern="0" spc="10" dirty="0" err="1">
                <a:solidFill>
                  <a:srgbClr val="7E7E7E"/>
                </a:solidFill>
                <a:latin typeface="Arial"/>
                <a:cs typeface="Arial"/>
              </a:rPr>
              <a:t>double</a:t>
            </a:r>
            <a:r>
              <a:rPr lang="es-CL" sz="1800" kern="0" spc="10" dirty="0">
                <a:solidFill>
                  <a:srgbClr val="7E7E7E"/>
                </a:solidFill>
                <a:latin typeface="Arial"/>
                <a:cs typeface="Arial"/>
              </a:rPr>
              <a:t> pulse test</a:t>
            </a:r>
            <a:endParaRPr lang="es-CL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927100" lvl="1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s-CL" sz="100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927100" lvl="1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s-CL" sz="100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927100" lvl="1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s-CL" sz="100" kern="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</a:p>
          <a:p>
            <a:pPr marL="469900" lvl="1">
              <a:spcBef>
                <a:spcPts val="45"/>
              </a:spcBef>
            </a:pPr>
            <a:r>
              <a:rPr lang="es-CL" sz="100" kern="0" spc="10" dirty="0">
                <a:solidFill>
                  <a:srgbClr val="7E7E7E"/>
                </a:solidFill>
                <a:latin typeface="Arial"/>
                <a:cs typeface="Arial"/>
              </a:rPr>
              <a:t>CPLD</a:t>
            </a:r>
          </a:p>
          <a:p>
            <a:pPr marL="469900" indent="-457200"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s-CL" sz="1800" kern="0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2" name="Google Shape;184;p1" descr="A picture containing logo&#10;&#10;Description automatically generated">
            <a:extLst>
              <a:ext uri="{FF2B5EF4-FFF2-40B4-BE49-F238E27FC236}">
                <a16:creationId xmlns:a16="http://schemas.microsoft.com/office/drawing/2014/main" id="{258D2BD8-B63C-0A84-478D-D03BD12626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01200" y="381000"/>
            <a:ext cx="1953801" cy="1124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06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14A53AB-5BD7-6241-DDCA-125C9117D2C0}"/>
              </a:ext>
            </a:extLst>
          </p:cNvPr>
          <p:cNvSpPr txBox="1">
            <a:spLocks/>
          </p:cNvSpPr>
          <p:nvPr/>
        </p:nvSpPr>
        <p:spPr>
          <a:xfrm>
            <a:off x="228599" y="141196"/>
            <a:ext cx="11796561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>
                <a:latin typeface="Arial"/>
                <a:cs typeface="Arial"/>
              </a:rPr>
              <a:t>Estado actual </a:t>
            </a:r>
            <a:r>
              <a:rPr lang="es-CL" sz="3200" kern="0" spc="25" dirty="0" err="1">
                <a:latin typeface="Arial"/>
                <a:cs typeface="Arial"/>
              </a:rPr>
              <a:t>PCBs</a:t>
            </a:r>
            <a:r>
              <a:rPr lang="es-CL" sz="3200" kern="0" spc="10" dirty="0">
                <a:solidFill>
                  <a:srgbClr val="7E7E7E"/>
                </a:solidFill>
                <a:latin typeface="Arial"/>
                <a:cs typeface="Arial"/>
              </a:rPr>
              <a:t>: Llegada estimada 20 septiembre</a:t>
            </a:r>
          </a:p>
          <a:p>
            <a:pPr marL="12700">
              <a:spcBef>
                <a:spcPts val="45"/>
              </a:spcBef>
            </a:pPr>
            <a:endParaRPr lang="es-CL" sz="3200" kern="0" dirty="0">
              <a:latin typeface="Arial"/>
              <a:cs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B6314B6-D89A-49FB-393D-5B0513F5D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8939A6-D174-C137-D04D-44CC86EF8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2" descr="Lamination Voids &amp; Delamination in PCB Fab | Sierra Circuits">
            <a:extLst>
              <a:ext uri="{FF2B5EF4-FFF2-40B4-BE49-F238E27FC236}">
                <a16:creationId xmlns:a16="http://schemas.microsoft.com/office/drawing/2014/main" id="{89DB4AA5-72CB-9AC1-409B-E56A0EF8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E3FDBB0-3666-7FBE-0148-8787DA4E6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027A2B9-FFD7-94F2-FF55-2DAD00D3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B049CF2-A08D-D42F-40EF-4EF7D0A4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4" y="3485505"/>
            <a:ext cx="6692158" cy="207110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0E2ED99-462D-2A7F-4CB1-7334E79E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" y="1171207"/>
            <a:ext cx="6692158" cy="187105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E5465C4-1109-86CB-54F2-0297AF4B4B29}"/>
              </a:ext>
            </a:extLst>
          </p:cNvPr>
          <p:cNvSpPr txBox="1"/>
          <p:nvPr/>
        </p:nvSpPr>
        <p:spPr>
          <a:xfrm>
            <a:off x="7315200" y="1371600"/>
            <a:ext cx="297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Tiempos estimados</a:t>
            </a:r>
          </a:p>
          <a:p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7 días de fabricación </a:t>
            </a:r>
          </a:p>
          <a:p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10 días de envío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07D2D0D-C7D4-C87B-D7A7-C39ED1D6A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710596"/>
            <a:ext cx="4301219" cy="2846016"/>
          </a:xfrm>
          <a:prstGeom prst="rect">
            <a:avLst/>
          </a:prstGeom>
        </p:spPr>
      </p:pic>
      <p:pic>
        <p:nvPicPr>
          <p:cNvPr id="1026" name="Picture 2" descr="▷ Receta de Torta de Cumpleaños Esponjosa - Comidas Chilenas">
            <a:extLst>
              <a:ext uri="{FF2B5EF4-FFF2-40B4-BE49-F238E27FC236}">
                <a16:creationId xmlns:a16="http://schemas.microsoft.com/office/drawing/2014/main" id="{D7337469-FDF5-7ACD-106D-06026761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384" y="228600"/>
            <a:ext cx="1109158" cy="7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14A53AB-5BD7-6241-DDCA-125C9117D2C0}"/>
              </a:ext>
            </a:extLst>
          </p:cNvPr>
          <p:cNvSpPr txBox="1">
            <a:spLocks/>
          </p:cNvSpPr>
          <p:nvPr/>
        </p:nvSpPr>
        <p:spPr>
          <a:xfrm>
            <a:off x="228599" y="141196"/>
            <a:ext cx="11796561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>
                <a:latin typeface="Arial"/>
                <a:cs typeface="Arial"/>
              </a:rPr>
              <a:t>Estado actual </a:t>
            </a:r>
            <a:r>
              <a:rPr lang="es-CL" sz="3200" kern="0" spc="25" dirty="0" err="1">
                <a:latin typeface="Arial"/>
                <a:cs typeface="Arial"/>
              </a:rPr>
              <a:t>PCBs</a:t>
            </a:r>
            <a:r>
              <a:rPr lang="es-CL" sz="3200" kern="0" spc="10" dirty="0">
                <a:solidFill>
                  <a:srgbClr val="7E7E7E"/>
                </a:solidFill>
                <a:latin typeface="Arial"/>
                <a:cs typeface="Arial"/>
              </a:rPr>
              <a:t>: REGLAS DE RUTEO </a:t>
            </a:r>
          </a:p>
          <a:p>
            <a:pPr marL="12700">
              <a:spcBef>
                <a:spcPts val="45"/>
              </a:spcBef>
            </a:pPr>
            <a:endParaRPr lang="es-CL" sz="3200" kern="0" dirty="0">
              <a:latin typeface="Arial"/>
              <a:cs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B6314B6-D89A-49FB-393D-5B0513F5D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8939A6-D174-C137-D04D-44CC86EF8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2" descr="Lamination Voids &amp; Delamination in PCB Fab | Sierra Circuits">
            <a:extLst>
              <a:ext uri="{FF2B5EF4-FFF2-40B4-BE49-F238E27FC236}">
                <a16:creationId xmlns:a16="http://schemas.microsoft.com/office/drawing/2014/main" id="{89DB4AA5-72CB-9AC1-409B-E56A0EF8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E3FDBB0-3666-7FBE-0148-8787DA4E6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027A2B9-FFD7-94F2-FF55-2DAD00D3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9F86D30-ED79-596A-ED2D-6A1D9EFF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776973"/>
            <a:ext cx="6507604" cy="24094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784DC7D-C468-85B0-440D-097FA2EB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5" y="3276600"/>
            <a:ext cx="6296305" cy="265764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92372F3-425E-EED9-AC77-F3BF570EDA61}"/>
              </a:ext>
            </a:extLst>
          </p:cNvPr>
          <p:cNvSpPr txBox="1"/>
          <p:nvPr/>
        </p:nvSpPr>
        <p:spPr>
          <a:xfrm>
            <a:off x="7329234" y="913152"/>
            <a:ext cx="4253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Aprendizaje</a:t>
            </a:r>
          </a:p>
          <a:p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Rules -&gt; 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clearance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=6mil </a:t>
            </a:r>
          </a:p>
          <a:p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track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track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   &amp; 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track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 PAD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DC88940-7EB8-C3D1-3A04-0DA905DDA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273" y="5120012"/>
            <a:ext cx="4498657" cy="107302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89992F0-BBFA-9CB7-BF9C-DCBD173F7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238" y="2047661"/>
            <a:ext cx="3732189" cy="27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5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AE29DE0B-9D21-1250-A0BB-7030FE8D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2" y="947717"/>
            <a:ext cx="5565248" cy="253233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14A53AB-5BD7-6241-DDCA-125C9117D2C0}"/>
              </a:ext>
            </a:extLst>
          </p:cNvPr>
          <p:cNvSpPr txBox="1">
            <a:spLocks/>
          </p:cNvSpPr>
          <p:nvPr/>
        </p:nvSpPr>
        <p:spPr>
          <a:xfrm>
            <a:off x="228599" y="141196"/>
            <a:ext cx="11796561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 err="1">
                <a:latin typeface="Arial"/>
                <a:cs typeface="Arial"/>
              </a:rPr>
              <a:t>Double</a:t>
            </a:r>
            <a:r>
              <a:rPr lang="es-CL" sz="3200" kern="0" spc="25" dirty="0">
                <a:latin typeface="Arial"/>
                <a:cs typeface="Arial"/>
              </a:rPr>
              <a:t> Pulse Test </a:t>
            </a:r>
            <a:r>
              <a:rPr lang="es-CL" sz="3200" kern="0" spc="10" dirty="0">
                <a:solidFill>
                  <a:srgbClr val="7E7E7E"/>
                </a:solidFill>
                <a:latin typeface="Arial"/>
                <a:cs typeface="Arial"/>
              </a:rPr>
              <a:t>: ¿Cómo dimensionar L ? </a:t>
            </a:r>
          </a:p>
          <a:p>
            <a:pPr marL="12700">
              <a:spcBef>
                <a:spcPts val="45"/>
              </a:spcBef>
            </a:pPr>
            <a:endParaRPr lang="es-CL" sz="3200" kern="0" dirty="0">
              <a:latin typeface="Arial"/>
              <a:cs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B6314B6-D89A-49FB-393D-5B0513F5D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8939A6-D174-C137-D04D-44CC86EF8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2" descr="Lamination Voids &amp; Delamination in PCB Fab | Sierra Circuits">
            <a:extLst>
              <a:ext uri="{FF2B5EF4-FFF2-40B4-BE49-F238E27FC236}">
                <a16:creationId xmlns:a16="http://schemas.microsoft.com/office/drawing/2014/main" id="{89DB4AA5-72CB-9AC1-409B-E56A0EF8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E3FDBB0-3666-7FBE-0148-8787DA4E6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027A2B9-FFD7-94F2-FF55-2DAD00D3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E997EBA-BB57-72DF-39AE-C8A41AE3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7" y="3896887"/>
            <a:ext cx="5763831" cy="16436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DBDB4-4D24-0D32-EA91-C3948258E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45" y="1519931"/>
            <a:ext cx="5680703" cy="85184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AD92653-A10D-7FD1-CE78-A50EB4ACE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444362"/>
            <a:ext cx="2932750" cy="108298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265B759-D072-A08F-3ED7-79D6D7315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879" y="4029295"/>
            <a:ext cx="4222612" cy="168467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579EC16-25B8-61F5-F19B-FFAFAF2E18E2}"/>
              </a:ext>
            </a:extLst>
          </p:cNvPr>
          <p:cNvSpPr txBox="1"/>
          <p:nvPr/>
        </p:nvSpPr>
        <p:spPr>
          <a:xfrm>
            <a:off x="6103492" y="992471"/>
            <a:ext cx="441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Cota superior L (primer pulso &lt;100us)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CAAAF71-6393-DD44-4199-AE23A8CA4CFA}"/>
              </a:ext>
            </a:extLst>
          </p:cNvPr>
          <p:cNvSpPr txBox="1"/>
          <p:nvPr/>
        </p:nvSpPr>
        <p:spPr>
          <a:xfrm>
            <a:off x="6169554" y="3608813"/>
            <a:ext cx="5027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Cota inferior L  (</a:t>
            </a:r>
            <a:r>
              <a:rPr lang="es-CL" b="1" kern="0" spc="10" dirty="0" err="1">
                <a:solidFill>
                  <a:srgbClr val="7E7E7E"/>
                </a:solidFill>
                <a:latin typeface="Arial"/>
                <a:cs typeface="Arial"/>
              </a:rPr>
              <a:t>I_test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 no caiga más de 5%) </a:t>
            </a:r>
            <a:r>
              <a:rPr lang="es-CL" b="1" kern="0" spc="10" dirty="0" err="1">
                <a:solidFill>
                  <a:srgbClr val="7E7E7E"/>
                </a:solidFill>
                <a:latin typeface="Arial"/>
                <a:cs typeface="Arial"/>
              </a:rPr>
              <a:t>Tbreak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=5us // </a:t>
            </a:r>
            <a:r>
              <a:rPr lang="es-CL" b="1" kern="0" spc="10" dirty="0" err="1">
                <a:solidFill>
                  <a:srgbClr val="7E7E7E"/>
                </a:solidFill>
                <a:latin typeface="Arial"/>
                <a:cs typeface="Arial"/>
              </a:rPr>
              <a:t>Rs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=150 </a:t>
            </a:r>
            <a:r>
              <a:rPr lang="es-CL" b="1" kern="0" spc="10" dirty="0" err="1">
                <a:solidFill>
                  <a:srgbClr val="7E7E7E"/>
                </a:solidFill>
                <a:latin typeface="Arial"/>
                <a:cs typeface="Arial"/>
              </a:rPr>
              <a:t>mOhm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 // </a:t>
            </a:r>
            <a:r>
              <a:rPr lang="es-CL" b="1" kern="0" spc="10" dirty="0" err="1">
                <a:solidFill>
                  <a:srgbClr val="7E7E7E"/>
                </a:solidFill>
                <a:latin typeface="Arial"/>
                <a:cs typeface="Arial"/>
              </a:rPr>
              <a:t>Itest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=25A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88C026C-1962-7521-827F-6374B6C36C30}"/>
              </a:ext>
            </a:extLst>
          </p:cNvPr>
          <p:cNvSpPr txBox="1"/>
          <p:nvPr/>
        </p:nvSpPr>
        <p:spPr>
          <a:xfrm>
            <a:off x="76200" y="5791200"/>
            <a:ext cx="1082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*Ocupar L con núcleo de aire permite disminuir las </a:t>
            </a:r>
            <a:r>
              <a:rPr lang="es-CL" b="1" kern="0" spc="10" dirty="0" err="1">
                <a:solidFill>
                  <a:srgbClr val="7E7E7E"/>
                </a:solidFill>
                <a:latin typeface="Arial"/>
                <a:cs typeface="Arial"/>
              </a:rPr>
              <a:t>Cpar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 del inductor y tener una mejor prueba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44589EB-D246-482C-B6A7-C71F59EAED38}"/>
              </a:ext>
            </a:extLst>
          </p:cNvPr>
          <p:cNvSpPr txBox="1"/>
          <p:nvPr/>
        </p:nvSpPr>
        <p:spPr>
          <a:xfrm>
            <a:off x="9248590" y="2794166"/>
            <a:ext cx="108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kern="0" spc="10" dirty="0">
                <a:solidFill>
                  <a:srgbClr val="7E7E7E"/>
                </a:solidFill>
                <a:latin typeface="Arial"/>
                <a:cs typeface="Arial"/>
              </a:rPr>
              <a:t>=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1.6mH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5A4B5A-D493-4C6D-99FB-E939EA080AC7}"/>
              </a:ext>
            </a:extLst>
          </p:cNvPr>
          <p:cNvSpPr txBox="1"/>
          <p:nvPr/>
        </p:nvSpPr>
        <p:spPr>
          <a:xfrm>
            <a:off x="10481996" y="4748124"/>
            <a:ext cx="108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kern="0" spc="10" dirty="0">
                <a:solidFill>
                  <a:srgbClr val="7E7E7E"/>
                </a:solidFill>
                <a:latin typeface="Arial"/>
                <a:cs typeface="Arial"/>
              </a:rPr>
              <a:t>=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278uH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41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AE29DE0B-9D21-1250-A0BB-7030FE8D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06" y="463588"/>
            <a:ext cx="6780891" cy="30854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14A53AB-5BD7-6241-DDCA-125C9117D2C0}"/>
              </a:ext>
            </a:extLst>
          </p:cNvPr>
          <p:cNvSpPr txBox="1">
            <a:spLocks/>
          </p:cNvSpPr>
          <p:nvPr/>
        </p:nvSpPr>
        <p:spPr>
          <a:xfrm>
            <a:off x="228599" y="141196"/>
            <a:ext cx="11796561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 err="1">
                <a:latin typeface="Arial"/>
                <a:cs typeface="Arial"/>
              </a:rPr>
              <a:t>Double</a:t>
            </a:r>
            <a:r>
              <a:rPr lang="es-CL" sz="3200" kern="0" spc="25" dirty="0">
                <a:latin typeface="Arial"/>
                <a:cs typeface="Arial"/>
              </a:rPr>
              <a:t> Pulse Test </a:t>
            </a:r>
            <a:r>
              <a:rPr lang="es-CL" sz="3200" kern="0" spc="10" dirty="0">
                <a:solidFill>
                  <a:srgbClr val="7E7E7E"/>
                </a:solidFill>
                <a:latin typeface="Arial"/>
                <a:cs typeface="Arial"/>
              </a:rPr>
              <a:t>: Objetivo -&gt; medir eficiencia </a:t>
            </a:r>
          </a:p>
          <a:p>
            <a:pPr marL="12700">
              <a:spcBef>
                <a:spcPts val="45"/>
              </a:spcBef>
            </a:pPr>
            <a:endParaRPr lang="es-CL" sz="3200" kern="0" dirty="0">
              <a:latin typeface="Arial"/>
              <a:cs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B6314B6-D89A-49FB-393D-5B0513F5D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8939A6-D174-C137-D04D-44CC86EF8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2" descr="Lamination Voids &amp; Delamination in PCB Fab | Sierra Circuits">
            <a:extLst>
              <a:ext uri="{FF2B5EF4-FFF2-40B4-BE49-F238E27FC236}">
                <a16:creationId xmlns:a16="http://schemas.microsoft.com/office/drawing/2014/main" id="{89DB4AA5-72CB-9AC1-409B-E56A0EF8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E3FDBB0-3666-7FBE-0148-8787DA4E6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027A2B9-FFD7-94F2-FF55-2DAD00D3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E997EBA-BB57-72DF-39AE-C8A41AE3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06" y="3638340"/>
            <a:ext cx="8458200" cy="24120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3B55021-5A8A-5002-10A6-1CA7EF3C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3" y="883099"/>
            <a:ext cx="2590800" cy="92945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EBC13BC-9AE4-CFD6-79B1-9F557E05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03" y="1981200"/>
            <a:ext cx="2362200" cy="68897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997474C-AD41-C52E-6A85-6F2D8990E5E8}"/>
              </a:ext>
            </a:extLst>
          </p:cNvPr>
          <p:cNvSpPr txBox="1"/>
          <p:nvPr/>
        </p:nvSpPr>
        <p:spPr>
          <a:xfrm>
            <a:off x="323274" y="3219660"/>
            <a:ext cx="60983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endParaRPr lang="es-CL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Tau1= 2.5[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mH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]*25[A]/ 420V</a:t>
            </a:r>
          </a:p>
          <a:p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Tau1=148.8 [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us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]</a:t>
            </a:r>
          </a:p>
          <a:p>
            <a:endParaRPr lang="es-CL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Tau1= 307 [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uH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]*25[A]/ 420V</a:t>
            </a:r>
          </a:p>
          <a:p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Tau1= 18.27[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us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]</a:t>
            </a:r>
          </a:p>
          <a:p>
            <a:endParaRPr lang="es-CL" kern="0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18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AE29DE0B-9D21-1250-A0BB-7030FE8D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2" y="947717"/>
            <a:ext cx="5565248" cy="253233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14A53AB-5BD7-6241-DDCA-125C9117D2C0}"/>
              </a:ext>
            </a:extLst>
          </p:cNvPr>
          <p:cNvSpPr txBox="1">
            <a:spLocks/>
          </p:cNvSpPr>
          <p:nvPr/>
        </p:nvSpPr>
        <p:spPr>
          <a:xfrm>
            <a:off x="228599" y="141196"/>
            <a:ext cx="11796561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 err="1">
                <a:latin typeface="Arial"/>
                <a:cs typeface="Arial"/>
              </a:rPr>
              <a:t>Double</a:t>
            </a:r>
            <a:r>
              <a:rPr lang="es-CL" sz="3200" kern="0" spc="25" dirty="0">
                <a:latin typeface="Arial"/>
                <a:cs typeface="Arial"/>
              </a:rPr>
              <a:t> Pulse Test </a:t>
            </a:r>
            <a:r>
              <a:rPr lang="es-CL" sz="3200" kern="0" spc="10" dirty="0">
                <a:solidFill>
                  <a:srgbClr val="7E7E7E"/>
                </a:solidFill>
                <a:latin typeface="Arial"/>
                <a:cs typeface="Arial"/>
              </a:rPr>
              <a:t>: ¿Cómo dimensionar C? </a:t>
            </a:r>
          </a:p>
          <a:p>
            <a:pPr marL="12700">
              <a:spcBef>
                <a:spcPts val="45"/>
              </a:spcBef>
            </a:pPr>
            <a:endParaRPr lang="es-CL" sz="3200" kern="0" dirty="0">
              <a:latin typeface="Arial"/>
              <a:cs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B6314B6-D89A-49FB-393D-5B0513F5D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8939A6-D174-C137-D04D-44CC86EF8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2" descr="Lamination Voids &amp; Delamination in PCB Fab | Sierra Circuits">
            <a:extLst>
              <a:ext uri="{FF2B5EF4-FFF2-40B4-BE49-F238E27FC236}">
                <a16:creationId xmlns:a16="http://schemas.microsoft.com/office/drawing/2014/main" id="{89DB4AA5-72CB-9AC1-409B-E56A0EF8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E3FDBB0-3666-7FBE-0148-8787DA4E6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027A2B9-FFD7-94F2-FF55-2DAD00D3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E997EBA-BB57-72DF-39AE-C8A41AE3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7" y="3896887"/>
            <a:ext cx="5763831" cy="164368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579EC16-25B8-61F5-F19B-FFAFAF2E18E2}"/>
              </a:ext>
            </a:extLst>
          </p:cNvPr>
          <p:cNvSpPr txBox="1"/>
          <p:nvPr/>
        </p:nvSpPr>
        <p:spPr>
          <a:xfrm>
            <a:off x="6103492" y="992471"/>
            <a:ext cx="441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Cota inferior C (Caída de voltaje &lt; </a:t>
            </a:r>
            <a:r>
              <a:rPr lang="es-CL" b="1" kern="0" spc="10" dirty="0" err="1">
                <a:solidFill>
                  <a:srgbClr val="7E7E7E"/>
                </a:solidFill>
                <a:latin typeface="Arial"/>
                <a:cs typeface="Arial"/>
              </a:rPr>
              <a:t>dV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DA6BD64-7917-79B2-5722-FD7367E4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234" y="1621095"/>
            <a:ext cx="4546938" cy="14623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C4A77B3-6D9A-CDB4-A4DE-223C997FE9C3}"/>
              </a:ext>
            </a:extLst>
          </p:cNvPr>
          <p:cNvSpPr txBox="1"/>
          <p:nvPr/>
        </p:nvSpPr>
        <p:spPr>
          <a:xfrm>
            <a:off x="11049000" y="2167615"/>
            <a:ext cx="108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kern="0" spc="10" dirty="0">
                <a:solidFill>
                  <a:srgbClr val="7E7E7E"/>
                </a:solidFill>
                <a:latin typeface="Arial"/>
                <a:cs typeface="Arial"/>
              </a:rPr>
              <a:t>=</a:t>
            </a:r>
            <a:r>
              <a:rPr lang="es-CL" b="1" kern="0" spc="10" dirty="0">
                <a:solidFill>
                  <a:srgbClr val="7E7E7E"/>
                </a:solidFill>
                <a:latin typeface="Arial"/>
                <a:cs typeface="Arial"/>
              </a:rPr>
              <a:t>196uF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471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14A53AB-5BD7-6241-DDCA-125C9117D2C0}"/>
              </a:ext>
            </a:extLst>
          </p:cNvPr>
          <p:cNvSpPr txBox="1">
            <a:spLocks/>
          </p:cNvSpPr>
          <p:nvPr/>
        </p:nvSpPr>
        <p:spPr>
          <a:xfrm>
            <a:off x="228599" y="141196"/>
            <a:ext cx="11796561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 err="1">
                <a:latin typeface="Arial"/>
                <a:cs typeface="Arial"/>
              </a:rPr>
              <a:t>Double</a:t>
            </a:r>
            <a:r>
              <a:rPr lang="es-CL" sz="3200" kern="0" spc="25" dirty="0">
                <a:latin typeface="Arial"/>
                <a:cs typeface="Arial"/>
              </a:rPr>
              <a:t> Pulse Test: </a:t>
            </a:r>
            <a:r>
              <a:rPr lang="es-CL" sz="3200" kern="0" spc="10" dirty="0">
                <a:solidFill>
                  <a:srgbClr val="7E7E7E"/>
                </a:solidFill>
                <a:latin typeface="Arial"/>
                <a:cs typeface="Arial"/>
              </a:rPr>
              <a:t>¿Qué se puede medir? </a:t>
            </a:r>
          </a:p>
          <a:p>
            <a:pPr marL="12700">
              <a:spcBef>
                <a:spcPts val="45"/>
              </a:spcBef>
            </a:pPr>
            <a:endParaRPr lang="es-CL" sz="3200" kern="0" dirty="0">
              <a:latin typeface="Arial"/>
              <a:cs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B6314B6-D89A-49FB-393D-5B0513F5D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8939A6-D174-C137-D04D-44CC86EF8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2" descr="Lamination Voids &amp; Delamination in PCB Fab | Sierra Circuits">
            <a:extLst>
              <a:ext uri="{FF2B5EF4-FFF2-40B4-BE49-F238E27FC236}">
                <a16:creationId xmlns:a16="http://schemas.microsoft.com/office/drawing/2014/main" id="{89DB4AA5-72CB-9AC1-409B-E56A0EF8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E3FDBB0-3666-7FBE-0148-8787DA4E6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027A2B9-FFD7-94F2-FF55-2DAD00D3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9B80DC-619E-8A49-A440-3816CCA483F5}"/>
              </a:ext>
            </a:extLst>
          </p:cNvPr>
          <p:cNvSpPr txBox="1"/>
          <p:nvPr/>
        </p:nvSpPr>
        <p:spPr>
          <a:xfrm>
            <a:off x="304799" y="4712493"/>
            <a:ext cx="510540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Se deben testear los dos </a:t>
            </a:r>
            <a:r>
              <a:rPr lang="es-CL" kern="0" spc="10" dirty="0" err="1">
                <a:solidFill>
                  <a:srgbClr val="7E7E7E"/>
                </a:solidFill>
                <a:latin typeface="Arial"/>
                <a:cs typeface="Arial"/>
              </a:rPr>
              <a:t>transitores</a:t>
            </a:r>
            <a:r>
              <a:rPr lang="es-CL" kern="0" spc="10" dirty="0">
                <a:solidFill>
                  <a:srgbClr val="7E7E7E"/>
                </a:solidFill>
                <a:latin typeface="Arial"/>
                <a:cs typeface="Arial"/>
              </a:rPr>
              <a:t> POR SEPARADO</a:t>
            </a:r>
          </a:p>
          <a:p>
            <a:pPr marL="12700">
              <a:spcBef>
                <a:spcPts val="45"/>
              </a:spcBef>
            </a:pPr>
            <a:endParaRPr lang="es-CL" sz="100" kern="0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endParaRPr lang="es-CL" sz="100" kern="0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647E40-1B68-18E6-DE34-04FDC61C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93" y="858621"/>
            <a:ext cx="6515325" cy="38862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EF7F2E-CAE0-5A1F-F244-2D4B58C03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11" y="1223726"/>
            <a:ext cx="4985162" cy="33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November,</a:t>
            </a:r>
            <a:r>
              <a:rPr spc="-55" dirty="0"/>
              <a:t> </a:t>
            </a:r>
            <a:r>
              <a:rPr spc="-5" dirty="0"/>
              <a:t>2022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94021" y="6539004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14A53AB-5BD7-6241-DDCA-125C9117D2C0}"/>
              </a:ext>
            </a:extLst>
          </p:cNvPr>
          <p:cNvSpPr txBox="1">
            <a:spLocks/>
          </p:cNvSpPr>
          <p:nvPr/>
        </p:nvSpPr>
        <p:spPr>
          <a:xfrm>
            <a:off x="228599" y="141196"/>
            <a:ext cx="11796561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600" b="1" i="0">
                <a:solidFill>
                  <a:srgbClr val="FFBF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s-CL" sz="3200" kern="0" spc="25" dirty="0" err="1">
                <a:latin typeface="Arial"/>
                <a:cs typeface="Arial"/>
              </a:rPr>
              <a:t>Double</a:t>
            </a:r>
            <a:r>
              <a:rPr lang="es-CL" sz="3200" kern="0" spc="25" dirty="0">
                <a:latin typeface="Arial"/>
                <a:cs typeface="Arial"/>
              </a:rPr>
              <a:t> Pulse Test: </a:t>
            </a:r>
            <a:r>
              <a:rPr lang="es-CL" sz="3200" kern="0" spc="10" dirty="0">
                <a:solidFill>
                  <a:srgbClr val="7E7E7E"/>
                </a:solidFill>
                <a:latin typeface="Arial"/>
                <a:cs typeface="Arial"/>
              </a:rPr>
              <a:t>¿Qué se puede medir? </a:t>
            </a:r>
          </a:p>
          <a:p>
            <a:pPr marL="12700">
              <a:spcBef>
                <a:spcPts val="45"/>
              </a:spcBef>
            </a:pPr>
            <a:endParaRPr lang="es-CL" sz="3200" kern="0" dirty="0">
              <a:latin typeface="Arial"/>
              <a:cs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B6314B6-D89A-49FB-393D-5B0513F5D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8939A6-D174-C137-D04D-44CC86EF8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2" descr="Lamination Voids &amp; Delamination in PCB Fab | Sierra Circuits">
            <a:extLst>
              <a:ext uri="{FF2B5EF4-FFF2-40B4-BE49-F238E27FC236}">
                <a16:creationId xmlns:a16="http://schemas.microsoft.com/office/drawing/2014/main" id="{89DB4AA5-72CB-9AC1-409B-E56A0EF8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E3FDBB0-3666-7FBE-0148-8787DA4E6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027A2B9-FFD7-94F2-FF55-2DAD00D3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647E40-1B68-18E6-DE34-04FDC61C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99" y="914400"/>
            <a:ext cx="6515325" cy="3886200"/>
          </a:xfrm>
          <a:prstGeom prst="rect">
            <a:avLst/>
          </a:prstGeom>
        </p:spPr>
      </p:pic>
      <p:pic>
        <p:nvPicPr>
          <p:cNvPr id="10" name="Imagen 9" descr="Un conjunto de letras negr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810C3C80-40CB-A228-D1D7-8D8EB2F1B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4" y="658750"/>
            <a:ext cx="1392275" cy="18563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DA8CC8D-AC96-EC01-CD04-76037B42B9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01"/>
          <a:stretch/>
        </p:blipFill>
        <p:spPr>
          <a:xfrm>
            <a:off x="8996225" y="3789706"/>
            <a:ext cx="3124200" cy="141286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D1FE263-A6CB-C225-7FC2-BF2D6D14F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58" y="4179087"/>
            <a:ext cx="1524000" cy="2150838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C859C008-CF88-2101-72AD-069BF712DEB6}"/>
              </a:ext>
            </a:extLst>
          </p:cNvPr>
          <p:cNvGrpSpPr/>
          <p:nvPr/>
        </p:nvGrpSpPr>
        <p:grpSpPr>
          <a:xfrm>
            <a:off x="1817858" y="4179087"/>
            <a:ext cx="2651040" cy="992880"/>
            <a:chOff x="2290596" y="4179087"/>
            <a:chExt cx="265104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D61D2EDA-0C9A-EA2F-B50C-5973660653D2}"/>
                    </a:ext>
                  </a:extLst>
                </p14:cNvPr>
                <p14:cNvContentPartPr/>
                <p14:nvPr/>
              </p14:nvContentPartPr>
              <p14:xfrm>
                <a:off x="2538996" y="4179087"/>
                <a:ext cx="2402640" cy="9021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D61D2EDA-0C9A-EA2F-B50C-5973660653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29996" y="4170087"/>
                  <a:ext cx="242028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35BA63EE-01FE-70B7-F01D-5297B98D8DB4}"/>
                    </a:ext>
                  </a:extLst>
                </p14:cNvPr>
                <p14:cNvContentPartPr/>
                <p14:nvPr/>
              </p14:nvContentPartPr>
              <p14:xfrm>
                <a:off x="2290596" y="4959567"/>
                <a:ext cx="308160" cy="2124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35BA63EE-01FE-70B7-F01D-5297B98D8D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1596" y="4950927"/>
                  <a:ext cx="3258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85CFC43-4B68-19F9-6CDE-E3DE8818F38A}"/>
              </a:ext>
            </a:extLst>
          </p:cNvPr>
          <p:cNvGrpSpPr/>
          <p:nvPr/>
        </p:nvGrpSpPr>
        <p:grpSpPr>
          <a:xfrm>
            <a:off x="4916378" y="4239207"/>
            <a:ext cx="546120" cy="963360"/>
            <a:chOff x="5389116" y="4239207"/>
            <a:chExt cx="54612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D380EC80-7FEA-A2EC-CEC8-FDC4DE36A567}"/>
                    </a:ext>
                  </a:extLst>
                </p14:cNvPr>
                <p14:cNvContentPartPr/>
                <p14:nvPr/>
              </p14:nvContentPartPr>
              <p14:xfrm>
                <a:off x="5389116" y="4239207"/>
                <a:ext cx="450360" cy="8884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D380EC80-7FEA-A2EC-CEC8-FDC4DE36A5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0116" y="4230207"/>
                  <a:ext cx="46800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D9FA918-2855-158D-9837-61561B61AFA0}"/>
                    </a:ext>
                  </a:extLst>
                </p14:cNvPr>
                <p14:cNvContentPartPr/>
                <p14:nvPr/>
              </p14:nvContentPartPr>
              <p14:xfrm>
                <a:off x="5717076" y="4941207"/>
                <a:ext cx="218160" cy="2613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D9FA918-2855-158D-9837-61561B61AF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08436" y="4932207"/>
                  <a:ext cx="235800" cy="27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" name="Imagen 34">
            <a:extLst>
              <a:ext uri="{FF2B5EF4-FFF2-40B4-BE49-F238E27FC236}">
                <a16:creationId xmlns:a16="http://schemas.microsoft.com/office/drawing/2014/main" id="{0DDE0F98-7583-9C9F-EEB9-48CAE72B2B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5731" y="2150168"/>
            <a:ext cx="3786140" cy="1442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D87CC29-4452-D6E0-3870-2E716A082D5C}"/>
                  </a:ext>
                </a:extLst>
              </p14:cNvPr>
              <p14:cNvContentPartPr/>
              <p14:nvPr/>
            </p14:nvContentPartPr>
            <p14:xfrm>
              <a:off x="8284596" y="3163167"/>
              <a:ext cx="525960" cy="3780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D87CC29-4452-D6E0-3870-2E716A082D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75956" y="3154167"/>
                <a:ext cx="54360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o 38">
            <a:extLst>
              <a:ext uri="{FF2B5EF4-FFF2-40B4-BE49-F238E27FC236}">
                <a16:creationId xmlns:a16="http://schemas.microsoft.com/office/drawing/2014/main" id="{D2772E05-24F2-EC4D-3EDB-D2C480B6562B}"/>
              </a:ext>
            </a:extLst>
          </p:cNvPr>
          <p:cNvGrpSpPr/>
          <p:nvPr/>
        </p:nvGrpSpPr>
        <p:grpSpPr>
          <a:xfrm>
            <a:off x="2529276" y="2360367"/>
            <a:ext cx="767880" cy="813600"/>
            <a:chOff x="2529276" y="2360367"/>
            <a:chExt cx="767880" cy="8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C32FEF85-A465-FB23-1073-3F049E5A04E9}"/>
                    </a:ext>
                  </a:extLst>
                </p14:cNvPr>
                <p14:cNvContentPartPr/>
                <p14:nvPr/>
              </p14:nvContentPartPr>
              <p14:xfrm>
                <a:off x="2580396" y="2522367"/>
                <a:ext cx="716760" cy="6516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C32FEF85-A465-FB23-1073-3F049E5A04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71756" y="2513727"/>
                  <a:ext cx="73440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D622BAC-3749-AA59-490C-A56E46697B09}"/>
                    </a:ext>
                  </a:extLst>
                </p14:cNvPr>
                <p14:cNvContentPartPr/>
                <p14:nvPr/>
              </p14:nvContentPartPr>
              <p14:xfrm>
                <a:off x="2529276" y="2360367"/>
                <a:ext cx="215280" cy="2300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D622BAC-3749-AA59-490C-A56E46697B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20276" y="2351727"/>
                  <a:ext cx="232920" cy="247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4" name="Picture 6" descr="TPP1000 Tektronix, Sonda de Osciloscopio, Pasivo, 1 GHz | Farnell ES">
            <a:extLst>
              <a:ext uri="{FF2B5EF4-FFF2-40B4-BE49-F238E27FC236}">
                <a16:creationId xmlns:a16="http://schemas.microsoft.com/office/drawing/2014/main" id="{3CC033A2-4AEF-8E92-388D-02A78A31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7" y="2692480"/>
            <a:ext cx="1586773" cy="123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o 45">
            <a:extLst>
              <a:ext uri="{FF2B5EF4-FFF2-40B4-BE49-F238E27FC236}">
                <a16:creationId xmlns:a16="http://schemas.microsoft.com/office/drawing/2014/main" id="{EE1E9ACC-88E6-0BC9-A2BE-123C61DFF2AD}"/>
              </a:ext>
            </a:extLst>
          </p:cNvPr>
          <p:cNvGrpSpPr/>
          <p:nvPr/>
        </p:nvGrpSpPr>
        <p:grpSpPr>
          <a:xfrm>
            <a:off x="1851756" y="3274047"/>
            <a:ext cx="2246400" cy="554760"/>
            <a:chOff x="1851756" y="3274047"/>
            <a:chExt cx="224640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C0A0D95-56DE-2D93-EBB3-214E292360E4}"/>
                    </a:ext>
                  </a:extLst>
                </p14:cNvPr>
                <p14:cNvContentPartPr/>
                <p14:nvPr/>
              </p14:nvContentPartPr>
              <p14:xfrm>
                <a:off x="3516396" y="3567087"/>
                <a:ext cx="581760" cy="2617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C0A0D95-56DE-2D93-EBB3-214E292360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7756" y="3558447"/>
                  <a:ext cx="599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8F91C294-F0ED-4D81-163E-88F0318836EA}"/>
                    </a:ext>
                  </a:extLst>
                </p14:cNvPr>
                <p14:cNvContentPartPr/>
                <p14:nvPr/>
              </p14:nvContentPartPr>
              <p14:xfrm>
                <a:off x="1959396" y="3472047"/>
                <a:ext cx="1564560" cy="1620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8F91C294-F0ED-4D81-163E-88F0318836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0756" y="3463047"/>
                  <a:ext cx="1582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7156D9B4-6F07-3429-AD28-B73773D71507}"/>
                    </a:ext>
                  </a:extLst>
                </p14:cNvPr>
                <p14:cNvContentPartPr/>
                <p14:nvPr/>
              </p14:nvContentPartPr>
              <p14:xfrm>
                <a:off x="1851756" y="3444687"/>
                <a:ext cx="205920" cy="2134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7156D9B4-6F07-3429-AD28-B73773D715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2756" y="3436047"/>
                  <a:ext cx="223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17EDE74B-C10E-AAA6-CB7F-DCF1EC61A108}"/>
                    </a:ext>
                  </a:extLst>
                </p14:cNvPr>
                <p14:cNvContentPartPr/>
                <p14:nvPr/>
              </p14:nvContentPartPr>
              <p14:xfrm>
                <a:off x="1909356" y="3274047"/>
                <a:ext cx="216720" cy="1846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17EDE74B-C10E-AAA6-CB7F-DCF1EC61A1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0356" y="3265407"/>
                  <a:ext cx="234360" cy="20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612A431-6E05-6E46-1DBB-D7D8E37FB42E}"/>
              </a:ext>
            </a:extLst>
          </p:cNvPr>
          <p:cNvSpPr txBox="1"/>
          <p:nvPr/>
        </p:nvSpPr>
        <p:spPr>
          <a:xfrm>
            <a:off x="5676444" y="5288316"/>
            <a:ext cx="3467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kern="0" spc="10" dirty="0">
                <a:solidFill>
                  <a:srgbClr val="7E7E7E"/>
                </a:solidFill>
                <a:latin typeface="Arial"/>
                <a:cs typeface="Arial"/>
              </a:rPr>
              <a:t>UFL a SMA // </a:t>
            </a:r>
            <a:r>
              <a:rPr lang="es-ES" b="1" kern="0" spc="10" dirty="0" err="1">
                <a:solidFill>
                  <a:srgbClr val="7E7E7E"/>
                </a:solidFill>
                <a:latin typeface="Arial"/>
                <a:cs typeface="Arial"/>
              </a:rPr>
              <a:t>sma</a:t>
            </a:r>
            <a:r>
              <a:rPr lang="es-ES" b="1" kern="0" spc="10" dirty="0">
                <a:solidFill>
                  <a:srgbClr val="7E7E7E"/>
                </a:solidFill>
                <a:latin typeface="Arial"/>
                <a:cs typeface="Arial"/>
              </a:rPr>
              <a:t> a VNC //</a:t>
            </a:r>
          </a:p>
          <a:p>
            <a:r>
              <a:rPr lang="es-ES" b="1" kern="0" spc="10" dirty="0">
                <a:solidFill>
                  <a:srgbClr val="7E7E7E"/>
                </a:solidFill>
                <a:latin typeface="Arial"/>
                <a:cs typeface="Arial"/>
              </a:rPr>
              <a:t>BNC a BNC // Osciloscopio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421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103989</TotalTime>
  <Words>296</Words>
  <Application>Microsoft Office PowerPoint</Application>
  <PresentationFormat>Panorámica</PresentationFormat>
  <Paragraphs>64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Carlito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Defensa Francisco Rubio .pptx</dc:title>
  <dc:creator>PECLab</dc:creator>
  <cp:lastModifiedBy>Jonathan Lillo Cartes</cp:lastModifiedBy>
  <cp:revision>254</cp:revision>
  <dcterms:created xsi:type="dcterms:W3CDTF">2022-11-30T23:15:04Z</dcterms:created>
  <dcterms:modified xsi:type="dcterms:W3CDTF">2023-08-31T15:11:33Z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2022-11-30T00:00:00Z</vt:filetime>
  </property>
</Properties>
</file>