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9.jpg" ContentType="image/jpe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media/image16.jpg" ContentType="image/jpeg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media/image17.jpg" ContentType="image/jpeg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617" r:id="rId10"/>
    <p:sldId id="618" r:id="rId11"/>
    <p:sldId id="619" r:id="rId12"/>
    <p:sldId id="545" r:id="rId13"/>
    <p:sldId id="620" r:id="rId14"/>
    <p:sldId id="621" r:id="rId15"/>
    <p:sldId id="622" r:id="rId16"/>
    <p:sldId id="623" r:id="rId17"/>
    <p:sldId id="624" r:id="rId18"/>
    <p:sldId id="625" r:id="rId19"/>
    <p:sldId id="578" r:id="rId20"/>
    <p:sldId id="626" r:id="rId21"/>
    <p:sldId id="627" r:id="rId22"/>
    <p:sldId id="628" r:id="rId23"/>
    <p:sldId id="547" r:id="rId24"/>
    <p:sldId id="317" r:id="rId25"/>
    <p:sldId id="548" r:id="rId26"/>
    <p:sldId id="549" r:id="rId27"/>
    <p:sldId id="629" r:id="rId28"/>
    <p:sldId id="630" r:id="rId29"/>
    <p:sldId id="631" r:id="rId30"/>
    <p:sldId id="632" r:id="rId31"/>
    <p:sldId id="633" r:id="rId32"/>
    <p:sldId id="580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555" r:id="rId53"/>
    <p:sldId id="567" r:id="rId54"/>
    <p:sldId id="554" r:id="rId55"/>
    <p:sldId id="556" r:id="rId56"/>
    <p:sldId id="590" r:id="rId57"/>
    <p:sldId id="653" r:id="rId58"/>
    <p:sldId id="654" r:id="rId59"/>
    <p:sldId id="591" r:id="rId60"/>
    <p:sldId id="557" r:id="rId61"/>
    <p:sldId id="600" r:id="rId62"/>
    <p:sldId id="601" r:id="rId63"/>
    <p:sldId id="655" r:id="rId64"/>
    <p:sldId id="656" r:id="rId65"/>
    <p:sldId id="657" r:id="rId66"/>
    <p:sldId id="659" r:id="rId67"/>
    <p:sldId id="660" r:id="rId68"/>
    <p:sldId id="661" r:id="rId69"/>
    <p:sldId id="662" r:id="rId70"/>
    <p:sldId id="663" r:id="rId71"/>
    <p:sldId id="562" r:id="rId72"/>
    <p:sldId id="603" r:id="rId73"/>
    <p:sldId id="568" r:id="rId74"/>
    <p:sldId id="569" r:id="rId75"/>
    <p:sldId id="566" r:id="rId76"/>
    <p:sldId id="539" r:id="rId77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9F8DF"/>
    <a:srgbClr val="FF5059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8"/>
    <p:restoredTop sz="89680"/>
  </p:normalViewPr>
  <p:slideViewPr>
    <p:cSldViewPr>
      <p:cViewPr varScale="1">
        <p:scale>
          <a:sx n="152" d="100"/>
          <a:sy n="152" d="100"/>
        </p:scale>
        <p:origin x="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67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7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16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89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1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076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31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3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913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67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49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882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356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692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209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465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29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179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544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196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815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319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992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735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474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526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97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221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424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623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6931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309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9536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1748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9183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7070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1518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6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98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cstar-industries/python-3-beginner/blob/master/003-Data-Structures/Data%20-Structures%20-%20Chap%2001%20-%20Exercises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3-Data-Structures/Data%20-Structures%20-%20Chap%2002%20-%20Exercises.ipynb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3-Data-Structures/Data%20-Structures%20-%20Chap%2003-04%20-%20Exercises.ipynb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3-Data-Structures/Data%20-Structures%20-%20Workshop.ipynb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methods and built-in functions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Find the first </a:t>
            </a:r>
            <a:r>
              <a:rPr lang="fr-FR" sz="2400" dirty="0"/>
              <a:t>occurrence</a:t>
            </a:r>
            <a:r>
              <a:rPr lang="en" sz="2400" dirty="0"/>
              <a:t> of an item: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l.index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7736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 </a:t>
            </a:r>
          </a:p>
          <a:p>
            <a:r>
              <a:rPr lang="fr-FR" dirty="0" err="1"/>
              <a:t>l.index</a:t>
            </a:r>
            <a:r>
              <a:rPr lang="fr-FR" dirty="0"/>
              <a:t>('l')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6984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65774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 the number of </a:t>
            </a:r>
            <a:r>
              <a:rPr lang="fr-FR" sz="2400" kern="0" dirty="0">
                <a:latin typeface="Arial" panose="020B0604020202020204" pitchFamily="34" charset="0"/>
                <a:cs typeface="Arial" panose="020B0604020202020204" pitchFamily="34" charset="0"/>
              </a:rPr>
              <a:t>occurrences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of an item: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353971"/>
            <a:ext cx="9288781" cy="8394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l.count</a:t>
            </a:r>
            <a:r>
              <a:rPr lang="fr-FR" dirty="0"/>
              <a:t>('l'))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l.count</a:t>
            </a:r>
            <a:r>
              <a:rPr lang="fr-FR" dirty="0"/>
              <a:t>('J'))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5256534"/>
            <a:ext cx="9288781" cy="8394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methods and built-in functions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Get the largest and smallest items: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8394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[9, 2, 8, 5, 0, 1, 4, 7, 6, 3]</a:t>
            </a:r>
          </a:p>
          <a:p>
            <a:r>
              <a:rPr lang="fr-FR" dirty="0" err="1"/>
              <a:t>print</a:t>
            </a:r>
            <a:r>
              <a:rPr lang="fr-FR" dirty="0"/>
              <a:t>(min(l), max(l))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6565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0 9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657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all items together: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232994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sum</a:t>
            </a:r>
            <a:r>
              <a:rPr lang="fr-FR" dirty="0"/>
              <a:t>([1, 2, 5, 10])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49082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import </a:t>
            </a:r>
            <a:r>
              <a:rPr lang="fr-FR" dirty="0" err="1"/>
              <a:t>shuffle</a:t>
            </a:r>
            <a:endParaRPr lang="fr-FR" dirty="0"/>
          </a:p>
          <a:p>
            <a:br>
              <a:rPr lang="fr-FR" dirty="0"/>
            </a:br>
            <a:r>
              <a:rPr lang="fr-FR" dirty="0"/>
              <a:t>l = [0, 1, 2, 3, 4, 5, 6, 7, 8, 9]</a:t>
            </a:r>
          </a:p>
          <a:p>
            <a:r>
              <a:rPr lang="fr-FR" dirty="0" err="1"/>
              <a:t>shuffle</a:t>
            </a:r>
            <a:r>
              <a:rPr lang="fr-FR" dirty="0"/>
              <a:t>(l)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f'max</a:t>
            </a:r>
            <a:r>
              <a:rPr lang="fr-FR" dirty="0"/>
              <a:t> value: {max(l)}, min value: {min(l)}')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[3, 6, 0, 1, 5, 7, 8, 9, 2, 4]</a:t>
            </a:r>
          </a:p>
          <a:p>
            <a:r>
              <a:rPr lang="en" dirty="0"/>
              <a:t>max value: 9, min value: 0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/>
              <a:t>l[1] = 'toto'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8209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'toto',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Replace items at indexes or ranges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512398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l[2:4] = [8, '8', '</a:t>
            </a:r>
            <a:r>
              <a:rPr lang="fr-FR" dirty="0" err="1"/>
              <a:t>eight</a:t>
            </a:r>
            <a:r>
              <a:rPr lang="fr-FR" dirty="0"/>
              <a:t>']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382020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[0, 'toto', 8, '8', 'eight', 4]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7C8836E-4118-024F-8CCA-0FA7DEE97E1D}"/>
              </a:ext>
            </a:extLst>
          </p:cNvPr>
          <p:cNvSpPr>
            <a:spLocks noGrp="1"/>
          </p:cNvSpPr>
          <p:nvPr/>
        </p:nvSpPr>
        <p:spPr>
          <a:xfrm>
            <a:off x="2209798" y="5012322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l[1:5] = []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AFBDC66-644A-D244-A7CB-324D04A65F38}"/>
              </a:ext>
            </a:extLst>
          </p:cNvPr>
          <p:cNvSpPr>
            <a:spLocks noGrp="1"/>
          </p:cNvSpPr>
          <p:nvPr/>
        </p:nvSpPr>
        <p:spPr>
          <a:xfrm>
            <a:off x="2209798" y="58817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[0, 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44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del</a:t>
            </a:r>
            <a:r>
              <a:rPr lang="fr-FR" dirty="0"/>
              <a:t> l[1]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796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Delete items at indexes or ranges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886200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l[:2]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320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[3, 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l.append</a:t>
            </a:r>
            <a:r>
              <a:rPr lang="fr-FR" dirty="0"/>
              <a:t>(5)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9510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and remove items at the end of the list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657600"/>
            <a:ext cx="9288781" cy="10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l.pop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57724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4]</a:t>
            </a:r>
          </a:p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554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l.insert</a:t>
            </a:r>
            <a:r>
              <a:rPr lang="fr-FR" dirty="0"/>
              <a:t>(1, 5)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9510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5, 1,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and remove items at an arbitrary position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657600"/>
            <a:ext cx="9288781" cy="10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l.pop</a:t>
            </a:r>
            <a:r>
              <a:rPr lang="fr-FR" dirty="0"/>
              <a:t>(3)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57724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5, 1, 3, 4]</a:t>
            </a:r>
          </a:p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32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31622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</a:t>
            </a:r>
          </a:p>
          <a:p>
            <a:r>
              <a:rPr lang="fr-FR" dirty="0" err="1"/>
              <a:t>l.remove</a:t>
            </a:r>
            <a:r>
              <a:rPr lang="fr-FR" dirty="0"/>
              <a:t>('l')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['H', 'e', 'l', 'o']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the first occurrence of an item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171925"/>
            <a:ext cx="9288781" cy="135606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[0, 1, 2, 3, 4]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5619725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4]</a:t>
            </a:r>
          </a:p>
          <a:p>
            <a:r>
              <a:rPr lang="fr-FR" dirty="0"/>
              <a:t>False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BF7B291-347C-A146-A5AE-0EC9AE7D9A6C}"/>
              </a:ext>
            </a:extLst>
          </p:cNvPr>
          <p:cNvSpPr txBox="1">
            <a:spLocks/>
          </p:cNvSpPr>
          <p:nvPr/>
        </p:nvSpPr>
        <p:spPr>
          <a:xfrm>
            <a:off x="533400" y="3555436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Copy a list</a:t>
            </a:r>
          </a:p>
        </p:txBody>
      </p:sp>
    </p:spTree>
    <p:extLst>
      <p:ext uri="{BB962C8B-B14F-4D97-AF65-F5344CB8AC3E}">
        <p14:creationId xmlns:p14="http://schemas.microsoft.com/office/powerpoint/2010/main" val="370493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2147525"/>
            <a:ext cx="9288781" cy="166247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endParaRPr lang="fr-FR" dirty="0"/>
          </a:p>
          <a:p>
            <a:r>
              <a:rPr lang="fr-FR" dirty="0" err="1"/>
              <a:t>l.clear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886200"/>
            <a:ext cx="9288781" cy="103698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['H', 'e', 'l', 'l', 'o']</a:t>
            </a:r>
          </a:p>
          <a:p>
            <a:r>
              <a:rPr lang="fr-FR" dirty="0"/>
              <a:t>[]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514048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all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403394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[0, 1, 2, 3, 4, 5]</a:t>
            </a:r>
          </a:p>
          <a:p>
            <a:r>
              <a:rPr lang="en" dirty="0"/>
              <a:t>b = </a:t>
            </a:r>
            <a:r>
              <a:rPr lang="en" dirty="0" err="1"/>
              <a:t>a.copy</a:t>
            </a:r>
            <a:r>
              <a:rPr lang="en" dirty="0"/>
              <a:t>()</a:t>
            </a:r>
          </a:p>
          <a:p>
            <a:endParaRPr lang="en" dirty="0"/>
          </a:p>
          <a:p>
            <a:r>
              <a:rPr lang="en" dirty="0"/>
              <a:t>print(a)</a:t>
            </a:r>
            <a:br>
              <a:rPr lang="en" dirty="0"/>
            </a:br>
            <a:r>
              <a:rPr lang="en" dirty="0"/>
              <a:t>print(b)</a:t>
            </a:r>
          </a:p>
          <a:p>
            <a:r>
              <a:rPr lang="en" dirty="0"/>
              <a:t>print(a == b)</a:t>
            </a:r>
          </a:p>
          <a:p>
            <a:r>
              <a:rPr lang="en" dirty="0"/>
              <a:t>print(a is 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[0, 1, 2, 3, 4, 5]</a:t>
            </a:r>
          </a:p>
          <a:p>
            <a:r>
              <a:rPr lang="da" dirty="0"/>
              <a:t>[0, 1, 2, 3, 4, 5]</a:t>
            </a:r>
          </a:p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dataype</a:t>
            </a:r>
            <a:r>
              <a:rPr lang="en-US" dirty="0">
                <a:latin typeface="Arial"/>
                <a:cs typeface="Arial"/>
              </a:rPr>
              <a:t> and its only value: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2 values: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Comparing values with operators: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Arial"/>
                <a:cs typeface="Arial"/>
              </a:rPr>
              <a:t>...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Combining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values with logical operators: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Conditionally running code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Looping on a condition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Short-circuiting loops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If an object is mutable, changing it in one place also changes in in another.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[0, 1, 2, 3, 4]</a:t>
            </a:r>
          </a:p>
          <a:p>
            <a:r>
              <a:rPr lang="fr-FR" dirty="0"/>
              <a:t>b = a</a:t>
            </a:r>
          </a:p>
          <a:p>
            <a:endParaRPr lang="fr-FR" dirty="0"/>
          </a:p>
          <a:p>
            <a:r>
              <a:rPr lang="fr-FR" dirty="0" err="1"/>
              <a:t>last_item_of_b</a:t>
            </a:r>
            <a:r>
              <a:rPr lang="fr-FR" dirty="0"/>
              <a:t> = </a:t>
            </a:r>
            <a:r>
              <a:rPr lang="fr-FR" dirty="0" err="1"/>
              <a:t>b.pop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4607631"/>
            <a:ext cx="9288781" cy="17931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3]</a:t>
            </a:r>
          </a:p>
          <a:p>
            <a:r>
              <a:rPr lang="fr-FR" dirty="0"/>
              <a:t>[0, 1, 2, 3]</a:t>
            </a:r>
          </a:p>
        </p:txBody>
      </p:sp>
    </p:spTree>
    <p:extLst>
      <p:ext uri="{BB962C8B-B14F-4D97-AF65-F5344CB8AC3E}">
        <p14:creationId xmlns:p14="http://schemas.microsoft.com/office/powerpoint/2010/main" val="67274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Whenever possible, 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preserve the original object.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1752600"/>
            <a:ext cx="9288781" cy="2514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['Hello', 'hello', 'hi']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  <a:p>
            <a:endParaRPr lang="fr-FR" dirty="0"/>
          </a:p>
          <a:p>
            <a:r>
              <a:rPr lang="fr-FR" dirty="0" err="1"/>
              <a:t>a.pop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3937" y="4399628"/>
            <a:ext cx="9288781" cy="17931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/>
              <a:t>['Hello', 'hello', 'hi']</a:t>
            </a:r>
          </a:p>
        </p:txBody>
      </p:sp>
    </p:spTree>
    <p:extLst>
      <p:ext uri="{BB962C8B-B14F-4D97-AF65-F5344CB8AC3E}">
        <p14:creationId xmlns:p14="http://schemas.microsoft.com/office/powerpoint/2010/main" val="381902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Beware!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shallow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1752600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[['a', 'b'], ['a', 'c'], ['b', 'c']]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  <a:p>
            <a:r>
              <a:rPr lang="fr-FR" dirty="0" err="1"/>
              <a:t>print</a:t>
            </a:r>
            <a:r>
              <a:rPr lang="fr-FR" dirty="0"/>
              <a:t>(a[0] </a:t>
            </a:r>
            <a:r>
              <a:rPr lang="fr-FR" dirty="0" err="1"/>
              <a:t>is</a:t>
            </a:r>
            <a:r>
              <a:rPr lang="fr-FR" dirty="0"/>
              <a:t> b[0])</a:t>
            </a:r>
          </a:p>
          <a:p>
            <a:endParaRPr lang="fr-FR" dirty="0"/>
          </a:p>
          <a:p>
            <a:r>
              <a:rPr lang="fr-FR" dirty="0"/>
              <a:t>b[0][0]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17419" y="4627603"/>
            <a:ext cx="9288781" cy="13921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[[None, 'b'], ['a', 'c'], ['b', 'c']]</a:t>
            </a:r>
          </a:p>
        </p:txBody>
      </p:sp>
    </p:spTree>
    <p:extLst>
      <p:ext uri="{BB962C8B-B14F-4D97-AF65-F5344CB8AC3E}">
        <p14:creationId xmlns:p14="http://schemas.microsoft.com/office/powerpoint/2010/main" val="4102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773480"/>
            <a:ext cx="6341745" cy="20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5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has many powerful features built into it.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can change during its lifetime.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⚠️ Mutability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endParaRPr lang="fr-F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is very similar to 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but it 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 is most often written as a comma-separated series of values between parentheses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31242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8" y="4398898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(0, 1, 2)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6764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Parentheses are optional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293696"/>
            <a:ext cx="9288781" cy="111947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0, 1, 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8368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(0, 1, 2)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a comma for a single-item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7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0C1839-D24C-5C4D-BF3C-F65D2145F678}"/>
              </a:ext>
            </a:extLst>
          </p:cNvPr>
          <p:cNvSpPr>
            <a:spLocks noGrp="1"/>
          </p:cNvSpPr>
          <p:nvPr/>
        </p:nvSpPr>
        <p:spPr>
          <a:xfrm>
            <a:off x="2195144" y="3014480"/>
            <a:ext cx="9288781" cy="5541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D2F6A4D-F869-DC40-9478-D8FCEF4BB84B}"/>
              </a:ext>
            </a:extLst>
          </p:cNvPr>
          <p:cNvSpPr txBox="1">
            <a:spLocks/>
          </p:cNvSpPr>
          <p:nvPr/>
        </p:nvSpPr>
        <p:spPr>
          <a:xfrm>
            <a:off x="678762" y="3738012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empty parentheses for an empty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CB784AB-D196-874F-BD3F-8A7E20BF6B85}"/>
              </a:ext>
            </a:extLst>
          </p:cNvPr>
          <p:cNvSpPr>
            <a:spLocks noGrp="1"/>
          </p:cNvSpPr>
          <p:nvPr/>
        </p:nvSpPr>
        <p:spPr>
          <a:xfrm>
            <a:off x="2195144" y="4355309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92212" y="5304692"/>
            <a:ext cx="9288781" cy="5541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 can be used to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other sequences at assignment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13639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(a, b, c) = range(3)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3936" y="3577044"/>
            <a:ext cx="9288781" cy="107115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3E605EA-F483-6C40-8938-1E8C4BC9B5C4}"/>
              </a:ext>
            </a:extLst>
          </p:cNvPr>
          <p:cNvSpPr txBox="1">
            <a:spLocks/>
          </p:cNvSpPr>
          <p:nvPr/>
        </p:nvSpPr>
        <p:spPr>
          <a:xfrm>
            <a:off x="684626" y="472774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met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before...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5103365-984F-4A49-8688-23FB3FE5306E}"/>
              </a:ext>
            </a:extLst>
          </p:cNvPr>
          <p:cNvSpPr>
            <a:spLocks noGrp="1"/>
          </p:cNvSpPr>
          <p:nvPr/>
        </p:nvSpPr>
        <p:spPr>
          <a:xfrm>
            <a:off x="2201008" y="5301904"/>
            <a:ext cx="9288781" cy="8860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i, x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like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2211" y="1988896"/>
            <a:ext cx="9288781" cy="8305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</a:t>
            </a:r>
            <a:r>
              <a:rPr lang="fr-FR" dirty="0" err="1"/>
              <a:t>t</a:t>
            </a:r>
            <a:r>
              <a:rPr lang="fr-FR" dirty="0"/>
              <a:t>:</a:t>
            </a:r>
          </a:p>
          <a:p>
            <a:r>
              <a:rPr lang="fr-FR" dirty="0"/>
              <a:t>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9FE5509-6895-2141-A564-B833031B25EA}"/>
              </a:ext>
            </a:extLst>
          </p:cNvPr>
          <p:cNvSpPr txBox="1">
            <a:spLocks/>
          </p:cNvSpPr>
          <p:nvPr/>
        </p:nvSpPr>
        <p:spPr>
          <a:xfrm>
            <a:off x="678760" y="288790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Indexation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10847-0E13-5F48-9426-4D912B52B44C}"/>
              </a:ext>
            </a:extLst>
          </p:cNvPr>
          <p:cNvSpPr>
            <a:spLocks noGrp="1"/>
          </p:cNvSpPr>
          <p:nvPr/>
        </p:nvSpPr>
        <p:spPr>
          <a:xfrm>
            <a:off x="2189277" y="3429000"/>
            <a:ext cx="9288781" cy="77544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[0]</a:t>
            </a:r>
          </a:p>
          <a:p>
            <a:r>
              <a:rPr lang="fr-FR" dirty="0" err="1"/>
              <a:t>t</a:t>
            </a:r>
            <a:r>
              <a:rPr lang="fr-FR" dirty="0"/>
              <a:t>[-2:]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E8512C1-62F0-9241-8A49-D33D265F5F59}"/>
              </a:ext>
            </a:extLst>
          </p:cNvPr>
          <p:cNvSpPr txBox="1">
            <a:spLocks/>
          </p:cNvSpPr>
          <p:nvPr/>
        </p:nvSpPr>
        <p:spPr>
          <a:xfrm>
            <a:off x="669964" y="432488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Inclusion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FA7333-9B60-8B4B-A280-3EE3B39D87D2}"/>
              </a:ext>
            </a:extLst>
          </p:cNvPr>
          <p:cNvSpPr>
            <a:spLocks noGrp="1"/>
          </p:cNvSpPr>
          <p:nvPr/>
        </p:nvSpPr>
        <p:spPr>
          <a:xfrm>
            <a:off x="2180481" y="4865980"/>
            <a:ext cx="9288781" cy="8490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in (0, 1, 2)</a:t>
            </a:r>
          </a:p>
          <a:p>
            <a:r>
              <a:rPr lang="fr-FR" dirty="0"/>
              <a:t>1138 not in (3,)</a:t>
            </a:r>
          </a:p>
        </p:txBody>
      </p:sp>
    </p:spTree>
    <p:extLst>
      <p:ext uri="{BB962C8B-B14F-4D97-AF65-F5344CB8AC3E}">
        <p14:creationId xmlns:p14="http://schemas.microsoft.com/office/powerpoint/2010/main" val="202167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immutable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FA7333-9B60-8B4B-A280-3EE3B39D87D2}"/>
              </a:ext>
            </a:extLst>
          </p:cNvPr>
          <p:cNvSpPr>
            <a:spLocks noGrp="1"/>
          </p:cNvSpPr>
          <p:nvPr/>
        </p:nvSpPr>
        <p:spPr>
          <a:xfrm>
            <a:off x="2180481" y="20574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t</a:t>
            </a:r>
            <a:r>
              <a:rPr lang="fr-FR" dirty="0"/>
              <a:t>[0] = 'toto'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075B18-5DE8-5746-AD40-605E306349F5}"/>
              </a:ext>
            </a:extLst>
          </p:cNvPr>
          <p:cNvSpPr>
            <a:spLocks noGrp="1"/>
          </p:cNvSpPr>
          <p:nvPr/>
        </p:nvSpPr>
        <p:spPr>
          <a:xfrm>
            <a:off x="2195144" y="3014480"/>
            <a:ext cx="9288781" cy="5669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'tuple' object does not support item assignment</a:t>
            </a:r>
            <a:endParaRPr lang="fr-FR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ECFE53C-76E9-204F-8CC2-8C325F5F50A8}"/>
              </a:ext>
            </a:extLst>
          </p:cNvPr>
          <p:cNvSpPr>
            <a:spLocks noGrp="1"/>
          </p:cNvSpPr>
          <p:nvPr/>
        </p:nvSpPr>
        <p:spPr>
          <a:xfrm>
            <a:off x="2177541" y="3811607"/>
            <a:ext cx="9288781" cy="5669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t.pop</a:t>
            </a:r>
            <a:r>
              <a:rPr lang="fr-FR" dirty="0"/>
              <a:t>()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CC21F80-0CD4-8941-A882-1C8ABA1D40F1}"/>
              </a:ext>
            </a:extLst>
          </p:cNvPr>
          <p:cNvSpPr>
            <a:spLocks noGrp="1"/>
          </p:cNvSpPr>
          <p:nvPr/>
        </p:nvSpPr>
        <p:spPr>
          <a:xfrm>
            <a:off x="2192204" y="4497407"/>
            <a:ext cx="9288781" cy="5669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AttributeError</a:t>
            </a:r>
            <a:r>
              <a:rPr lang="en" dirty="0"/>
              <a:t>: 'tuple' object has no attribute 'pop'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78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(0, 1, 2)</a:t>
            </a:r>
          </a:p>
          <a:p>
            <a:r>
              <a:rPr lang="en" dirty="0"/>
              <a:t>&lt;class 'tuple'&gt;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1430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Match prefix and suffix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752600"/>
            <a:ext cx="9288781" cy="111341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filename</a:t>
            </a:r>
            <a:r>
              <a:rPr lang="fr-FR" dirty="0"/>
              <a:t> = '</a:t>
            </a:r>
            <a:r>
              <a:rPr lang="fr-FR" dirty="0" err="1"/>
              <a:t>sensor_data.csv</a:t>
            </a:r>
            <a:r>
              <a:rPr lang="fr-FR" dirty="0"/>
              <a:t>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filename.startswith</a:t>
            </a:r>
            <a:r>
              <a:rPr lang="fr-FR" dirty="0"/>
              <a:t>('Sens'))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filename.endswith</a:t>
            </a:r>
            <a:r>
              <a:rPr lang="fr-FR" dirty="0"/>
              <a:t>('.csv'))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2931780"/>
            <a:ext cx="9288781" cy="8589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6D8FC6C-7721-144A-82FA-9A89FB1771B0}"/>
              </a:ext>
            </a:extLst>
          </p:cNvPr>
          <p:cNvSpPr txBox="1">
            <a:spLocks/>
          </p:cNvSpPr>
          <p:nvPr/>
        </p:nvSpPr>
        <p:spPr>
          <a:xfrm>
            <a:off x="687554" y="3886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Find occurrence of a substring inside a string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203936" y="44722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filename.find</a:t>
            </a:r>
            <a:r>
              <a:rPr lang="fr-FR" dirty="0"/>
              <a:t>('data'))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filename.find</a:t>
            </a:r>
            <a:r>
              <a:rPr lang="fr-FR" dirty="0"/>
              <a:t>('hello'))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202109" y="5391440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7</a:t>
            </a:r>
          </a:p>
          <a:p>
            <a:r>
              <a:rPr lang="fr-FR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93208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Quickly validate the content of a string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letters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isnumeric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isdecimal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numeric, digits, decimal digits, respectively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isalnum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either letter or numeric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 are upper or lowercase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isspace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whitespace</a:t>
            </a:r>
          </a:p>
        </p:txBody>
      </p:sp>
    </p:spTree>
    <p:extLst>
      <p:ext uri="{BB962C8B-B14F-4D97-AF65-F5344CB8AC3E}">
        <p14:creationId xmlns:p14="http://schemas.microsoft.com/office/powerpoint/2010/main" val="2137272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1211503"/>
            <a:ext cx="9288781" cy="221749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s.isalpha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s.isnumeric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s.isalnum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s.isupper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s.islower</a:t>
            </a:r>
            <a:r>
              <a:rPr lang="fr-FR" dirty="0"/>
              <a:t>())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199" y="3733800"/>
            <a:ext cx="9288781" cy="2141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</a:p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</a:p>
          <a:p>
            <a:r>
              <a:rPr lang="da" dirty="0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4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066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Split strings into a list of strings, separated by a delimiter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E396-FD70-D444-A248-252C08AFB555}"/>
              </a:ext>
            </a:extLst>
          </p:cNvPr>
          <p:cNvSpPr>
            <a:spLocks noGrp="1"/>
          </p:cNvSpPr>
          <p:nvPr/>
        </p:nvSpPr>
        <p:spPr>
          <a:xfrm>
            <a:off x="2209800" y="16528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'C,C++,</a:t>
            </a:r>
            <a:r>
              <a:rPr lang="fr-FR" dirty="0" err="1"/>
              <a:t>Java,Python,Go</a:t>
            </a:r>
            <a:r>
              <a:rPr lang="fr-FR" dirty="0"/>
              <a:t>'</a:t>
            </a:r>
          </a:p>
          <a:p>
            <a:r>
              <a:rPr lang="fr-FR" dirty="0" err="1"/>
              <a:t>data.split</a:t>
            </a:r>
            <a:r>
              <a:rPr lang="fr-FR" dirty="0"/>
              <a:t>(',')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C0999B6-8B4D-5849-8FD1-D01589FDD148}"/>
              </a:ext>
            </a:extLst>
          </p:cNvPr>
          <p:cNvSpPr>
            <a:spLocks noGrp="1"/>
          </p:cNvSpPr>
          <p:nvPr/>
        </p:nvSpPr>
        <p:spPr>
          <a:xfrm>
            <a:off x="2206868" y="2598497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['C', 'C++', 'Java', 'Python', 'Go']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94ACA7-2A86-B245-B78C-6C3766D23A7C}"/>
              </a:ext>
            </a:extLst>
          </p:cNvPr>
          <p:cNvSpPr txBox="1">
            <a:spLocks/>
          </p:cNvSpPr>
          <p:nvPr/>
        </p:nvSpPr>
        <p:spPr>
          <a:xfrm>
            <a:off x="690486" y="3276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Join a list of strings using a delimiter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1305FF1-BACC-6B4D-A3E3-A67C2FFCFB29}"/>
              </a:ext>
            </a:extLst>
          </p:cNvPr>
          <p:cNvSpPr>
            <a:spLocks noGrp="1"/>
          </p:cNvSpPr>
          <p:nvPr/>
        </p:nvSpPr>
        <p:spPr>
          <a:xfrm>
            <a:off x="2206868" y="38626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'\n'.</a:t>
            </a:r>
            <a:r>
              <a:rPr lang="fr-FR" dirty="0" err="1"/>
              <a:t>join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814B7A5-2FBB-6544-8BEA-34060959E402}"/>
              </a:ext>
            </a:extLst>
          </p:cNvPr>
          <p:cNvSpPr>
            <a:spLocks noGrp="1"/>
          </p:cNvSpPr>
          <p:nvPr/>
        </p:nvSpPr>
        <p:spPr>
          <a:xfrm>
            <a:off x="2203936" y="4808296"/>
            <a:ext cx="9288781" cy="159250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</a:p>
          <a:p>
            <a:r>
              <a:rPr lang="fr-FR" dirty="0"/>
              <a:t>C++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647030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Replace all occurrences of a substring in a string by another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E396-FD70-D444-A248-252C08AFB555}"/>
              </a:ext>
            </a:extLst>
          </p:cNvPr>
          <p:cNvSpPr>
            <a:spLocks noGrp="1"/>
          </p:cNvSpPr>
          <p:nvPr/>
        </p:nvSpPr>
        <p:spPr>
          <a:xfrm>
            <a:off x="2209800" y="2033822"/>
            <a:ext cx="9288781" cy="11665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'C,C++,</a:t>
            </a:r>
            <a:r>
              <a:rPr lang="fr-FR" dirty="0" err="1"/>
              <a:t>Java,Python,Go</a:t>
            </a:r>
            <a:r>
              <a:rPr lang="fr-FR" dirty="0"/>
              <a:t>'</a:t>
            </a:r>
          </a:p>
          <a:p>
            <a:r>
              <a:rPr lang="fr-FR" dirty="0" err="1"/>
              <a:t>languages.replace</a:t>
            </a:r>
            <a:r>
              <a:rPr lang="fr-FR" dirty="0"/>
              <a:t>(',', '\n')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D6D7D3D-DD51-1849-9F24-81996554C68F}"/>
              </a:ext>
            </a:extLst>
          </p:cNvPr>
          <p:cNvSpPr>
            <a:spLocks noGrp="1"/>
          </p:cNvSpPr>
          <p:nvPr/>
        </p:nvSpPr>
        <p:spPr>
          <a:xfrm>
            <a:off x="2209799" y="3362103"/>
            <a:ext cx="9288781" cy="159250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</a:p>
          <a:p>
            <a:r>
              <a:rPr lang="fr-FR" dirty="0"/>
              <a:t>C++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74347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filename</a:t>
            </a:r>
            <a:r>
              <a:rPr lang="fr-FR" dirty="0"/>
              <a:t> = '</a:t>
            </a:r>
            <a:r>
              <a:rPr lang="fr-FR" dirty="0" err="1"/>
              <a:t>toto.txt</a:t>
            </a:r>
            <a:r>
              <a:rPr lang="fr-FR" dirty="0"/>
              <a:t>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filename.startswith</a:t>
            </a:r>
            <a:r>
              <a:rPr lang="fr-FR" dirty="0"/>
              <a:t>('hello'))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filename.endswith</a:t>
            </a:r>
            <a:r>
              <a:rPr lang="fr-FR" dirty="0"/>
              <a:t>('.</a:t>
            </a:r>
            <a:r>
              <a:rPr lang="fr-FR" dirty="0" err="1"/>
              <a:t>txt</a:t>
            </a:r>
            <a:r>
              <a:rPr lang="fr-FR" dirty="0"/>
              <a:t>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334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838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unordered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set of </a:t>
            </a:r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858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set([1, 2, 3])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2367017"/>
            <a:ext cx="9288781" cy="60478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{1, 2, 3}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202109" y="3037275"/>
            <a:ext cx="9288781" cy="11844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s1 = {3, 2, 1}</a:t>
            </a:r>
          </a:p>
          <a:p>
            <a:r>
              <a:rPr lang="fr-FR" dirty="0" err="1"/>
              <a:t>print</a:t>
            </a:r>
            <a:r>
              <a:rPr lang="fr-FR" dirty="0"/>
              <a:t>(s1)</a:t>
            </a:r>
          </a:p>
          <a:p>
            <a:r>
              <a:rPr lang="fr-FR" dirty="0" err="1"/>
              <a:t>print</a:t>
            </a:r>
            <a:r>
              <a:rPr lang="fr-FR" dirty="0"/>
              <a:t>(s == s1)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202109" y="4287204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{1, 2, 3}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49FC37E-B9B6-1346-83CB-6DB2CD953672}"/>
              </a:ext>
            </a:extLst>
          </p:cNvPr>
          <p:cNvSpPr>
            <a:spLocks noGrp="1"/>
          </p:cNvSpPr>
          <p:nvPr/>
        </p:nvSpPr>
        <p:spPr>
          <a:xfrm>
            <a:off x="2197214" y="5206622"/>
            <a:ext cx="9288781" cy="6047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({1, 1, 1, 1, 1, 1})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431816B-C4ED-B74F-9EEF-903DEB7AE01B}"/>
              </a:ext>
            </a:extLst>
          </p:cNvPr>
          <p:cNvSpPr>
            <a:spLocks noGrp="1"/>
          </p:cNvSpPr>
          <p:nvPr/>
        </p:nvSpPr>
        <p:spPr>
          <a:xfrm>
            <a:off x="2197214" y="5871922"/>
            <a:ext cx="9288781" cy="60478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25255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Test inclusion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6764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print</a:t>
            </a:r>
            <a:r>
              <a:rPr lang="fr-FR" dirty="0"/>
              <a:t>(1 in s)</a:t>
            </a:r>
          </a:p>
          <a:p>
            <a:r>
              <a:rPr lang="fr-FR" dirty="0" err="1"/>
              <a:t>print</a:t>
            </a:r>
            <a:r>
              <a:rPr lang="fr-FR" dirty="0"/>
              <a:t>(0 in 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5889" y="2901421"/>
            <a:ext cx="9288781" cy="8323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190922" y="4558790"/>
            <a:ext cx="9288781" cy="52411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s[0]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198612" y="5219619"/>
            <a:ext cx="9288781" cy="52411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'set' object does not support indexing</a:t>
            </a:r>
            <a:endParaRPr lang="fr-FR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FC997E0-27A6-3B40-885D-51AF13C9A04A}"/>
              </a:ext>
            </a:extLst>
          </p:cNvPr>
          <p:cNvSpPr txBox="1">
            <a:spLocks/>
          </p:cNvSpPr>
          <p:nvPr/>
        </p:nvSpPr>
        <p:spPr>
          <a:xfrm>
            <a:off x="669645" y="403079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No indexing</a:t>
            </a:r>
          </a:p>
        </p:txBody>
      </p:sp>
    </p:spTree>
    <p:extLst>
      <p:ext uri="{BB962C8B-B14F-4D97-AF65-F5344CB8AC3E}">
        <p14:creationId xmlns:p14="http://schemas.microsoft.com/office/powerpoint/2010/main" val="2540063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8288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set('Python')</a:t>
            </a:r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5889" y="3053821"/>
            <a:ext cx="9288781" cy="18991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P</a:t>
            </a:r>
            <a:endParaRPr lang="pt" dirty="0"/>
          </a:p>
          <a:p>
            <a:r>
              <a:rPr lang="pt" dirty="0" err="1"/>
              <a:t>t</a:t>
            </a:r>
            <a:endParaRPr lang="pt" dirty="0"/>
          </a:p>
          <a:p>
            <a:r>
              <a:rPr lang="pt" dirty="0"/>
              <a:t>o</a:t>
            </a:r>
          </a:p>
          <a:p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n</a:t>
            </a:r>
            <a:endParaRPr lang="pt" dirty="0"/>
          </a:p>
          <a:p>
            <a:r>
              <a:rPr lang="pt" dirty="0" err="1"/>
              <a:t>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562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 an item to the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8288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set()</a:t>
            </a:r>
          </a:p>
          <a:p>
            <a:r>
              <a:rPr lang="fr-FR" dirty="0" err="1"/>
              <a:t>s.add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2182" y="3014652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{1}</a:t>
            </a:r>
            <a:endParaRPr lang="fr-F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B2280A-DF0B-4D47-B9C5-45E4FA1E0DE8}"/>
              </a:ext>
            </a:extLst>
          </p:cNvPr>
          <p:cNvSpPr>
            <a:spLocks noGrp="1"/>
          </p:cNvSpPr>
          <p:nvPr/>
        </p:nvSpPr>
        <p:spPr>
          <a:xfrm>
            <a:off x="2202182" y="3710031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s.add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2" y="4895883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{1, 2, 3}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540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remove an item from the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3716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s.remove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2182" y="2514600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{2, 3}</a:t>
            </a:r>
            <a:endParaRPr lang="fr-F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B2280A-DF0B-4D47-B9C5-45E4FA1E0DE8}"/>
              </a:ext>
            </a:extLst>
          </p:cNvPr>
          <p:cNvSpPr>
            <a:spLocks noGrp="1"/>
          </p:cNvSpPr>
          <p:nvPr/>
        </p:nvSpPr>
        <p:spPr>
          <a:xfrm>
            <a:off x="2202182" y="3167127"/>
            <a:ext cx="9288781" cy="603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s.remove</a:t>
            </a:r>
            <a:r>
              <a:rPr lang="fr-FR" dirty="0"/>
              <a:t>('a')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1" y="3820741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KeyError</a:t>
            </a:r>
            <a:r>
              <a:rPr lang="fr-FR" dirty="0"/>
              <a:t>: 'a'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25A7AE4-5F1F-C347-91CA-B8909EF3929C}"/>
              </a:ext>
            </a:extLst>
          </p:cNvPr>
          <p:cNvSpPr txBox="1">
            <a:spLocks/>
          </p:cNvSpPr>
          <p:nvPr/>
        </p:nvSpPr>
        <p:spPr>
          <a:xfrm>
            <a:off x="685799" y="4534876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all items from the set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C93DC2-F04E-CE47-8766-62913E01235B}"/>
              </a:ext>
            </a:extLst>
          </p:cNvPr>
          <p:cNvSpPr>
            <a:spLocks noGrp="1"/>
          </p:cNvSpPr>
          <p:nvPr/>
        </p:nvSpPr>
        <p:spPr>
          <a:xfrm>
            <a:off x="2202181" y="5068276"/>
            <a:ext cx="9288781" cy="7991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s.clear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A2B9038-7858-6842-B1D1-1E826CC52DDD}"/>
              </a:ext>
            </a:extLst>
          </p:cNvPr>
          <p:cNvSpPr>
            <a:spLocks noGrp="1"/>
          </p:cNvSpPr>
          <p:nvPr/>
        </p:nvSpPr>
        <p:spPr>
          <a:xfrm>
            <a:off x="2202181" y="5915282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set()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Set arithmetic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202181" y="5482123"/>
            <a:ext cx="9288781" cy="82769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= {'Python', 'Cobra', 'Anaconda'}</a:t>
            </a:r>
          </a:p>
          <a:p>
            <a:r>
              <a:rPr lang="fr-FR" dirty="0" err="1"/>
              <a:t>languages</a:t>
            </a:r>
            <a:r>
              <a:rPr lang="fr-FR" dirty="0"/>
              <a:t> = {'Python', 'C', 'Go'}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71" y="925997"/>
            <a:ext cx="6419200" cy="42005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4DFDD0-D995-2A4B-9951-C752CFBD9029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8577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Union "OR"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|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1" y="925997"/>
            <a:ext cx="6419200" cy="4200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{'Cobra', 'Anaconda', 'Go', 'C', 'Python'}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EA283-A689-A847-8FCB-68E8D983D28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7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Intersection "AND"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&amp;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{'Python'}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-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{'Anaconda', 'Cobra'}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5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- </a:t>
            </a:r>
            <a:r>
              <a:rPr lang="fr-FR" dirty="0" err="1"/>
              <a:t>sneks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{'C', 'Go'}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83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Exclusive disjunction "XOR"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^ </a:t>
            </a:r>
            <a:r>
              <a:rPr lang="fr-FR" dirty="0" err="1"/>
              <a:t>sneks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7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{'C', 'Cobra', 'Anaconda', 'Go'}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Master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dirty="0"/>
              <a:t> 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to its full potential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and recognize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dirty="0"/>
              <a:t> type for immutable ordered lists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" dirty="0"/>
              <a:t> type to perform efficient inclusion tests and set arithmetic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and master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dirty="0"/>
              <a:t> type to associate arbitrary keys and values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Wield Python superpowers like list comprehensions and more...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77162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assignment operators to mutate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610562"/>
            <a:ext cx="9288781" cy="7991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|= {'C++', 'Java'}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1" y="2520025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{'Go', 'C', 'Python', 'Java', 'C++'}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25A7AE4-5F1F-C347-91CA-B8909EF3929C}"/>
              </a:ext>
            </a:extLst>
          </p:cNvPr>
          <p:cNvSpPr txBox="1">
            <a:spLocks/>
          </p:cNvSpPr>
          <p:nvPr/>
        </p:nvSpPr>
        <p:spPr>
          <a:xfrm>
            <a:off x="685799" y="3200400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mutability!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C93DC2-F04E-CE47-8766-62913E01235B}"/>
              </a:ext>
            </a:extLst>
          </p:cNvPr>
          <p:cNvSpPr>
            <a:spLocks noGrp="1"/>
          </p:cNvSpPr>
          <p:nvPr/>
        </p:nvSpPr>
        <p:spPr>
          <a:xfrm>
            <a:off x="2202181" y="3733799"/>
            <a:ext cx="9288781" cy="160368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</a:t>
            </a:r>
            <a:r>
              <a:rPr lang="fr-FR" dirty="0" err="1"/>
              <a:t>languages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/>
              <a:t>s &amp;= </a:t>
            </a:r>
            <a:r>
              <a:rPr lang="fr-FR" dirty="0" err="1"/>
              <a:t>sneks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A2B9038-7858-6842-B1D1-1E826CC52DDD}"/>
              </a:ext>
            </a:extLst>
          </p:cNvPr>
          <p:cNvSpPr>
            <a:spLocks noGrp="1"/>
          </p:cNvSpPr>
          <p:nvPr/>
        </p:nvSpPr>
        <p:spPr>
          <a:xfrm>
            <a:off x="2202181" y="5434399"/>
            <a:ext cx="9288781" cy="107189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{'Python'}</a:t>
            </a:r>
          </a:p>
          <a:p>
            <a:r>
              <a:rPr lang="fr-FR" dirty="0"/>
              <a:t>{'Python'}</a:t>
            </a:r>
          </a:p>
        </p:txBody>
      </p:sp>
    </p:spTree>
    <p:extLst>
      <p:ext uri="{BB962C8B-B14F-4D97-AF65-F5344CB8AC3E}">
        <p14:creationId xmlns:p14="http://schemas.microsoft.com/office/powerpoint/2010/main" val="1584903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('Union:', </a:t>
            </a:r>
            <a:r>
              <a:rPr lang="fr-FR" dirty="0" err="1"/>
              <a:t>sneks</a:t>
            </a:r>
            <a:r>
              <a:rPr lang="fr-FR" dirty="0"/>
              <a:t> |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('Intersection:', </a:t>
            </a:r>
            <a:r>
              <a:rPr lang="fr-FR" dirty="0" err="1"/>
              <a:t>sneks</a:t>
            </a:r>
            <a:r>
              <a:rPr lang="fr-FR" dirty="0"/>
              <a:t> &amp;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:', </a:t>
            </a:r>
            <a:r>
              <a:rPr lang="fr-FR" dirty="0" err="1"/>
              <a:t>sneks</a:t>
            </a:r>
            <a:r>
              <a:rPr lang="fr-FR" dirty="0"/>
              <a:t> -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('Right </a:t>
            </a:r>
            <a:r>
              <a:rPr lang="fr-FR" dirty="0" err="1"/>
              <a:t>difference</a:t>
            </a:r>
            <a:r>
              <a:rPr lang="fr-FR" dirty="0"/>
              <a:t>:', </a:t>
            </a:r>
            <a:r>
              <a:rPr lang="fr-FR" dirty="0" err="1"/>
              <a:t>languages</a:t>
            </a:r>
            <a:r>
              <a:rPr lang="fr-FR" dirty="0"/>
              <a:t> - </a:t>
            </a:r>
            <a:r>
              <a:rPr lang="fr-FR" dirty="0" err="1"/>
              <a:t>sneks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('Exclusion:', </a:t>
            </a:r>
            <a:r>
              <a:rPr lang="fr-FR" dirty="0" err="1"/>
              <a:t>languages</a:t>
            </a:r>
            <a:r>
              <a:rPr lang="fr-FR" dirty="0"/>
              <a:t> ^ </a:t>
            </a:r>
            <a:r>
              <a:rPr lang="fr-FR" dirty="0" err="1"/>
              <a:t>sneks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('Exclusion:', (</a:t>
            </a:r>
            <a:r>
              <a:rPr lang="fr-FR" dirty="0" err="1"/>
              <a:t>languages</a:t>
            </a:r>
            <a:r>
              <a:rPr lang="fr-FR" dirty="0"/>
              <a:t> | </a:t>
            </a:r>
            <a:r>
              <a:rPr lang="fr-FR" dirty="0" err="1"/>
              <a:t>sneks</a:t>
            </a:r>
            <a:r>
              <a:rPr lang="fr-FR" dirty="0"/>
              <a:t>) - (</a:t>
            </a:r>
            <a:r>
              <a:rPr lang="fr-FR" dirty="0" err="1"/>
              <a:t>languages</a:t>
            </a:r>
            <a:r>
              <a:rPr lang="fr-FR" dirty="0"/>
              <a:t> &amp; </a:t>
            </a:r>
            <a:r>
              <a:rPr lang="fr-FR" dirty="0" err="1"/>
              <a:t>sneks</a:t>
            </a:r>
            <a:r>
              <a:rPr lang="fr-FR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Union: {'Cobra', 'Anaconda', 'Go', 'C', 'Python'}</a:t>
            </a:r>
          </a:p>
          <a:p>
            <a:r>
              <a:rPr lang="fr-FR" dirty="0"/>
              <a:t>Intersection: {'Python'}</a:t>
            </a:r>
          </a:p>
          <a:p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 {'Anaconda', 'Cobra'}</a:t>
            </a:r>
          </a:p>
          <a:p>
            <a:r>
              <a:rPr lang="fr-FR" dirty="0"/>
              <a:t>Right </a:t>
            </a:r>
            <a:r>
              <a:rPr lang="fr-FR" dirty="0" err="1"/>
              <a:t>difference</a:t>
            </a:r>
            <a:r>
              <a:rPr lang="fr-FR" dirty="0"/>
              <a:t>: {'C', 'Go'}</a:t>
            </a:r>
          </a:p>
          <a:p>
            <a:r>
              <a:rPr lang="fr-FR" dirty="0"/>
              <a:t>Exclusion: {'C', 'Cobra', 'Anaconda', 'Go'}</a:t>
            </a:r>
          </a:p>
          <a:p>
            <a:r>
              <a:rPr lang="fr-FR" dirty="0"/>
              <a:t>Exclusion: {'Anaconda', 'Cobra', 'C', 'Go'}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026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More about the string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immutable sequence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unordered list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its full potential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Associative container: </a:t>
            </a:r>
            <a:r>
              <a:rPr lang="en-US" sz="2200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 associative container: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6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Maps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keys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Values can be any object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Keys can be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almost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object (must be </a:t>
            </a:r>
            <a:r>
              <a:rPr lang="e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hashable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C++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::map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Java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Ruby hashes, JavaScript objects...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If you've used JSON, you've used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98712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Creating a dictionary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28287" y="1854518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{0: '</a:t>
            </a:r>
            <a:r>
              <a:rPr lang="fr-FR" dirty="0" err="1"/>
              <a:t>zero</a:t>
            </a:r>
            <a:r>
              <a:rPr lang="fr-FR" dirty="0"/>
              <a:t>', 2: '</a:t>
            </a:r>
            <a:r>
              <a:rPr lang="fr-FR" dirty="0" err="1"/>
              <a:t>two</a:t>
            </a:r>
            <a:r>
              <a:rPr lang="fr-FR" dirty="0"/>
              <a:t>', 1: 'one'}</a:t>
            </a:r>
          </a:p>
          <a:p>
            <a:r>
              <a:rPr lang="fr-FR" dirty="0"/>
              <a:t>type(d)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5D6B5EC-9810-AE43-BE9F-D957DD674FBE}"/>
              </a:ext>
            </a:extLst>
          </p:cNvPr>
          <p:cNvSpPr>
            <a:spLocks noGrp="1"/>
          </p:cNvSpPr>
          <p:nvPr/>
        </p:nvSpPr>
        <p:spPr>
          <a:xfrm>
            <a:off x="2328287" y="2797398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dict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1717045-0E18-E34D-859D-A7AAC2F19DC2}"/>
              </a:ext>
            </a:extLst>
          </p:cNvPr>
          <p:cNvSpPr>
            <a:spLocks noGrp="1"/>
          </p:cNvSpPr>
          <p:nvPr/>
        </p:nvSpPr>
        <p:spPr>
          <a:xfrm>
            <a:off x="2328287" y="3456099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d1 = {'one': 1, '</a:t>
            </a:r>
            <a:r>
              <a:rPr lang="fr-FR" dirty="0" err="1"/>
              <a:t>two</a:t>
            </a:r>
            <a:r>
              <a:rPr lang="fr-FR" dirty="0"/>
              <a:t>': '2', '</a:t>
            </a:r>
            <a:r>
              <a:rPr lang="fr-FR" dirty="0" err="1"/>
              <a:t>three</a:t>
            </a:r>
            <a:r>
              <a:rPr lang="fr-FR" dirty="0"/>
              <a:t>': 3.0, 'four': [4, 4, 4]}</a:t>
            </a:r>
          </a:p>
          <a:p>
            <a:r>
              <a:rPr lang="fr-FR" dirty="0" err="1"/>
              <a:t>print</a:t>
            </a:r>
            <a:r>
              <a:rPr lang="fr-FR" dirty="0"/>
              <a:t>(d1)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3168420-E262-9244-AFCE-E6A8BB098B98}"/>
              </a:ext>
            </a:extLst>
          </p:cNvPr>
          <p:cNvSpPr>
            <a:spLocks noGrp="1"/>
          </p:cNvSpPr>
          <p:nvPr/>
        </p:nvSpPr>
        <p:spPr>
          <a:xfrm>
            <a:off x="2328287" y="4398979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{'one': 1, 'two': '2', 'three': 3.0, 'four': [4, 4, 4]}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B7EB8E-09DB-0A40-8320-73FBEA6AE221}"/>
              </a:ext>
            </a:extLst>
          </p:cNvPr>
          <p:cNvSpPr txBox="1">
            <a:spLocks/>
          </p:cNvSpPr>
          <p:nvPr/>
        </p:nvSpPr>
        <p:spPr>
          <a:xfrm>
            <a:off x="693418" y="100219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creation &amp; equality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3EEC3B2-0A46-6F42-8B54-3FDBAA7C7FAF}"/>
              </a:ext>
            </a:extLst>
          </p:cNvPr>
          <p:cNvSpPr>
            <a:spLocks noGrp="1"/>
          </p:cNvSpPr>
          <p:nvPr/>
        </p:nvSpPr>
        <p:spPr>
          <a:xfrm>
            <a:off x="2362200" y="1600200"/>
            <a:ext cx="9288781" cy="7796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d1 = {'one': 1, '</a:t>
            </a:r>
            <a:r>
              <a:rPr lang="fr-FR" sz="1600" dirty="0" err="1"/>
              <a:t>two</a:t>
            </a:r>
            <a:r>
              <a:rPr lang="fr-FR" sz="1600" dirty="0"/>
              <a:t>': '2', '</a:t>
            </a:r>
            <a:r>
              <a:rPr lang="fr-FR" sz="1600" dirty="0" err="1"/>
              <a:t>three</a:t>
            </a:r>
            <a:r>
              <a:rPr lang="fr-FR" sz="1600" dirty="0"/>
              <a:t>': 3.0, 'four': [4, 4, 4]}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(d1)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3D0134-52F6-2A41-8ECE-1345F33D13F0}"/>
              </a:ext>
            </a:extLst>
          </p:cNvPr>
          <p:cNvSpPr>
            <a:spLocks noGrp="1"/>
          </p:cNvSpPr>
          <p:nvPr/>
        </p:nvSpPr>
        <p:spPr>
          <a:xfrm>
            <a:off x="2362200" y="2479425"/>
            <a:ext cx="9288781" cy="4974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{'one': 1, 'two': '2', 'three': 3.0, 'four': [4, 4, 4]}</a:t>
            </a:r>
            <a:endParaRPr lang="fr-FR" sz="16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72A6EAD-666D-D443-90B4-9AA82BB3A93B}"/>
              </a:ext>
            </a:extLst>
          </p:cNvPr>
          <p:cNvSpPr>
            <a:spLocks noGrp="1"/>
          </p:cNvSpPr>
          <p:nvPr/>
        </p:nvSpPr>
        <p:spPr>
          <a:xfrm>
            <a:off x="2362200" y="3076460"/>
            <a:ext cx="9288781" cy="10088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d2 = </a:t>
            </a:r>
            <a:r>
              <a:rPr lang="fr-FR" sz="1600" dirty="0" err="1"/>
              <a:t>dict</a:t>
            </a:r>
            <a:r>
              <a:rPr lang="fr-FR" sz="1600" dirty="0"/>
              <a:t>(one=1, four=[4, 4, 4], </a:t>
            </a:r>
            <a:r>
              <a:rPr lang="fr-FR" sz="1600" dirty="0" err="1"/>
              <a:t>two</a:t>
            </a:r>
            <a:r>
              <a:rPr lang="fr-FR" sz="1600" dirty="0"/>
              <a:t>='2', </a:t>
            </a:r>
            <a:r>
              <a:rPr lang="fr-FR" sz="1600" dirty="0" err="1"/>
              <a:t>three</a:t>
            </a:r>
            <a:r>
              <a:rPr lang="fr-FR" sz="1600" dirty="0"/>
              <a:t>=3.0)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(d2)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(d1 == d2)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31E3FAE-B4FA-AD4E-9199-2D2CC2A4A5EC}"/>
              </a:ext>
            </a:extLst>
          </p:cNvPr>
          <p:cNvSpPr>
            <a:spLocks noGrp="1"/>
          </p:cNvSpPr>
          <p:nvPr/>
        </p:nvSpPr>
        <p:spPr>
          <a:xfrm>
            <a:off x="2362200" y="4184893"/>
            <a:ext cx="9288781" cy="75317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{'one': 1, 'four': [4, 4, 4], 'two': '2', 'three': 3.0}</a:t>
            </a:r>
          </a:p>
          <a:p>
            <a:r>
              <a:rPr lang="en" sz="1600" dirty="0"/>
              <a:t>True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0F0FCC9-F982-1D4E-BE82-37493DF103FB}"/>
              </a:ext>
            </a:extLst>
          </p:cNvPr>
          <p:cNvSpPr>
            <a:spLocks noGrp="1"/>
          </p:cNvSpPr>
          <p:nvPr/>
        </p:nvSpPr>
        <p:spPr>
          <a:xfrm>
            <a:off x="2362200" y="5037629"/>
            <a:ext cx="9288781" cy="75317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d2 = </a:t>
            </a:r>
            <a:r>
              <a:rPr lang="fr-FR" sz="1600" dirty="0" err="1"/>
              <a:t>dict</a:t>
            </a:r>
            <a:r>
              <a:rPr lang="fr-FR" sz="1600" dirty="0"/>
              <a:t>([('one', 1), ('four', [4, 4, 4]), ('</a:t>
            </a:r>
            <a:r>
              <a:rPr lang="fr-FR" sz="1600" dirty="0" err="1"/>
              <a:t>two</a:t>
            </a:r>
            <a:r>
              <a:rPr lang="fr-FR" sz="1600" dirty="0"/>
              <a:t>', '2'), ('</a:t>
            </a:r>
            <a:r>
              <a:rPr lang="fr-FR" sz="1600" dirty="0" err="1"/>
              <a:t>three</a:t>
            </a:r>
            <a:r>
              <a:rPr lang="fr-FR" sz="1600" dirty="0"/>
              <a:t>', 3.0)])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(d3 == d1)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9B3779F-62BD-4E42-BA29-56F55A3D34E8}"/>
              </a:ext>
            </a:extLst>
          </p:cNvPr>
          <p:cNvSpPr>
            <a:spLocks noGrp="1"/>
          </p:cNvSpPr>
          <p:nvPr/>
        </p:nvSpPr>
        <p:spPr>
          <a:xfrm>
            <a:off x="2362200" y="5890367"/>
            <a:ext cx="9288781" cy="51043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58246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B7EB8E-09DB-0A40-8320-73FBEA6AE221}"/>
              </a:ext>
            </a:extLst>
          </p:cNvPr>
          <p:cNvSpPr txBox="1">
            <a:spLocks/>
          </p:cNvSpPr>
          <p:nvPr/>
        </p:nvSpPr>
        <p:spPr>
          <a:xfrm>
            <a:off x="693418" y="117710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Retrieving an item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C9C1636-B4DD-A547-B6B2-CC4775EE4E01}"/>
              </a:ext>
            </a:extLst>
          </p:cNvPr>
          <p:cNvSpPr>
            <a:spLocks noGrp="1"/>
          </p:cNvSpPr>
          <p:nvPr/>
        </p:nvSpPr>
        <p:spPr>
          <a:xfrm>
            <a:off x="2348563" y="1794401"/>
            <a:ext cx="9288781" cy="818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{0: '</a:t>
            </a:r>
            <a:r>
              <a:rPr lang="fr-FR" dirty="0" err="1"/>
              <a:t>zero</a:t>
            </a:r>
            <a:r>
              <a:rPr lang="fr-FR" dirty="0"/>
              <a:t>', 2: '</a:t>
            </a:r>
            <a:r>
              <a:rPr lang="fr-FR" dirty="0" err="1"/>
              <a:t>two</a:t>
            </a:r>
            <a:r>
              <a:rPr lang="fr-FR" dirty="0"/>
              <a:t>', 1: 'one'}</a:t>
            </a:r>
          </a:p>
          <a:p>
            <a:r>
              <a:rPr lang="fr-FR" dirty="0"/>
              <a:t>d[2]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F5BC8E-1CAD-3348-9B6B-2115F97C43C3}"/>
              </a:ext>
            </a:extLst>
          </p:cNvPr>
          <p:cNvSpPr>
            <a:spLocks noGrp="1"/>
          </p:cNvSpPr>
          <p:nvPr/>
        </p:nvSpPr>
        <p:spPr>
          <a:xfrm>
            <a:off x="2348559" y="2730715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two</a:t>
            </a:r>
            <a:r>
              <a:rPr lang="fr-FR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C9AA52D-7A4B-DC49-BE31-ABC0DC081916}"/>
              </a:ext>
            </a:extLst>
          </p:cNvPr>
          <p:cNvSpPr>
            <a:spLocks noGrp="1"/>
          </p:cNvSpPr>
          <p:nvPr/>
        </p:nvSpPr>
        <p:spPr>
          <a:xfrm>
            <a:off x="2348560" y="3402144"/>
            <a:ext cx="9288781" cy="5786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d['</a:t>
            </a:r>
            <a:r>
              <a:rPr lang="fr-FR" dirty="0" err="1"/>
              <a:t>two</a:t>
            </a:r>
            <a:r>
              <a:rPr lang="fr-FR" dirty="0"/>
              <a:t>']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94B28D6-530D-B148-85CE-5B776F974DAF}"/>
              </a:ext>
            </a:extLst>
          </p:cNvPr>
          <p:cNvSpPr>
            <a:spLocks noGrp="1"/>
          </p:cNvSpPr>
          <p:nvPr/>
        </p:nvSpPr>
        <p:spPr>
          <a:xfrm>
            <a:off x="2348560" y="4098247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KeyError</a:t>
            </a:r>
            <a:r>
              <a:rPr lang="fr-FR" dirty="0"/>
              <a:t>: '</a:t>
            </a:r>
            <a:r>
              <a:rPr lang="fr-FR" dirty="0" err="1"/>
              <a:t>two</a:t>
            </a:r>
            <a:r>
              <a:rPr lang="fr-FR" dirty="0"/>
              <a:t>'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C728DCD-F2D8-5845-ADA6-DE81722919D0}"/>
              </a:ext>
            </a:extLst>
          </p:cNvPr>
          <p:cNvSpPr>
            <a:spLocks noGrp="1"/>
          </p:cNvSpPr>
          <p:nvPr/>
        </p:nvSpPr>
        <p:spPr>
          <a:xfrm>
            <a:off x="2348560" y="4769676"/>
            <a:ext cx="9288781" cy="5786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d.get</a:t>
            </a:r>
            <a:r>
              <a:rPr lang="fr-FR" dirty="0"/>
              <a:t>('</a:t>
            </a:r>
            <a:r>
              <a:rPr lang="fr-FR" dirty="0" err="1"/>
              <a:t>two</a:t>
            </a:r>
            <a:r>
              <a:rPr lang="fr-FR" dirty="0"/>
              <a:t>'))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09B211E-8A0F-2C46-8DD9-C0B5E448AA6C}"/>
              </a:ext>
            </a:extLst>
          </p:cNvPr>
          <p:cNvSpPr>
            <a:spLocks noGrp="1"/>
          </p:cNvSpPr>
          <p:nvPr/>
        </p:nvSpPr>
        <p:spPr>
          <a:xfrm>
            <a:off x="2348558" y="5465779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99153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Iterating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By keys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47541" y="1446262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k in d: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(f'{k}=&gt;{d[k]}',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47541" y="2259792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2=&gt;two 1=&gt;one 4=&gt;four </a:t>
            </a:r>
            <a:endParaRPr lang="fr-FR" sz="16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2791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values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EFF0162-78D9-1846-9CCD-480009EF2322}"/>
              </a:ext>
            </a:extLst>
          </p:cNvPr>
          <p:cNvSpPr>
            <a:spLocks noGrp="1"/>
          </p:cNvSpPr>
          <p:nvPr/>
        </p:nvSpPr>
        <p:spPr>
          <a:xfrm>
            <a:off x="2447541" y="3323516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v in </a:t>
            </a:r>
            <a:r>
              <a:rPr lang="fr-FR" sz="1600" dirty="0" err="1"/>
              <a:t>d.values</a:t>
            </a:r>
            <a:r>
              <a:rPr lang="fr-FR" sz="1600" dirty="0"/>
              <a:t>():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(v, end=' 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99B1BC-2875-5A49-B1C7-21597EDD4448}"/>
              </a:ext>
            </a:extLst>
          </p:cNvPr>
          <p:cNvSpPr>
            <a:spLocks noGrp="1"/>
          </p:cNvSpPr>
          <p:nvPr/>
        </p:nvSpPr>
        <p:spPr>
          <a:xfrm>
            <a:off x="2447541" y="4137046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two</a:t>
            </a:r>
            <a:r>
              <a:rPr lang="fr-FR" sz="1600" dirty="0"/>
              <a:t> one four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E21A99E-E0DC-AD4E-9E06-9907B11A45E8}"/>
              </a:ext>
            </a:extLst>
          </p:cNvPr>
          <p:cNvSpPr txBox="1">
            <a:spLocks/>
          </p:cNvSpPr>
          <p:nvPr/>
        </p:nvSpPr>
        <p:spPr>
          <a:xfrm>
            <a:off x="693418" y="466890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key-value pairs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146A2A-7BFB-D146-B368-64A00EB3E92A}"/>
              </a:ext>
            </a:extLst>
          </p:cNvPr>
          <p:cNvSpPr>
            <a:spLocks noGrp="1"/>
          </p:cNvSpPr>
          <p:nvPr/>
        </p:nvSpPr>
        <p:spPr>
          <a:xfrm>
            <a:off x="2447541" y="5200770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k, v in </a:t>
            </a:r>
            <a:r>
              <a:rPr lang="fr-FR" sz="1600" dirty="0" err="1"/>
              <a:t>d.items</a:t>
            </a:r>
            <a:r>
              <a:rPr lang="fr-FR" sz="1600" dirty="0"/>
              <a:t>():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(f'{k}=&gt;{v}', end=' 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60DBEBC-4911-A04A-815C-1D7545F8CFD1}"/>
              </a:ext>
            </a:extLst>
          </p:cNvPr>
          <p:cNvSpPr>
            <a:spLocks noGrp="1"/>
          </p:cNvSpPr>
          <p:nvPr/>
        </p:nvSpPr>
        <p:spPr>
          <a:xfrm>
            <a:off x="2447541" y="6014302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2=&gt;two 1=&gt;one 4=&gt;four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6442"/>
              </p:ext>
            </p:extLst>
          </p:nvPr>
        </p:nvGraphicFramePr>
        <p:xfrm>
          <a:off x="2400176" y="1212972"/>
          <a:ext cx="8654021" cy="409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about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sequence types: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Associative container: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container types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k, v in </a:t>
            </a:r>
            <a:r>
              <a:rPr lang="en" dirty="0" err="1"/>
              <a:t>d.items</a:t>
            </a:r>
            <a:r>
              <a:rPr lang="en" dirty="0"/>
              <a:t>():</a:t>
            </a:r>
          </a:p>
          <a:p>
            <a:r>
              <a:rPr lang="en" dirty="0"/>
              <a:t>    print(f'{k}=&gt;{v}', end=' 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2=&gt;two</a:t>
            </a:r>
          </a:p>
          <a:p>
            <a:r>
              <a:rPr lang="en" dirty="0"/>
              <a:t>1=&gt;one</a:t>
            </a:r>
          </a:p>
          <a:p>
            <a:r>
              <a:rPr lang="en" dirty="0"/>
              <a:t>4=&gt;four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built-in Python mapping 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superpowers</a:t>
            </a:r>
            <a:endParaRPr lang="fr-F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Converting sequence types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Tuple to list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47541" y="1480665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list</a:t>
            </a:r>
            <a:r>
              <a:rPr lang="fr-FR" dirty="0"/>
              <a:t>(('Hello', 'World'))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47541" y="208609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'World']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B56406EF-5B5B-6F4A-9657-502786AB89F7}"/>
              </a:ext>
            </a:extLst>
          </p:cNvPr>
          <p:cNvSpPr txBox="1">
            <a:spLocks/>
          </p:cNvSpPr>
          <p:nvPr/>
        </p:nvSpPr>
        <p:spPr>
          <a:xfrm>
            <a:off x="693418" y="269152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List to tuple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B281F69-DE2B-774F-9401-C7C91244F1CA}"/>
              </a:ext>
            </a:extLst>
          </p:cNvPr>
          <p:cNvSpPr>
            <a:spLocks noGrp="1"/>
          </p:cNvSpPr>
          <p:nvPr/>
        </p:nvSpPr>
        <p:spPr>
          <a:xfrm>
            <a:off x="2447541" y="3257786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tuple</a:t>
            </a:r>
            <a:r>
              <a:rPr lang="fr-FR" dirty="0"/>
              <a:t>([0, 1, 2])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F51DB4-F492-9845-9F69-2640C9DB10AB}"/>
              </a:ext>
            </a:extLst>
          </p:cNvPr>
          <p:cNvSpPr>
            <a:spLocks noGrp="1"/>
          </p:cNvSpPr>
          <p:nvPr/>
        </p:nvSpPr>
        <p:spPr>
          <a:xfrm>
            <a:off x="2447541" y="386321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(0, 1, 2)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BD6288E-FC73-0F43-830F-0747DBEB673C}"/>
              </a:ext>
            </a:extLst>
          </p:cNvPr>
          <p:cNvSpPr txBox="1">
            <a:spLocks/>
          </p:cNvSpPr>
          <p:nvPr/>
        </p:nvSpPr>
        <p:spPr>
          <a:xfrm>
            <a:off x="689224" y="4468642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List to set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3F1055E-BCC1-B548-A519-95FF7E604A65}"/>
              </a:ext>
            </a:extLst>
          </p:cNvPr>
          <p:cNvSpPr>
            <a:spLocks noGrp="1"/>
          </p:cNvSpPr>
          <p:nvPr/>
        </p:nvSpPr>
        <p:spPr>
          <a:xfrm>
            <a:off x="2443347" y="5034907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set([0, 1, 0, 1, 2, 0, 1, 3])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147797A-AEBC-034F-806D-72C14EDC7066}"/>
              </a:ext>
            </a:extLst>
          </p:cNvPr>
          <p:cNvSpPr>
            <a:spLocks noGrp="1"/>
          </p:cNvSpPr>
          <p:nvPr/>
        </p:nvSpPr>
        <p:spPr>
          <a:xfrm>
            <a:off x="2443347" y="5640338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{0, 1, 2, 3}</a:t>
            </a:r>
          </a:p>
        </p:txBody>
      </p:sp>
    </p:spTree>
    <p:extLst>
      <p:ext uri="{BB962C8B-B14F-4D97-AF65-F5344CB8AC3E}">
        <p14:creationId xmlns:p14="http://schemas.microsoft.com/office/powerpoint/2010/main" val="3488417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1641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Create new lists from concise expressions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791469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[x*x for x in range(10)]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449698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4, 9, 16, 25, 36, 49, 64, 81]</a:t>
            </a:r>
            <a:endParaRPr lang="fr-FR" sz="16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0E0C1A6-5168-D34A-B277-CC9307FB860F}"/>
              </a:ext>
            </a:extLst>
          </p:cNvPr>
          <p:cNvSpPr>
            <a:spLocks noGrp="1"/>
          </p:cNvSpPr>
          <p:nvPr/>
        </p:nvSpPr>
        <p:spPr>
          <a:xfrm>
            <a:off x="2408393" y="3107927"/>
            <a:ext cx="9046846" cy="10737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books = ['1984', 'The </a:t>
            </a:r>
            <a:r>
              <a:rPr lang="fr-FR" dirty="0" err="1"/>
              <a:t>Stranger</a:t>
            </a:r>
            <a:r>
              <a:rPr lang="fr-FR" dirty="0"/>
              <a:t>', 'The </a:t>
            </a:r>
            <a:r>
              <a:rPr lang="fr-FR" dirty="0" err="1"/>
              <a:t>Pragmatic</a:t>
            </a:r>
            <a:r>
              <a:rPr lang="fr-FR" dirty="0"/>
              <a:t> Programmer']</a:t>
            </a:r>
          </a:p>
          <a:p>
            <a:r>
              <a:rPr lang="fr-FR" dirty="0" err="1"/>
              <a:t>prices</a:t>
            </a:r>
            <a:r>
              <a:rPr lang="fr-FR" dirty="0"/>
              <a:t> = [9, 12.71, 22.1]</a:t>
            </a:r>
          </a:p>
          <a:p>
            <a:r>
              <a:rPr lang="fr-FR" dirty="0"/>
              <a:t>[(b, f'{p:.2f}') for b, p in zip(books, </a:t>
            </a:r>
            <a:r>
              <a:rPr lang="fr-FR" dirty="0" err="1"/>
              <a:t>prices</a:t>
            </a:r>
            <a:r>
              <a:rPr lang="fr-FR" dirty="0"/>
              <a:t>)]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4C5565E-F11A-E64E-AE87-9CEBA6F829C7}"/>
              </a:ext>
            </a:extLst>
          </p:cNvPr>
          <p:cNvSpPr>
            <a:spLocks noGrp="1"/>
          </p:cNvSpPr>
          <p:nvPr/>
        </p:nvSpPr>
        <p:spPr>
          <a:xfrm>
            <a:off x="2408393" y="4308069"/>
            <a:ext cx="9046846" cy="10737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[('1984', '9.00'),</a:t>
            </a:r>
          </a:p>
          <a:p>
            <a:r>
              <a:rPr lang="en" dirty="0"/>
              <a:t> ('The Stranger', '12.71'),</a:t>
            </a:r>
          </a:p>
          <a:p>
            <a:r>
              <a:rPr lang="en" dirty="0"/>
              <a:t> ('The Pragmatic Programmer', '22.10')]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14025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condition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617914"/>
            <a:ext cx="9046846" cy="87553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[91, 39, 40, 76, 48, 57, 32, 88, 67, 44]</a:t>
            </a:r>
          </a:p>
          <a:p>
            <a:r>
              <a:rPr lang="fr-FR" dirty="0"/>
              <a:t>[x for x in l if (x % 2) == 0]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58076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[40, 76, 48, 32, 88, 44]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8" y="323052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over 2 variables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4" y="385783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20C991-3B8D-6D4E-86C8-0E2F459A95C8}"/>
              </a:ext>
            </a:extLst>
          </p:cNvPr>
          <p:cNvSpPr>
            <a:spLocks noGrp="1"/>
          </p:cNvSpPr>
          <p:nvPr/>
        </p:nvSpPr>
        <p:spPr>
          <a:xfrm>
            <a:off x="2408393" y="4452062"/>
            <a:ext cx="9046846" cy="7740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1), (1, 2), (1, 3), (2, 1), (2, 2), (2, 3)]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3AC57F-B6A0-3046-8DEF-21120D1C38D5}"/>
              </a:ext>
            </a:extLst>
          </p:cNvPr>
          <p:cNvSpPr>
            <a:spLocks noGrp="1"/>
          </p:cNvSpPr>
          <p:nvPr/>
        </p:nvSpPr>
        <p:spPr>
          <a:xfrm>
            <a:off x="2408393" y="530554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 if x != y]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5095E85-88B8-FC41-AED2-F96E247303AD}"/>
              </a:ext>
            </a:extLst>
          </p:cNvPr>
          <p:cNvSpPr>
            <a:spLocks noGrp="1"/>
          </p:cNvSpPr>
          <p:nvPr/>
        </p:nvSpPr>
        <p:spPr>
          <a:xfrm>
            <a:off x="2408392" y="5899772"/>
            <a:ext cx="9046846" cy="53186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2), (1, 3), (2, 1), (2, 3)]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59861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95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Set comprehension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22715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{(-1) ** x for x in range(1000)}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397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{-1, 1}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7" y="3182775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comprehension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2" y="3742413"/>
            <a:ext cx="9046846" cy="113438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1CBA226-8FCA-B54E-8D90-61197418058E}"/>
              </a:ext>
            </a:extLst>
          </p:cNvPr>
          <p:cNvSpPr>
            <a:spLocks noGrp="1"/>
          </p:cNvSpPr>
          <p:nvPr/>
        </p:nvSpPr>
        <p:spPr>
          <a:xfrm>
            <a:off x="2408392" y="4943739"/>
            <a:ext cx="9046846" cy="83192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 ': 1, '!': 1, 'H': 1, 'W': 1, 'd': 1, 'e': 1, 'l': 3, 'o': 2, 'r': 1}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47160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Starred expressions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19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"unroll" an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object into a sequence type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846515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[*range(10)]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0777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155356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(*range(10),)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16615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(0, 1, 2, 3, 4, 5, 6, 7, 8, 9)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464505"/>
            <a:ext cx="9046846" cy="8560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squares = [x*x for x in range(10)]</a:t>
            </a:r>
          </a:p>
          <a:p>
            <a:r>
              <a:rPr lang="en" dirty="0"/>
              <a:t>[*enumerate(squares)]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400594"/>
            <a:ext cx="9046846" cy="8560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0), (1, 1), (2, 4), (3, 9), (4, 16), (5, 25), (6, 36), (7, 49), (8, 64), (9, 81)]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133705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checks if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of the items is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(or truthful)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any([False, False, False, False])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957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210110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any([False, False, True, False])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9300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513546"/>
            <a:ext cx="9046846" cy="5633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any([0, 1])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165559"/>
            <a:ext cx="9046846" cy="54944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03949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checks if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item is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(or truthful)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all([True, True, True, True])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957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210110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all([True, True, True, False])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9300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513546"/>
            <a:ext cx="9046846" cy="5633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all([0, 1])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165559"/>
            <a:ext cx="9046846" cy="54944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57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More about </a:t>
            </a:r>
            <a:r>
              <a:rPr lang="en-US" sz="2200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become powerful with list comprehensions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83652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l = </a:t>
            </a:r>
            <a:r>
              <a:rPr lang="fr-FR" dirty="0"/>
              <a:t>[0.9385169882705057, 0.9536987969133713, 0.48928055608280896, ...</a:t>
            </a:r>
          </a:p>
          <a:p>
            <a:r>
              <a:rPr lang="fr-FR" dirty="0" err="1"/>
              <a:t>any</a:t>
            </a:r>
            <a:r>
              <a:rPr lang="fr-FR" dirty="0"/>
              <a:t>([x &lt; 0.1 for x in l])</a:t>
            </a:r>
            <a:endParaRPr lang="en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858405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6417DD-C707-4B48-B98A-D92E3FB8E5FF}"/>
              </a:ext>
            </a:extLst>
          </p:cNvPr>
          <p:cNvSpPr>
            <a:spLocks noGrp="1"/>
          </p:cNvSpPr>
          <p:nvPr/>
        </p:nvSpPr>
        <p:spPr>
          <a:xfrm>
            <a:off x="2408393" y="3505472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all([type(x) == </a:t>
            </a:r>
            <a:r>
              <a:rPr lang="fr-FR" dirty="0" err="1"/>
              <a:t>float</a:t>
            </a:r>
            <a:r>
              <a:rPr lang="fr-FR" dirty="0"/>
              <a:t> for x in l])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73FD36F-ADF0-A14F-A6CA-32F8F91849C1}"/>
              </a:ext>
            </a:extLst>
          </p:cNvPr>
          <p:cNvSpPr>
            <a:spLocks noGrp="1"/>
          </p:cNvSpPr>
          <p:nvPr/>
        </p:nvSpPr>
        <p:spPr>
          <a:xfrm>
            <a:off x="2408393" y="415253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B290F14-CC24-244D-897D-F3CAE21B7241}"/>
              </a:ext>
            </a:extLst>
          </p:cNvPr>
          <p:cNvSpPr>
            <a:spLocks noGrp="1"/>
          </p:cNvSpPr>
          <p:nvPr/>
        </p:nvSpPr>
        <p:spPr>
          <a:xfrm>
            <a:off x="2408393" y="4820012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any</a:t>
            </a:r>
            <a:r>
              <a:rPr lang="fr-FR" dirty="0"/>
              <a:t>([x == 0.0 for x in l])</a:t>
            </a:r>
            <a:endParaRPr lang="en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820CDD6-0E22-2D44-9787-4FE0111465B3}"/>
              </a:ext>
            </a:extLst>
          </p:cNvPr>
          <p:cNvSpPr>
            <a:spLocks noGrp="1"/>
          </p:cNvSpPr>
          <p:nvPr/>
        </p:nvSpPr>
        <p:spPr>
          <a:xfrm>
            <a:off x="2408393" y="546707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68447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3-4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sequence types between one another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list comprehensions to create new lists in an expressive yet concise manner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objects with starred expressions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built-in functions and how to use them to maximum potential with list comprehensions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03 </a:t>
            </a:r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29513"/>
            <a:ext cx="5663383" cy="42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what we already know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Test inclusion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/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5876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'toto' in [0, 3.33, False, 'toto', []]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5460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93418" y="32411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/>
              <a:t>Extend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kern="0" dirty="0"/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12731" y="3841422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8506E62-CABE-1944-8317-674C9C8AA8CE}"/>
              </a:ext>
            </a:extLst>
          </p:cNvPr>
          <p:cNvSpPr>
            <a:spLocks noGrp="1"/>
          </p:cNvSpPr>
          <p:nvPr/>
        </p:nvSpPr>
        <p:spPr>
          <a:xfrm>
            <a:off x="2212731" y="4536501"/>
            <a:ext cx="9288781" cy="568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F37761D-6883-7A4A-9A3B-E53FBEEEF33A}"/>
              </a:ext>
            </a:extLst>
          </p:cNvPr>
          <p:cNvSpPr>
            <a:spLocks noGrp="1"/>
          </p:cNvSpPr>
          <p:nvPr/>
        </p:nvSpPr>
        <p:spPr>
          <a:xfrm>
            <a:off x="2212731" y="5185707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 * [1, 2]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12731" y="5880786"/>
            <a:ext cx="9288781" cy="568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1, 2, 1, 2]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what we already know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Get list length with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5181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(['Hello', 'World', '!'])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443544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01634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/>
              <a:t>Extract items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572141"/>
            <a:ext cx="9288781" cy="13551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4, 5, 6, 7, 8, 9]</a:t>
            </a:r>
          </a:p>
          <a:p>
            <a:r>
              <a:rPr lang="fr-FR" dirty="0" err="1"/>
              <a:t>print</a:t>
            </a:r>
            <a:r>
              <a:rPr lang="fr-FR" dirty="0"/>
              <a:t>(l[2])</a:t>
            </a:r>
          </a:p>
          <a:p>
            <a:r>
              <a:rPr lang="fr-FR" dirty="0" err="1"/>
              <a:t>print</a:t>
            </a:r>
            <a:r>
              <a:rPr lang="fr-FR" dirty="0"/>
              <a:t>(l[:2])</a:t>
            </a:r>
          </a:p>
          <a:p>
            <a:r>
              <a:rPr lang="fr-FR" dirty="0" err="1"/>
              <a:t>print</a:t>
            </a:r>
            <a:r>
              <a:rPr lang="fr-FR" dirty="0"/>
              <a:t>(l[1:8:2])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4990370"/>
            <a:ext cx="9288781" cy="11560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/>
              <a:t>[0, 1]</a:t>
            </a:r>
          </a:p>
          <a:p>
            <a:r>
              <a:rPr lang="fr-FR" dirty="0"/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364882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12510</TotalTime>
  <Words>4789</Words>
  <Application>Microsoft Macintosh PowerPoint</Application>
  <PresentationFormat>Widescreen</PresentationFormat>
  <Paragraphs>995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list: what we already know</vt:lpstr>
      <vt:lpstr>list: what we already know</vt:lpstr>
      <vt:lpstr>list: methods and built-in functions</vt:lpstr>
      <vt:lpstr>list: methods and built-in functions</vt:lpstr>
      <vt:lpstr>Let’s write some code!</vt:lpstr>
      <vt:lpstr>list is a mutable object</vt:lpstr>
      <vt:lpstr>list is a mutable object</vt:lpstr>
      <vt:lpstr>list is a mutable object</vt:lpstr>
      <vt:lpstr>list is a mutable object</vt:lpstr>
      <vt:lpstr>list is a mutable object</vt:lpstr>
      <vt:lpstr>list is a mutable object</vt:lpstr>
      <vt:lpstr>Let’s write some code!</vt:lpstr>
      <vt:lpstr>⚠️ Mutability can be dangerous ⚠️</vt:lpstr>
      <vt:lpstr>⚠️ Mutability can be dangerous ⚠️</vt:lpstr>
      <vt:lpstr>⚠️ Mutability can be dangerous ⚠️</vt:lpstr>
      <vt:lpstr>Workout Time!</vt:lpstr>
      <vt:lpstr>Chapter Summary</vt:lpstr>
      <vt:lpstr>PowerPoint Presentation</vt:lpstr>
      <vt:lpstr>An immutable sequence type: tuple</vt:lpstr>
      <vt:lpstr>An immutable sequence type: tuple</vt:lpstr>
      <vt:lpstr>An immutable sequence type: tuple</vt:lpstr>
      <vt:lpstr>An immutable sequence type: tuple</vt:lpstr>
      <vt:lpstr>tuple is like list</vt:lpstr>
      <vt:lpstr>tuple is unlike list</vt:lpstr>
      <vt:lpstr>Let’s write some code!</vt:lpstr>
      <vt:lpstr>More about str</vt:lpstr>
      <vt:lpstr>More about str</vt:lpstr>
      <vt:lpstr>More about str</vt:lpstr>
      <vt:lpstr>More about str</vt:lpstr>
      <vt:lpstr>More about str</vt:lpstr>
      <vt:lpstr>Let’s write some code!</vt:lpstr>
      <vt:lpstr>set</vt:lpstr>
      <vt:lpstr>set</vt:lpstr>
      <vt:lpstr>set</vt:lpstr>
      <vt:lpstr>set is mutable</vt:lpstr>
      <vt:lpstr>set is mutable</vt:lpstr>
      <vt:lpstr>Set arithmetic</vt:lpstr>
      <vt:lpstr>Union "OR"</vt:lpstr>
      <vt:lpstr>Intersection "AND"</vt:lpstr>
      <vt:lpstr>Difference</vt:lpstr>
      <vt:lpstr>Difference</vt:lpstr>
      <vt:lpstr>Exclusive disjunction "XOR"</vt:lpstr>
      <vt:lpstr>set is mutable</vt:lpstr>
      <vt:lpstr>Let’s write some code!</vt:lpstr>
      <vt:lpstr>Workout Time!</vt:lpstr>
      <vt:lpstr>Chapter Summary</vt:lpstr>
      <vt:lpstr>PowerPoint Presentation</vt:lpstr>
      <vt:lpstr>An associative container: dict</vt:lpstr>
      <vt:lpstr>dict basics</vt:lpstr>
      <vt:lpstr>dict basics</vt:lpstr>
      <vt:lpstr>dict basics</vt:lpstr>
      <vt:lpstr>Iterating dict</vt:lpstr>
      <vt:lpstr>Let’s write some code!</vt:lpstr>
      <vt:lpstr>Chapter Summary</vt:lpstr>
      <vt:lpstr>PowerPoint Presentation</vt:lpstr>
      <vt:lpstr>Converting sequence types</vt:lpstr>
      <vt:lpstr>List comprehensions</vt:lpstr>
      <vt:lpstr>List comprehensions</vt:lpstr>
      <vt:lpstr>More comprehensions</vt:lpstr>
      <vt:lpstr>Starred expressions</vt:lpstr>
      <vt:lpstr>any &amp; all</vt:lpstr>
      <vt:lpstr>any &amp; all</vt:lpstr>
      <vt:lpstr>any &amp; all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238</cp:revision>
  <cp:lastPrinted>2020-04-15T16:07:59Z</cp:lastPrinted>
  <dcterms:created xsi:type="dcterms:W3CDTF">2018-09-25T13:49:43Z</dcterms:created>
  <dcterms:modified xsi:type="dcterms:W3CDTF">2020-05-06T13:25:57Z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