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9.jpg" ContentType="image/jpeg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media/image10.jpg" ContentType="image/jpeg"/>
  <Override PartName="/ppt/notesSlides/notesSlide29.xml" ContentType="application/vnd.openxmlformats-officedocument.presentationml.notesSlide+xml"/>
  <Override PartName="/ppt/media/image11.jpg" ContentType="image/jpeg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672" r:id="rId9"/>
    <p:sldId id="724" r:id="rId10"/>
    <p:sldId id="725" r:id="rId11"/>
    <p:sldId id="726" r:id="rId12"/>
    <p:sldId id="727" r:id="rId13"/>
    <p:sldId id="728" r:id="rId14"/>
    <p:sldId id="729" r:id="rId15"/>
    <p:sldId id="730" r:id="rId16"/>
    <p:sldId id="731" r:id="rId17"/>
    <p:sldId id="732" r:id="rId18"/>
    <p:sldId id="733" r:id="rId19"/>
    <p:sldId id="734" r:id="rId20"/>
    <p:sldId id="735" r:id="rId21"/>
    <p:sldId id="736" r:id="rId22"/>
    <p:sldId id="737" r:id="rId23"/>
    <p:sldId id="738" r:id="rId24"/>
    <p:sldId id="687" r:id="rId25"/>
    <p:sldId id="739" r:id="rId26"/>
    <p:sldId id="740" r:id="rId27"/>
    <p:sldId id="741" r:id="rId28"/>
    <p:sldId id="697" r:id="rId29"/>
    <p:sldId id="603" r:id="rId30"/>
    <p:sldId id="568" r:id="rId31"/>
    <p:sldId id="569" r:id="rId32"/>
    <p:sldId id="566" r:id="rId33"/>
    <p:sldId id="539" r:id="rId34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2B6"/>
    <a:srgbClr val="FF5059"/>
    <a:srgbClr val="BBD2EE"/>
    <a:srgbClr val="F1ED86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06"/>
    <p:restoredTop sz="89680"/>
  </p:normalViewPr>
  <p:slideViewPr>
    <p:cSldViewPr>
      <p:cViewPr varScale="1">
        <p:scale>
          <a:sx n="152" d="100"/>
          <a:sy n="152" d="100"/>
        </p:scale>
        <p:origin x="28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933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05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348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21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381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6292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237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141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415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05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332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293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95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482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1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9170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131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694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6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72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77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ope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o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o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o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gex101.com/" TargetMode="External"/><Relationship Id="rId5" Type="http://schemas.openxmlformats.org/officeDocument/2006/relationships/hyperlink" Target="https://regexcrossword.com/" TargetMode="External"/><Relationship Id="rId4" Type="http://schemas.openxmlformats.org/officeDocument/2006/relationships/hyperlink" Target="https://regexone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882611"/>
            <a:ext cx="9297574" cy="78438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hello.txt</a:t>
            </a:r>
            <a:r>
              <a:rPr lang="fr-FR" sz="1600" dirty="0"/>
              <a:t>') as f: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f.write</a:t>
            </a:r>
            <a:r>
              <a:rPr lang="fr-FR" sz="1600" dirty="0"/>
              <a:t>('Hello World!')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743200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UnsupportedOperation</a:t>
            </a:r>
            <a:r>
              <a:rPr lang="fr-FR" sz="1600" dirty="0"/>
              <a:t>: not </a:t>
            </a:r>
            <a:r>
              <a:rPr lang="fr-FR" sz="1600" dirty="0" err="1"/>
              <a:t>writable</a:t>
            </a:r>
            <a:endParaRPr lang="fr-FR" sz="16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38984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By default, a file is not writable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D2659C1-26BA-2E4B-A94B-EB013F7A99CC}"/>
              </a:ext>
            </a:extLst>
          </p:cNvPr>
          <p:cNvSpPr>
            <a:spLocks noGrp="1"/>
          </p:cNvSpPr>
          <p:nvPr/>
        </p:nvSpPr>
        <p:spPr>
          <a:xfrm>
            <a:off x="2289464" y="4070757"/>
            <a:ext cx="9297574" cy="78438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hello.txt</a:t>
            </a:r>
            <a:r>
              <a:rPr lang="fr-FR" sz="1600" dirty="0"/>
              <a:t>'</a:t>
            </a:r>
            <a:r>
              <a:rPr lang="fr-FR" sz="1600" dirty="0">
                <a:solidFill>
                  <a:srgbClr val="FF0000"/>
                </a:solidFill>
              </a:rPr>
              <a:t>, 'w'</a:t>
            </a:r>
            <a:r>
              <a:rPr lang="fr-FR" sz="1600" dirty="0"/>
              <a:t>) as f: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f.write</a:t>
            </a:r>
            <a:r>
              <a:rPr lang="fr-FR" sz="1600" dirty="0"/>
              <a:t>('Hello World!')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BEDA0A-5507-9E43-A412-F07C212D19D0}"/>
              </a:ext>
            </a:extLst>
          </p:cNvPr>
          <p:cNvCxnSpPr>
            <a:cxnSpLocks/>
          </p:cNvCxnSpPr>
          <p:nvPr/>
        </p:nvCxnSpPr>
        <p:spPr>
          <a:xfrm>
            <a:off x="5334517" y="4355912"/>
            <a:ext cx="671946" cy="1117867"/>
          </a:xfrm>
          <a:prstGeom prst="straightConnector1">
            <a:avLst/>
          </a:prstGeom>
          <a:ln w="50800">
            <a:solidFill>
              <a:srgbClr val="FF5059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113DDE-4B7D-AC49-9316-7B75A4528A79}"/>
              </a:ext>
            </a:extLst>
          </p:cNvPr>
          <p:cNvSpPr txBox="1"/>
          <p:nvPr/>
        </p:nvSpPr>
        <p:spPr>
          <a:xfrm>
            <a:off x="5867400" y="557426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"Write mode"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F956ED6F-4442-FB44-8FC5-996F15191ECA}"/>
              </a:ext>
            </a:extLst>
          </p:cNvPr>
          <p:cNvSpPr txBox="1">
            <a:spLocks/>
          </p:cNvSpPr>
          <p:nvPr/>
        </p:nvSpPr>
        <p:spPr>
          <a:xfrm>
            <a:off x="583100" y="3552613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argument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6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04165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There are many </a:t>
            </a:r>
            <a:r>
              <a:rPr lang="en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to open a file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69E37D-8BDF-8B47-B31F-50E1C5961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87627"/>
              </p:ext>
            </p:extLst>
          </p:nvPr>
        </p:nvGraphicFramePr>
        <p:xfrm>
          <a:off x="2235205" y="1663490"/>
          <a:ext cx="9173840" cy="31699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19412">
                  <a:extLst>
                    <a:ext uri="{9D8B030D-6E8A-4147-A177-3AD203B41FA5}">
                      <a16:colId xmlns:a16="http://schemas.microsoft.com/office/drawing/2014/main" val="4034376913"/>
                    </a:ext>
                  </a:extLst>
                </a:gridCol>
                <a:gridCol w="7654428">
                  <a:extLst>
                    <a:ext uri="{9D8B030D-6E8A-4147-A177-3AD203B41FA5}">
                      <a16:colId xmlns:a16="http://schemas.microsoft.com/office/drawing/2014/main" val="1366004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1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</a:t>
                      </a:r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reading</a:t>
                      </a:r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writing, truncating the file first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4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exclusive creation, failing if the file already exists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writing, appending to the end of the file if it exists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3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</a:t>
                      </a:r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7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fr-FR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updating (reading and writing)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65062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B0EA3B83-FBD7-0942-8D01-FBE6AEEB3735}"/>
              </a:ext>
            </a:extLst>
          </p:cNvPr>
          <p:cNvSpPr txBox="1">
            <a:spLocks/>
          </p:cNvSpPr>
          <p:nvPr/>
        </p:nvSpPr>
        <p:spPr>
          <a:xfrm>
            <a:off x="603882" y="4879719"/>
            <a:ext cx="10805163" cy="167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Mode characters can be combined: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r+b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opens the file for reading and writing in binary mode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to learn more about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95248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reading and writing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788165"/>
            <a:ext cx="9297574" cy="78438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(3))      </a:t>
            </a:r>
            <a:r>
              <a:rPr lang="fr-FR" sz="1600" i="1" dirty="0"/>
              <a:t># </a:t>
            </a:r>
            <a:r>
              <a:rPr lang="fr-FR" sz="1600" i="1" dirty="0" err="1"/>
              <a:t>Number</a:t>
            </a:r>
            <a:r>
              <a:rPr lang="fr-FR" sz="1600" i="1" dirty="0"/>
              <a:t> of bytes/</a:t>
            </a:r>
            <a:r>
              <a:rPr lang="fr-FR" sz="1600" i="1" dirty="0" err="1"/>
              <a:t>characters</a:t>
            </a:r>
            <a:r>
              <a:rPr lang="fr-FR" sz="1600" i="1" dirty="0"/>
              <a:t> to </a:t>
            </a:r>
            <a:r>
              <a:rPr lang="fr-FR" sz="1600" i="1" dirty="0" err="1"/>
              <a:t>be</a:t>
            </a:r>
            <a:r>
              <a:rPr lang="fr-FR" sz="1600" i="1" dirty="0"/>
              <a:t> </a:t>
            </a:r>
            <a:r>
              <a:rPr lang="fr-FR" sz="1600" i="1" dirty="0" err="1"/>
              <a:t>read</a:t>
            </a:r>
            <a:endParaRPr lang="fr-FR" sz="1600" i="1" dirty="0"/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       </a:t>
            </a:r>
            <a:r>
              <a:rPr lang="fr-FR" sz="1600" i="1" dirty="0"/>
              <a:t># Read to end of file</a:t>
            </a:r>
            <a:endParaRPr lang="fr-FR" sz="16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648753"/>
            <a:ext cx="9297574" cy="78438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hel</a:t>
            </a:r>
            <a:endParaRPr lang="fr-FR" sz="1600" dirty="0"/>
          </a:p>
          <a:p>
            <a:r>
              <a:rPr lang="fr-FR" sz="1600" dirty="0" err="1"/>
              <a:t>lo</a:t>
            </a:r>
            <a:endParaRPr lang="fr-FR" sz="16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95400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 from a file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80A1A45-1CD9-AD43-9575-02D1790D6D69}"/>
              </a:ext>
            </a:extLst>
          </p:cNvPr>
          <p:cNvSpPr>
            <a:spLocks noGrp="1"/>
          </p:cNvSpPr>
          <p:nvPr/>
        </p:nvSpPr>
        <p:spPr>
          <a:xfrm>
            <a:off x="2286000" y="3997964"/>
            <a:ext cx="9297574" cy="129125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f.write</a:t>
            </a:r>
            <a:r>
              <a:rPr lang="fr-FR" sz="1600" dirty="0"/>
              <a:t>('Hello ')</a:t>
            </a:r>
          </a:p>
          <a:p>
            <a:r>
              <a:rPr lang="fr-FR" sz="1600" dirty="0" err="1"/>
              <a:t>f.write</a:t>
            </a:r>
            <a:r>
              <a:rPr lang="fr-FR" sz="1600" dirty="0"/>
              <a:t>('World!')</a:t>
            </a:r>
          </a:p>
          <a:p>
            <a:r>
              <a:rPr lang="fr-FR" sz="1600" dirty="0"/>
              <a:t>...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D2340BC-04E9-C244-8CC7-2DFDE137F5CA}"/>
              </a:ext>
            </a:extLst>
          </p:cNvPr>
          <p:cNvSpPr>
            <a:spLocks noGrp="1"/>
          </p:cNvSpPr>
          <p:nvPr/>
        </p:nvSpPr>
        <p:spPr>
          <a:xfrm>
            <a:off x="2286000" y="5365422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Hello World!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3505200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Write to a file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57452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reading and writing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2393624"/>
            <a:ext cx="9297574" cy="10353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f.seek</a:t>
            </a:r>
            <a:r>
              <a:rPr lang="fr-FR" sz="1600" dirty="0"/>
              <a:t>(4)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f.tell</a:t>
            </a:r>
            <a:r>
              <a:rPr lang="fr-FR" sz="1600" dirty="0"/>
              <a:t>())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35052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o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95400"/>
            <a:ext cx="10805163" cy="959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Move your cursor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 and find out your current position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tell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4272673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Find out more about files and </a:t>
            </a:r>
            <a:r>
              <a:rPr lang="en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file-like objects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6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4401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', 'w') as f:</a:t>
            </a:r>
          </a:p>
          <a:p>
            <a:r>
              <a:rPr lang="en" dirty="0"/>
              <a:t>  </a:t>
            </a:r>
            <a:r>
              <a:rPr lang="en" dirty="0" err="1"/>
              <a:t>f.write</a:t>
            </a:r>
            <a:r>
              <a:rPr lang="en" dirty="0"/>
              <a:t>('Hello World!')</a:t>
            </a:r>
          </a:p>
          <a:p>
            <a:endParaRPr lang="en" dirty="0"/>
          </a:p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') as f:</a:t>
            </a:r>
          </a:p>
          <a:p>
            <a:r>
              <a:rPr lang="en" dirty="0"/>
              <a:t>  print(</a:t>
            </a:r>
            <a:r>
              <a:rPr lang="en" dirty="0" err="1"/>
              <a:t>f.read</a:t>
            </a:r>
            <a:r>
              <a:rPr lang="en" dirty="0"/>
              <a:t>())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1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Hello World!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44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Interacting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operating system: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297007"/>
            <a:ext cx="9297574" cy="8110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import os</a:t>
            </a:r>
          </a:p>
          <a:p>
            <a:r>
              <a:rPr lang="fr-FR" sz="1600" dirty="0"/>
              <a:t>import </a:t>
            </a:r>
            <a:r>
              <a:rPr lang="fr-FR" sz="1600" dirty="0" err="1"/>
              <a:t>os.path</a:t>
            </a:r>
            <a:endParaRPr lang="fr-FR" sz="160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C755880-56B4-C54B-AD51-3713396A77E8}"/>
              </a:ext>
            </a:extLst>
          </p:cNvPr>
          <p:cNvSpPr txBox="1">
            <a:spLocks/>
          </p:cNvSpPr>
          <p:nvPr/>
        </p:nvSpPr>
        <p:spPr>
          <a:xfrm>
            <a:off x="603883" y="2433459"/>
            <a:ext cx="10805163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The built-in 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provides a way to call operating system functions from Python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Environment variables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Filesystem operations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Process management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Cryptographically-secure random numbers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⚠️ Not all functions are portable between OSes (Linux, macOS, BSD, Windows...)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Find a comprehensive list of the 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9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Reading environment variables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9812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os.environ</a:t>
            </a:r>
            <a:endParaRPr lang="fr-FR" sz="16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635576"/>
            <a:ext cx="9297574" cy="178402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environ{'TERM': 'xterm-256color',</a:t>
            </a:r>
          </a:p>
          <a:p>
            <a:r>
              <a:rPr lang="fr-FR" sz="1600" dirty="0"/>
              <a:t>        'SHELL': '/bin/</a:t>
            </a:r>
            <a:r>
              <a:rPr lang="fr-FR" sz="1600" dirty="0" err="1"/>
              <a:t>bash</a:t>
            </a:r>
            <a:r>
              <a:rPr lang="fr-FR" sz="1600" dirty="0"/>
              <a:t>',</a:t>
            </a:r>
          </a:p>
          <a:p>
            <a:r>
              <a:rPr lang="fr-FR" sz="1600" dirty="0"/>
              <a:t>        'TMPDIR': '/var/</a:t>
            </a:r>
            <a:r>
              <a:rPr lang="fr-FR" sz="1600" dirty="0" err="1"/>
              <a:t>folders</a:t>
            </a:r>
            <a:r>
              <a:rPr lang="fr-FR" sz="1600" dirty="0"/>
              <a:t>/_7/5ywmfgxn1v50w94f4bp5ql080000gn/</a:t>
            </a:r>
            <a:r>
              <a:rPr lang="fr-FR" sz="1600" dirty="0" err="1"/>
              <a:t>T</a:t>
            </a:r>
            <a:r>
              <a:rPr lang="fr-FR" sz="1600" dirty="0"/>
              <a:t>/',</a:t>
            </a:r>
          </a:p>
          <a:p>
            <a:r>
              <a:rPr lang="fr-FR" sz="1600" dirty="0"/>
              <a:t>        'LC_ALL': 'en_US.UTF-8',</a:t>
            </a:r>
          </a:p>
          <a:p>
            <a:r>
              <a:rPr lang="fr-FR" sz="1600" dirty="0"/>
              <a:t>        'USER': '</a:t>
            </a:r>
            <a:r>
              <a:rPr lang="fr-FR" sz="1600" dirty="0" err="1"/>
              <a:t>chrales</a:t>
            </a:r>
            <a:r>
              <a:rPr lang="fr-FR" sz="1600" dirty="0"/>
              <a:t>',</a:t>
            </a:r>
          </a:p>
          <a:p>
            <a:r>
              <a:rPr lang="fr-FR" sz="1600" dirty="0"/>
              <a:t>        ...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19200"/>
            <a:ext cx="1080516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You can list all variables defined in your current environment with </a:t>
            </a:r>
            <a:r>
              <a:rPr lang="en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os.environ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4495800"/>
            <a:ext cx="1080516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the value of a single environment variable or a default value if it is undefined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5172908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os.getenv</a:t>
            </a:r>
            <a:r>
              <a:rPr lang="fr-FR" sz="1600" dirty="0"/>
              <a:t>('USER', default='python')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AE4DB9-1CFD-6B47-963B-CF0E57937708}"/>
              </a:ext>
            </a:extLst>
          </p:cNvPr>
          <p:cNvSpPr>
            <a:spLocks noGrp="1"/>
          </p:cNvSpPr>
          <p:nvPr/>
        </p:nvSpPr>
        <p:spPr>
          <a:xfrm>
            <a:off x="2286000" y="5827284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'</a:t>
            </a:r>
            <a:r>
              <a:rPr lang="fr-FR" sz="1600" dirty="0" err="1"/>
              <a:t>chrales</a:t>
            </a:r>
            <a:r>
              <a:rPr lang="fr-FR" sz="16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90784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9050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os.listdir</a:t>
            </a:r>
            <a:r>
              <a:rPr lang="fr-FR" sz="1600" dirty="0"/>
              <a:t>()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514600"/>
            <a:ext cx="9297574" cy="79181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['001-First-Steps', '004-Functions-And-More', '003-Data-Structures', '</a:t>
            </a:r>
            <a:r>
              <a:rPr lang="fr-FR" sz="1600" dirty="0" err="1"/>
              <a:t>README.md</a:t>
            </a:r>
            <a:r>
              <a:rPr lang="fr-FR" sz="1600" dirty="0"/>
              <a:t>', '002-Control-Flow']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447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List the contents of a directory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48006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Change the current directory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52578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os.chdir</a:t>
            </a:r>
            <a:r>
              <a:rPr lang="fr-FR" sz="1600" dirty="0"/>
              <a:t>('001-First-Steps')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DE52A1F-B70D-7B40-A693-FE40B68E2B41}"/>
              </a:ext>
            </a:extLst>
          </p:cNvPr>
          <p:cNvSpPr>
            <a:spLocks noGrp="1"/>
          </p:cNvSpPr>
          <p:nvPr/>
        </p:nvSpPr>
        <p:spPr>
          <a:xfrm>
            <a:off x="2279073" y="34290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os.listdir</a:t>
            </a:r>
            <a:r>
              <a:rPr lang="fr-FR" sz="1600" dirty="0"/>
              <a:t>('/bin')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3371430-73D4-6449-9771-ABEDEF926563}"/>
              </a:ext>
            </a:extLst>
          </p:cNvPr>
          <p:cNvSpPr>
            <a:spLocks noGrp="1"/>
          </p:cNvSpPr>
          <p:nvPr/>
        </p:nvSpPr>
        <p:spPr>
          <a:xfrm>
            <a:off x="2279073" y="4050346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['cat', '</a:t>
            </a:r>
            <a:r>
              <a:rPr lang="fr-FR" sz="1600" dirty="0" err="1"/>
              <a:t>echo</a:t>
            </a:r>
            <a:r>
              <a:rPr lang="fr-FR" sz="1600" dirty="0"/>
              <a:t>', '</a:t>
            </a:r>
            <a:r>
              <a:rPr lang="fr-FR" sz="1600" dirty="0" err="1"/>
              <a:t>launchctl</a:t>
            </a:r>
            <a:r>
              <a:rPr lang="fr-FR" sz="1600" dirty="0"/>
              <a:t>', '</a:t>
            </a:r>
            <a:r>
              <a:rPr lang="fr-FR" sz="1600" dirty="0" err="1"/>
              <a:t>df</a:t>
            </a:r>
            <a:r>
              <a:rPr lang="fr-FR" sz="1600" dirty="0"/>
              <a:t>', '</a:t>
            </a:r>
            <a:r>
              <a:rPr lang="fr-FR" sz="1600" dirty="0" err="1"/>
              <a:t>pwd</a:t>
            </a:r>
            <a:r>
              <a:rPr lang="fr-FR" sz="1600" dirty="0"/>
              <a:t>', 'test', '</a:t>
            </a:r>
            <a:r>
              <a:rPr lang="fr-FR" sz="1600" dirty="0" err="1"/>
              <a:t>csh</a:t>
            </a:r>
            <a:r>
              <a:rPr lang="fr-FR" sz="1600" dirty="0"/>
              <a:t>', 'wait4path', '</a:t>
            </a:r>
            <a:r>
              <a:rPr lang="fr-FR" sz="1600" dirty="0" err="1"/>
              <a:t>unlink</a:t>
            </a:r>
            <a:r>
              <a:rPr lang="fr-FR" sz="1600" dirty="0"/>
              <a:t>'...</a:t>
            </a:r>
          </a:p>
        </p:txBody>
      </p:sp>
    </p:spTree>
    <p:extLst>
      <p:ext uri="{BB962C8B-B14F-4D97-AF65-F5344CB8AC3E}">
        <p14:creationId xmlns:p14="http://schemas.microsoft.com/office/powerpoint/2010/main" val="315809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7526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os.mkdir</a:t>
            </a:r>
            <a:r>
              <a:rPr lang="fr-FR" sz="1600" dirty="0"/>
              <a:t>('new-directory')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954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 directory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24384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Remove a directory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28956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os.rmdir</a:t>
            </a:r>
            <a:r>
              <a:rPr lang="fr-FR" sz="1600" dirty="0"/>
              <a:t>('new-directory')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BFDAEBC-4647-E54A-ACD2-9EBA6A1591A7}"/>
              </a:ext>
            </a:extLst>
          </p:cNvPr>
          <p:cNvSpPr txBox="1">
            <a:spLocks/>
          </p:cNvSpPr>
          <p:nvPr/>
        </p:nvSpPr>
        <p:spPr>
          <a:xfrm>
            <a:off x="603882" y="36576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Rename (move) a file or directory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F222D7A-4DA7-FA4B-97E4-81ED7082C93D}"/>
              </a:ext>
            </a:extLst>
          </p:cNvPr>
          <p:cNvSpPr>
            <a:spLocks noGrp="1"/>
          </p:cNvSpPr>
          <p:nvPr/>
        </p:nvSpPr>
        <p:spPr>
          <a:xfrm>
            <a:off x="2286000" y="41148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os.rename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', 'hello-</a:t>
            </a:r>
            <a:r>
              <a:rPr lang="fr-FR" sz="1600" dirty="0" err="1"/>
              <a:t>world.txt</a:t>
            </a:r>
            <a:r>
              <a:rPr lang="fr-FR" sz="1600" dirty="0"/>
              <a:t>')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7E3242-6501-C54E-93B6-88CED57B0DA1}"/>
              </a:ext>
            </a:extLst>
          </p:cNvPr>
          <p:cNvSpPr>
            <a:spLocks noGrp="1"/>
          </p:cNvSpPr>
          <p:nvPr/>
        </p:nvSpPr>
        <p:spPr>
          <a:xfrm>
            <a:off x="2268687" y="4721661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os.rename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', '005-Python-Standard-Library/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96243A5C-59FB-4E43-8131-B7257E91FA3F}"/>
              </a:ext>
            </a:extLst>
          </p:cNvPr>
          <p:cNvSpPr txBox="1">
            <a:spLocks/>
          </p:cNvSpPr>
          <p:nvPr/>
        </p:nvSpPr>
        <p:spPr>
          <a:xfrm>
            <a:off x="586569" y="5410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Remove a file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4D8B080-2CC6-B34E-ADBC-320214A0D61F}"/>
              </a:ext>
            </a:extLst>
          </p:cNvPr>
          <p:cNvSpPr>
            <a:spLocks noGrp="1"/>
          </p:cNvSpPr>
          <p:nvPr/>
        </p:nvSpPr>
        <p:spPr>
          <a:xfrm>
            <a:off x="2268687" y="5867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os.remove</a:t>
            </a:r>
            <a:r>
              <a:rPr lang="fr-FR" sz="1600" dirty="0"/>
              <a:t>('005-Python-Standard-Library/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59789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2057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os.symlink</a:t>
            </a:r>
            <a:r>
              <a:rPr lang="fr-FR" sz="1600" dirty="0"/>
              <a:t>('</a:t>
            </a:r>
            <a:r>
              <a:rPr lang="fr-FR" sz="1600" dirty="0" err="1"/>
              <a:t>Shortcut</a:t>
            </a:r>
            <a:r>
              <a:rPr lang="fr-FR" sz="1600" dirty="0"/>
              <a:t> to classes', '/home/</a:t>
            </a:r>
            <a:r>
              <a:rPr lang="fr-FR" sz="1600" dirty="0" err="1"/>
              <a:t>chrales</a:t>
            </a:r>
            <a:r>
              <a:rPr lang="fr-FR" sz="1600" dirty="0"/>
              <a:t>/Classes/python-3-beginner')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600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 symbolic link (Windows "shortcut")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2891253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Reading a symbolic link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3348453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os.readlink</a:t>
            </a:r>
            <a:r>
              <a:rPr lang="fr-FR" sz="1600" dirty="0"/>
              <a:t>('</a:t>
            </a:r>
            <a:r>
              <a:rPr lang="fr-FR" sz="1600" dirty="0" err="1"/>
              <a:t>Shortcut</a:t>
            </a:r>
            <a:r>
              <a:rPr lang="fr-FR" sz="1600" dirty="0"/>
              <a:t> to classes')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390B090-1472-6741-A76C-99F22210A793}"/>
              </a:ext>
            </a:extLst>
          </p:cNvPr>
          <p:cNvSpPr>
            <a:spLocks noGrp="1"/>
          </p:cNvSpPr>
          <p:nvPr/>
        </p:nvSpPr>
        <p:spPr>
          <a:xfrm>
            <a:off x="2286000" y="39624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['cat', '</a:t>
            </a:r>
            <a:r>
              <a:rPr lang="fr-FR" sz="1600" dirty="0" err="1"/>
              <a:t>echo</a:t>
            </a:r>
            <a:r>
              <a:rPr lang="fr-FR" sz="1600" dirty="0"/>
              <a:t>', '</a:t>
            </a:r>
            <a:r>
              <a:rPr lang="fr-FR" sz="1600" dirty="0" err="1"/>
              <a:t>launchctl</a:t>
            </a:r>
            <a:r>
              <a:rPr lang="fr-FR" sz="1600" dirty="0"/>
              <a:t>', '</a:t>
            </a:r>
            <a:r>
              <a:rPr lang="fr-FR" sz="1600" dirty="0" err="1"/>
              <a:t>df</a:t>
            </a:r>
            <a:r>
              <a:rPr lang="fr-FR" sz="1600" dirty="0"/>
              <a:t>', '</a:t>
            </a:r>
            <a:r>
              <a:rPr lang="fr-FR" sz="1600" dirty="0" err="1"/>
              <a:t>pwd</a:t>
            </a:r>
            <a:r>
              <a:rPr lang="fr-FR" sz="1600" dirty="0"/>
              <a:t>', 'test', '</a:t>
            </a:r>
            <a:r>
              <a:rPr lang="fr-FR" sz="1600" dirty="0" err="1"/>
              <a:t>csh</a:t>
            </a:r>
            <a:r>
              <a:rPr lang="fr-FR" sz="1600" dirty="0"/>
              <a:t>', 'wait4path', '</a:t>
            </a:r>
            <a:r>
              <a:rPr lang="fr-FR" sz="1600" dirty="0" err="1"/>
              <a:t>unlink</a:t>
            </a:r>
            <a:r>
              <a:rPr lang="fr-FR" sz="1600" dirty="0"/>
              <a:t>'...</a:t>
            </a:r>
          </a:p>
        </p:txBody>
      </p:sp>
    </p:spTree>
    <p:extLst>
      <p:ext uri="{BB962C8B-B14F-4D97-AF65-F5344CB8AC3E}">
        <p14:creationId xmlns:p14="http://schemas.microsoft.com/office/powerpoint/2010/main" val="347502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21460" y="1676400"/>
            <a:ext cx="63417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676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os.path.exists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19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Query info about paths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61F5BA8-508D-0A4E-87BB-BB98955E6F8A}"/>
              </a:ext>
            </a:extLst>
          </p:cNvPr>
          <p:cNvSpPr>
            <a:spLocks noGrp="1"/>
          </p:cNvSpPr>
          <p:nvPr/>
        </p:nvSpPr>
        <p:spPr>
          <a:xfrm>
            <a:off x="2286000" y="229034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True</a:t>
            </a:r>
            <a:endParaRPr lang="fr-FR" sz="16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4CC9E91-4E06-1248-B4C0-4C34953C61F4}"/>
              </a:ext>
            </a:extLst>
          </p:cNvPr>
          <p:cNvSpPr>
            <a:spLocks noGrp="1"/>
          </p:cNvSpPr>
          <p:nvPr/>
        </p:nvSpPr>
        <p:spPr>
          <a:xfrm>
            <a:off x="2286000" y="2967453"/>
            <a:ext cx="9297574" cy="76634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os.path.isfile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os.path.isdir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A0E1A9A-E139-7148-947F-906BCF3BE015}"/>
              </a:ext>
            </a:extLst>
          </p:cNvPr>
          <p:cNvSpPr>
            <a:spLocks noGrp="1"/>
          </p:cNvSpPr>
          <p:nvPr/>
        </p:nvSpPr>
        <p:spPr>
          <a:xfrm>
            <a:off x="2286000" y="3810000"/>
            <a:ext cx="9297574" cy="76634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True</a:t>
            </a:r>
            <a:endParaRPr lang="fr-FR" sz="1600" dirty="0"/>
          </a:p>
          <a:p>
            <a:r>
              <a:rPr lang="fr-FR" sz="1600" dirty="0"/>
              <a:t>False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0B76D72-3E2C-D242-B56E-CBD879CB4281}"/>
              </a:ext>
            </a:extLst>
          </p:cNvPr>
          <p:cNvSpPr>
            <a:spLocks noGrp="1"/>
          </p:cNvSpPr>
          <p:nvPr/>
        </p:nvSpPr>
        <p:spPr>
          <a:xfrm>
            <a:off x="2299855" y="4722225"/>
            <a:ext cx="9297574" cy="5442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os.path.getsize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3BD5B6C-B771-E442-AF4C-661A4DF12C88}"/>
              </a:ext>
            </a:extLst>
          </p:cNvPr>
          <p:cNvSpPr>
            <a:spLocks noGrp="1"/>
          </p:cNvSpPr>
          <p:nvPr/>
        </p:nvSpPr>
        <p:spPr>
          <a:xfrm>
            <a:off x="2299855" y="5342691"/>
            <a:ext cx="9297574" cy="5442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1419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676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os.path.split</a:t>
            </a:r>
            <a:r>
              <a:rPr lang="fr-FR" sz="1600" dirty="0"/>
              <a:t>(</a:t>
            </a:r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19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Extract path components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61F5BA8-508D-0A4E-87BB-BB98955E6F8A}"/>
              </a:ext>
            </a:extLst>
          </p:cNvPr>
          <p:cNvSpPr>
            <a:spLocks noGrp="1"/>
          </p:cNvSpPr>
          <p:nvPr/>
        </p:nvSpPr>
        <p:spPr>
          <a:xfrm>
            <a:off x="2286000" y="229034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('/home/</a:t>
            </a:r>
            <a:r>
              <a:rPr lang="en" sz="1600" dirty="0" err="1"/>
              <a:t>chrales</a:t>
            </a:r>
            <a:r>
              <a:rPr lang="en" sz="1600" dirty="0"/>
              <a:t>/Work/python-3-beginner', '</a:t>
            </a:r>
            <a:r>
              <a:rPr lang="en" sz="1600" dirty="0" err="1"/>
              <a:t>README.md</a:t>
            </a:r>
            <a:r>
              <a:rPr lang="en" sz="1600" dirty="0"/>
              <a:t>')</a:t>
            </a:r>
            <a:endParaRPr lang="fr-FR" sz="16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4CC9E91-4E06-1248-B4C0-4C34953C61F4}"/>
              </a:ext>
            </a:extLst>
          </p:cNvPr>
          <p:cNvSpPr>
            <a:spLocks noGrp="1"/>
          </p:cNvSpPr>
          <p:nvPr/>
        </p:nvSpPr>
        <p:spPr>
          <a:xfrm>
            <a:off x="2286000" y="3039305"/>
            <a:ext cx="9297574" cy="76634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os.path.dirname</a:t>
            </a:r>
            <a:r>
              <a:rPr lang="fr-FR" sz="1600" dirty="0"/>
              <a:t>(</a:t>
            </a:r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fr-FR" sz="1600" dirty="0"/>
              <a:t>'))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os.path.basename</a:t>
            </a:r>
            <a:r>
              <a:rPr lang="fr-FR" sz="1600" dirty="0"/>
              <a:t>(</a:t>
            </a:r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fr-FR" sz="1600" dirty="0"/>
              <a:t>'))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A0E1A9A-E139-7148-947F-906BCF3BE015}"/>
              </a:ext>
            </a:extLst>
          </p:cNvPr>
          <p:cNvSpPr>
            <a:spLocks noGrp="1"/>
          </p:cNvSpPr>
          <p:nvPr/>
        </p:nvSpPr>
        <p:spPr>
          <a:xfrm>
            <a:off x="2286000" y="3881852"/>
            <a:ext cx="9297574" cy="76634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/home/</a:t>
            </a:r>
            <a:r>
              <a:rPr lang="en" sz="1600" dirty="0" err="1"/>
              <a:t>chrales</a:t>
            </a:r>
            <a:r>
              <a:rPr lang="en" sz="1600" dirty="0"/>
              <a:t>/Work/python-3-beginner</a:t>
            </a:r>
            <a:endParaRPr lang="fr-FR" sz="1600" dirty="0"/>
          </a:p>
          <a:p>
            <a:r>
              <a:rPr lang="en" sz="1600" dirty="0" err="1"/>
              <a:t>README.md</a:t>
            </a:r>
            <a:endParaRPr lang="fr-FR" sz="160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23E736E-D353-B94E-AD89-281C503E7E61}"/>
              </a:ext>
            </a:extLst>
          </p:cNvPr>
          <p:cNvSpPr>
            <a:spLocks noGrp="1"/>
          </p:cNvSpPr>
          <p:nvPr/>
        </p:nvSpPr>
        <p:spPr>
          <a:xfrm>
            <a:off x="2286000" y="4872453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os.path.splitext</a:t>
            </a:r>
            <a:r>
              <a:rPr lang="fr-FR" sz="1600" dirty="0"/>
              <a:t>('</a:t>
            </a:r>
            <a:r>
              <a:rPr lang="fr-FR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D16FB11-867D-3248-B642-4B0BE59FDC97}"/>
              </a:ext>
            </a:extLst>
          </p:cNvPr>
          <p:cNvSpPr>
            <a:spLocks noGrp="1"/>
          </p:cNvSpPr>
          <p:nvPr/>
        </p:nvSpPr>
        <p:spPr>
          <a:xfrm>
            <a:off x="2286000" y="54864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('hello', '.</a:t>
            </a:r>
            <a:r>
              <a:rPr lang="fr-FR" sz="1600" dirty="0" err="1"/>
              <a:t>txt</a:t>
            </a:r>
            <a:r>
              <a:rPr lang="fr-FR" sz="16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691110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90226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os.path.join</a:t>
            </a:r>
            <a:r>
              <a:rPr lang="fr-FR" sz="1600" dirty="0"/>
              <a:t>('/home/</a:t>
            </a:r>
            <a:r>
              <a:rPr lang="fr-FR" sz="1600" dirty="0" err="1"/>
              <a:t>chrales</a:t>
            </a:r>
            <a:r>
              <a:rPr lang="fr-FR" sz="1600" dirty="0"/>
              <a:t>', '</a:t>
            </a:r>
            <a:r>
              <a:rPr lang="fr-FR" sz="1600" dirty="0" err="1"/>
              <a:t>Work</a:t>
            </a:r>
            <a:r>
              <a:rPr lang="fr-FR" sz="1600" dirty="0"/>
              <a:t>', 'python-3-beginner', '</a:t>
            </a:r>
            <a:r>
              <a:rPr lang="fr-FR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Join path components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61F5BA8-508D-0A4E-87BB-BB98955E6F8A}"/>
              </a:ext>
            </a:extLst>
          </p:cNvPr>
          <p:cNvSpPr>
            <a:spLocks noGrp="1"/>
          </p:cNvSpPr>
          <p:nvPr/>
        </p:nvSpPr>
        <p:spPr>
          <a:xfrm>
            <a:off x="2286000" y="251620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en" sz="1600" dirty="0"/>
              <a:t>'</a:t>
            </a:r>
            <a:endParaRPr lang="fr-FR" sz="16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7FD207F-65EF-BD4D-8E37-EFF456334790}"/>
              </a:ext>
            </a:extLst>
          </p:cNvPr>
          <p:cNvSpPr>
            <a:spLocks noGrp="1"/>
          </p:cNvSpPr>
          <p:nvPr/>
        </p:nvSpPr>
        <p:spPr>
          <a:xfrm>
            <a:off x="2286000" y="3805653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os.path.realpath</a:t>
            </a:r>
            <a:r>
              <a:rPr lang="fr-FR" sz="1600" dirty="0"/>
              <a:t>('../python-3-beginner/</a:t>
            </a:r>
            <a:r>
              <a:rPr lang="fr-FR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3D81C53-669C-3E44-B84D-D0F9BE0B828E}"/>
              </a:ext>
            </a:extLst>
          </p:cNvPr>
          <p:cNvSpPr txBox="1">
            <a:spLocks/>
          </p:cNvSpPr>
          <p:nvPr/>
        </p:nvSpPr>
        <p:spPr>
          <a:xfrm>
            <a:off x="603882" y="3348453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the absolute canonical path (resolve </a:t>
            </a:r>
            <a:r>
              <a:rPr lang="en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symlinks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, relative paths)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744FFB8-F052-1A48-9E55-62FAEEFAD6A1}"/>
              </a:ext>
            </a:extLst>
          </p:cNvPr>
          <p:cNvSpPr>
            <a:spLocks noGrp="1"/>
          </p:cNvSpPr>
          <p:nvPr/>
        </p:nvSpPr>
        <p:spPr>
          <a:xfrm>
            <a:off x="2286000" y="44196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en" sz="1600" dirty="0"/>
              <a:t>'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93641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4401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', 'w') as f:</a:t>
            </a:r>
          </a:p>
          <a:p>
            <a:r>
              <a:rPr lang="en" dirty="0"/>
              <a:t>  </a:t>
            </a:r>
            <a:r>
              <a:rPr lang="en" dirty="0" err="1"/>
              <a:t>f.write</a:t>
            </a:r>
            <a:r>
              <a:rPr lang="en" dirty="0"/>
              <a:t>('Hello World!')</a:t>
            </a:r>
          </a:p>
          <a:p>
            <a:endParaRPr lang="en" dirty="0"/>
          </a:p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') as f:</a:t>
            </a:r>
          </a:p>
          <a:p>
            <a:r>
              <a:rPr lang="en" dirty="0"/>
              <a:t>  print(</a:t>
            </a:r>
            <a:r>
              <a:rPr lang="en" dirty="0" err="1"/>
              <a:t>f.read</a:t>
            </a:r>
            <a:r>
              <a:rPr lang="en" dirty="0"/>
              <a:t>())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1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Hello World!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52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0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Regular expressions: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297007"/>
            <a:ext cx="9297574" cy="5317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import </a:t>
            </a:r>
            <a:r>
              <a:rPr lang="fr-FR" sz="1600" dirty="0" err="1"/>
              <a:t>re</a:t>
            </a:r>
            <a:endParaRPr lang="fr-FR" sz="160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C755880-56B4-C54B-AD51-3713396A77E8}"/>
              </a:ext>
            </a:extLst>
          </p:cNvPr>
          <p:cNvSpPr txBox="1">
            <a:spLocks/>
          </p:cNvSpPr>
          <p:nvPr/>
        </p:nvSpPr>
        <p:spPr>
          <a:xfrm>
            <a:off x="603883" y="2048738"/>
            <a:ext cx="10805163" cy="244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The built-in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provides regular expression matching operations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Find out more about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Learn about regular expressions at </a:t>
            </a:r>
            <a:r>
              <a:rPr lang="fr-FR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https://regexone.com</a:t>
            </a:r>
            <a:endParaRPr lang="fr-FR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expressions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crosswords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fr-FR" sz="22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https://regexcrossword.com</a:t>
            </a:r>
            <a:endParaRPr lang="fr-FR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Test and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expressions at </a:t>
            </a:r>
            <a:r>
              <a:rPr lang="fr-FR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https://regex101.com</a:t>
            </a:r>
            <a:endParaRPr lang="fr-FR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65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Regular expressions: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297574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m = </a:t>
            </a:r>
            <a:r>
              <a:rPr lang="fr-FR" sz="1600" dirty="0" err="1"/>
              <a:t>re.match</a:t>
            </a:r>
            <a:r>
              <a:rPr lang="fr-FR" sz="1600" dirty="0"/>
              <a:t>(</a:t>
            </a:r>
            <a:r>
              <a:rPr lang="fr-FR" sz="1600" dirty="0" err="1"/>
              <a:t>r'a+b</a:t>
            </a:r>
            <a:r>
              <a:rPr lang="fr-FR" sz="1600" dirty="0"/>
              <a:t>', '</a:t>
            </a:r>
            <a:r>
              <a:rPr lang="fr-FR" sz="1600" dirty="0" err="1"/>
              <a:t>aaaab</a:t>
            </a:r>
            <a:r>
              <a:rPr lang="fr-FR" sz="1600" dirty="0"/>
              <a:t>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(m)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Match a regex in a string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8194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&lt;</a:t>
            </a:r>
            <a:r>
              <a:rPr lang="en" sz="1600" dirty="0" err="1"/>
              <a:t>re.Match</a:t>
            </a:r>
            <a:r>
              <a:rPr lang="en" sz="1600" dirty="0"/>
              <a:t> object; span=(0, 5), match='</a:t>
            </a:r>
            <a:r>
              <a:rPr lang="en" sz="1600" dirty="0" err="1"/>
              <a:t>aaaab</a:t>
            </a:r>
            <a:r>
              <a:rPr lang="en" sz="1600" dirty="0"/>
              <a:t>'&gt;</a:t>
            </a:r>
            <a:endParaRPr lang="fr-FR" sz="16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EBFC3DB-A963-4E4E-B598-78426FB63508}"/>
              </a:ext>
            </a:extLst>
          </p:cNvPr>
          <p:cNvSpPr>
            <a:spLocks noGrp="1"/>
          </p:cNvSpPr>
          <p:nvPr/>
        </p:nvSpPr>
        <p:spPr>
          <a:xfrm>
            <a:off x="2209800" y="3505201"/>
            <a:ext cx="9297574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m = </a:t>
            </a:r>
            <a:r>
              <a:rPr lang="fr-FR" sz="1600" dirty="0" err="1"/>
              <a:t>re.match</a:t>
            </a:r>
            <a:r>
              <a:rPr lang="fr-FR" sz="1600" dirty="0"/>
              <a:t>(</a:t>
            </a:r>
            <a:r>
              <a:rPr lang="fr-FR" sz="1600" dirty="0" err="1"/>
              <a:t>r'a+b</a:t>
            </a:r>
            <a:r>
              <a:rPr lang="fr-FR" sz="1600" dirty="0"/>
              <a:t>', 'baba')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(m)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150CE57-2548-7A48-B438-1B48129B7068}"/>
              </a:ext>
            </a:extLst>
          </p:cNvPr>
          <p:cNvSpPr>
            <a:spLocks noGrp="1"/>
          </p:cNvSpPr>
          <p:nvPr/>
        </p:nvSpPr>
        <p:spPr>
          <a:xfrm>
            <a:off x="2209800" y="4419601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None</a:t>
            </a:r>
            <a:endParaRPr lang="fr-FR" sz="160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D92E0E2-D82C-B441-9F9F-1E45ABE2B8A0}"/>
              </a:ext>
            </a:extLst>
          </p:cNvPr>
          <p:cNvSpPr>
            <a:spLocks noGrp="1"/>
          </p:cNvSpPr>
          <p:nvPr/>
        </p:nvSpPr>
        <p:spPr>
          <a:xfrm>
            <a:off x="2209800" y="5060214"/>
            <a:ext cx="9297574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m = </a:t>
            </a:r>
            <a:r>
              <a:rPr lang="fr-FR" sz="1600" dirty="0" err="1"/>
              <a:t>re.search</a:t>
            </a:r>
            <a:r>
              <a:rPr lang="fr-FR" sz="1600" dirty="0"/>
              <a:t>(</a:t>
            </a:r>
            <a:r>
              <a:rPr lang="fr-FR" sz="1600" dirty="0" err="1"/>
              <a:t>r'a+b</a:t>
            </a:r>
            <a:r>
              <a:rPr lang="fr-FR" sz="1600" dirty="0"/>
              <a:t>', 'baba')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(m)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0BB1831-6780-7042-928A-EBEFDF16F14F}"/>
              </a:ext>
            </a:extLst>
          </p:cNvPr>
          <p:cNvSpPr>
            <a:spLocks noGrp="1"/>
          </p:cNvSpPr>
          <p:nvPr/>
        </p:nvSpPr>
        <p:spPr>
          <a:xfrm>
            <a:off x="2209800" y="5974614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&lt;</a:t>
            </a:r>
            <a:r>
              <a:rPr lang="en" sz="1600" dirty="0" err="1"/>
              <a:t>re.Match</a:t>
            </a:r>
            <a:r>
              <a:rPr lang="en" sz="1600" dirty="0"/>
              <a:t> object; span=(1, 3), match='ab'&gt;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09997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Regular expressions: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re.sub</a:t>
            </a:r>
            <a:r>
              <a:rPr lang="fr-FR" sz="1600" dirty="0"/>
              <a:t>(</a:t>
            </a:r>
            <a:r>
              <a:rPr lang="fr-FR" sz="1600" dirty="0" err="1"/>
              <a:t>r'a</a:t>
            </a:r>
            <a:r>
              <a:rPr lang="fr-FR" sz="1600" dirty="0"/>
              <a:t>+', 'a', '</a:t>
            </a:r>
            <a:r>
              <a:rPr lang="fr-FR" sz="1600" dirty="0" err="1"/>
              <a:t>aaaaa</a:t>
            </a:r>
            <a:r>
              <a:rPr lang="fr-FR" sz="1600" dirty="0"/>
              <a:t>-</a:t>
            </a:r>
            <a:r>
              <a:rPr lang="fr-FR" sz="1600" dirty="0" err="1"/>
              <a:t>aaa</a:t>
            </a:r>
            <a:r>
              <a:rPr lang="fr-FR" sz="1600" dirty="0"/>
              <a:t>-</a:t>
            </a:r>
            <a:r>
              <a:rPr lang="fr-FR" sz="1600" dirty="0" err="1"/>
              <a:t>aaaaaa</a:t>
            </a:r>
            <a:r>
              <a:rPr lang="fr-FR" sz="1600" dirty="0"/>
              <a:t>-a-</a:t>
            </a:r>
            <a:r>
              <a:rPr lang="fr-FR" sz="1600" dirty="0" err="1"/>
              <a:t>bbb</a:t>
            </a:r>
            <a:r>
              <a:rPr lang="fr-FR" sz="1600" dirty="0"/>
              <a:t>')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Replace ("substitute") occurrences of a regex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5146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'a-a-a-a-</a:t>
            </a:r>
            <a:r>
              <a:rPr lang="fr-FR" sz="1600" dirty="0" err="1"/>
              <a:t>bbb</a:t>
            </a:r>
            <a:r>
              <a:rPr lang="fr-FR" sz="1600" dirty="0"/>
              <a:t>'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551DD2-F420-6042-9053-E6F4C2F9C749}"/>
              </a:ext>
            </a:extLst>
          </p:cNvPr>
          <p:cNvSpPr>
            <a:spLocks noGrp="1"/>
          </p:cNvSpPr>
          <p:nvPr/>
        </p:nvSpPr>
        <p:spPr>
          <a:xfrm>
            <a:off x="2209800" y="3169386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re.sub</a:t>
            </a:r>
            <a:r>
              <a:rPr lang="fr-FR" sz="1600" dirty="0"/>
              <a:t>(r'\D', '', '(460)190-2235')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E8ECF73-5FCF-334B-B95D-80948C2DC7F9}"/>
              </a:ext>
            </a:extLst>
          </p:cNvPr>
          <p:cNvSpPr>
            <a:spLocks noGrp="1"/>
          </p:cNvSpPr>
          <p:nvPr/>
        </p:nvSpPr>
        <p:spPr>
          <a:xfrm>
            <a:off x="2209800" y="3778986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'4601902235'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2FDDCFA-779E-5744-BC39-63486783B60C}"/>
              </a:ext>
            </a:extLst>
          </p:cNvPr>
          <p:cNvSpPr>
            <a:spLocks noGrp="1"/>
          </p:cNvSpPr>
          <p:nvPr/>
        </p:nvSpPr>
        <p:spPr>
          <a:xfrm>
            <a:off x="2209800" y="4954607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re.split</a:t>
            </a:r>
            <a:r>
              <a:rPr lang="fr-FR" sz="1600" dirty="0"/>
              <a:t>(r'[-_/]', 'hello-world/</a:t>
            </a:r>
            <a:r>
              <a:rPr lang="fr-FR" sz="1600" dirty="0" err="1"/>
              <a:t>python_rocks</a:t>
            </a:r>
            <a:r>
              <a:rPr lang="fr-FR" sz="1600" dirty="0"/>
              <a:t>')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165092F3-FED8-F546-ACE2-C2FA965AE3F4}"/>
              </a:ext>
            </a:extLst>
          </p:cNvPr>
          <p:cNvSpPr txBox="1">
            <a:spLocks/>
          </p:cNvSpPr>
          <p:nvPr/>
        </p:nvSpPr>
        <p:spPr>
          <a:xfrm>
            <a:off x="603882" y="4494667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Split a string using a regular expression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7BBC5D7B-7372-A541-9114-BA335BAC6E17}"/>
              </a:ext>
            </a:extLst>
          </p:cNvPr>
          <p:cNvSpPr>
            <a:spLocks noGrp="1"/>
          </p:cNvSpPr>
          <p:nvPr/>
        </p:nvSpPr>
        <p:spPr>
          <a:xfrm>
            <a:off x="2209800" y="556420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['hello', 'world', 'python', 'rocks']</a:t>
            </a:r>
          </a:p>
        </p:txBody>
      </p:sp>
    </p:spTree>
    <p:extLst>
      <p:ext uri="{BB962C8B-B14F-4D97-AF65-F5344CB8AC3E}">
        <p14:creationId xmlns:p14="http://schemas.microsoft.com/office/powerpoint/2010/main" val="3812498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5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EF3D8B-8ED2-0A4E-8795-5E4CBCF8DA00}"/>
              </a:ext>
            </a:extLst>
          </p:cNvPr>
          <p:cNvSpPr txBox="1"/>
          <p:nvPr/>
        </p:nvSpPr>
        <p:spPr>
          <a:xfrm>
            <a:off x="4021460" y="1828800"/>
            <a:ext cx="634174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arguments to simplify function calls in the most current cases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 arguments to make function calls more explicit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argument lists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type into arguments in a function call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inside and outside a function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Mutability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6800"/>
            <a:ext cx="6442476" cy="43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De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44182"/>
              </p:ext>
            </p:extLst>
          </p:nvPr>
        </p:nvGraphicFramePr>
        <p:xfrm>
          <a:off x="2400176" y="1212972"/>
          <a:ext cx="8654021" cy="406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II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Generators and Error Handling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44902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83598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A guided tour of the Python Standard Library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882611"/>
            <a:ext cx="9297574" cy="990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 = open('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</a:t>
            </a:r>
          </a:p>
          <a:p>
            <a:r>
              <a:rPr lang="fr-FR" sz="1600" dirty="0" err="1"/>
              <a:t>f.close</a:t>
            </a:r>
            <a:r>
              <a:rPr lang="fr-FR" sz="1600" dirty="0"/>
              <a:t>()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949410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hello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38984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Open a file using the built-in function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80A1A45-1CD9-AD43-9575-02D1790D6D69}"/>
              </a:ext>
            </a:extLst>
          </p:cNvPr>
          <p:cNvSpPr>
            <a:spLocks noGrp="1"/>
          </p:cNvSpPr>
          <p:nvPr/>
        </p:nvSpPr>
        <p:spPr>
          <a:xfrm>
            <a:off x="2286000" y="4023122"/>
            <a:ext cx="9297574" cy="5019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 = open('</a:t>
            </a:r>
            <a:r>
              <a:rPr lang="fr-FR" sz="1600" dirty="0" err="1"/>
              <a:t>hello.txtx</a:t>
            </a:r>
            <a:r>
              <a:rPr lang="fr-FR" sz="1600" dirty="0"/>
              <a:t>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D2340BC-04E9-C244-8CC7-2DFDE137F5CA}"/>
              </a:ext>
            </a:extLst>
          </p:cNvPr>
          <p:cNvSpPr>
            <a:spLocks noGrp="1"/>
          </p:cNvSpPr>
          <p:nvPr/>
        </p:nvSpPr>
        <p:spPr>
          <a:xfrm>
            <a:off x="2286000" y="4603422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 err="1"/>
              <a:t>FileNotFoundError</a:t>
            </a:r>
            <a:r>
              <a:rPr lang="en" sz="1600" dirty="0"/>
              <a:t>: [</a:t>
            </a:r>
            <a:r>
              <a:rPr lang="en" sz="1600" dirty="0" err="1"/>
              <a:t>Errno</a:t>
            </a:r>
            <a:r>
              <a:rPr lang="en" sz="1600" dirty="0"/>
              <a:t> 2] No such file or directory: '</a:t>
            </a:r>
            <a:r>
              <a:rPr lang="en" sz="1600" dirty="0" err="1"/>
              <a:t>hello.txtx</a:t>
            </a:r>
            <a:r>
              <a:rPr lang="en" sz="1600" dirty="0"/>
              <a:t>'</a:t>
            </a:r>
            <a:endParaRPr lang="fr-FR" sz="16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3530357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Opening a file can fail: remember to catch errors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5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882611"/>
            <a:ext cx="9297574" cy="990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 = open('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  <a:p>
            <a:r>
              <a:rPr lang="fr-FR" sz="1600" dirty="0"/>
              <a:t>...</a:t>
            </a:r>
          </a:p>
          <a:p>
            <a:r>
              <a:rPr lang="fr-FR" sz="1600" dirty="0" err="1"/>
              <a:t>f.close</a:t>
            </a:r>
            <a:r>
              <a:rPr lang="fr-FR" sz="1600" dirty="0"/>
              <a:t>()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38984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An open file should always be closed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80A1A45-1CD9-AD43-9575-02D1790D6D69}"/>
              </a:ext>
            </a:extLst>
          </p:cNvPr>
          <p:cNvSpPr>
            <a:spLocks noGrp="1"/>
          </p:cNvSpPr>
          <p:nvPr/>
        </p:nvSpPr>
        <p:spPr>
          <a:xfrm>
            <a:off x="2286000" y="4023121"/>
            <a:ext cx="9297574" cy="9906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hello.txt</a:t>
            </a:r>
            <a:r>
              <a:rPr lang="fr-FR" sz="1600" dirty="0"/>
              <a:t>') as f:</a:t>
            </a:r>
          </a:p>
          <a:p>
            <a:r>
              <a:rPr lang="fr-FR" sz="1600" dirty="0"/>
              <a:t>    data = </a:t>
            </a:r>
            <a:r>
              <a:rPr lang="fr-FR" sz="1600" dirty="0" err="1"/>
              <a:t>f.read</a:t>
            </a:r>
            <a:r>
              <a:rPr lang="fr-FR" sz="1600" dirty="0"/>
              <a:t>()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f.closed</a:t>
            </a:r>
            <a:r>
              <a:rPr lang="fr-FR" sz="1600" dirty="0"/>
              <a:t>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D2340BC-04E9-C244-8CC7-2DFDE137F5CA}"/>
              </a:ext>
            </a:extLst>
          </p:cNvPr>
          <p:cNvSpPr>
            <a:spLocks noGrp="1"/>
          </p:cNvSpPr>
          <p:nvPr/>
        </p:nvSpPr>
        <p:spPr>
          <a:xfrm>
            <a:off x="2286000" y="5105400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True</a:t>
            </a:r>
            <a:endParaRPr lang="fr-FR" sz="16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3530357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Use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make sure file is closed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8D576A-029A-0546-993F-0B76265C59CC}"/>
              </a:ext>
            </a:extLst>
          </p:cNvPr>
          <p:cNvCxnSpPr>
            <a:cxnSpLocks/>
          </p:cNvCxnSpPr>
          <p:nvPr/>
        </p:nvCxnSpPr>
        <p:spPr>
          <a:xfrm>
            <a:off x="3276600" y="2438400"/>
            <a:ext cx="1343891" cy="214078"/>
          </a:xfrm>
          <a:prstGeom prst="straightConnector1">
            <a:avLst/>
          </a:prstGeom>
          <a:ln w="50800">
            <a:solidFill>
              <a:srgbClr val="FF5059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3BEC3F-2C34-2144-B12F-5F45BC3301C2}"/>
              </a:ext>
            </a:extLst>
          </p:cNvPr>
          <p:cNvSpPr txBox="1"/>
          <p:nvPr/>
        </p:nvSpPr>
        <p:spPr>
          <a:xfrm>
            <a:off x="4620491" y="2467812"/>
            <a:ext cx="2839239" cy="369332"/>
          </a:xfrm>
          <a:prstGeom prst="rect">
            <a:avLst/>
          </a:prstGeom>
          <a:solidFill>
            <a:srgbClr val="FFB2B6"/>
          </a:solidFill>
          <a:ln w="381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⚠️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happen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2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15998</TotalTime>
  <Words>2038</Words>
  <Application>Microsoft Macintosh PowerPoint</Application>
  <PresentationFormat>Widescreen</PresentationFormat>
  <Paragraphs>417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Dealing with files: opening</vt:lpstr>
      <vt:lpstr>Dealing with files: opening</vt:lpstr>
      <vt:lpstr>Dealing with files: opening</vt:lpstr>
      <vt:lpstr>Dealing with files: opening</vt:lpstr>
      <vt:lpstr>Dealing with files: reading and writing</vt:lpstr>
      <vt:lpstr>Dealing with files: reading and writing</vt:lpstr>
      <vt:lpstr>Let’s write some code!</vt:lpstr>
      <vt:lpstr>Interacting with the operating system: the os module</vt:lpstr>
      <vt:lpstr>Reading environment variables</vt:lpstr>
      <vt:lpstr>Filesystem operations</vt:lpstr>
      <vt:lpstr>Filesystem operations</vt:lpstr>
      <vt:lpstr>Filesystem operations</vt:lpstr>
      <vt:lpstr>Filesystem operations</vt:lpstr>
      <vt:lpstr>Filesystem operations</vt:lpstr>
      <vt:lpstr>Filesystem operations</vt:lpstr>
      <vt:lpstr>Let’s write some code!</vt:lpstr>
      <vt:lpstr>Workout Time!</vt:lpstr>
      <vt:lpstr>Regular expressions: the re module</vt:lpstr>
      <vt:lpstr>Regular expressions: the re module</vt:lpstr>
      <vt:lpstr>Regular expressions: the re module</vt:lpstr>
      <vt:lpstr>Workout Time!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359</cp:revision>
  <cp:lastPrinted>2020-04-20T16:14:50Z</cp:lastPrinted>
  <dcterms:created xsi:type="dcterms:W3CDTF">2018-09-25T13:49:43Z</dcterms:created>
  <dcterms:modified xsi:type="dcterms:W3CDTF">2020-04-22T18:29:27Z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